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C3EC-5C5E-74CF-A8EF-E3A500418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1D66B-6B27-4A90-BCDD-62FF19D4A1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18107-0EED-0F74-93E9-3DEECCAA9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4A6D1-4D14-2677-9A80-B0FBFD053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E500-BA48-CCDF-B90A-A4875DB7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DBC29-A9ED-0999-ABD8-9BD9D20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1350F-8971-1FEF-CD18-63D7D3CE6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7D6CC-4EF6-F941-E8E2-F79D153B5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F839E-E9D7-E812-B1CE-4F02FA72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EA578-AFD6-891A-C874-231D504F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91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1B48A-D03C-8ACD-1C9F-428BF041FE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AB01-C5BB-66BD-8454-770A3FF86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BA60E-0745-F27F-F979-DDEBD4E8F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1AE19-E856-6E98-EA2C-223C1A93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1EE46-4C7B-52C1-22E0-CC4B7795C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B80E-C136-FB9F-6F38-6CB34C28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8E4B2-C1FA-9824-F892-84EB56C7F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8BEFA-8E73-829A-2473-FACD2545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7ED1D-B60B-5EBF-1407-1801DA3F8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CBB52-5B23-8EB7-EBEB-AACD173C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6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770-50CB-7444-27E5-F8DAB2380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1B6D9-28C9-9AF1-F522-B6593E8AB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B920-B3FB-CD2A-962D-E2046114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1E66-6DCA-E2AE-D75B-4858E63F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597D-6D4B-5A0C-0A9A-C9E82348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921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BACC-ABF5-DF11-A2E2-8D870D4D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6DF98-4015-082C-B914-928CE0AFE5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D0CA2-6B88-E9EB-185F-1C19EA07F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6468-3D65-B209-C458-B17A2297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2F1889-0501-F390-791B-4AB63828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DC650-4CFD-301E-A892-26A20CD7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0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99A2-9E99-9E83-D068-7C349D6F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CFB8B-7E6A-CDC4-D09A-336633C0E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0D0AB-404B-14BC-E180-8A9ACEFD3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61ABD-7A45-E2BA-9DF6-4EAE5DE3C7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973B4-14C0-C986-885D-E9C0E6615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75E0B-8B1C-D158-1EE1-B411B1996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FDBF6-E5FE-01F7-E058-2F8B93914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7FD88A-3E4B-00B0-CD38-B83D5430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7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1341-975D-E67A-295B-DD9B68C9A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1EF8C-1669-59E5-E12B-2D5F71B7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503F3D-2FE6-B7B5-C99A-2291080B5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967AE-CE70-251A-5FBC-44DAF8CC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E3E62-486A-0875-CCEE-32BA7616E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EE559-FD5B-5B1B-6DE2-72C6DA04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C0779-EEA0-0387-4DD8-F43C718BA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4A74-C671-DB3B-4573-1E463D86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D38F5-80F7-3334-D2E7-D736C5A2ED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00819-6A5D-DF6A-4AFC-6AFCD4DD7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2D19E-35D7-822F-BD8E-5608FB044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66E25-8AE8-601C-B717-778C94F2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798D-2839-18EE-2908-29E33BA0D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11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AAF5-3AED-6D20-A1EF-8A4D19552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A09C9-E330-6735-3B6A-CEE3F1954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5F10D-DBE5-123C-97E5-F98149B7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3AF7C-19E1-6C55-47DF-920984C1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E3C18D-2CA1-2952-A86E-CDEA22E6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D884-0C2F-277A-77C2-47FDB02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220973-27AE-D6D9-0905-B8DF7DCE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A1613-2A47-CE5F-7DA8-AD3207608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61E13-BDDA-60A8-2DF7-8880CF159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21C67-F94D-4AE4-92CD-358A5CF6275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C4DA1-0AEE-4941-D51E-6C559BB86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E18A51-F302-D44C-D0E4-7CD580B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379319-C4AC-40CE-865F-3E68D0503FF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66F30-9FC4-B3A2-C61B-2930EC7578A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633087" y="6642100"/>
            <a:ext cx="29543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Not for Public Consumption or Distribution</a:t>
            </a:r>
          </a:p>
        </p:txBody>
      </p:sp>
    </p:spTree>
    <p:extLst>
      <p:ext uri="{BB962C8B-B14F-4D97-AF65-F5344CB8AC3E}">
        <p14:creationId xmlns:p14="http://schemas.microsoft.com/office/powerpoint/2010/main" val="404535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structural-design-pattern/" TargetMode="External"/><Relationship Id="rId2" Type="http://schemas.openxmlformats.org/officeDocument/2006/relationships/hyperlink" Target="https://dotnettutorials.net/lesson/creational-design-patter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tnettutorials.net/lesson/behavioral-design-pattern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tutorials.net/lesson/factory-design-pattern-csharp/" TargetMode="External"/><Relationship Id="rId2" Type="http://schemas.openxmlformats.org/officeDocument/2006/relationships/hyperlink" Target="https://dotnettutorials.net/lesson/singleton-design-pattern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tnettutorials.net/lesson/abstract-factory-design-pattern-csharp/" TargetMode="External"/><Relationship Id="rId5" Type="http://schemas.openxmlformats.org/officeDocument/2006/relationships/hyperlink" Target="https://dotnettutorials.net/lesson/prototype-design-pattern/" TargetMode="External"/><Relationship Id="rId4" Type="http://schemas.openxmlformats.org/officeDocument/2006/relationships/hyperlink" Target="https://dotnettutorials.net/lesson/builder-design-pattern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5318-ECEC-94A7-D62D-3482136E9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6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5C-A95E-11C3-CD5F-E898C3BCF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Real-Time Example to Understand Factory Design Pattern</a:t>
            </a:r>
            <a:br>
              <a:rPr lang="en-US" b="1" i="0" dirty="0">
                <a:solidFill>
                  <a:srgbClr val="3A3A3A"/>
                </a:solidFill>
                <a:effectLst/>
                <a:latin typeface="-apple-system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91E226-7FA8-2985-D6F7-108A4514E0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6937" y="2105819"/>
            <a:ext cx="785812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8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EEB9-3341-C7EB-32C9-380E1B42D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Prototype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1557-779E-B7AF-D82A-AA9099142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Prototype Design Pattern specifies the kind of objects to create using a prototypical instance and creates new objects by copying this prototype</a:t>
            </a:r>
          </a:p>
          <a:p>
            <a:endParaRPr lang="en-US" b="1" dirty="0">
              <a:solidFill>
                <a:srgbClr val="3A3A3A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means it clones the existing object with its data into a new object. If we make any changes to the cloned object (i.e., new object), it does not affect the original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074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0D737-F298-2661-2C47-359242B3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Problem statement	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10EE8-2106-E660-927F-EE4469CDB5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0802" y="1675227"/>
            <a:ext cx="9930395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060E3-B2F3-D74E-816C-EBF68C7BF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Prototype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5CA89E-AFB3-2E27-4179-ED6D669FE0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06" y="1675227"/>
            <a:ext cx="6322587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65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63A64-B5CF-DAEC-3B2A-245ED345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prototype?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97004-DAC5-2052-F870-50685B22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we want to create a Duplicate or Cloned Object from an Existing object to enhance the application’s performance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creating an object is time-consuming, costly, and complex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Pooling: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Real-time systems often use object pools (pre-instantiated objects ready to be reused) to manage resources efficiently, especially in high-load scenarios. The Prototype pattern can facilitate the management of such pools, allowing for the resetting and reusing of objects by cloning a clean prototype instead of recreating objects from scratch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1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7DECCB-6E37-E857-7C21-5D3B5EDB3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798152"/>
            <a:ext cx="10905066" cy="526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15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BC755-F4DF-390F-77EA-C7D419C0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 design pattern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2AC2B-D68E-B304-E50A-0CE907B88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Builder Design Pattern builds a complex object using many simple objects and a step-by-step approach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Process of constructing the complex object should be so generic that the same construction process can be used to create different representations of the same complex object.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49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C5030-CB69-7492-8AFA-2D14869E4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5490971"/>
            <a:ext cx="696207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Process</a:t>
            </a:r>
          </a:p>
        </p:txBody>
      </p:sp>
      <p:pic>
        <p:nvPicPr>
          <p:cNvPr id="4" name="Content Placeholder 3" descr="A diagram of a computer&#10;&#10;AI-generated content may be incorrect.">
            <a:extLst>
              <a:ext uri="{FF2B5EF4-FFF2-40B4-BE49-F238E27FC236}">
                <a16:creationId xmlns:a16="http://schemas.microsoft.com/office/drawing/2014/main" id="{88476861-D61B-3168-37E0-B948067AD3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86" b="18966"/>
          <a:stretch/>
        </p:blipFill>
        <p:spPr>
          <a:xfrm>
            <a:off x="478535" y="799219"/>
            <a:ext cx="11327549" cy="3702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12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E8CE4F-809C-D185-C4E6-F6DD5459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i="0" kern="1200" dirty="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Understand Builder Design Pattern: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A22FC4-8E4C-87A1-4960-A66ABC762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342" y="467208"/>
            <a:ext cx="5819920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63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2E8E0-F960-6DE2-75EC-3898BAA29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Final builder design 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0D0D2DE-3CEA-4292-75B4-BE1C87674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1981" y="467208"/>
            <a:ext cx="568664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485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98933-BAC2-0BF2-AA02-FEC605DC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641FF-A88F-0031-2713-17F928AE3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Design Patterns are reusable solutions to the problems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U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sed to solve the problems of Object Generation and Integration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10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5CEB9-61D3-C978-4989-1C87DF7D8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– Builder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C9E92D-6713-949C-F915-29BA97D4D8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516" y="1825625"/>
            <a:ext cx="8656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820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CDFAA-FE32-4400-217A-DD893BB0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04F-1DA7-E760-D0FE-F5FF8F3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Structural Design Patterns simplify the design by identifying a simple way to manage the relationships between entities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real-time applications, sometimes we need to change the structure of a class or the relationship among the classes, but we don’t want this change to be affected by the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6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10EEF-9820-5DD0-71A8-CAD76F650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A3A3A"/>
                </a:solidFill>
                <a:latin typeface="arial" panose="020B0604020202020204" pitchFamily="34" charset="0"/>
              </a:rPr>
              <a:t>L</a:t>
            </a:r>
            <a:r>
              <a:rPr lang="en-US" b="0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ist of Structural Design Patterns.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177BE-B545-36D5-C73F-A9056EE34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Adapter Pattern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Bridge Pattern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Pattern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Decorator Pattern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Facade Pattern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Flyweight Pattern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Proxy Pattern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141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34420-6D4E-41B6-C075-6A1B811FC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5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Adapter Design Pattern?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A2D44-C183-DE35-A7B3-8ED315F85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objects with incompatible interfaces to work together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acts as a bridge between two incompatible interfaces.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pattern is useful when you want to use existing classes, but their interfaces do not match the one you need.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114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96A93-13D7-0BCF-B33F-89592F574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Example – Adapter 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7486E8-2D3B-217A-FE1B-780A73772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972" y="2265736"/>
            <a:ext cx="10768181" cy="374194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4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F79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0F1CA3-A217-D7F0-7768-82C65B276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43407"/>
            <a:ext cx="10905066" cy="41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63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B7BA5-F4C7-CF03-C439-242214BCF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- Adapter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5A41088-8966-3869-669A-76B22DD71D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937" y="1336432"/>
            <a:ext cx="11082474" cy="534572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67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1E3BE-A053-6514-6953-BF835795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998018"/>
            <a:ext cx="3981854" cy="2216513"/>
          </a:xfrm>
        </p:spPr>
        <p:txBody>
          <a:bodyPr>
            <a:normAutofit/>
          </a:bodyPr>
          <a:lstStyle/>
          <a:p>
            <a:r>
              <a:rPr lang="en-US" b="1" i="0" dirty="0">
                <a:effectLst/>
                <a:latin typeface="arial" panose="020B0604020202020204" pitchFamily="34" charset="0"/>
              </a:rPr>
              <a:t>Bridge Design Pattern</a:t>
            </a:r>
            <a:endParaRPr lang="en-US" dirty="0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FDA6F7-9B75-1E35-EDF0-5F00CF3AC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82" y="704504"/>
            <a:ext cx="9858236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49F41-56A2-04E7-A2BF-11487A274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0835" y="3998019"/>
            <a:ext cx="6382966" cy="2216512"/>
          </a:xfrm>
        </p:spPr>
        <p:txBody>
          <a:bodyPr>
            <a:normAutofit/>
          </a:bodyPr>
          <a:lstStyle/>
          <a:p>
            <a:r>
              <a:rPr lang="en-US" sz="1800" b="1" i="0">
                <a:effectLst/>
                <a:latin typeface="arial" panose="020B0604020202020204" pitchFamily="34" charset="0"/>
              </a:rPr>
              <a:t>Decouples an abstraction from its implementation so that the two can vary independently</a:t>
            </a:r>
          </a:p>
          <a:p>
            <a:endParaRPr lang="en-US" sz="1800" b="1">
              <a:latin typeface="arial" panose="020B0604020202020204" pitchFamily="34" charset="0"/>
            </a:endParaRPr>
          </a:p>
          <a:p>
            <a:r>
              <a:rPr lang="en-US" sz="1800" b="0" i="0">
                <a:effectLst/>
                <a:latin typeface="arial" panose="020B0604020202020204" pitchFamily="34" charset="0"/>
              </a:rPr>
              <a:t>This pattern involves an interface that acts as a bridge between the abstraction class and implementer classes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99989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E61B563-A4B2-5783-81AF-A2A053D74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5352229"/>
            <a:ext cx="12192000" cy="1519356"/>
            <a:chOff x="0" y="-29768"/>
            <a:chExt cx="12202174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0633BBC-8C60-7DC4-F0CC-CE32251096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CC98078-F2A2-725C-ED61-320B63B69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CD4C03-24F0-57A9-530E-8F2ABABDC5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70CF86-550E-CD17-30B0-DDECD0DB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9902"/>
            <a:ext cx="6924026" cy="913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Example – Bridge design pattern	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C673D2-6FC4-53A3-04CB-B9FF567A0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772" b="10987"/>
          <a:stretch/>
        </p:blipFill>
        <p:spPr>
          <a:xfrm>
            <a:off x="1" y="10"/>
            <a:ext cx="12191998" cy="5352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001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EA2FF-76E7-25B9-7C83-1B5CD84B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 Design Pattern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D038-0561-1FE1-8E92-D6BC0B6F1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Compose objects into tree structures to represent part-whole hierarchies. Composite lets clients treat individual objects and compositions of objects uniformly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777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D61EA-11BE-728C-7C04-7E53CAD1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5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Types of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3480-98D3-6FA7-D6DC-07C06792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Gang of Four (GOF) categorized the Design Pattern into three main categories based on the three problem areas 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Initialization, Structural Changes of Classes and Interfaces, and the Relationship Between Classes and communication Between Objects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of software architecture. They are as follows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2"/>
              </a:rPr>
              <a:t>Creational Design Pattern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Creation and Initialization</a:t>
            </a:r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)</a:t>
            </a: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3"/>
              </a:rPr>
              <a:t>Structural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Structural Changes of Classes, and Interfaces, and the Relationship Between Classes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  <a:hlinkClick r:id="rId4"/>
              </a:rPr>
              <a:t>Behavioral Design Pattern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 (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Communication Between Objects</a:t>
            </a:r>
            <a:r>
              <a:rPr lang="en-US" b="0" i="0" dirty="0">
                <a:solidFill>
                  <a:srgbClr val="0000FF"/>
                </a:solidFill>
                <a:effectLst/>
                <a:latin typeface="-apple-system"/>
              </a:rPr>
              <a:t>)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3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B79326-B8A0-EE0C-8EF2-20BC6C6027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345" b="9420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2063E8-042F-7967-DA08-C2D98A33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904376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9C040-C81B-6BA1-47B9-F70B43B9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>
              <a:spcAft>
                <a:spcPts val="1500"/>
              </a:spcAft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of Composite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B0E7-7F97-1673-9D72-AF6919798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Component Interface: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Define an interface or abstract class for implementing the composites and leaf nodes.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Leaf: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Implement the component interface for the leaf nodes with no children.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Composite: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Implement the component interface and also include a collection of components. The composite object can add, remove, and access the child components.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Client Code: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The client works with all elements through the component interface.</a:t>
            </a:r>
            <a:endParaRPr lang="en-US" b="0" i="0" dirty="0">
              <a:solidFill>
                <a:srgbClr val="3A3A3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690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B9419-E0DB-D9BC-FA32-B1C167EDB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B514D-5E4E-AF40-3334-0D08A03FA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elps us to centralize the object creation and initialization logic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 will create and initialize the appropriate object and return that object to the client</a:t>
            </a: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Then, the client can consume the object by calling the necessary methods and properties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client does not know how the object is created and initialized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68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8EA0-B4DD-43CE-1B65-500B2C45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Creational Design Patterns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C71D6-CFE6-F72F-9D20-0517292C7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2"/>
              </a:rPr>
              <a:t>Singleton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3"/>
              </a:rPr>
              <a:t>Factory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4"/>
              </a:rPr>
              <a:t>Builder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0274BE"/>
                </a:solidFill>
                <a:effectLst/>
                <a:latin typeface="arial" panose="020B0604020202020204" pitchFamily="34" charset="0"/>
                <a:hlinkClick r:id="rId5"/>
              </a:rPr>
              <a:t>Prototype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 </a:t>
            </a:r>
          </a:p>
          <a:p>
            <a:r>
              <a:rPr lang="en-US" b="1" i="0" u="none" strike="noStrike" dirty="0">
                <a:solidFill>
                  <a:srgbClr val="3A3A3A"/>
                </a:solidFill>
                <a:effectLst/>
                <a:latin typeface="arial" panose="020B0604020202020204" pitchFamily="34" charset="0"/>
                <a:hlinkClick r:id="rId6"/>
              </a:rPr>
              <a:t>Abstract Factory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62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452036-9C47-D4AA-09CA-5ECFB9B1B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 i="0">
                <a:effectLst/>
                <a:latin typeface="arial" panose="020B0604020202020204" pitchFamily="34" charset="0"/>
              </a:rPr>
              <a:t>Singleton Pattern</a:t>
            </a:r>
            <a:endParaRPr lang="en-US" sz="54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7A987-5FA7-99AA-BC10-FE4FB2206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>
                <a:latin typeface="arial" panose="020B0604020202020204" pitchFamily="34" charset="0"/>
              </a:rPr>
              <a:t>U</a:t>
            </a:r>
            <a:r>
              <a:rPr lang="en-US" sz="2200" b="0" i="0">
                <a:effectLst/>
                <a:latin typeface="arial" panose="020B0604020202020204" pitchFamily="34" charset="0"/>
              </a:rPr>
              <a:t>sed to ensure that a class has only one instance and provides a global point of access to it.</a:t>
            </a:r>
          </a:p>
          <a:p>
            <a:r>
              <a:rPr lang="en-US" sz="2200">
                <a:latin typeface="arial" panose="020B0604020202020204" pitchFamily="34" charset="0"/>
              </a:rPr>
              <a:t>W</a:t>
            </a:r>
            <a:r>
              <a:rPr lang="en-US" sz="2200" b="0" i="0">
                <a:effectLst/>
                <a:latin typeface="arial" panose="020B0604020202020204" pitchFamily="34" charset="0"/>
              </a:rPr>
              <a:t>hen we need exactly one instance of a class to coordinate actions across the system</a:t>
            </a:r>
          </a:p>
          <a:p>
            <a:endParaRPr lang="en-US" sz="2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D57696-090F-4806-31C8-0C6B10983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478700"/>
            <a:ext cx="6903720" cy="3900600"/>
          </a:xfrm>
          <a:prstGeom prst="rect">
            <a:avLst/>
          </a:prstGeom>
        </p:spPr>
      </p:pic>
      <p:sp>
        <p:nvSpPr>
          <p:cNvPr id="4" name="AutoShape 2" descr="Singleton Design Pattern in C#">
            <a:extLst>
              <a:ext uri="{FF2B5EF4-FFF2-40B4-BE49-F238E27FC236}">
                <a16:creationId xmlns:a16="http://schemas.microsoft.com/office/drawing/2014/main" id="{D0653D3C-DD92-5998-EAFA-88B03AD142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88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2F50C-2354-96C9-DC48-BABCFC80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Characteristics of the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220A-EACC-0C7A-589B-6C8CB935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Single Instance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Global Access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9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113-868B-B8AE-5078-8B34AF8D8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Implementation steps of Singleton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130C7-4F87-B949-3620-9E826A25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Private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Parameterless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Constructor</a:t>
            </a: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Static Variable</a:t>
            </a: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Public Static Method or Property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4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B1CC4-CB76-BA67-9D38-C2427C17E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-apple-system"/>
              </a:rPr>
              <a:t>Factory Design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C7C1F-1289-0EBD-42EA-29B2DC1E8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3A3A3A"/>
                </a:solidFill>
                <a:latin typeface="arial" panose="020B0604020202020204" pitchFamily="34" charset="0"/>
              </a:rPr>
              <a:t>A</a:t>
            </a:r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 factory is an object used to create other objects.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In technical terms, a factory is a class with a method. </a:t>
            </a:r>
          </a:p>
          <a:p>
            <a:r>
              <a:rPr lang="en-US" b="1" i="0" dirty="0">
                <a:solidFill>
                  <a:srgbClr val="3A3A3A"/>
                </a:solidFill>
                <a:effectLst/>
                <a:latin typeface="arial" panose="020B0604020202020204" pitchFamily="34" charset="0"/>
              </a:rPr>
              <a:t>That method creates and returns</a:t>
            </a:r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different objects based on the received input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92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787</Words>
  <Application>Microsoft Office PowerPoint</Application>
  <PresentationFormat>Widescreen</PresentationFormat>
  <Paragraphs>87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-apple-system</vt:lpstr>
      <vt:lpstr>Aptos</vt:lpstr>
      <vt:lpstr>Aptos Display</vt:lpstr>
      <vt:lpstr>Arial</vt:lpstr>
      <vt:lpstr>Arial</vt:lpstr>
      <vt:lpstr>Calibri</vt:lpstr>
      <vt:lpstr>Office Theme</vt:lpstr>
      <vt:lpstr>Design Patterns</vt:lpstr>
      <vt:lpstr>What is Design Patterns ?</vt:lpstr>
      <vt:lpstr>Types of Design Patterns</vt:lpstr>
      <vt:lpstr>Creational Design Patterns</vt:lpstr>
      <vt:lpstr>Creational Design Patterns</vt:lpstr>
      <vt:lpstr>Singleton Pattern</vt:lpstr>
      <vt:lpstr>Key Characteristics of the Singleto</vt:lpstr>
      <vt:lpstr>Implementation steps of Singleton</vt:lpstr>
      <vt:lpstr>Factory Design Pattern</vt:lpstr>
      <vt:lpstr>Real-Time Example to Understand Factory Design Pattern </vt:lpstr>
      <vt:lpstr>Prototype Design Pattern</vt:lpstr>
      <vt:lpstr>Problem statement </vt:lpstr>
      <vt:lpstr>Prototype solution</vt:lpstr>
      <vt:lpstr>When to use prototype? </vt:lpstr>
      <vt:lpstr>PowerPoint Presentation</vt:lpstr>
      <vt:lpstr>Builder design pattern </vt:lpstr>
      <vt:lpstr>Process</vt:lpstr>
      <vt:lpstr>Understand Builder Design Pattern:</vt:lpstr>
      <vt:lpstr>Final builder design output</vt:lpstr>
      <vt:lpstr>UML – Builder design</vt:lpstr>
      <vt:lpstr>Structural Design patterns</vt:lpstr>
      <vt:lpstr>List of Structural Design Patterns.</vt:lpstr>
      <vt:lpstr>What is the Adapter Design Pattern?</vt:lpstr>
      <vt:lpstr>Example – Adapter design</vt:lpstr>
      <vt:lpstr>PowerPoint Presentation</vt:lpstr>
      <vt:lpstr>UML - Adapter</vt:lpstr>
      <vt:lpstr>Bridge Design Pattern</vt:lpstr>
      <vt:lpstr>Example – Bridge design pattern </vt:lpstr>
      <vt:lpstr>Composite Design Pattern</vt:lpstr>
      <vt:lpstr>Example</vt:lpstr>
      <vt:lpstr>Implementation of Composite Design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Ganesan Perumalsamy (Credera)</dc:creator>
  <cp:lastModifiedBy>Ganesan Perumalsamy (Credera)</cp:lastModifiedBy>
  <cp:revision>4</cp:revision>
  <dcterms:created xsi:type="dcterms:W3CDTF">2025-04-01T08:17:52Z</dcterms:created>
  <dcterms:modified xsi:type="dcterms:W3CDTF">2025-04-02T11:08:30Z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e19d756-792e-42a1-bcad-4cb9051ddd2d_Enabled">
    <vt:lpwstr>true</vt:lpwstr>
  </property>
  <property fmtid="{D5CDD505-2E9C-101B-9397-08002B2CF9AE}" pid="3" name="MSIP_Label_8e19d756-792e-42a1-bcad-4cb9051ddd2d_SetDate">
    <vt:lpwstr>2025-04-01T08:31:21Z</vt:lpwstr>
  </property>
  <property fmtid="{D5CDD505-2E9C-101B-9397-08002B2CF9AE}" pid="4" name="MSIP_Label_8e19d756-792e-42a1-bcad-4cb9051ddd2d_Method">
    <vt:lpwstr>Standard</vt:lpwstr>
  </property>
  <property fmtid="{D5CDD505-2E9C-101B-9397-08002B2CF9AE}" pid="5" name="MSIP_Label_8e19d756-792e-42a1-bcad-4cb9051ddd2d_Name">
    <vt:lpwstr>Confidential</vt:lpwstr>
  </property>
  <property fmtid="{D5CDD505-2E9C-101B-9397-08002B2CF9AE}" pid="6" name="MSIP_Label_8e19d756-792e-42a1-bcad-4cb9051ddd2d_SiteId">
    <vt:lpwstr>41eb501a-f671-4ce0-a5bf-b64168c3705f</vt:lpwstr>
  </property>
  <property fmtid="{D5CDD505-2E9C-101B-9397-08002B2CF9AE}" pid="7" name="MSIP_Label_8e19d756-792e-42a1-bcad-4cb9051ddd2d_ActionId">
    <vt:lpwstr>fda2f072-4a8a-419e-b9db-a87d576c059e</vt:lpwstr>
  </property>
  <property fmtid="{D5CDD505-2E9C-101B-9397-08002B2CF9AE}" pid="8" name="MSIP_Label_8e19d756-792e-42a1-bcad-4cb9051ddd2d_ContentBits">
    <vt:lpwstr>2</vt:lpwstr>
  </property>
  <property fmtid="{D5CDD505-2E9C-101B-9397-08002B2CF9AE}" pid="9" name="MSIP_Label_8e19d756-792e-42a1-bcad-4cb9051ddd2d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- Not for Public Consumption or Distribution</vt:lpwstr>
  </property>
</Properties>
</file>