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8080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23240"/>
          </a:xfrm>
          <a:custGeom>
            <a:avLst/>
            <a:gdLst/>
            <a:ahLst/>
            <a:cxnLst/>
            <a:rect l="l" t="t" r="r" b="b"/>
            <a:pathLst>
              <a:path w="12192000" h="523240">
                <a:moveTo>
                  <a:pt x="12192000" y="0"/>
                </a:moveTo>
                <a:lnTo>
                  <a:pt x="0" y="0"/>
                </a:lnTo>
                <a:lnTo>
                  <a:pt x="0" y="522732"/>
                </a:lnTo>
                <a:lnTo>
                  <a:pt x="12192000" y="522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8080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545840" cy="2553970"/>
          </a:xfrm>
          <a:custGeom>
            <a:avLst/>
            <a:gdLst/>
            <a:ahLst/>
            <a:cxnLst/>
            <a:rect l="l" t="t" r="r" b="b"/>
            <a:pathLst>
              <a:path w="3545840" h="2553970">
                <a:moveTo>
                  <a:pt x="3545713" y="479425"/>
                </a:moveTo>
                <a:lnTo>
                  <a:pt x="3247809" y="181444"/>
                </a:lnTo>
                <a:lnTo>
                  <a:pt x="3429254" y="0"/>
                </a:lnTo>
                <a:lnTo>
                  <a:pt x="3066415" y="0"/>
                </a:lnTo>
                <a:lnTo>
                  <a:pt x="1711579" y="0"/>
                </a:lnTo>
                <a:lnTo>
                  <a:pt x="0" y="0"/>
                </a:lnTo>
                <a:lnTo>
                  <a:pt x="0" y="1677670"/>
                </a:lnTo>
                <a:lnTo>
                  <a:pt x="875792" y="2553462"/>
                </a:lnTo>
                <a:lnTo>
                  <a:pt x="2091029" y="1338224"/>
                </a:lnTo>
                <a:lnTo>
                  <a:pt x="2388997" y="1636141"/>
                </a:lnTo>
                <a:lnTo>
                  <a:pt x="3545713" y="479425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21546" y="0"/>
            <a:ext cx="2870835" cy="3603625"/>
          </a:xfrm>
          <a:custGeom>
            <a:avLst/>
            <a:gdLst/>
            <a:ahLst/>
            <a:cxnLst/>
            <a:rect l="l" t="t" r="r" b="b"/>
            <a:pathLst>
              <a:path w="2870834" h="3603625">
                <a:moveTo>
                  <a:pt x="2870454" y="0"/>
                </a:moveTo>
                <a:lnTo>
                  <a:pt x="733171" y="0"/>
                </a:lnTo>
                <a:lnTo>
                  <a:pt x="0" y="733171"/>
                </a:lnTo>
                <a:lnTo>
                  <a:pt x="1010666" y="1743837"/>
                </a:lnTo>
                <a:lnTo>
                  <a:pt x="695833" y="2058670"/>
                </a:lnTo>
                <a:lnTo>
                  <a:pt x="1534287" y="2896997"/>
                </a:lnTo>
                <a:lnTo>
                  <a:pt x="1849056" y="2582227"/>
                </a:lnTo>
                <a:lnTo>
                  <a:pt x="2870454" y="3603625"/>
                </a:lnTo>
                <a:lnTo>
                  <a:pt x="2870454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680838"/>
            <a:ext cx="2894330" cy="2177415"/>
          </a:xfrm>
          <a:custGeom>
            <a:avLst/>
            <a:gdLst/>
            <a:ahLst/>
            <a:cxnLst/>
            <a:rect l="l" t="t" r="r" b="b"/>
            <a:pathLst>
              <a:path w="2894330" h="2177415">
                <a:moveTo>
                  <a:pt x="2893822" y="1728812"/>
                </a:moveTo>
                <a:lnTo>
                  <a:pt x="2639415" y="1474419"/>
                </a:lnTo>
                <a:lnTo>
                  <a:pt x="2890520" y="1223289"/>
                </a:lnTo>
                <a:lnTo>
                  <a:pt x="2234057" y="566801"/>
                </a:lnTo>
                <a:lnTo>
                  <a:pt x="1982914" y="817905"/>
                </a:lnTo>
                <a:lnTo>
                  <a:pt x="1165034" y="0"/>
                </a:lnTo>
                <a:lnTo>
                  <a:pt x="0" y="1165047"/>
                </a:lnTo>
                <a:lnTo>
                  <a:pt x="0" y="2177161"/>
                </a:lnTo>
                <a:lnTo>
                  <a:pt x="2445448" y="2177161"/>
                </a:lnTo>
                <a:lnTo>
                  <a:pt x="2893822" y="1728812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85110" y="0"/>
            <a:ext cx="7621905" cy="6851015"/>
          </a:xfrm>
          <a:custGeom>
            <a:avLst/>
            <a:gdLst/>
            <a:ahLst/>
            <a:cxnLst/>
            <a:rect l="l" t="t" r="r" b="b"/>
            <a:pathLst>
              <a:path w="7621905" h="6851015">
                <a:moveTo>
                  <a:pt x="4192778" y="0"/>
                </a:moveTo>
                <a:lnTo>
                  <a:pt x="3429000" y="0"/>
                </a:lnTo>
                <a:lnTo>
                  <a:pt x="0" y="3429000"/>
                </a:lnTo>
                <a:lnTo>
                  <a:pt x="3421506" y="6850446"/>
                </a:lnTo>
                <a:lnTo>
                  <a:pt x="4200271" y="6850446"/>
                </a:lnTo>
                <a:lnTo>
                  <a:pt x="7621778" y="3429000"/>
                </a:lnTo>
                <a:lnTo>
                  <a:pt x="4192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8080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6914" y="889253"/>
            <a:ext cx="2139950" cy="2141220"/>
          </a:xfrm>
          <a:custGeom>
            <a:avLst/>
            <a:gdLst/>
            <a:ahLst/>
            <a:cxnLst/>
            <a:rect l="l" t="t" r="r" b="b"/>
            <a:pathLst>
              <a:path w="2139950" h="2141220">
                <a:moveTo>
                  <a:pt x="1069848" y="0"/>
                </a:moveTo>
                <a:lnTo>
                  <a:pt x="1022197" y="1043"/>
                </a:lnTo>
                <a:lnTo>
                  <a:pt x="975079" y="4143"/>
                </a:lnTo>
                <a:lnTo>
                  <a:pt x="928538" y="9257"/>
                </a:lnTo>
                <a:lnTo>
                  <a:pt x="882618" y="16341"/>
                </a:lnTo>
                <a:lnTo>
                  <a:pt x="837361" y="25351"/>
                </a:lnTo>
                <a:lnTo>
                  <a:pt x="792812" y="36245"/>
                </a:lnTo>
                <a:lnTo>
                  <a:pt x="749014" y="48978"/>
                </a:lnTo>
                <a:lnTo>
                  <a:pt x="706010" y="63508"/>
                </a:lnTo>
                <a:lnTo>
                  <a:pt x="663844" y="79790"/>
                </a:lnTo>
                <a:lnTo>
                  <a:pt x="622559" y="97781"/>
                </a:lnTo>
                <a:lnTo>
                  <a:pt x="582199" y="117438"/>
                </a:lnTo>
                <a:lnTo>
                  <a:pt x="542808" y="138717"/>
                </a:lnTo>
                <a:lnTo>
                  <a:pt x="504428" y="161574"/>
                </a:lnTo>
                <a:lnTo>
                  <a:pt x="467104" y="185966"/>
                </a:lnTo>
                <a:lnTo>
                  <a:pt x="430879" y="211850"/>
                </a:lnTo>
                <a:lnTo>
                  <a:pt x="395796" y="239183"/>
                </a:lnTo>
                <a:lnTo>
                  <a:pt x="361899" y="267919"/>
                </a:lnTo>
                <a:lnTo>
                  <a:pt x="329231" y="298017"/>
                </a:lnTo>
                <a:lnTo>
                  <a:pt x="297837" y="329432"/>
                </a:lnTo>
                <a:lnTo>
                  <a:pt x="267758" y="362121"/>
                </a:lnTo>
                <a:lnTo>
                  <a:pt x="239040" y="396041"/>
                </a:lnTo>
                <a:lnTo>
                  <a:pt x="211725" y="431148"/>
                </a:lnTo>
                <a:lnTo>
                  <a:pt x="185857" y="467398"/>
                </a:lnTo>
                <a:lnTo>
                  <a:pt x="161480" y="504749"/>
                </a:lnTo>
                <a:lnTo>
                  <a:pt x="138636" y="543156"/>
                </a:lnTo>
                <a:lnTo>
                  <a:pt x="117370" y="582575"/>
                </a:lnTo>
                <a:lnTo>
                  <a:pt x="97725" y="622965"/>
                </a:lnTo>
                <a:lnTo>
                  <a:pt x="79745" y="664280"/>
                </a:lnTo>
                <a:lnTo>
                  <a:pt x="63472" y="706478"/>
                </a:lnTo>
                <a:lnTo>
                  <a:pt x="48951" y="749515"/>
                </a:lnTo>
                <a:lnTo>
                  <a:pt x="36225" y="793347"/>
                </a:lnTo>
                <a:lnTo>
                  <a:pt x="25337" y="837931"/>
                </a:lnTo>
                <a:lnTo>
                  <a:pt x="16332" y="883224"/>
                </a:lnTo>
                <a:lnTo>
                  <a:pt x="9252" y="929182"/>
                </a:lnTo>
                <a:lnTo>
                  <a:pt x="4141" y="975761"/>
                </a:lnTo>
                <a:lnTo>
                  <a:pt x="1042" y="1022918"/>
                </a:lnTo>
                <a:lnTo>
                  <a:pt x="0" y="1070610"/>
                </a:lnTo>
                <a:lnTo>
                  <a:pt x="1042" y="1118301"/>
                </a:lnTo>
                <a:lnTo>
                  <a:pt x="4141" y="1165458"/>
                </a:lnTo>
                <a:lnTo>
                  <a:pt x="9252" y="1212037"/>
                </a:lnTo>
                <a:lnTo>
                  <a:pt x="16332" y="1257995"/>
                </a:lnTo>
                <a:lnTo>
                  <a:pt x="25337" y="1303288"/>
                </a:lnTo>
                <a:lnTo>
                  <a:pt x="36225" y="1347872"/>
                </a:lnTo>
                <a:lnTo>
                  <a:pt x="48951" y="1391704"/>
                </a:lnTo>
                <a:lnTo>
                  <a:pt x="63472" y="1434741"/>
                </a:lnTo>
                <a:lnTo>
                  <a:pt x="79745" y="1476939"/>
                </a:lnTo>
                <a:lnTo>
                  <a:pt x="97725" y="1518254"/>
                </a:lnTo>
                <a:lnTo>
                  <a:pt x="117370" y="1558644"/>
                </a:lnTo>
                <a:lnTo>
                  <a:pt x="138636" y="1598063"/>
                </a:lnTo>
                <a:lnTo>
                  <a:pt x="161480" y="1636470"/>
                </a:lnTo>
                <a:lnTo>
                  <a:pt x="185857" y="1673821"/>
                </a:lnTo>
                <a:lnTo>
                  <a:pt x="211725" y="1710071"/>
                </a:lnTo>
                <a:lnTo>
                  <a:pt x="239040" y="1745178"/>
                </a:lnTo>
                <a:lnTo>
                  <a:pt x="267758" y="1779098"/>
                </a:lnTo>
                <a:lnTo>
                  <a:pt x="297837" y="1811787"/>
                </a:lnTo>
                <a:lnTo>
                  <a:pt x="329231" y="1843202"/>
                </a:lnTo>
                <a:lnTo>
                  <a:pt x="361899" y="1873300"/>
                </a:lnTo>
                <a:lnTo>
                  <a:pt x="395796" y="1902036"/>
                </a:lnTo>
                <a:lnTo>
                  <a:pt x="430879" y="1929369"/>
                </a:lnTo>
                <a:lnTo>
                  <a:pt x="467104" y="1955253"/>
                </a:lnTo>
                <a:lnTo>
                  <a:pt x="504428" y="1979645"/>
                </a:lnTo>
                <a:lnTo>
                  <a:pt x="542808" y="2002502"/>
                </a:lnTo>
                <a:lnTo>
                  <a:pt x="582199" y="2023781"/>
                </a:lnTo>
                <a:lnTo>
                  <a:pt x="622559" y="2043438"/>
                </a:lnTo>
                <a:lnTo>
                  <a:pt x="663844" y="2061429"/>
                </a:lnTo>
                <a:lnTo>
                  <a:pt x="706010" y="2077711"/>
                </a:lnTo>
                <a:lnTo>
                  <a:pt x="749014" y="2092241"/>
                </a:lnTo>
                <a:lnTo>
                  <a:pt x="792812" y="2104974"/>
                </a:lnTo>
                <a:lnTo>
                  <a:pt x="837361" y="2115868"/>
                </a:lnTo>
                <a:lnTo>
                  <a:pt x="882618" y="2124878"/>
                </a:lnTo>
                <a:lnTo>
                  <a:pt x="928538" y="2131962"/>
                </a:lnTo>
                <a:lnTo>
                  <a:pt x="975079" y="2137076"/>
                </a:lnTo>
                <a:lnTo>
                  <a:pt x="1022197" y="2140176"/>
                </a:lnTo>
                <a:lnTo>
                  <a:pt x="1069848" y="2141220"/>
                </a:lnTo>
                <a:lnTo>
                  <a:pt x="1117498" y="2140176"/>
                </a:lnTo>
                <a:lnTo>
                  <a:pt x="1164616" y="2137076"/>
                </a:lnTo>
                <a:lnTo>
                  <a:pt x="1211157" y="2131962"/>
                </a:lnTo>
                <a:lnTo>
                  <a:pt x="1257077" y="2124878"/>
                </a:lnTo>
                <a:lnTo>
                  <a:pt x="1302334" y="2115868"/>
                </a:lnTo>
                <a:lnTo>
                  <a:pt x="1346883" y="2104974"/>
                </a:lnTo>
                <a:lnTo>
                  <a:pt x="1390681" y="2092241"/>
                </a:lnTo>
                <a:lnTo>
                  <a:pt x="1433685" y="2077711"/>
                </a:lnTo>
                <a:lnTo>
                  <a:pt x="1475851" y="2061429"/>
                </a:lnTo>
                <a:lnTo>
                  <a:pt x="1517136" y="2043438"/>
                </a:lnTo>
                <a:lnTo>
                  <a:pt x="1557496" y="2023781"/>
                </a:lnTo>
                <a:lnTo>
                  <a:pt x="1596887" y="2002502"/>
                </a:lnTo>
                <a:lnTo>
                  <a:pt x="1635267" y="1979645"/>
                </a:lnTo>
                <a:lnTo>
                  <a:pt x="1672591" y="1955253"/>
                </a:lnTo>
                <a:lnTo>
                  <a:pt x="1708816" y="1929369"/>
                </a:lnTo>
                <a:lnTo>
                  <a:pt x="1743899" y="1902036"/>
                </a:lnTo>
                <a:lnTo>
                  <a:pt x="1777796" y="1873300"/>
                </a:lnTo>
                <a:lnTo>
                  <a:pt x="1810464" y="1843202"/>
                </a:lnTo>
                <a:lnTo>
                  <a:pt x="1841858" y="1811787"/>
                </a:lnTo>
                <a:lnTo>
                  <a:pt x="1871937" y="1779098"/>
                </a:lnTo>
                <a:lnTo>
                  <a:pt x="1900655" y="1745178"/>
                </a:lnTo>
                <a:lnTo>
                  <a:pt x="1927970" y="1710071"/>
                </a:lnTo>
                <a:lnTo>
                  <a:pt x="1953838" y="1673821"/>
                </a:lnTo>
                <a:lnTo>
                  <a:pt x="1978215" y="1636470"/>
                </a:lnTo>
                <a:lnTo>
                  <a:pt x="2001059" y="1598063"/>
                </a:lnTo>
                <a:lnTo>
                  <a:pt x="2022325" y="1558644"/>
                </a:lnTo>
                <a:lnTo>
                  <a:pt x="2041970" y="1518254"/>
                </a:lnTo>
                <a:lnTo>
                  <a:pt x="2059950" y="1476939"/>
                </a:lnTo>
                <a:lnTo>
                  <a:pt x="2076223" y="1434741"/>
                </a:lnTo>
                <a:lnTo>
                  <a:pt x="2090744" y="1391704"/>
                </a:lnTo>
                <a:lnTo>
                  <a:pt x="2103470" y="1347872"/>
                </a:lnTo>
                <a:lnTo>
                  <a:pt x="2114358" y="1303288"/>
                </a:lnTo>
                <a:lnTo>
                  <a:pt x="2123363" y="1257995"/>
                </a:lnTo>
                <a:lnTo>
                  <a:pt x="2130443" y="1212037"/>
                </a:lnTo>
                <a:lnTo>
                  <a:pt x="2135554" y="1165458"/>
                </a:lnTo>
                <a:lnTo>
                  <a:pt x="2138653" y="1118301"/>
                </a:lnTo>
                <a:lnTo>
                  <a:pt x="2139695" y="1070610"/>
                </a:lnTo>
                <a:lnTo>
                  <a:pt x="2138653" y="1022918"/>
                </a:lnTo>
                <a:lnTo>
                  <a:pt x="2135554" y="975761"/>
                </a:lnTo>
                <a:lnTo>
                  <a:pt x="2130443" y="929182"/>
                </a:lnTo>
                <a:lnTo>
                  <a:pt x="2123363" y="883224"/>
                </a:lnTo>
                <a:lnTo>
                  <a:pt x="2114358" y="837931"/>
                </a:lnTo>
                <a:lnTo>
                  <a:pt x="2103470" y="793347"/>
                </a:lnTo>
                <a:lnTo>
                  <a:pt x="2090744" y="749515"/>
                </a:lnTo>
                <a:lnTo>
                  <a:pt x="2076223" y="706478"/>
                </a:lnTo>
                <a:lnTo>
                  <a:pt x="2059950" y="664280"/>
                </a:lnTo>
                <a:lnTo>
                  <a:pt x="2041970" y="622965"/>
                </a:lnTo>
                <a:lnTo>
                  <a:pt x="2022325" y="582575"/>
                </a:lnTo>
                <a:lnTo>
                  <a:pt x="2001059" y="543156"/>
                </a:lnTo>
                <a:lnTo>
                  <a:pt x="1978215" y="504749"/>
                </a:lnTo>
                <a:lnTo>
                  <a:pt x="1953838" y="467398"/>
                </a:lnTo>
                <a:lnTo>
                  <a:pt x="1927970" y="431148"/>
                </a:lnTo>
                <a:lnTo>
                  <a:pt x="1900655" y="396041"/>
                </a:lnTo>
                <a:lnTo>
                  <a:pt x="1871937" y="362121"/>
                </a:lnTo>
                <a:lnTo>
                  <a:pt x="1841858" y="329432"/>
                </a:lnTo>
                <a:lnTo>
                  <a:pt x="1810464" y="298017"/>
                </a:lnTo>
                <a:lnTo>
                  <a:pt x="1777796" y="267919"/>
                </a:lnTo>
                <a:lnTo>
                  <a:pt x="1743899" y="239183"/>
                </a:lnTo>
                <a:lnTo>
                  <a:pt x="1708816" y="211850"/>
                </a:lnTo>
                <a:lnTo>
                  <a:pt x="1672591" y="185966"/>
                </a:lnTo>
                <a:lnTo>
                  <a:pt x="1635267" y="161574"/>
                </a:lnTo>
                <a:lnTo>
                  <a:pt x="1596887" y="138717"/>
                </a:lnTo>
                <a:lnTo>
                  <a:pt x="1557496" y="117438"/>
                </a:lnTo>
                <a:lnTo>
                  <a:pt x="1517136" y="97781"/>
                </a:lnTo>
                <a:lnTo>
                  <a:pt x="1475851" y="79790"/>
                </a:lnTo>
                <a:lnTo>
                  <a:pt x="1433685" y="63508"/>
                </a:lnTo>
                <a:lnTo>
                  <a:pt x="1390681" y="48978"/>
                </a:lnTo>
                <a:lnTo>
                  <a:pt x="1346883" y="36245"/>
                </a:lnTo>
                <a:lnTo>
                  <a:pt x="1302334" y="25351"/>
                </a:lnTo>
                <a:lnTo>
                  <a:pt x="1257077" y="16341"/>
                </a:lnTo>
                <a:lnTo>
                  <a:pt x="1211157" y="9257"/>
                </a:lnTo>
                <a:lnTo>
                  <a:pt x="1164616" y="4143"/>
                </a:lnTo>
                <a:lnTo>
                  <a:pt x="1117498" y="1043"/>
                </a:lnTo>
                <a:lnTo>
                  <a:pt x="1069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26914" y="889253"/>
            <a:ext cx="2139950" cy="2141220"/>
          </a:xfrm>
          <a:custGeom>
            <a:avLst/>
            <a:gdLst/>
            <a:ahLst/>
            <a:cxnLst/>
            <a:rect l="l" t="t" r="r" b="b"/>
            <a:pathLst>
              <a:path w="2139950" h="2141220">
                <a:moveTo>
                  <a:pt x="0" y="1070610"/>
                </a:moveTo>
                <a:lnTo>
                  <a:pt x="1042" y="1022918"/>
                </a:lnTo>
                <a:lnTo>
                  <a:pt x="4141" y="975761"/>
                </a:lnTo>
                <a:lnTo>
                  <a:pt x="9252" y="929182"/>
                </a:lnTo>
                <a:lnTo>
                  <a:pt x="16332" y="883224"/>
                </a:lnTo>
                <a:lnTo>
                  <a:pt x="25337" y="837931"/>
                </a:lnTo>
                <a:lnTo>
                  <a:pt x="36225" y="793347"/>
                </a:lnTo>
                <a:lnTo>
                  <a:pt x="48951" y="749515"/>
                </a:lnTo>
                <a:lnTo>
                  <a:pt x="63472" y="706478"/>
                </a:lnTo>
                <a:lnTo>
                  <a:pt x="79745" y="664280"/>
                </a:lnTo>
                <a:lnTo>
                  <a:pt x="97725" y="622965"/>
                </a:lnTo>
                <a:lnTo>
                  <a:pt x="117370" y="582575"/>
                </a:lnTo>
                <a:lnTo>
                  <a:pt x="138636" y="543156"/>
                </a:lnTo>
                <a:lnTo>
                  <a:pt x="161480" y="504749"/>
                </a:lnTo>
                <a:lnTo>
                  <a:pt x="185857" y="467398"/>
                </a:lnTo>
                <a:lnTo>
                  <a:pt x="211725" y="431148"/>
                </a:lnTo>
                <a:lnTo>
                  <a:pt x="239040" y="396041"/>
                </a:lnTo>
                <a:lnTo>
                  <a:pt x="267758" y="362121"/>
                </a:lnTo>
                <a:lnTo>
                  <a:pt x="297837" y="329432"/>
                </a:lnTo>
                <a:lnTo>
                  <a:pt x="329231" y="298017"/>
                </a:lnTo>
                <a:lnTo>
                  <a:pt x="361899" y="267919"/>
                </a:lnTo>
                <a:lnTo>
                  <a:pt x="395796" y="239183"/>
                </a:lnTo>
                <a:lnTo>
                  <a:pt x="430879" y="211850"/>
                </a:lnTo>
                <a:lnTo>
                  <a:pt x="467104" y="185966"/>
                </a:lnTo>
                <a:lnTo>
                  <a:pt x="504428" y="161574"/>
                </a:lnTo>
                <a:lnTo>
                  <a:pt x="542808" y="138717"/>
                </a:lnTo>
                <a:lnTo>
                  <a:pt x="582199" y="117438"/>
                </a:lnTo>
                <a:lnTo>
                  <a:pt x="622559" y="97781"/>
                </a:lnTo>
                <a:lnTo>
                  <a:pt x="663844" y="79790"/>
                </a:lnTo>
                <a:lnTo>
                  <a:pt x="706010" y="63508"/>
                </a:lnTo>
                <a:lnTo>
                  <a:pt x="749014" y="48978"/>
                </a:lnTo>
                <a:lnTo>
                  <a:pt x="792812" y="36245"/>
                </a:lnTo>
                <a:lnTo>
                  <a:pt x="837361" y="25351"/>
                </a:lnTo>
                <a:lnTo>
                  <a:pt x="882618" y="16341"/>
                </a:lnTo>
                <a:lnTo>
                  <a:pt x="928538" y="9257"/>
                </a:lnTo>
                <a:lnTo>
                  <a:pt x="975079" y="4143"/>
                </a:lnTo>
                <a:lnTo>
                  <a:pt x="1022197" y="1043"/>
                </a:lnTo>
                <a:lnTo>
                  <a:pt x="1069848" y="0"/>
                </a:lnTo>
                <a:lnTo>
                  <a:pt x="1117498" y="1043"/>
                </a:lnTo>
                <a:lnTo>
                  <a:pt x="1164616" y="4143"/>
                </a:lnTo>
                <a:lnTo>
                  <a:pt x="1211157" y="9257"/>
                </a:lnTo>
                <a:lnTo>
                  <a:pt x="1257077" y="16341"/>
                </a:lnTo>
                <a:lnTo>
                  <a:pt x="1302334" y="25351"/>
                </a:lnTo>
                <a:lnTo>
                  <a:pt x="1346883" y="36245"/>
                </a:lnTo>
                <a:lnTo>
                  <a:pt x="1390681" y="48978"/>
                </a:lnTo>
                <a:lnTo>
                  <a:pt x="1433685" y="63508"/>
                </a:lnTo>
                <a:lnTo>
                  <a:pt x="1475851" y="79790"/>
                </a:lnTo>
                <a:lnTo>
                  <a:pt x="1517136" y="97781"/>
                </a:lnTo>
                <a:lnTo>
                  <a:pt x="1557496" y="117438"/>
                </a:lnTo>
                <a:lnTo>
                  <a:pt x="1596887" y="138717"/>
                </a:lnTo>
                <a:lnTo>
                  <a:pt x="1635267" y="161574"/>
                </a:lnTo>
                <a:lnTo>
                  <a:pt x="1672591" y="185966"/>
                </a:lnTo>
                <a:lnTo>
                  <a:pt x="1708816" y="211850"/>
                </a:lnTo>
                <a:lnTo>
                  <a:pt x="1743899" y="239183"/>
                </a:lnTo>
                <a:lnTo>
                  <a:pt x="1777796" y="267919"/>
                </a:lnTo>
                <a:lnTo>
                  <a:pt x="1810464" y="298017"/>
                </a:lnTo>
                <a:lnTo>
                  <a:pt x="1841858" y="329432"/>
                </a:lnTo>
                <a:lnTo>
                  <a:pt x="1871937" y="362121"/>
                </a:lnTo>
                <a:lnTo>
                  <a:pt x="1900655" y="396041"/>
                </a:lnTo>
                <a:lnTo>
                  <a:pt x="1927970" y="431148"/>
                </a:lnTo>
                <a:lnTo>
                  <a:pt x="1953838" y="467398"/>
                </a:lnTo>
                <a:lnTo>
                  <a:pt x="1978215" y="504749"/>
                </a:lnTo>
                <a:lnTo>
                  <a:pt x="2001059" y="543156"/>
                </a:lnTo>
                <a:lnTo>
                  <a:pt x="2022325" y="582575"/>
                </a:lnTo>
                <a:lnTo>
                  <a:pt x="2041970" y="622965"/>
                </a:lnTo>
                <a:lnTo>
                  <a:pt x="2059950" y="664280"/>
                </a:lnTo>
                <a:lnTo>
                  <a:pt x="2076223" y="706478"/>
                </a:lnTo>
                <a:lnTo>
                  <a:pt x="2090744" y="749515"/>
                </a:lnTo>
                <a:lnTo>
                  <a:pt x="2103470" y="793347"/>
                </a:lnTo>
                <a:lnTo>
                  <a:pt x="2114358" y="837931"/>
                </a:lnTo>
                <a:lnTo>
                  <a:pt x="2123363" y="883224"/>
                </a:lnTo>
                <a:lnTo>
                  <a:pt x="2130443" y="929182"/>
                </a:lnTo>
                <a:lnTo>
                  <a:pt x="2135554" y="975761"/>
                </a:lnTo>
                <a:lnTo>
                  <a:pt x="2138653" y="1022918"/>
                </a:lnTo>
                <a:lnTo>
                  <a:pt x="2139695" y="1070610"/>
                </a:lnTo>
                <a:lnTo>
                  <a:pt x="2138653" y="1118301"/>
                </a:lnTo>
                <a:lnTo>
                  <a:pt x="2135554" y="1165458"/>
                </a:lnTo>
                <a:lnTo>
                  <a:pt x="2130443" y="1212037"/>
                </a:lnTo>
                <a:lnTo>
                  <a:pt x="2123363" y="1257995"/>
                </a:lnTo>
                <a:lnTo>
                  <a:pt x="2114358" y="1303288"/>
                </a:lnTo>
                <a:lnTo>
                  <a:pt x="2103470" y="1347872"/>
                </a:lnTo>
                <a:lnTo>
                  <a:pt x="2090744" y="1391704"/>
                </a:lnTo>
                <a:lnTo>
                  <a:pt x="2076223" y="1434741"/>
                </a:lnTo>
                <a:lnTo>
                  <a:pt x="2059950" y="1476939"/>
                </a:lnTo>
                <a:lnTo>
                  <a:pt x="2041970" y="1518254"/>
                </a:lnTo>
                <a:lnTo>
                  <a:pt x="2022325" y="1558644"/>
                </a:lnTo>
                <a:lnTo>
                  <a:pt x="2001059" y="1598063"/>
                </a:lnTo>
                <a:lnTo>
                  <a:pt x="1978215" y="1636470"/>
                </a:lnTo>
                <a:lnTo>
                  <a:pt x="1953838" y="1673821"/>
                </a:lnTo>
                <a:lnTo>
                  <a:pt x="1927970" y="1710071"/>
                </a:lnTo>
                <a:lnTo>
                  <a:pt x="1900655" y="1745178"/>
                </a:lnTo>
                <a:lnTo>
                  <a:pt x="1871937" y="1779098"/>
                </a:lnTo>
                <a:lnTo>
                  <a:pt x="1841858" y="1811787"/>
                </a:lnTo>
                <a:lnTo>
                  <a:pt x="1810464" y="1843202"/>
                </a:lnTo>
                <a:lnTo>
                  <a:pt x="1777796" y="1873300"/>
                </a:lnTo>
                <a:lnTo>
                  <a:pt x="1743899" y="1902036"/>
                </a:lnTo>
                <a:lnTo>
                  <a:pt x="1708816" y="1929369"/>
                </a:lnTo>
                <a:lnTo>
                  <a:pt x="1672591" y="1955253"/>
                </a:lnTo>
                <a:lnTo>
                  <a:pt x="1635267" y="1979645"/>
                </a:lnTo>
                <a:lnTo>
                  <a:pt x="1596887" y="2002502"/>
                </a:lnTo>
                <a:lnTo>
                  <a:pt x="1557496" y="2023781"/>
                </a:lnTo>
                <a:lnTo>
                  <a:pt x="1517136" y="2043438"/>
                </a:lnTo>
                <a:lnTo>
                  <a:pt x="1475851" y="2061429"/>
                </a:lnTo>
                <a:lnTo>
                  <a:pt x="1433685" y="2077711"/>
                </a:lnTo>
                <a:lnTo>
                  <a:pt x="1390681" y="2092241"/>
                </a:lnTo>
                <a:lnTo>
                  <a:pt x="1346883" y="2104974"/>
                </a:lnTo>
                <a:lnTo>
                  <a:pt x="1302334" y="2115868"/>
                </a:lnTo>
                <a:lnTo>
                  <a:pt x="1257077" y="2124878"/>
                </a:lnTo>
                <a:lnTo>
                  <a:pt x="1211157" y="2131962"/>
                </a:lnTo>
                <a:lnTo>
                  <a:pt x="1164616" y="2137076"/>
                </a:lnTo>
                <a:lnTo>
                  <a:pt x="1117498" y="2140176"/>
                </a:lnTo>
                <a:lnTo>
                  <a:pt x="1069848" y="2141220"/>
                </a:lnTo>
                <a:lnTo>
                  <a:pt x="1022197" y="2140176"/>
                </a:lnTo>
                <a:lnTo>
                  <a:pt x="975079" y="2137076"/>
                </a:lnTo>
                <a:lnTo>
                  <a:pt x="928538" y="2131962"/>
                </a:lnTo>
                <a:lnTo>
                  <a:pt x="882618" y="2124878"/>
                </a:lnTo>
                <a:lnTo>
                  <a:pt x="837361" y="2115868"/>
                </a:lnTo>
                <a:lnTo>
                  <a:pt x="792812" y="2104974"/>
                </a:lnTo>
                <a:lnTo>
                  <a:pt x="749014" y="2092241"/>
                </a:lnTo>
                <a:lnTo>
                  <a:pt x="706010" y="2077711"/>
                </a:lnTo>
                <a:lnTo>
                  <a:pt x="663844" y="2061429"/>
                </a:lnTo>
                <a:lnTo>
                  <a:pt x="622559" y="2043438"/>
                </a:lnTo>
                <a:lnTo>
                  <a:pt x="582199" y="2023781"/>
                </a:lnTo>
                <a:lnTo>
                  <a:pt x="542808" y="2002502"/>
                </a:lnTo>
                <a:lnTo>
                  <a:pt x="504428" y="1979645"/>
                </a:lnTo>
                <a:lnTo>
                  <a:pt x="467104" y="1955253"/>
                </a:lnTo>
                <a:lnTo>
                  <a:pt x="430879" y="1929369"/>
                </a:lnTo>
                <a:lnTo>
                  <a:pt x="395796" y="1902036"/>
                </a:lnTo>
                <a:lnTo>
                  <a:pt x="361899" y="1873300"/>
                </a:lnTo>
                <a:lnTo>
                  <a:pt x="329231" y="1843202"/>
                </a:lnTo>
                <a:lnTo>
                  <a:pt x="297837" y="1811787"/>
                </a:lnTo>
                <a:lnTo>
                  <a:pt x="267758" y="1779098"/>
                </a:lnTo>
                <a:lnTo>
                  <a:pt x="239040" y="1745178"/>
                </a:lnTo>
                <a:lnTo>
                  <a:pt x="211725" y="1710071"/>
                </a:lnTo>
                <a:lnTo>
                  <a:pt x="185857" y="1673821"/>
                </a:lnTo>
                <a:lnTo>
                  <a:pt x="161480" y="1636470"/>
                </a:lnTo>
                <a:lnTo>
                  <a:pt x="138636" y="1598063"/>
                </a:lnTo>
                <a:lnTo>
                  <a:pt x="117370" y="1558644"/>
                </a:lnTo>
                <a:lnTo>
                  <a:pt x="97725" y="1518254"/>
                </a:lnTo>
                <a:lnTo>
                  <a:pt x="79745" y="1476939"/>
                </a:lnTo>
                <a:lnTo>
                  <a:pt x="63472" y="1434741"/>
                </a:lnTo>
                <a:lnTo>
                  <a:pt x="48951" y="1391704"/>
                </a:lnTo>
                <a:lnTo>
                  <a:pt x="36225" y="1347872"/>
                </a:lnTo>
                <a:lnTo>
                  <a:pt x="25337" y="1303288"/>
                </a:lnTo>
                <a:lnTo>
                  <a:pt x="16332" y="1257995"/>
                </a:lnTo>
                <a:lnTo>
                  <a:pt x="9252" y="1212037"/>
                </a:lnTo>
                <a:lnTo>
                  <a:pt x="4141" y="1165458"/>
                </a:lnTo>
                <a:lnTo>
                  <a:pt x="1042" y="1118301"/>
                </a:lnTo>
                <a:lnTo>
                  <a:pt x="0" y="1070610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64788" y="1864518"/>
            <a:ext cx="1066800" cy="484505"/>
          </a:xfrm>
          <a:custGeom>
            <a:avLst/>
            <a:gdLst/>
            <a:ahLst/>
            <a:cxnLst/>
            <a:rect l="l" t="t" r="r" b="b"/>
            <a:pathLst>
              <a:path w="1066800" h="484505">
                <a:moveTo>
                  <a:pt x="1066329" y="0"/>
                </a:moveTo>
                <a:lnTo>
                  <a:pt x="0" y="0"/>
                </a:lnTo>
                <a:lnTo>
                  <a:pt x="0" y="484320"/>
                </a:lnTo>
                <a:lnTo>
                  <a:pt x="1066329" y="484320"/>
                </a:lnTo>
                <a:lnTo>
                  <a:pt x="1066329" y="411672"/>
                </a:lnTo>
                <a:lnTo>
                  <a:pt x="121173" y="411672"/>
                </a:lnTo>
                <a:lnTo>
                  <a:pt x="72704" y="363240"/>
                </a:lnTo>
                <a:lnTo>
                  <a:pt x="72704" y="121080"/>
                </a:lnTo>
                <a:lnTo>
                  <a:pt x="121173" y="72648"/>
                </a:lnTo>
                <a:lnTo>
                  <a:pt x="1066329" y="72648"/>
                </a:lnTo>
                <a:lnTo>
                  <a:pt x="1066329" y="0"/>
                </a:lnTo>
                <a:close/>
              </a:path>
              <a:path w="1066800" h="484505">
                <a:moveTo>
                  <a:pt x="1066329" y="72648"/>
                </a:moveTo>
                <a:lnTo>
                  <a:pt x="957272" y="72648"/>
                </a:lnTo>
                <a:lnTo>
                  <a:pt x="993624" y="108972"/>
                </a:lnTo>
                <a:lnTo>
                  <a:pt x="993624" y="375348"/>
                </a:lnTo>
                <a:lnTo>
                  <a:pt x="957272" y="411672"/>
                </a:lnTo>
                <a:lnTo>
                  <a:pt x="1066329" y="411672"/>
                </a:lnTo>
                <a:lnTo>
                  <a:pt x="1066329" y="726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64788" y="1864518"/>
            <a:ext cx="1066800" cy="484505"/>
          </a:xfrm>
          <a:custGeom>
            <a:avLst/>
            <a:gdLst/>
            <a:ahLst/>
            <a:cxnLst/>
            <a:rect l="l" t="t" r="r" b="b"/>
            <a:pathLst>
              <a:path w="1066800" h="484505">
                <a:moveTo>
                  <a:pt x="993624" y="375348"/>
                </a:moveTo>
                <a:lnTo>
                  <a:pt x="957272" y="411672"/>
                </a:lnTo>
                <a:lnTo>
                  <a:pt x="121173" y="411672"/>
                </a:lnTo>
                <a:lnTo>
                  <a:pt x="72704" y="363240"/>
                </a:lnTo>
                <a:lnTo>
                  <a:pt x="72704" y="121080"/>
                </a:lnTo>
                <a:lnTo>
                  <a:pt x="121173" y="72648"/>
                </a:lnTo>
                <a:lnTo>
                  <a:pt x="957272" y="72648"/>
                </a:lnTo>
                <a:lnTo>
                  <a:pt x="993624" y="108972"/>
                </a:lnTo>
                <a:lnTo>
                  <a:pt x="993624" y="375348"/>
                </a:lnTo>
                <a:close/>
              </a:path>
              <a:path w="1066800" h="484505">
                <a:moveTo>
                  <a:pt x="0" y="0"/>
                </a:moveTo>
                <a:lnTo>
                  <a:pt x="0" y="484320"/>
                </a:lnTo>
                <a:lnTo>
                  <a:pt x="1066329" y="484320"/>
                </a:lnTo>
                <a:lnTo>
                  <a:pt x="1066329" y="0"/>
                </a:lnTo>
                <a:lnTo>
                  <a:pt x="0" y="0"/>
                </a:lnTo>
                <a:close/>
              </a:path>
            </a:pathLst>
          </a:custGeom>
          <a:ln w="14131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014" y="1985598"/>
            <a:ext cx="193878" cy="24216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001014" y="1985598"/>
            <a:ext cx="194310" cy="242570"/>
          </a:xfrm>
          <a:custGeom>
            <a:avLst/>
            <a:gdLst/>
            <a:ahLst/>
            <a:cxnLst/>
            <a:rect l="l" t="t" r="r" b="b"/>
            <a:pathLst>
              <a:path w="194310" h="242569">
                <a:moveTo>
                  <a:pt x="193878" y="121080"/>
                </a:moveTo>
                <a:lnTo>
                  <a:pt x="186260" y="168208"/>
                </a:lnTo>
                <a:lnTo>
                  <a:pt x="165485" y="206695"/>
                </a:lnTo>
                <a:lnTo>
                  <a:pt x="134672" y="232644"/>
                </a:lnTo>
                <a:lnTo>
                  <a:pt x="96939" y="242160"/>
                </a:lnTo>
                <a:lnTo>
                  <a:pt x="59205" y="232644"/>
                </a:lnTo>
                <a:lnTo>
                  <a:pt x="28392" y="206695"/>
                </a:lnTo>
                <a:lnTo>
                  <a:pt x="7617" y="168208"/>
                </a:lnTo>
                <a:lnTo>
                  <a:pt x="0" y="121080"/>
                </a:lnTo>
                <a:lnTo>
                  <a:pt x="7617" y="73952"/>
                </a:lnTo>
                <a:lnTo>
                  <a:pt x="28392" y="35465"/>
                </a:lnTo>
                <a:lnTo>
                  <a:pt x="59205" y="9515"/>
                </a:lnTo>
                <a:lnTo>
                  <a:pt x="96939" y="0"/>
                </a:lnTo>
                <a:lnTo>
                  <a:pt x="134672" y="9515"/>
                </a:lnTo>
                <a:lnTo>
                  <a:pt x="165485" y="35465"/>
                </a:lnTo>
                <a:lnTo>
                  <a:pt x="186260" y="73952"/>
                </a:lnTo>
                <a:lnTo>
                  <a:pt x="193878" y="121080"/>
                </a:lnTo>
                <a:close/>
              </a:path>
            </a:pathLst>
          </a:custGeom>
          <a:ln w="1413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1601" y="2063289"/>
            <a:ext cx="86835" cy="8677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469" y="2063289"/>
            <a:ext cx="86835" cy="8677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702926" y="1535180"/>
            <a:ext cx="702945" cy="266700"/>
          </a:xfrm>
          <a:custGeom>
            <a:avLst/>
            <a:gdLst/>
            <a:ahLst/>
            <a:cxnLst/>
            <a:rect l="l" t="t" r="r" b="b"/>
            <a:pathLst>
              <a:path w="702945" h="266700">
                <a:moveTo>
                  <a:pt x="651914" y="0"/>
                </a:moveTo>
                <a:lnTo>
                  <a:pt x="0" y="266376"/>
                </a:lnTo>
                <a:lnTo>
                  <a:pt x="373215" y="192517"/>
                </a:lnTo>
                <a:lnTo>
                  <a:pt x="611927" y="95653"/>
                </a:lnTo>
                <a:lnTo>
                  <a:pt x="630103" y="141663"/>
                </a:lnTo>
                <a:lnTo>
                  <a:pt x="702807" y="127134"/>
                </a:lnTo>
                <a:lnTo>
                  <a:pt x="65191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702926" y="1535180"/>
            <a:ext cx="702945" cy="266700"/>
          </a:xfrm>
          <a:custGeom>
            <a:avLst/>
            <a:gdLst/>
            <a:ahLst/>
            <a:cxnLst/>
            <a:rect l="l" t="t" r="r" b="b"/>
            <a:pathLst>
              <a:path w="702945" h="266700">
                <a:moveTo>
                  <a:pt x="611927" y="95653"/>
                </a:moveTo>
                <a:lnTo>
                  <a:pt x="630103" y="141663"/>
                </a:lnTo>
                <a:lnTo>
                  <a:pt x="702807" y="127134"/>
                </a:lnTo>
                <a:lnTo>
                  <a:pt x="651914" y="0"/>
                </a:lnTo>
                <a:lnTo>
                  <a:pt x="0" y="266376"/>
                </a:lnTo>
                <a:lnTo>
                  <a:pt x="373215" y="192517"/>
                </a:lnTo>
                <a:lnTo>
                  <a:pt x="611927" y="95653"/>
                </a:lnTo>
                <a:close/>
              </a:path>
            </a:pathLst>
          </a:custGeom>
          <a:ln w="14127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9840" y="1692584"/>
            <a:ext cx="646430" cy="123825"/>
          </a:xfrm>
          <a:custGeom>
            <a:avLst/>
            <a:gdLst/>
            <a:ahLst/>
            <a:cxnLst/>
            <a:rect l="l" t="t" r="r" b="b"/>
            <a:pathLst>
              <a:path w="646429" h="123825">
                <a:moveTo>
                  <a:pt x="621621" y="0"/>
                </a:moveTo>
                <a:lnTo>
                  <a:pt x="0" y="123501"/>
                </a:lnTo>
                <a:lnTo>
                  <a:pt x="372003" y="123501"/>
                </a:lnTo>
                <a:lnTo>
                  <a:pt x="563457" y="85966"/>
                </a:lnTo>
                <a:lnTo>
                  <a:pt x="571940" y="123501"/>
                </a:lnTo>
                <a:lnTo>
                  <a:pt x="645856" y="123501"/>
                </a:lnTo>
                <a:lnTo>
                  <a:pt x="62162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79840" y="1692584"/>
            <a:ext cx="646430" cy="123825"/>
          </a:xfrm>
          <a:custGeom>
            <a:avLst/>
            <a:gdLst/>
            <a:ahLst/>
            <a:cxnLst/>
            <a:rect l="l" t="t" r="r" b="b"/>
            <a:pathLst>
              <a:path w="646429" h="123825">
                <a:moveTo>
                  <a:pt x="372003" y="123501"/>
                </a:moveTo>
                <a:lnTo>
                  <a:pt x="563457" y="85966"/>
                </a:lnTo>
                <a:lnTo>
                  <a:pt x="571940" y="123501"/>
                </a:lnTo>
                <a:lnTo>
                  <a:pt x="645856" y="123501"/>
                </a:lnTo>
                <a:lnTo>
                  <a:pt x="621621" y="0"/>
                </a:lnTo>
                <a:lnTo>
                  <a:pt x="0" y="123501"/>
                </a:lnTo>
                <a:lnTo>
                  <a:pt x="372003" y="123501"/>
                </a:lnTo>
                <a:close/>
              </a:path>
            </a:pathLst>
          </a:custGeom>
          <a:ln w="1412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9649" y="2839339"/>
            <a:ext cx="50927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8080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9189" y="4062476"/>
            <a:ext cx="8903970" cy="257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0" dirty="0">
                <a:solidFill>
                  <a:srgbClr val="FFFFFF"/>
                </a:solidFill>
                <a:latin typeface="Calibri Light"/>
                <a:cs typeface="Calibri Light"/>
              </a:rPr>
              <a:t>Loan</a:t>
            </a:r>
            <a:r>
              <a:rPr sz="60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50" dirty="0">
                <a:solidFill>
                  <a:srgbClr val="FFFFFF"/>
                </a:solidFill>
                <a:latin typeface="Calibri Light"/>
                <a:cs typeface="Calibri Light"/>
              </a:rPr>
              <a:t>Credit</a:t>
            </a:r>
            <a:r>
              <a:rPr sz="60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25" dirty="0">
                <a:solidFill>
                  <a:srgbClr val="FFFFFF"/>
                </a:solidFill>
                <a:latin typeface="Calibri Light"/>
                <a:cs typeface="Calibri Light"/>
              </a:rPr>
              <a:t>Risk</a:t>
            </a:r>
            <a:r>
              <a:rPr sz="60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50" dirty="0">
                <a:solidFill>
                  <a:srgbClr val="FFFFFF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5850">
              <a:latin typeface="Calibri Light"/>
              <a:cs typeface="Calibri Light"/>
            </a:endParaRPr>
          </a:p>
          <a:p>
            <a:pPr marL="4826000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Ganesh</a:t>
            </a:r>
            <a:r>
              <a:rPr sz="4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Jalakam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85470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97" y="1208239"/>
            <a:ext cx="6105868" cy="36660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047" y="585216"/>
            <a:ext cx="5436235" cy="584200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0007" y="1229263"/>
            <a:ext cx="5406856" cy="3647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29755" y="585216"/>
            <a:ext cx="5084445" cy="584200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196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09" y="5327650"/>
            <a:ext cx="7531734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plots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dirty="0">
                <a:latin typeface="Arial"/>
                <a:cs typeface="Arial"/>
              </a:rPr>
              <a:t> 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around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69.8%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total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doesn't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own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car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around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31.5%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doesn't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own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house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assets,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non-defaulters.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6582" y="6807"/>
            <a:ext cx="2879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6386" y="838507"/>
            <a:ext cx="8435429" cy="3852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0136" y="4786629"/>
            <a:ext cx="546290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case,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40.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gradually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decreases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dirty="0">
                <a:latin typeface="Arial"/>
                <a:cs typeface="Arial"/>
              </a:rPr>
              <a:t> age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Non-defaulter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case,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55.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20" dirty="0">
                <a:latin typeface="Arial"/>
                <a:cs typeface="Arial"/>
              </a:rPr>
              <a:t>Very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present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117" y="6807"/>
            <a:ext cx="65093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2.4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Multivariate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608" y="1388748"/>
            <a:ext cx="7023899" cy="40805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731519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374" y="757173"/>
            <a:ext cx="1041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Sanctioned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Family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type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w.r.t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828" y="5552033"/>
            <a:ext cx="1163701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25209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Average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Married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non-defaulters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(excluding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Unknown).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b="1" spc="-10" dirty="0">
                <a:latin typeface="Arial"/>
                <a:cs typeface="Arial"/>
              </a:rPr>
              <a:t>Widow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greater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non-defaulters.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factor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while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905" y="25400"/>
            <a:ext cx="1151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Credit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Sanctioned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Clients Residency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w.r.t.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564" y="828424"/>
            <a:ext cx="9545180" cy="43431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6075" y="5349646"/>
            <a:ext cx="1126109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sanctioned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House/Apartment,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Municipal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apartment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Office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apartment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non-defaulters,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House/apartment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lives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house/apartment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population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continuous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nature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haven't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cleared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residency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while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186" y="25400"/>
            <a:ext cx="1037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Defaulters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Family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Residency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675" y="514001"/>
            <a:ext cx="9839644" cy="4745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236" y="5362143"/>
            <a:ext cx="1093025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30035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above</a:t>
            </a:r>
            <a:r>
              <a:rPr sz="1400" dirty="0">
                <a:latin typeface="Arial"/>
                <a:cs typeface="Arial"/>
              </a:rPr>
              <a:t> plot</a:t>
            </a:r>
            <a:r>
              <a:rPr sz="1400" spc="-10" dirty="0">
                <a:latin typeface="Arial"/>
                <a:cs typeface="Arial"/>
              </a:rPr>
              <a:t> we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clearly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greater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staying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either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Rented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apartment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parents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especially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marital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civil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marriage,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separated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single/not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married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decent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Married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 </a:t>
            </a:r>
            <a:r>
              <a:rPr sz="1400" b="1" spc="-10" dirty="0">
                <a:latin typeface="Arial"/>
                <a:cs typeface="Arial"/>
              </a:rPr>
              <a:t>Widow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status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rented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apartment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dirty="0">
                <a:latin typeface="Arial"/>
                <a:cs typeface="Arial"/>
              </a:rPr>
              <a:t> 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parents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co-op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apartment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residency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 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marital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separated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single/not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married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population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residency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6807"/>
            <a:ext cx="4664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43" y="657958"/>
            <a:ext cx="11072997" cy="44996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6075" y="5469432"/>
            <a:ext cx="102247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Defaulter rate is highest </a:t>
            </a:r>
            <a:r>
              <a:rPr sz="1400" spc="-5" dirty="0">
                <a:latin typeface="Arial"/>
                <a:cs typeface="Arial"/>
              </a:rPr>
              <a:t>when REG_REGION_NOT_WORK_REGION=0, REG_REGION_NOT_LIVE_REGION=0,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REG_CITY_NOT_LIVE_CITY=0,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REG_CITY_NOT_WORK_CITY=0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i.e.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permanent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address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address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5" dirty="0">
                <a:latin typeface="Arial"/>
                <a:cs typeface="Arial"/>
              </a:rPr>
              <a:t>same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Applicants/clients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levels).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378" y="6807"/>
            <a:ext cx="3096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Circle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341" y="774373"/>
            <a:ext cx="9838713" cy="4125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4220" y="5123433"/>
            <a:ext cx="1090422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DEF_30_CNT_SOCIAL_CIRCLE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DEF_60_CNT_SOCIAL_CIRCLE </a:t>
            </a:r>
            <a:r>
              <a:rPr sz="1400" dirty="0">
                <a:latin typeface="Arial"/>
                <a:cs typeface="Arial"/>
              </a:rPr>
              <a:t>are highly correlated i.e., if the number of observations of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client's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surroundings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30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DPD</a:t>
            </a:r>
            <a:r>
              <a:rPr sz="1400" dirty="0">
                <a:latin typeface="Arial"/>
                <a:cs typeface="Arial"/>
              </a:rPr>
              <a:t> increases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observations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client's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surroundings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defaulted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increases.</a:t>
            </a:r>
            <a:endParaRPr sz="1400">
              <a:latin typeface="Arial"/>
              <a:cs typeface="Arial"/>
            </a:endParaRPr>
          </a:p>
          <a:p>
            <a:pPr marL="299085" marR="5143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OBS_30_CNT_SOCIAL_CIRCLE and OBS_60_CNT_SOCIAL_CIRCLE are identical columns and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any one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feature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consideration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ignored.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23240"/>
          </a:xfrm>
          <a:custGeom>
            <a:avLst/>
            <a:gdLst/>
            <a:ahLst/>
            <a:cxnLst/>
            <a:rect l="l" t="t" r="r" b="b"/>
            <a:pathLst>
              <a:path w="12192000" h="523240">
                <a:moveTo>
                  <a:pt x="12192000" y="0"/>
                </a:moveTo>
                <a:lnTo>
                  <a:pt x="0" y="0"/>
                </a:lnTo>
                <a:lnTo>
                  <a:pt x="0" y="522732"/>
                </a:lnTo>
                <a:lnTo>
                  <a:pt x="12192000" y="522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365" y="23875"/>
            <a:ext cx="1177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each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Occupation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w.r.t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613" y="708485"/>
            <a:ext cx="10699085" cy="46394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1063" y="5425846"/>
            <a:ext cx="1067371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dirty="0">
                <a:latin typeface="Arial"/>
                <a:cs typeface="Arial"/>
              </a:rPr>
              <a:t> highest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dirty="0">
                <a:latin typeface="Arial"/>
                <a:cs typeface="Arial"/>
              </a:rPr>
              <a:t> income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salary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occupation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Defaulters.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Arial"/>
                <a:cs typeface="Arial"/>
              </a:rPr>
              <a:t>Next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income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salary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present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staff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followed</a:t>
            </a:r>
            <a:r>
              <a:rPr sz="1400" dirty="0">
                <a:latin typeface="Arial"/>
                <a:cs typeface="Arial"/>
              </a:rPr>
              <a:t> by </a:t>
            </a:r>
            <a:r>
              <a:rPr sz="1400" b="1" dirty="0">
                <a:latin typeface="Arial"/>
                <a:cs typeface="Arial"/>
              </a:rPr>
              <a:t>Realty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agents,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Accountants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Drivers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occupation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Non-Defaulters.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33" y="10160"/>
            <a:ext cx="10988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Difficulties</a:t>
            </a:r>
            <a:r>
              <a:rPr sz="2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86" y="1013840"/>
            <a:ext cx="4847590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5080" indent="-52895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EC7C30"/>
                </a:solidFill>
                <a:latin typeface="Arial"/>
                <a:cs typeface="Arial"/>
              </a:rPr>
              <a:t>Top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10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Correlation</a:t>
            </a:r>
            <a:r>
              <a:rPr sz="1800" b="1" spc="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C7C30"/>
                </a:solidFill>
                <a:latin typeface="Arial"/>
                <a:cs typeface="Arial"/>
              </a:rPr>
              <a:t>Variables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 for</a:t>
            </a:r>
            <a:r>
              <a:rPr sz="1800" b="1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Defaulters </a:t>
            </a:r>
            <a:r>
              <a:rPr sz="1800" b="1" spc="-484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(Client </a:t>
            </a:r>
            <a:r>
              <a:rPr sz="1800" b="1" spc="5" dirty="0">
                <a:solidFill>
                  <a:srgbClr val="EC7C30"/>
                </a:solidFill>
                <a:latin typeface="Arial"/>
                <a:cs typeface="Arial"/>
              </a:rPr>
              <a:t>with</a:t>
            </a:r>
            <a:r>
              <a:rPr sz="18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Arial"/>
                <a:cs typeface="Arial"/>
              </a:rPr>
              <a:t>Payment</a:t>
            </a:r>
            <a:r>
              <a:rPr sz="1800" b="1" spc="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Difficulties)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355600" marR="135255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BS_30_CNT_SOCIAL_CIRCLE,  OBS_60_CNT_SOCIAL_CIRCLE)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(AMT_CREDIT,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AMT_GOODS_PRICE)</a:t>
            </a:r>
            <a:endParaRPr sz="1600">
              <a:latin typeface="Arial"/>
              <a:cs typeface="Arial"/>
            </a:endParaRPr>
          </a:p>
          <a:p>
            <a:pPr marL="355600" marR="1014094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(RE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N_R</a:t>
            </a:r>
            <a:r>
              <a:rPr sz="1600" spc="-1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TIN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_CLIENT_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_CI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29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,  </a:t>
            </a:r>
            <a:r>
              <a:rPr sz="1600" spc="-10" dirty="0">
                <a:latin typeface="Arial"/>
                <a:cs typeface="Arial"/>
              </a:rPr>
              <a:t>REGION_RATING_CLIENT)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(CNT_FAM_MEMBERS,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CNT_CHILDREN)</a:t>
            </a:r>
            <a:endParaRPr sz="1600">
              <a:latin typeface="Arial"/>
              <a:cs typeface="Arial"/>
            </a:endParaRPr>
          </a:p>
          <a:p>
            <a:pPr marL="355600" marR="137541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(DEF_30_CNT_S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CIAL_CIRCL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 DEF_60_CNT_SOCIAL_CIRCLE)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(LIVE_REGION_NOT_WORK_REGION,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REG_REGION_NOT_WORK_REGION)</a:t>
            </a:r>
            <a:endParaRPr sz="1600">
              <a:latin typeface="Arial"/>
              <a:cs typeface="Arial"/>
            </a:endParaRPr>
          </a:p>
          <a:p>
            <a:pPr marL="355600" marR="1517015" indent="-3429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(RE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_CIT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_N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T_</a:t>
            </a:r>
            <a:r>
              <a:rPr sz="1600" spc="5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RK_CI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2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,  LIVE_CITY_NOT_WORK_CITY)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(AMT_CREDIT,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AMT_ANNUITY)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(AMT_ANNUITY,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AMT_GOODS_PRICE)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(FLAG_DOCUMENT_6,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DAYS_EMPLOYED)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0616" y="875157"/>
            <a:ext cx="475615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010" marR="467995" algn="ctr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EC7C30"/>
                </a:solidFill>
                <a:latin typeface="Arial"/>
                <a:cs typeface="Arial"/>
              </a:rPr>
              <a:t>Top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 10</a:t>
            </a:r>
            <a:r>
              <a:rPr sz="1800" b="1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Correlation</a:t>
            </a:r>
            <a:r>
              <a:rPr sz="1800" b="1" spc="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C7C30"/>
                </a:solidFill>
                <a:latin typeface="Arial"/>
                <a:cs typeface="Arial"/>
              </a:rPr>
              <a:t>Variables</a:t>
            </a:r>
            <a:r>
              <a:rPr sz="1800" b="1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for </a:t>
            </a:r>
            <a:r>
              <a:rPr sz="1800" b="1" spc="-484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Non-Defaulters</a:t>
            </a:r>
            <a:endParaRPr sz="1800">
              <a:latin typeface="Arial"/>
              <a:cs typeface="Arial"/>
            </a:endParaRPr>
          </a:p>
          <a:p>
            <a:pPr marL="362585" algn="ctr">
              <a:lnSpc>
                <a:spcPct val="100000"/>
              </a:lnSpc>
            </a:pP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(Client</a:t>
            </a:r>
            <a:r>
              <a:rPr sz="1800" b="1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EC7C30"/>
                </a:solidFill>
                <a:latin typeface="Arial"/>
                <a:cs typeface="Arial"/>
              </a:rPr>
              <a:t>without</a:t>
            </a:r>
            <a:r>
              <a:rPr sz="18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any</a:t>
            </a:r>
            <a:r>
              <a:rPr sz="18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Arial"/>
                <a:cs typeface="Arial"/>
              </a:rPr>
              <a:t>Payment</a:t>
            </a:r>
            <a:r>
              <a:rPr sz="1800" b="1" spc="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Arial"/>
                <a:cs typeface="Arial"/>
              </a:rPr>
              <a:t>Difficulties)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355600" marR="126111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BS_30_CNT_SOCIAL_CIRCLE,  OBS_60_CNT_SOCIAL_CIRCLE)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(AMT_GOODS_PRICE,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AMT_CREDIT)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latin typeface="Arial"/>
                <a:cs typeface="Arial"/>
              </a:rPr>
              <a:t>(REGION_RATING_CLIENT_W_CITY,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REGION_RATING_CLIENT)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(CNT_CHILDREN,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CNT_FAM_MEMBERS)</a:t>
            </a:r>
            <a:endParaRPr sz="1600">
              <a:latin typeface="Arial"/>
              <a:cs typeface="Arial"/>
            </a:endParaRPr>
          </a:p>
          <a:p>
            <a:pPr marL="355600" marR="720725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(RE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_REGI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N_N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T_</a:t>
            </a:r>
            <a:r>
              <a:rPr sz="1600" spc="5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RK_RE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,  LIVE_REGION_NOT_WORK_REGION)</a:t>
            </a:r>
            <a:endParaRPr sz="1600">
              <a:latin typeface="Arial"/>
              <a:cs typeface="Arial"/>
            </a:endParaRPr>
          </a:p>
          <a:p>
            <a:pPr marL="355600" marR="1283335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(DEF_60_CNT_S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CIAL_CIRCL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 DEF_30_CNT_SOCIAL_CIRCLE)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15" dirty="0">
                <a:latin typeface="Arial"/>
                <a:cs typeface="Arial"/>
              </a:rPr>
              <a:t>(LIVE_CITY_NOT_WORK_CITY,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REG_CITY_NOT_WORK_CITY)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(AMT_GOODS_PRICE,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AMT_ANNUITY)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(AMT_ANNUITY,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AMT_CREDIT)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1600" spc="-15" dirty="0">
                <a:latin typeface="Arial"/>
                <a:cs typeface="Arial"/>
              </a:rPr>
              <a:t>(DAYS_EMPLOYED,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DAYS_BIRTH)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60805" marR="5080" indent="-1344295">
              <a:lnSpc>
                <a:spcPts val="3890"/>
              </a:lnSpc>
              <a:spcBef>
                <a:spcPts val="585"/>
              </a:spcBef>
            </a:pPr>
            <a:r>
              <a:rPr spc="-10" dirty="0"/>
              <a:t>3.</a:t>
            </a:r>
            <a:r>
              <a:rPr spc="-80" dirty="0"/>
              <a:t> </a:t>
            </a:r>
            <a:r>
              <a:rPr spc="-40" dirty="0"/>
              <a:t>Previous</a:t>
            </a:r>
            <a:r>
              <a:rPr spc="-90" dirty="0"/>
              <a:t> </a:t>
            </a:r>
            <a:r>
              <a:rPr spc="-20" dirty="0"/>
              <a:t>Loan</a:t>
            </a:r>
            <a:r>
              <a:rPr spc="-95" dirty="0"/>
              <a:t> </a:t>
            </a:r>
            <a:r>
              <a:rPr spc="-35" dirty="0"/>
              <a:t>Application </a:t>
            </a:r>
            <a:r>
              <a:rPr spc="-800" dirty="0"/>
              <a:t> </a:t>
            </a:r>
            <a:r>
              <a:rPr spc="-40" dirty="0"/>
              <a:t>Data</a:t>
            </a:r>
            <a:r>
              <a:rPr spc="-95" dirty="0"/>
              <a:t> </a:t>
            </a:r>
            <a:r>
              <a:rPr spc="-3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3749" y="0"/>
            <a:ext cx="10898505" cy="6858000"/>
            <a:chOff x="1293749" y="0"/>
            <a:chExt cx="10898505" cy="6858000"/>
          </a:xfrm>
        </p:grpSpPr>
        <p:sp>
          <p:nvSpPr>
            <p:cNvPr id="4" name="object 4"/>
            <p:cNvSpPr/>
            <p:nvPr/>
          </p:nvSpPr>
          <p:spPr>
            <a:xfrm>
              <a:off x="1293749" y="0"/>
              <a:ext cx="9605010" cy="6851015"/>
            </a:xfrm>
            <a:custGeom>
              <a:avLst/>
              <a:gdLst/>
              <a:ahLst/>
              <a:cxnLst/>
              <a:rect l="l" t="t" r="r" b="b"/>
              <a:pathLst>
                <a:path w="9605010" h="6851015">
                  <a:moveTo>
                    <a:pt x="6175502" y="0"/>
                  </a:moveTo>
                  <a:lnTo>
                    <a:pt x="6060694" y="0"/>
                  </a:lnTo>
                  <a:lnTo>
                    <a:pt x="9489694" y="3429000"/>
                  </a:lnTo>
                  <a:lnTo>
                    <a:pt x="6068314" y="6850446"/>
                  </a:lnTo>
                  <a:lnTo>
                    <a:pt x="6183122" y="6850446"/>
                  </a:lnTo>
                  <a:lnTo>
                    <a:pt x="9604502" y="3429000"/>
                  </a:lnTo>
                  <a:lnTo>
                    <a:pt x="6175502" y="0"/>
                  </a:lnTo>
                  <a:close/>
                </a:path>
                <a:path w="9605010" h="6851015">
                  <a:moveTo>
                    <a:pt x="354380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379" y="6850446"/>
                  </a:lnTo>
                  <a:lnTo>
                    <a:pt x="3536187" y="6850446"/>
                  </a:lnTo>
                  <a:lnTo>
                    <a:pt x="114807" y="3429000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51646" y="5044694"/>
              <a:ext cx="3140710" cy="1813560"/>
            </a:xfrm>
            <a:custGeom>
              <a:avLst/>
              <a:gdLst/>
              <a:ahLst/>
              <a:cxnLst/>
              <a:rect l="l" t="t" r="r" b="b"/>
              <a:pathLst>
                <a:path w="3140709" h="1813559">
                  <a:moveTo>
                    <a:pt x="3140354" y="1327150"/>
                  </a:moveTo>
                  <a:lnTo>
                    <a:pt x="1813204" y="0"/>
                  </a:lnTo>
                  <a:lnTo>
                    <a:pt x="1480781" y="332447"/>
                  </a:lnTo>
                  <a:lnTo>
                    <a:pt x="1148359" y="0"/>
                  </a:lnTo>
                  <a:lnTo>
                    <a:pt x="469544" y="678840"/>
                  </a:lnTo>
                  <a:lnTo>
                    <a:pt x="801979" y="1011288"/>
                  </a:lnTo>
                  <a:lnTo>
                    <a:pt x="0" y="1813306"/>
                  </a:lnTo>
                  <a:lnTo>
                    <a:pt x="3140354" y="1813306"/>
                  </a:lnTo>
                  <a:lnTo>
                    <a:pt x="3140354" y="1327150"/>
                  </a:lnTo>
                  <a:close/>
                </a:path>
              </a:pathLst>
            </a:custGeom>
            <a:solidFill>
              <a:srgbClr val="FFC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0529" y="6807"/>
            <a:ext cx="3712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3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582" y="657605"/>
            <a:ext cx="11616055" cy="563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companies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find</a:t>
            </a:r>
            <a:r>
              <a:rPr sz="1600" dirty="0">
                <a:latin typeface="Arial"/>
                <a:cs typeface="Arial"/>
              </a:rPr>
              <a:t> it </a:t>
            </a:r>
            <a:r>
              <a:rPr sz="1600" spc="-5" dirty="0">
                <a:latin typeface="Arial"/>
                <a:cs typeface="Arial"/>
              </a:rPr>
              <a:t>hard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give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loans 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people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their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insufficient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non-existent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credit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history. 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Because 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consumers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their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advantage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becoming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defaulter.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Suppose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work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consumer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finance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company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which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specializes 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lending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various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urban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customers. </a:t>
            </a:r>
            <a:r>
              <a:rPr sz="1600" spc="-60" dirty="0">
                <a:latin typeface="Arial"/>
                <a:cs typeface="Arial"/>
              </a:rPr>
              <a:t>You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must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analyze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patterns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present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data.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-5" dirty="0">
                <a:latin typeface="Arial"/>
                <a:cs typeface="Arial"/>
              </a:rPr>
              <a:t> ensure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applicants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capable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repaying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rejected.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When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company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receives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company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must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decide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approval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applicant’s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profile.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Two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risks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associated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bank’s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decision: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applicant 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likely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repay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approving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business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company.</a:t>
            </a:r>
            <a:endParaRPr sz="1600">
              <a:latin typeface="Arial"/>
              <a:cs typeface="Arial"/>
            </a:endParaRPr>
          </a:p>
          <a:p>
            <a:pPr marL="355600" marR="27749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applicant 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likely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repay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i.e.,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he/she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likely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default,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approving 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lead 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financial </a:t>
            </a:r>
            <a:r>
              <a:rPr sz="1600" spc="-4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company.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given below contains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about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applying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contains</a:t>
            </a:r>
            <a:r>
              <a:rPr sz="1600" spc="10" dirty="0">
                <a:latin typeface="Arial"/>
                <a:cs typeface="Arial"/>
              </a:rPr>
              <a:t> two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scenarios:</a:t>
            </a:r>
            <a:endParaRPr sz="1600">
              <a:latin typeface="Arial"/>
              <a:cs typeface="Arial"/>
            </a:endParaRPr>
          </a:p>
          <a:p>
            <a:pPr marL="355600" marR="32384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client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with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payment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difficulties: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he/she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payment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days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least one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first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instalments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 our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sample.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latin typeface="Arial"/>
                <a:cs typeface="Arial"/>
              </a:rPr>
              <a:t>All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cases: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other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cases</a:t>
            </a:r>
            <a:r>
              <a:rPr sz="1600" spc="-10" dirty="0">
                <a:latin typeface="Arial"/>
                <a:cs typeface="Arial"/>
              </a:rPr>
              <a:t> when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 payment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When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 applies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four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decisions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could be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taken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client/company: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Approved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Company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approved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Cancelled: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cancelled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sometime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during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approval.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Either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her/his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about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 some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cases due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higher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risk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 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received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worse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pricing which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want.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Refused: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company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rejected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(because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 does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meet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their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requirements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etc.).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Unused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offer: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cancelled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stages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case </a:t>
            </a:r>
            <a:r>
              <a:rPr sz="1600" spc="-30" dirty="0">
                <a:latin typeface="Arial"/>
                <a:cs typeface="Arial"/>
              </a:rPr>
              <a:t>study,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understand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how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consumer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attributes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loan attributes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influence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tendency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default.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3127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8404" y="650239"/>
            <a:ext cx="7234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Type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575" y="1338057"/>
            <a:ext cx="6048375" cy="38473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5309108"/>
            <a:ext cx="102901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majority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either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Consumer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type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similar.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smaller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applicants/clients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Revolving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loans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64329" y="6807"/>
            <a:ext cx="3862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Univariate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23240"/>
          </a:xfrm>
          <a:custGeom>
            <a:avLst/>
            <a:gdLst/>
            <a:ahLst/>
            <a:cxnLst/>
            <a:rect l="l" t="t" r="r" b="b"/>
            <a:pathLst>
              <a:path w="12192000" h="523240">
                <a:moveTo>
                  <a:pt x="12192000" y="0"/>
                </a:moveTo>
                <a:lnTo>
                  <a:pt x="0" y="0"/>
                </a:lnTo>
                <a:lnTo>
                  <a:pt x="0" y="522732"/>
                </a:lnTo>
                <a:lnTo>
                  <a:pt x="12192000" y="522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461" y="23875"/>
            <a:ext cx="1099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2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Preferred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566887"/>
            <a:ext cx="10096500" cy="4409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9948" y="5312409"/>
            <a:ext cx="591248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repeater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'Cash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through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bank'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frequently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payment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070" y="20523"/>
            <a:ext cx="9947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Combination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Type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549" y="634271"/>
            <a:ext cx="10306426" cy="42608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9916" y="5116448"/>
            <a:ext cx="923988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Highest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cash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household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mobile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2145" y="6807"/>
            <a:ext cx="8345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Reason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Rejection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21" y="964677"/>
            <a:ext cx="5571330" cy="38473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603" y="949120"/>
            <a:ext cx="6048375" cy="38975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786" y="5021021"/>
            <a:ext cx="143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Obs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786" y="5296027"/>
            <a:ext cx="55467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Majority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previous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approved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Some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cancelled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refused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latin typeface="Arial"/>
                <a:cs typeface="Arial"/>
              </a:rPr>
              <a:t>Very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Unused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offer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5021021"/>
            <a:ext cx="143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Obs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628" y="5296027"/>
            <a:ext cx="5485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'HC',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'LIMIT'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'SCO' </a:t>
            </a:r>
            <a:r>
              <a:rPr sz="1400" dirty="0">
                <a:latin typeface="Arial"/>
                <a:cs typeface="Arial"/>
              </a:rPr>
              <a:t>(descending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reasons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refused/rejected.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03735" cy="585470"/>
          </a:xfrm>
          <a:custGeom>
            <a:avLst/>
            <a:gdLst/>
            <a:ahLst/>
            <a:cxnLst/>
            <a:rect l="l" t="t" r="r" b="b"/>
            <a:pathLst>
              <a:path w="12103735" h="585470">
                <a:moveTo>
                  <a:pt x="12103608" y="0"/>
                </a:moveTo>
                <a:lnTo>
                  <a:pt x="0" y="0"/>
                </a:lnTo>
                <a:lnTo>
                  <a:pt x="0" y="585215"/>
                </a:lnTo>
                <a:lnTo>
                  <a:pt x="12103608" y="585215"/>
                </a:lnTo>
                <a:lnTo>
                  <a:pt x="12103608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285" y="6807"/>
            <a:ext cx="6508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Bivariate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Multivariate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17804"/>
            <a:ext cx="12192000" cy="523240"/>
          </a:xfrm>
          <a:custGeom>
            <a:avLst/>
            <a:gdLst/>
            <a:ahLst/>
            <a:cxnLst/>
            <a:rect l="l" t="t" r="r" b="b"/>
            <a:pathLst>
              <a:path w="12192000" h="523240">
                <a:moveTo>
                  <a:pt x="12192000" y="0"/>
                </a:moveTo>
                <a:lnTo>
                  <a:pt x="0" y="0"/>
                </a:lnTo>
                <a:lnTo>
                  <a:pt x="0" y="522732"/>
                </a:lnTo>
                <a:lnTo>
                  <a:pt x="12192000" y="522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3876" y="741934"/>
            <a:ext cx="8061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01" y="1287438"/>
            <a:ext cx="10748468" cy="41810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701" y="5544108"/>
            <a:ext cx="66795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Maximum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 have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Repairs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Payments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5" dirty="0">
                <a:latin typeface="Arial"/>
                <a:cs typeface="Arial"/>
              </a:rPr>
              <a:t> much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approval.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Education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almost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approvals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rejections.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25400"/>
            <a:ext cx="1066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Defaulters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- Occupation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609" y="657501"/>
            <a:ext cx="9777997" cy="45244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6432" y="5431332"/>
            <a:ext cx="104489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got </a:t>
            </a:r>
            <a:r>
              <a:rPr sz="1400" b="1" dirty="0">
                <a:latin typeface="Arial"/>
                <a:cs typeface="Arial"/>
              </a:rPr>
              <a:t>rejected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occupation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skilled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Laborers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Less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rejected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whose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occupations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 </a:t>
            </a:r>
            <a:r>
              <a:rPr sz="1400" b="1" spc="-5" dirty="0">
                <a:latin typeface="Arial"/>
                <a:cs typeface="Arial"/>
              </a:rPr>
              <a:t>Private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staff,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staff,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Accountant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Manager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30580"/>
          </a:xfrm>
          <a:custGeom>
            <a:avLst/>
            <a:gdLst/>
            <a:ahLst/>
            <a:cxnLst/>
            <a:rect l="l" t="t" r="r" b="b"/>
            <a:pathLst>
              <a:path w="12192000" h="830580">
                <a:moveTo>
                  <a:pt x="12192000" y="0"/>
                </a:moveTo>
                <a:lnTo>
                  <a:pt x="0" y="0"/>
                </a:lnTo>
                <a:lnTo>
                  <a:pt x="0" y="830579"/>
                </a:lnTo>
                <a:lnTo>
                  <a:pt x="12192000" y="8305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9026" y="0"/>
            <a:ext cx="33928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r>
              <a:rPr sz="4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671" y="994409"/>
            <a:ext cx="1141412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Bank/Finance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clients:</a:t>
            </a:r>
            <a:endParaRPr sz="2000">
              <a:latin typeface="Arial"/>
              <a:cs typeface="Arial"/>
            </a:endParaRPr>
          </a:p>
          <a:p>
            <a:pPr marL="469265" marR="7366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experience/previous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 whose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occupation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Manager,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staff,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Accountant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Private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Staff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clear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High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repayment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whose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25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makes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sense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professionals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income</a:t>
            </a:r>
            <a:r>
              <a:rPr sz="2000" spc="-20" dirty="0">
                <a:latin typeface="Arial"/>
                <a:cs typeface="Arial"/>
              </a:rPr>
              <a:t> salary.</a:t>
            </a:r>
            <a:endParaRPr sz="2000">
              <a:latin typeface="Arial"/>
              <a:cs typeface="Arial"/>
            </a:endParaRPr>
          </a:p>
          <a:p>
            <a:pPr marL="469265" marR="11557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Provide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 repayment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Though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'Repair'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Purpose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repayment,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highest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chance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defaulter.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So,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cautious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paying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'Repair'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Purpose.</a:t>
            </a:r>
            <a:endParaRPr sz="2000">
              <a:latin typeface="Arial"/>
              <a:cs typeface="Arial"/>
            </a:endParaRPr>
          </a:p>
          <a:p>
            <a:pPr marL="469265" marR="8382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Beware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skilled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laborers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percentage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defaulter's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previous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  <a:p>
            <a:pPr marL="469265" marR="9017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Client's Income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driving factor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sanction.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gives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risk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 of loan repayment. Do the background verification such as client's working profession,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living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region,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family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60805" marR="5080" indent="-1268095">
              <a:lnSpc>
                <a:spcPts val="3890"/>
              </a:lnSpc>
              <a:spcBef>
                <a:spcPts val="585"/>
              </a:spcBef>
            </a:pPr>
            <a:r>
              <a:rPr spc="-10" dirty="0"/>
              <a:t>2.</a:t>
            </a:r>
            <a:r>
              <a:rPr spc="-70" dirty="0"/>
              <a:t> </a:t>
            </a:r>
            <a:r>
              <a:rPr spc="-40" dirty="0"/>
              <a:t>Current</a:t>
            </a:r>
            <a:r>
              <a:rPr spc="-85" dirty="0"/>
              <a:t> </a:t>
            </a:r>
            <a:r>
              <a:rPr spc="-20" dirty="0"/>
              <a:t>Loan</a:t>
            </a:r>
            <a:r>
              <a:rPr spc="-90" dirty="0"/>
              <a:t> </a:t>
            </a:r>
            <a:r>
              <a:rPr spc="-35" dirty="0"/>
              <a:t>Application </a:t>
            </a:r>
            <a:r>
              <a:rPr spc="-800" dirty="0"/>
              <a:t> </a:t>
            </a:r>
            <a:r>
              <a:rPr spc="-40" dirty="0"/>
              <a:t>Data</a:t>
            </a:r>
            <a:r>
              <a:rPr spc="-95" dirty="0"/>
              <a:t> </a:t>
            </a:r>
            <a:r>
              <a:rPr spc="-3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3749" y="0"/>
            <a:ext cx="10898505" cy="6858000"/>
            <a:chOff x="1293749" y="0"/>
            <a:chExt cx="10898505" cy="6858000"/>
          </a:xfrm>
        </p:grpSpPr>
        <p:sp>
          <p:nvSpPr>
            <p:cNvPr id="4" name="object 4"/>
            <p:cNvSpPr/>
            <p:nvPr/>
          </p:nvSpPr>
          <p:spPr>
            <a:xfrm>
              <a:off x="1293749" y="0"/>
              <a:ext cx="9605010" cy="6851015"/>
            </a:xfrm>
            <a:custGeom>
              <a:avLst/>
              <a:gdLst/>
              <a:ahLst/>
              <a:cxnLst/>
              <a:rect l="l" t="t" r="r" b="b"/>
              <a:pathLst>
                <a:path w="9605010" h="6851015">
                  <a:moveTo>
                    <a:pt x="6175502" y="0"/>
                  </a:moveTo>
                  <a:lnTo>
                    <a:pt x="6060694" y="0"/>
                  </a:lnTo>
                  <a:lnTo>
                    <a:pt x="9489694" y="3429000"/>
                  </a:lnTo>
                  <a:lnTo>
                    <a:pt x="6068314" y="6850446"/>
                  </a:lnTo>
                  <a:lnTo>
                    <a:pt x="6183122" y="6850446"/>
                  </a:lnTo>
                  <a:lnTo>
                    <a:pt x="9604502" y="3429000"/>
                  </a:lnTo>
                  <a:lnTo>
                    <a:pt x="6175502" y="0"/>
                  </a:lnTo>
                  <a:close/>
                </a:path>
                <a:path w="9605010" h="6851015">
                  <a:moveTo>
                    <a:pt x="354380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379" y="6850446"/>
                  </a:lnTo>
                  <a:lnTo>
                    <a:pt x="3536187" y="6850446"/>
                  </a:lnTo>
                  <a:lnTo>
                    <a:pt x="114807" y="3429000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51646" y="5044694"/>
              <a:ext cx="3140710" cy="1813560"/>
            </a:xfrm>
            <a:custGeom>
              <a:avLst/>
              <a:gdLst/>
              <a:ahLst/>
              <a:cxnLst/>
              <a:rect l="l" t="t" r="r" b="b"/>
              <a:pathLst>
                <a:path w="3140709" h="1813559">
                  <a:moveTo>
                    <a:pt x="3140354" y="1327150"/>
                  </a:moveTo>
                  <a:lnTo>
                    <a:pt x="1813204" y="0"/>
                  </a:lnTo>
                  <a:lnTo>
                    <a:pt x="1480781" y="332447"/>
                  </a:lnTo>
                  <a:lnTo>
                    <a:pt x="1148359" y="0"/>
                  </a:lnTo>
                  <a:lnTo>
                    <a:pt x="469544" y="678840"/>
                  </a:lnTo>
                  <a:lnTo>
                    <a:pt x="801979" y="1011288"/>
                  </a:lnTo>
                  <a:lnTo>
                    <a:pt x="0" y="1813306"/>
                  </a:lnTo>
                  <a:lnTo>
                    <a:pt x="3140354" y="1813306"/>
                  </a:lnTo>
                  <a:lnTo>
                    <a:pt x="3140354" y="1327150"/>
                  </a:lnTo>
                  <a:close/>
                </a:path>
              </a:pathLst>
            </a:custGeom>
            <a:solidFill>
              <a:srgbClr val="FFC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7585" y="6807"/>
            <a:ext cx="3575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379" y="636652"/>
            <a:ext cx="6808665" cy="28290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3621" y="611885"/>
            <a:ext cx="3856354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plots,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outliers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5" dirty="0">
                <a:latin typeface="Arial"/>
                <a:cs typeface="Arial"/>
              </a:rPr>
              <a:t>AMT_GOODS_PRICE</a:t>
            </a:r>
            <a:endParaRPr sz="140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15" dirty="0">
                <a:latin typeface="Arial"/>
                <a:cs typeface="Arial"/>
              </a:rPr>
              <a:t>AMT_INCOME_TOTAL</a:t>
            </a:r>
            <a:endParaRPr sz="140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5" dirty="0">
                <a:latin typeface="Arial"/>
                <a:cs typeface="Arial"/>
              </a:rPr>
              <a:t>AMT_CREDIT</a:t>
            </a:r>
            <a:endParaRPr sz="140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10" dirty="0">
                <a:latin typeface="Arial"/>
                <a:cs typeface="Arial"/>
              </a:rPr>
              <a:t>AMT_ANNUITY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621" y="2379980"/>
            <a:ext cx="3811904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750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clearly state that there is a huge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difference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99th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percentile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max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AMT_GOODS_PRICE,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AMT_INCOME_TOTAL,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AMT_CREDIT,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98900"/>
              </a:lnSpc>
              <a:spcBef>
                <a:spcPts val="20"/>
              </a:spcBef>
            </a:pPr>
            <a:r>
              <a:rPr sz="1400" b="1" spc="-10" dirty="0">
                <a:latin typeface="Arial"/>
                <a:cs typeface="Arial"/>
              </a:rPr>
              <a:t>AMT_ANNUITY </a:t>
            </a:r>
            <a:r>
              <a:rPr sz="1400" spc="-5" dirty="0">
                <a:latin typeface="Arial"/>
                <a:cs typeface="Arial"/>
              </a:rPr>
              <a:t>variables. We </a:t>
            </a:r>
            <a:r>
              <a:rPr sz="1400" dirty="0">
                <a:latin typeface="Arial"/>
                <a:cs typeface="Arial"/>
              </a:rPr>
              <a:t>can safely drop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falls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outside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99th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percentile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352" y="3684778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After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Treating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Outliers: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454" y="4085192"/>
            <a:ext cx="6946381" cy="27302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43621" y="4859782"/>
            <a:ext cx="389953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Result: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Although the resulted plots still contains outliers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even </a:t>
            </a:r>
            <a:r>
              <a:rPr sz="1400" dirty="0">
                <a:latin typeface="Arial"/>
                <a:cs typeface="Arial"/>
              </a:rPr>
              <a:t>after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deleted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dirty="0">
                <a:latin typeface="Arial"/>
                <a:cs typeface="Arial"/>
              </a:rPr>
              <a:t>records, it is still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continuous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nature.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treated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3260" cy="585470"/>
          </a:xfrm>
          <a:custGeom>
            <a:avLst/>
            <a:gdLst/>
            <a:ahLst/>
            <a:cxnLst/>
            <a:rect l="l" t="t" r="r" b="b"/>
            <a:pathLst>
              <a:path w="12113260" h="585470">
                <a:moveTo>
                  <a:pt x="12112752" y="0"/>
                </a:moveTo>
                <a:lnTo>
                  <a:pt x="0" y="0"/>
                </a:lnTo>
                <a:lnTo>
                  <a:pt x="0" y="585215"/>
                </a:lnTo>
                <a:lnTo>
                  <a:pt x="12112752" y="585215"/>
                </a:lnTo>
                <a:lnTo>
                  <a:pt x="121127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103" y="6807"/>
            <a:ext cx="4875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Checking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Imbalance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375" y="1191767"/>
            <a:ext cx="5369940" cy="3295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7736" y="5208854"/>
            <a:ext cx="1075944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clearly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imbalance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Defaulters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Non-Defaulters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dirty="0">
                <a:latin typeface="Arial"/>
                <a:cs typeface="Arial"/>
              </a:rPr>
              <a:t> 91.82%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Non-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defaulters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8.18%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Defaulters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370" y="2150186"/>
            <a:ext cx="1877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latin typeface="Calibri"/>
                <a:cs typeface="Calibri"/>
              </a:rPr>
              <a:t>TARGET 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spc="-200" dirty="0">
                <a:latin typeface="Calibri"/>
                <a:cs typeface="Calibri"/>
              </a:rPr>
              <a:t>V</a:t>
            </a:r>
            <a:r>
              <a:rPr sz="3600" b="1" dirty="0">
                <a:latin typeface="Calibri"/>
                <a:cs typeface="Calibri"/>
              </a:rPr>
              <a:t>ARIABLE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5569" y="6807"/>
            <a:ext cx="8421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Univariate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Segmented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Univariate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610" y="1597571"/>
            <a:ext cx="8039100" cy="3415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4664" y="941832"/>
            <a:ext cx="7548880" cy="585470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203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"/>
              </a:spcBef>
            </a:pP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713" y="5634938"/>
            <a:ext cx="11022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clearly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5" dirty="0">
                <a:latin typeface="Arial"/>
                <a:cs typeface="Arial"/>
              </a:rPr>
              <a:t> most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applying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revolving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Defaulters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Non-Defaulters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8153" y="6807"/>
            <a:ext cx="5160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Educational</a:t>
            </a: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535" y="775007"/>
            <a:ext cx="10096500" cy="47512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3293" y="5799531"/>
            <a:ext cx="9845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 </a:t>
            </a:r>
            <a:r>
              <a:rPr sz="1400" dirty="0">
                <a:latin typeface="Arial"/>
                <a:cs typeface="Arial"/>
              </a:rPr>
              <a:t>cleared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pursued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secondary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education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followed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education.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780" y="6807"/>
            <a:ext cx="8082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Occupation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676" y="761392"/>
            <a:ext cx="5972236" cy="3101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330" y="3954977"/>
            <a:ext cx="6232404" cy="28540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17969" y="1354328"/>
            <a:ext cx="52578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Occupation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Laborers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shown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 </a:t>
            </a:r>
            <a:r>
              <a:rPr sz="1400" b="1" dirty="0">
                <a:latin typeface="Arial"/>
                <a:cs typeface="Arial"/>
              </a:rPr>
              <a:t>Sales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staff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staff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Managers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173" y="4629150"/>
            <a:ext cx="51473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Observation: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Business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Entity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top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shown more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Self-employed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0782" y="6807"/>
            <a:ext cx="4251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85216"/>
            <a:ext cx="12192000" cy="6073140"/>
            <a:chOff x="0" y="585216"/>
            <a:chExt cx="12192000" cy="6073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85216"/>
              <a:ext cx="12191999" cy="3456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2" y="4074234"/>
              <a:ext cx="6445183" cy="258362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96836" y="4220083"/>
            <a:ext cx="5257800" cy="228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Observation:</a:t>
            </a:r>
            <a:endParaRPr sz="1600">
              <a:latin typeface="Calibri"/>
              <a:cs typeface="Calibri"/>
            </a:endParaRPr>
          </a:p>
          <a:p>
            <a:pPr marL="184785" marR="1056640" indent="-172720">
              <a:lnSpc>
                <a:spcPct val="100000"/>
              </a:lnSpc>
              <a:spcBef>
                <a:spcPts val="65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Most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clients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(both defaulters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non-defaulters)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belongs </a:t>
            </a:r>
            <a:r>
              <a:rPr sz="1200" spc="-3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"Working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group.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Next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best </a:t>
            </a:r>
            <a:r>
              <a:rPr sz="1200" spc="-5" dirty="0">
                <a:latin typeface="Arial"/>
                <a:cs typeface="Arial"/>
              </a:rPr>
              <a:t>group/class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Commercial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associate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followed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Pensioner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State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servant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Most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</a:t>
            </a:r>
            <a:r>
              <a:rPr sz="1200" spc="-5" dirty="0">
                <a:latin typeface="Arial"/>
                <a:cs typeface="Arial"/>
              </a:rPr>
              <a:t> clients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(Defaulters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Non-Defaulters)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Married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Next </a:t>
            </a:r>
            <a:r>
              <a:rPr sz="1200" dirty="0">
                <a:latin typeface="Arial"/>
                <a:cs typeface="Arial"/>
              </a:rPr>
              <a:t>best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group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Single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Civil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marriage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Most </a:t>
            </a:r>
            <a:r>
              <a:rPr sz="1200" dirty="0">
                <a:latin typeface="Arial"/>
                <a:cs typeface="Arial"/>
              </a:rPr>
              <a:t>of the </a:t>
            </a:r>
            <a:r>
              <a:rPr sz="1200" spc="-5" dirty="0">
                <a:latin typeface="Arial"/>
                <a:cs typeface="Arial"/>
              </a:rPr>
              <a:t>clients are </a:t>
            </a:r>
            <a:r>
              <a:rPr sz="1200" b="1" dirty="0">
                <a:latin typeface="Arial"/>
                <a:cs typeface="Arial"/>
              </a:rPr>
              <a:t>residing in house/appartment </a:t>
            </a:r>
            <a:r>
              <a:rPr sz="1200" spc="-5" dirty="0">
                <a:latin typeface="Arial"/>
                <a:cs typeface="Arial"/>
              </a:rPr>
              <a:t>and have </a:t>
            </a:r>
            <a:r>
              <a:rPr sz="1200" b="1" dirty="0">
                <a:latin typeface="Arial"/>
                <a:cs typeface="Arial"/>
              </a:rPr>
              <a:t>high data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imbalance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compared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with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types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Defaulters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Non-Defaulters.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Few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clients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under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group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staying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with </a:t>
            </a:r>
            <a:r>
              <a:rPr sz="1200" b="1" spc="-5" dirty="0">
                <a:latin typeface="Arial"/>
                <a:cs typeface="Arial"/>
              </a:rPr>
              <a:t>parents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followed</a:t>
            </a:r>
            <a:endParaRPr sz="1200">
              <a:latin typeface="Arial"/>
              <a:cs typeface="Arial"/>
            </a:endParaRPr>
          </a:p>
          <a:p>
            <a:pPr marL="184785" marR="280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by </a:t>
            </a:r>
            <a:r>
              <a:rPr sz="1200" b="1" spc="-5" dirty="0">
                <a:latin typeface="Arial"/>
                <a:cs typeface="Arial"/>
              </a:rPr>
              <a:t>Municipal </a:t>
            </a:r>
            <a:r>
              <a:rPr sz="1200" b="1" dirty="0">
                <a:latin typeface="Arial"/>
                <a:cs typeface="Arial"/>
              </a:rPr>
              <a:t>apartment, Rented apartment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-15" dirty="0">
                <a:latin typeface="Arial"/>
                <a:cs typeface="Arial"/>
              </a:rPr>
              <a:t>Very </a:t>
            </a:r>
            <a:r>
              <a:rPr sz="1200" dirty="0">
                <a:latin typeface="Arial"/>
                <a:cs typeface="Arial"/>
              </a:rPr>
              <a:t>few </a:t>
            </a:r>
            <a:r>
              <a:rPr sz="1200" spc="-5" dirty="0">
                <a:latin typeface="Arial"/>
                <a:cs typeface="Arial"/>
              </a:rPr>
              <a:t>clients residing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office</a:t>
            </a:r>
            <a:r>
              <a:rPr sz="1200" b="1" dirty="0">
                <a:latin typeface="Arial"/>
                <a:cs typeface="Arial"/>
              </a:rPr>
              <a:t> apartment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co-op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apartment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2328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1. Problem Statement</vt:lpstr>
      <vt:lpstr>2. Current Loan Application  Data Analysis</vt:lpstr>
      <vt:lpstr>2.1 Handling Outliers</vt:lpstr>
      <vt:lpstr>2.2 Checking Data Imbalance</vt:lpstr>
      <vt:lpstr>2.3 Univariate and Segmented Univariate Analysis</vt:lpstr>
      <vt:lpstr>Client Educational Background</vt:lpstr>
      <vt:lpstr>Client Occupation and Organization Background</vt:lpstr>
      <vt:lpstr>Client Status Information</vt:lpstr>
      <vt:lpstr>Client Asset Details</vt:lpstr>
      <vt:lpstr>Client Age Group</vt:lpstr>
      <vt:lpstr>2.4 Bivariate and Multivariate Analysis</vt:lpstr>
      <vt:lpstr>Loan Credit Sanctioned for each type of Clients Residency w.r.t. Target Variable</vt:lpstr>
      <vt:lpstr>Check Defaulters Population in each Family Status and Residency Type</vt:lpstr>
      <vt:lpstr>Region Related Information</vt:lpstr>
      <vt:lpstr>Client Social Circle</vt:lpstr>
      <vt:lpstr>Average Income Salary for each Occupation Type w.r.t Target variable</vt:lpstr>
      <vt:lpstr>2.5 Top 10 Correlation for Client with Payment Difficulties and Other Cases</vt:lpstr>
      <vt:lpstr>3. Previous Loan Application  Data Analysis</vt:lpstr>
      <vt:lpstr>3.1 Univariate Analysis</vt:lpstr>
      <vt:lpstr>Client Previous Application Type and Mode of Payment Preferred</vt:lpstr>
      <vt:lpstr>Product Combination Type For Which Loan Applied</vt:lpstr>
      <vt:lpstr>Loan Application Status and Reason For Rejection</vt:lpstr>
      <vt:lpstr>3.2 Bivariate and Multivariate Analysis</vt:lpstr>
      <vt:lpstr>Check Defaulters From Previous Application - Occupation vs Loan Status</vt:lpstr>
      <vt:lpstr>4.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Jalakam</dc:creator>
  <cp:lastModifiedBy>Ganesh Jalakam</cp:lastModifiedBy>
  <cp:revision>1</cp:revision>
  <dcterms:created xsi:type="dcterms:W3CDTF">2022-03-09T10:24:12Z</dcterms:created>
  <dcterms:modified xsi:type="dcterms:W3CDTF">2022-03-09T10:25:51Z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2022-03-09T00:00:00Z</vt:filetime>
  </property>
  <property fmtid="{D5CDD505-2E9C-101B-9397-08002B2CF9AE}" pid="5" name="MSIP_Label_7fd8a196-24eb-41bb-9b22-e6a1875a70f5_Enabled">
    <vt:lpwstr>true</vt:lpwstr>
  </property>
  <property fmtid="{D5CDD505-2E9C-101B-9397-08002B2CF9AE}" pid="6" name="MSIP_Label_7fd8a196-24eb-41bb-9b22-e6a1875a70f5_SetDate">
    <vt:lpwstr>2022-03-09T10:25:11Z</vt:lpwstr>
  </property>
  <property fmtid="{D5CDD505-2E9C-101B-9397-08002B2CF9AE}" pid="7" name="MSIP_Label_7fd8a196-24eb-41bb-9b22-e6a1875a70f5_Method">
    <vt:lpwstr>Privileged</vt:lpwstr>
  </property>
  <property fmtid="{D5CDD505-2E9C-101B-9397-08002B2CF9AE}" pid="8" name="MSIP_Label_7fd8a196-24eb-41bb-9b22-e6a1875a70f5_Name">
    <vt:lpwstr>Public</vt:lpwstr>
  </property>
  <property fmtid="{D5CDD505-2E9C-101B-9397-08002B2CF9AE}" pid="9" name="MSIP_Label_7fd8a196-24eb-41bb-9b22-e6a1875a70f5_SiteId">
    <vt:lpwstr>63ce7d59-2f3e-42cd-a8cc-be764cff5eb6</vt:lpwstr>
  </property>
  <property fmtid="{D5CDD505-2E9C-101B-9397-08002B2CF9AE}" pid="10" name="MSIP_Label_7fd8a196-24eb-41bb-9b22-e6a1875a70f5_ActionId">
    <vt:lpwstr>93b5f77c-2ea9-4d33-bef8-18e33af931e4</vt:lpwstr>
  </property>
  <property fmtid="{D5CDD505-2E9C-101B-9397-08002B2CF9AE}" pid="11" name="MSIP_Label_7fd8a196-24eb-41bb-9b22-e6a1875a70f5_ContentBits">
    <vt:lpwstr>0</vt:lpwstr>
  </property>
</Properties>
</file>