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421DE-2AC1-DC0B-88A7-95DC82376A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F0EFA91-C264-39B9-2093-ED8F5E7E4E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548BECF-9A6E-AA2F-5EF2-5C40E65D40BC}"/>
              </a:ext>
            </a:extLst>
          </p:cNvPr>
          <p:cNvSpPr>
            <a:spLocks noGrp="1"/>
          </p:cNvSpPr>
          <p:nvPr>
            <p:ph type="dt" sz="half" idx="10"/>
          </p:nvPr>
        </p:nvSpPr>
        <p:spPr/>
        <p:txBody>
          <a:bodyPr/>
          <a:lstStyle/>
          <a:p>
            <a:fld id="{E5057444-4EB1-4B94-AC27-854B2933AF1C}" type="datetimeFigureOut">
              <a:rPr lang="en-IN" smtClean="0"/>
              <a:t>11-06-2022</a:t>
            </a:fld>
            <a:endParaRPr lang="en-IN"/>
          </a:p>
        </p:txBody>
      </p:sp>
      <p:sp>
        <p:nvSpPr>
          <p:cNvPr id="5" name="Footer Placeholder 4">
            <a:extLst>
              <a:ext uri="{FF2B5EF4-FFF2-40B4-BE49-F238E27FC236}">
                <a16:creationId xmlns:a16="http://schemas.microsoft.com/office/drawing/2014/main" id="{CAD1AEC4-3C6A-B641-EF54-967CD3083A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566BA7-8DF7-1BF2-23FB-2320C3FE4A12}"/>
              </a:ext>
            </a:extLst>
          </p:cNvPr>
          <p:cNvSpPr>
            <a:spLocks noGrp="1"/>
          </p:cNvSpPr>
          <p:nvPr>
            <p:ph type="sldNum" sz="quarter" idx="12"/>
          </p:nvPr>
        </p:nvSpPr>
        <p:spPr/>
        <p:txBody>
          <a:bodyPr/>
          <a:lstStyle/>
          <a:p>
            <a:fld id="{7D5264E7-216E-4351-BEF9-0C518A873535}" type="slidenum">
              <a:rPr lang="en-IN" smtClean="0"/>
              <a:t>‹#›</a:t>
            </a:fld>
            <a:endParaRPr lang="en-IN"/>
          </a:p>
        </p:txBody>
      </p:sp>
    </p:spTree>
    <p:extLst>
      <p:ext uri="{BB962C8B-B14F-4D97-AF65-F5344CB8AC3E}">
        <p14:creationId xmlns:p14="http://schemas.microsoft.com/office/powerpoint/2010/main" val="820159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0A7DB-74F7-3A29-B47E-53AF8BDEAF7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D6C3B4-E559-AE74-72EB-500A387B21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83732F-BD5A-3913-FFA2-93719B4DD095}"/>
              </a:ext>
            </a:extLst>
          </p:cNvPr>
          <p:cNvSpPr>
            <a:spLocks noGrp="1"/>
          </p:cNvSpPr>
          <p:nvPr>
            <p:ph type="dt" sz="half" idx="10"/>
          </p:nvPr>
        </p:nvSpPr>
        <p:spPr/>
        <p:txBody>
          <a:bodyPr/>
          <a:lstStyle/>
          <a:p>
            <a:fld id="{E5057444-4EB1-4B94-AC27-854B2933AF1C}" type="datetimeFigureOut">
              <a:rPr lang="en-IN" smtClean="0"/>
              <a:t>11-06-2022</a:t>
            </a:fld>
            <a:endParaRPr lang="en-IN"/>
          </a:p>
        </p:txBody>
      </p:sp>
      <p:sp>
        <p:nvSpPr>
          <p:cNvPr id="5" name="Footer Placeholder 4">
            <a:extLst>
              <a:ext uri="{FF2B5EF4-FFF2-40B4-BE49-F238E27FC236}">
                <a16:creationId xmlns:a16="http://schemas.microsoft.com/office/drawing/2014/main" id="{F420E453-5420-64C7-3E09-F04BB5DEA0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62888D-7F84-689E-E214-2C474747FA5C}"/>
              </a:ext>
            </a:extLst>
          </p:cNvPr>
          <p:cNvSpPr>
            <a:spLocks noGrp="1"/>
          </p:cNvSpPr>
          <p:nvPr>
            <p:ph type="sldNum" sz="quarter" idx="12"/>
          </p:nvPr>
        </p:nvSpPr>
        <p:spPr/>
        <p:txBody>
          <a:bodyPr/>
          <a:lstStyle/>
          <a:p>
            <a:fld id="{7D5264E7-216E-4351-BEF9-0C518A873535}" type="slidenum">
              <a:rPr lang="en-IN" smtClean="0"/>
              <a:t>‹#›</a:t>
            </a:fld>
            <a:endParaRPr lang="en-IN"/>
          </a:p>
        </p:txBody>
      </p:sp>
    </p:spTree>
    <p:extLst>
      <p:ext uri="{BB962C8B-B14F-4D97-AF65-F5344CB8AC3E}">
        <p14:creationId xmlns:p14="http://schemas.microsoft.com/office/powerpoint/2010/main" val="525120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4A5FBE-B14E-95FF-B567-53A1133090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78E579-B54C-140A-7511-64836C6CF0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FF3D87-770B-FE26-84FA-EBB95DE56AF8}"/>
              </a:ext>
            </a:extLst>
          </p:cNvPr>
          <p:cNvSpPr>
            <a:spLocks noGrp="1"/>
          </p:cNvSpPr>
          <p:nvPr>
            <p:ph type="dt" sz="half" idx="10"/>
          </p:nvPr>
        </p:nvSpPr>
        <p:spPr/>
        <p:txBody>
          <a:bodyPr/>
          <a:lstStyle/>
          <a:p>
            <a:fld id="{E5057444-4EB1-4B94-AC27-854B2933AF1C}" type="datetimeFigureOut">
              <a:rPr lang="en-IN" smtClean="0"/>
              <a:t>11-06-2022</a:t>
            </a:fld>
            <a:endParaRPr lang="en-IN"/>
          </a:p>
        </p:txBody>
      </p:sp>
      <p:sp>
        <p:nvSpPr>
          <p:cNvPr id="5" name="Footer Placeholder 4">
            <a:extLst>
              <a:ext uri="{FF2B5EF4-FFF2-40B4-BE49-F238E27FC236}">
                <a16:creationId xmlns:a16="http://schemas.microsoft.com/office/drawing/2014/main" id="{489ABBA1-C30A-57E4-FD0C-19E0510337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637613-0D43-C46F-4111-86CAF4CD754E}"/>
              </a:ext>
            </a:extLst>
          </p:cNvPr>
          <p:cNvSpPr>
            <a:spLocks noGrp="1"/>
          </p:cNvSpPr>
          <p:nvPr>
            <p:ph type="sldNum" sz="quarter" idx="12"/>
          </p:nvPr>
        </p:nvSpPr>
        <p:spPr/>
        <p:txBody>
          <a:bodyPr/>
          <a:lstStyle/>
          <a:p>
            <a:fld id="{7D5264E7-216E-4351-BEF9-0C518A873535}" type="slidenum">
              <a:rPr lang="en-IN" smtClean="0"/>
              <a:t>‹#›</a:t>
            </a:fld>
            <a:endParaRPr lang="en-IN"/>
          </a:p>
        </p:txBody>
      </p:sp>
    </p:spTree>
    <p:extLst>
      <p:ext uri="{BB962C8B-B14F-4D97-AF65-F5344CB8AC3E}">
        <p14:creationId xmlns:p14="http://schemas.microsoft.com/office/powerpoint/2010/main" val="2120227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F1693-8C04-106D-0E9A-359C6F7C2C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C32566-1410-4F4B-AD2A-2B43448B9E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DF88D0-A0AD-D359-C849-FDEEAE5E49E5}"/>
              </a:ext>
            </a:extLst>
          </p:cNvPr>
          <p:cNvSpPr>
            <a:spLocks noGrp="1"/>
          </p:cNvSpPr>
          <p:nvPr>
            <p:ph type="dt" sz="half" idx="10"/>
          </p:nvPr>
        </p:nvSpPr>
        <p:spPr/>
        <p:txBody>
          <a:bodyPr/>
          <a:lstStyle/>
          <a:p>
            <a:fld id="{E5057444-4EB1-4B94-AC27-854B2933AF1C}" type="datetimeFigureOut">
              <a:rPr lang="en-IN" smtClean="0"/>
              <a:t>11-06-2022</a:t>
            </a:fld>
            <a:endParaRPr lang="en-IN"/>
          </a:p>
        </p:txBody>
      </p:sp>
      <p:sp>
        <p:nvSpPr>
          <p:cNvPr id="5" name="Footer Placeholder 4">
            <a:extLst>
              <a:ext uri="{FF2B5EF4-FFF2-40B4-BE49-F238E27FC236}">
                <a16:creationId xmlns:a16="http://schemas.microsoft.com/office/drawing/2014/main" id="{4AA0FF69-4AF0-DAA8-96DF-DA252547FF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0E09EF-EEB8-61D0-B138-C6CA85D04FE4}"/>
              </a:ext>
            </a:extLst>
          </p:cNvPr>
          <p:cNvSpPr>
            <a:spLocks noGrp="1"/>
          </p:cNvSpPr>
          <p:nvPr>
            <p:ph type="sldNum" sz="quarter" idx="12"/>
          </p:nvPr>
        </p:nvSpPr>
        <p:spPr/>
        <p:txBody>
          <a:bodyPr/>
          <a:lstStyle/>
          <a:p>
            <a:fld id="{7D5264E7-216E-4351-BEF9-0C518A873535}" type="slidenum">
              <a:rPr lang="en-IN" smtClean="0"/>
              <a:t>‹#›</a:t>
            </a:fld>
            <a:endParaRPr lang="en-IN"/>
          </a:p>
        </p:txBody>
      </p:sp>
    </p:spTree>
    <p:extLst>
      <p:ext uri="{BB962C8B-B14F-4D97-AF65-F5344CB8AC3E}">
        <p14:creationId xmlns:p14="http://schemas.microsoft.com/office/powerpoint/2010/main" val="460437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3BC30-BD0D-5F4E-334E-F69DA7E402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283420-99EB-1779-5CAF-2A8F2FDC8A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197A42-BD79-EF56-BF75-ECB744971E50}"/>
              </a:ext>
            </a:extLst>
          </p:cNvPr>
          <p:cNvSpPr>
            <a:spLocks noGrp="1"/>
          </p:cNvSpPr>
          <p:nvPr>
            <p:ph type="dt" sz="half" idx="10"/>
          </p:nvPr>
        </p:nvSpPr>
        <p:spPr/>
        <p:txBody>
          <a:bodyPr/>
          <a:lstStyle/>
          <a:p>
            <a:fld id="{E5057444-4EB1-4B94-AC27-854B2933AF1C}" type="datetimeFigureOut">
              <a:rPr lang="en-IN" smtClean="0"/>
              <a:t>11-06-2022</a:t>
            </a:fld>
            <a:endParaRPr lang="en-IN"/>
          </a:p>
        </p:txBody>
      </p:sp>
      <p:sp>
        <p:nvSpPr>
          <p:cNvPr id="5" name="Footer Placeholder 4">
            <a:extLst>
              <a:ext uri="{FF2B5EF4-FFF2-40B4-BE49-F238E27FC236}">
                <a16:creationId xmlns:a16="http://schemas.microsoft.com/office/drawing/2014/main" id="{EC8BD5E2-1685-6669-D003-7492EDEA7A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8CF127-C364-5E23-2697-DA2801EA9978}"/>
              </a:ext>
            </a:extLst>
          </p:cNvPr>
          <p:cNvSpPr>
            <a:spLocks noGrp="1"/>
          </p:cNvSpPr>
          <p:nvPr>
            <p:ph type="sldNum" sz="quarter" idx="12"/>
          </p:nvPr>
        </p:nvSpPr>
        <p:spPr/>
        <p:txBody>
          <a:bodyPr/>
          <a:lstStyle/>
          <a:p>
            <a:fld id="{7D5264E7-216E-4351-BEF9-0C518A873535}" type="slidenum">
              <a:rPr lang="en-IN" smtClean="0"/>
              <a:t>‹#›</a:t>
            </a:fld>
            <a:endParaRPr lang="en-IN"/>
          </a:p>
        </p:txBody>
      </p:sp>
    </p:spTree>
    <p:extLst>
      <p:ext uri="{BB962C8B-B14F-4D97-AF65-F5344CB8AC3E}">
        <p14:creationId xmlns:p14="http://schemas.microsoft.com/office/powerpoint/2010/main" val="3734985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171A9-3361-64F3-2ECB-15B4C8971D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B45FDE-DAE2-8517-FCBB-3A504FD453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8E6ED9-830E-94E9-B247-0ED138E932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3AAA68D-F44C-C284-D2BA-76D84FDFF51C}"/>
              </a:ext>
            </a:extLst>
          </p:cNvPr>
          <p:cNvSpPr>
            <a:spLocks noGrp="1"/>
          </p:cNvSpPr>
          <p:nvPr>
            <p:ph type="dt" sz="half" idx="10"/>
          </p:nvPr>
        </p:nvSpPr>
        <p:spPr/>
        <p:txBody>
          <a:bodyPr/>
          <a:lstStyle/>
          <a:p>
            <a:fld id="{E5057444-4EB1-4B94-AC27-854B2933AF1C}" type="datetimeFigureOut">
              <a:rPr lang="en-IN" smtClean="0"/>
              <a:t>11-06-2022</a:t>
            </a:fld>
            <a:endParaRPr lang="en-IN"/>
          </a:p>
        </p:txBody>
      </p:sp>
      <p:sp>
        <p:nvSpPr>
          <p:cNvPr id="6" name="Footer Placeholder 5">
            <a:extLst>
              <a:ext uri="{FF2B5EF4-FFF2-40B4-BE49-F238E27FC236}">
                <a16:creationId xmlns:a16="http://schemas.microsoft.com/office/drawing/2014/main" id="{C7267689-B5EF-205B-9C33-7650EAE4E6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479119-A674-3AD5-B409-CAC0F4A5FEBE}"/>
              </a:ext>
            </a:extLst>
          </p:cNvPr>
          <p:cNvSpPr>
            <a:spLocks noGrp="1"/>
          </p:cNvSpPr>
          <p:nvPr>
            <p:ph type="sldNum" sz="quarter" idx="12"/>
          </p:nvPr>
        </p:nvSpPr>
        <p:spPr/>
        <p:txBody>
          <a:bodyPr/>
          <a:lstStyle/>
          <a:p>
            <a:fld id="{7D5264E7-216E-4351-BEF9-0C518A873535}" type="slidenum">
              <a:rPr lang="en-IN" smtClean="0"/>
              <a:t>‹#›</a:t>
            </a:fld>
            <a:endParaRPr lang="en-IN"/>
          </a:p>
        </p:txBody>
      </p:sp>
    </p:spTree>
    <p:extLst>
      <p:ext uri="{BB962C8B-B14F-4D97-AF65-F5344CB8AC3E}">
        <p14:creationId xmlns:p14="http://schemas.microsoft.com/office/powerpoint/2010/main" val="2386159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860A-74DC-7997-9FB5-2BAFC97A070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6C368D-2305-CB13-441F-0CB7870548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90357C-4BB0-26BE-F379-5A968B9AB1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5BD53F-2C9F-9846-05CB-23571CFFAB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54502B-8B09-82CF-1F84-509B0BF417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86245C9-6274-2EDD-B3A9-B69B4EF7BB5F}"/>
              </a:ext>
            </a:extLst>
          </p:cNvPr>
          <p:cNvSpPr>
            <a:spLocks noGrp="1"/>
          </p:cNvSpPr>
          <p:nvPr>
            <p:ph type="dt" sz="half" idx="10"/>
          </p:nvPr>
        </p:nvSpPr>
        <p:spPr/>
        <p:txBody>
          <a:bodyPr/>
          <a:lstStyle/>
          <a:p>
            <a:fld id="{E5057444-4EB1-4B94-AC27-854B2933AF1C}" type="datetimeFigureOut">
              <a:rPr lang="en-IN" smtClean="0"/>
              <a:t>11-06-2022</a:t>
            </a:fld>
            <a:endParaRPr lang="en-IN"/>
          </a:p>
        </p:txBody>
      </p:sp>
      <p:sp>
        <p:nvSpPr>
          <p:cNvPr id="8" name="Footer Placeholder 7">
            <a:extLst>
              <a:ext uri="{FF2B5EF4-FFF2-40B4-BE49-F238E27FC236}">
                <a16:creationId xmlns:a16="http://schemas.microsoft.com/office/drawing/2014/main" id="{DDC6C2ED-E826-69E4-DCCD-4E680F55226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8F609D8-6720-0F0D-92E1-A6911A719324}"/>
              </a:ext>
            </a:extLst>
          </p:cNvPr>
          <p:cNvSpPr>
            <a:spLocks noGrp="1"/>
          </p:cNvSpPr>
          <p:nvPr>
            <p:ph type="sldNum" sz="quarter" idx="12"/>
          </p:nvPr>
        </p:nvSpPr>
        <p:spPr/>
        <p:txBody>
          <a:bodyPr/>
          <a:lstStyle/>
          <a:p>
            <a:fld id="{7D5264E7-216E-4351-BEF9-0C518A873535}" type="slidenum">
              <a:rPr lang="en-IN" smtClean="0"/>
              <a:t>‹#›</a:t>
            </a:fld>
            <a:endParaRPr lang="en-IN"/>
          </a:p>
        </p:txBody>
      </p:sp>
    </p:spTree>
    <p:extLst>
      <p:ext uri="{BB962C8B-B14F-4D97-AF65-F5344CB8AC3E}">
        <p14:creationId xmlns:p14="http://schemas.microsoft.com/office/powerpoint/2010/main" val="4155638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00FD6-6B3D-1FB1-74D6-5FA64EA012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91F77F-38AD-1013-0274-C652CCA19B23}"/>
              </a:ext>
            </a:extLst>
          </p:cNvPr>
          <p:cNvSpPr>
            <a:spLocks noGrp="1"/>
          </p:cNvSpPr>
          <p:nvPr>
            <p:ph type="dt" sz="half" idx="10"/>
          </p:nvPr>
        </p:nvSpPr>
        <p:spPr/>
        <p:txBody>
          <a:bodyPr/>
          <a:lstStyle/>
          <a:p>
            <a:fld id="{E5057444-4EB1-4B94-AC27-854B2933AF1C}" type="datetimeFigureOut">
              <a:rPr lang="en-IN" smtClean="0"/>
              <a:t>11-06-2022</a:t>
            </a:fld>
            <a:endParaRPr lang="en-IN"/>
          </a:p>
        </p:txBody>
      </p:sp>
      <p:sp>
        <p:nvSpPr>
          <p:cNvPr id="4" name="Footer Placeholder 3">
            <a:extLst>
              <a:ext uri="{FF2B5EF4-FFF2-40B4-BE49-F238E27FC236}">
                <a16:creationId xmlns:a16="http://schemas.microsoft.com/office/drawing/2014/main" id="{E6B9D649-E099-85C7-218C-21E28D86881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504F1E2-51C7-7EB1-BA62-EC28412C0816}"/>
              </a:ext>
            </a:extLst>
          </p:cNvPr>
          <p:cNvSpPr>
            <a:spLocks noGrp="1"/>
          </p:cNvSpPr>
          <p:nvPr>
            <p:ph type="sldNum" sz="quarter" idx="12"/>
          </p:nvPr>
        </p:nvSpPr>
        <p:spPr/>
        <p:txBody>
          <a:bodyPr/>
          <a:lstStyle/>
          <a:p>
            <a:fld id="{7D5264E7-216E-4351-BEF9-0C518A873535}" type="slidenum">
              <a:rPr lang="en-IN" smtClean="0"/>
              <a:t>‹#›</a:t>
            </a:fld>
            <a:endParaRPr lang="en-IN"/>
          </a:p>
        </p:txBody>
      </p:sp>
    </p:spTree>
    <p:extLst>
      <p:ext uri="{BB962C8B-B14F-4D97-AF65-F5344CB8AC3E}">
        <p14:creationId xmlns:p14="http://schemas.microsoft.com/office/powerpoint/2010/main" val="1398707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B83242-1D78-E52C-F2FF-07CD7D2249C7}"/>
              </a:ext>
            </a:extLst>
          </p:cNvPr>
          <p:cNvSpPr>
            <a:spLocks noGrp="1"/>
          </p:cNvSpPr>
          <p:nvPr>
            <p:ph type="dt" sz="half" idx="10"/>
          </p:nvPr>
        </p:nvSpPr>
        <p:spPr/>
        <p:txBody>
          <a:bodyPr/>
          <a:lstStyle/>
          <a:p>
            <a:fld id="{E5057444-4EB1-4B94-AC27-854B2933AF1C}" type="datetimeFigureOut">
              <a:rPr lang="en-IN" smtClean="0"/>
              <a:t>11-06-2022</a:t>
            </a:fld>
            <a:endParaRPr lang="en-IN"/>
          </a:p>
        </p:txBody>
      </p:sp>
      <p:sp>
        <p:nvSpPr>
          <p:cNvPr id="3" name="Footer Placeholder 2">
            <a:extLst>
              <a:ext uri="{FF2B5EF4-FFF2-40B4-BE49-F238E27FC236}">
                <a16:creationId xmlns:a16="http://schemas.microsoft.com/office/drawing/2014/main" id="{D94ABD31-088F-6194-4E24-619F3B5F5EC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BC80BF7-97A4-5460-7541-77A078F5F291}"/>
              </a:ext>
            </a:extLst>
          </p:cNvPr>
          <p:cNvSpPr>
            <a:spLocks noGrp="1"/>
          </p:cNvSpPr>
          <p:nvPr>
            <p:ph type="sldNum" sz="quarter" idx="12"/>
          </p:nvPr>
        </p:nvSpPr>
        <p:spPr/>
        <p:txBody>
          <a:bodyPr/>
          <a:lstStyle/>
          <a:p>
            <a:fld id="{7D5264E7-216E-4351-BEF9-0C518A873535}" type="slidenum">
              <a:rPr lang="en-IN" smtClean="0"/>
              <a:t>‹#›</a:t>
            </a:fld>
            <a:endParaRPr lang="en-IN"/>
          </a:p>
        </p:txBody>
      </p:sp>
    </p:spTree>
    <p:extLst>
      <p:ext uri="{BB962C8B-B14F-4D97-AF65-F5344CB8AC3E}">
        <p14:creationId xmlns:p14="http://schemas.microsoft.com/office/powerpoint/2010/main" val="3769320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BB6FC-0388-0A6A-E0A1-DCD40E374A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28EC9A9-5B1F-ACE0-4BD9-9987A4D280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F2279F-8D70-4992-C1A9-7F1AB48F87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93173A-18C4-241B-E355-FB77AEE59443}"/>
              </a:ext>
            </a:extLst>
          </p:cNvPr>
          <p:cNvSpPr>
            <a:spLocks noGrp="1"/>
          </p:cNvSpPr>
          <p:nvPr>
            <p:ph type="dt" sz="half" idx="10"/>
          </p:nvPr>
        </p:nvSpPr>
        <p:spPr/>
        <p:txBody>
          <a:bodyPr/>
          <a:lstStyle/>
          <a:p>
            <a:fld id="{E5057444-4EB1-4B94-AC27-854B2933AF1C}" type="datetimeFigureOut">
              <a:rPr lang="en-IN" smtClean="0"/>
              <a:t>11-06-2022</a:t>
            </a:fld>
            <a:endParaRPr lang="en-IN"/>
          </a:p>
        </p:txBody>
      </p:sp>
      <p:sp>
        <p:nvSpPr>
          <p:cNvPr id="6" name="Footer Placeholder 5">
            <a:extLst>
              <a:ext uri="{FF2B5EF4-FFF2-40B4-BE49-F238E27FC236}">
                <a16:creationId xmlns:a16="http://schemas.microsoft.com/office/drawing/2014/main" id="{464A0156-F8B6-2D59-63A8-F3184F4A94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054335-2FEA-DED4-0CAB-F047A9C5F5A3}"/>
              </a:ext>
            </a:extLst>
          </p:cNvPr>
          <p:cNvSpPr>
            <a:spLocks noGrp="1"/>
          </p:cNvSpPr>
          <p:nvPr>
            <p:ph type="sldNum" sz="quarter" idx="12"/>
          </p:nvPr>
        </p:nvSpPr>
        <p:spPr/>
        <p:txBody>
          <a:bodyPr/>
          <a:lstStyle/>
          <a:p>
            <a:fld id="{7D5264E7-216E-4351-BEF9-0C518A873535}" type="slidenum">
              <a:rPr lang="en-IN" smtClean="0"/>
              <a:t>‹#›</a:t>
            </a:fld>
            <a:endParaRPr lang="en-IN"/>
          </a:p>
        </p:txBody>
      </p:sp>
    </p:spTree>
    <p:extLst>
      <p:ext uri="{BB962C8B-B14F-4D97-AF65-F5344CB8AC3E}">
        <p14:creationId xmlns:p14="http://schemas.microsoft.com/office/powerpoint/2010/main" val="1877672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B9874-AFCB-0E45-9C4B-8889BB980A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FF7E7CE-6F86-6F77-C129-31AABA20DD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ECFBCD6-BAC8-F2DF-FCC3-29BE147CC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3AC36E-2E93-206F-7D73-34B7A7627BC9}"/>
              </a:ext>
            </a:extLst>
          </p:cNvPr>
          <p:cNvSpPr>
            <a:spLocks noGrp="1"/>
          </p:cNvSpPr>
          <p:nvPr>
            <p:ph type="dt" sz="half" idx="10"/>
          </p:nvPr>
        </p:nvSpPr>
        <p:spPr/>
        <p:txBody>
          <a:bodyPr/>
          <a:lstStyle/>
          <a:p>
            <a:fld id="{E5057444-4EB1-4B94-AC27-854B2933AF1C}" type="datetimeFigureOut">
              <a:rPr lang="en-IN" smtClean="0"/>
              <a:t>11-06-2022</a:t>
            </a:fld>
            <a:endParaRPr lang="en-IN"/>
          </a:p>
        </p:txBody>
      </p:sp>
      <p:sp>
        <p:nvSpPr>
          <p:cNvPr id="6" name="Footer Placeholder 5">
            <a:extLst>
              <a:ext uri="{FF2B5EF4-FFF2-40B4-BE49-F238E27FC236}">
                <a16:creationId xmlns:a16="http://schemas.microsoft.com/office/drawing/2014/main" id="{98088161-954D-8786-48C0-517587B612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E018F7-B17D-0D45-5FEA-D19EDA77A9A5}"/>
              </a:ext>
            </a:extLst>
          </p:cNvPr>
          <p:cNvSpPr>
            <a:spLocks noGrp="1"/>
          </p:cNvSpPr>
          <p:nvPr>
            <p:ph type="sldNum" sz="quarter" idx="12"/>
          </p:nvPr>
        </p:nvSpPr>
        <p:spPr/>
        <p:txBody>
          <a:bodyPr/>
          <a:lstStyle/>
          <a:p>
            <a:fld id="{7D5264E7-216E-4351-BEF9-0C518A873535}" type="slidenum">
              <a:rPr lang="en-IN" smtClean="0"/>
              <a:t>‹#›</a:t>
            </a:fld>
            <a:endParaRPr lang="en-IN"/>
          </a:p>
        </p:txBody>
      </p:sp>
    </p:spTree>
    <p:extLst>
      <p:ext uri="{BB962C8B-B14F-4D97-AF65-F5344CB8AC3E}">
        <p14:creationId xmlns:p14="http://schemas.microsoft.com/office/powerpoint/2010/main" val="2174434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9C601D-1938-BEBD-5449-0F0CA4B3C5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7C2959-A904-1DF9-3FC6-F88C437B1D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BF1994-5A06-CE02-A8E2-18BFD4502E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057444-4EB1-4B94-AC27-854B2933AF1C}" type="datetimeFigureOut">
              <a:rPr lang="en-IN" smtClean="0"/>
              <a:t>11-06-2022</a:t>
            </a:fld>
            <a:endParaRPr lang="en-IN"/>
          </a:p>
        </p:txBody>
      </p:sp>
      <p:sp>
        <p:nvSpPr>
          <p:cNvPr id="5" name="Footer Placeholder 4">
            <a:extLst>
              <a:ext uri="{FF2B5EF4-FFF2-40B4-BE49-F238E27FC236}">
                <a16:creationId xmlns:a16="http://schemas.microsoft.com/office/drawing/2014/main" id="{817C4048-A1D4-A736-D7A5-9F63A1138F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2218C33-EE67-DA86-0777-BD2FD24E53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5264E7-216E-4351-BEF9-0C518A873535}" type="slidenum">
              <a:rPr lang="en-IN" smtClean="0"/>
              <a:t>‹#›</a:t>
            </a:fld>
            <a:endParaRPr lang="en-IN"/>
          </a:p>
        </p:txBody>
      </p:sp>
    </p:spTree>
    <p:extLst>
      <p:ext uri="{BB962C8B-B14F-4D97-AF65-F5344CB8AC3E}">
        <p14:creationId xmlns:p14="http://schemas.microsoft.com/office/powerpoint/2010/main" val="3573807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4658BF06-4192-4EE0-5547-353515595408}"/>
              </a:ext>
            </a:extLst>
          </p:cNvPr>
          <p:cNvSpPr txBox="1"/>
          <p:nvPr/>
        </p:nvSpPr>
        <p:spPr>
          <a:xfrm>
            <a:off x="1014060" y="2830203"/>
            <a:ext cx="9544566" cy="1135737"/>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b="1" kern="1200" dirty="0">
                <a:solidFill>
                  <a:schemeClr val="tx1"/>
                </a:solidFill>
                <a:ea typeface="+mj-ea"/>
                <a:cs typeface="+mj-cs"/>
              </a:rPr>
              <a:t>LEAD SCORING CASE STUDY</a:t>
            </a:r>
          </a:p>
          <a:p>
            <a:pPr>
              <a:lnSpc>
                <a:spcPct val="90000"/>
              </a:lnSpc>
              <a:spcBef>
                <a:spcPct val="0"/>
              </a:spcBef>
              <a:spcAft>
                <a:spcPts val="600"/>
              </a:spcAft>
            </a:pPr>
            <a:endParaRPr lang="en-US" sz="3600" b="1" kern="1200" dirty="0">
              <a:solidFill>
                <a:schemeClr val="tx1"/>
              </a:solidFill>
              <a:latin typeface="+mj-lt"/>
              <a:ea typeface="+mj-ea"/>
              <a:cs typeface="+mj-cs"/>
            </a:endParaRPr>
          </a:p>
        </p:txBody>
      </p:sp>
      <p:sp>
        <p:nvSpPr>
          <p:cNvPr id="5" name="TextBox 4">
            <a:extLst>
              <a:ext uri="{FF2B5EF4-FFF2-40B4-BE49-F238E27FC236}">
                <a16:creationId xmlns:a16="http://schemas.microsoft.com/office/drawing/2014/main" id="{BDAEA8E2-A246-7D05-C2BC-B3A470181A62}"/>
              </a:ext>
            </a:extLst>
          </p:cNvPr>
          <p:cNvSpPr txBox="1"/>
          <p:nvPr/>
        </p:nvSpPr>
        <p:spPr>
          <a:xfrm>
            <a:off x="8347587" y="5415338"/>
            <a:ext cx="3392129" cy="832400"/>
          </a:xfrm>
          <a:prstGeom prst="rect">
            <a:avLst/>
          </a:prstGeom>
        </p:spPr>
        <p:txBody>
          <a:bodyPr vert="horz" lIns="91440" tIns="45720" rIns="91440" bIns="45720" rtlCol="0">
            <a:noAutofit/>
          </a:bodyPr>
          <a:lstStyle/>
          <a:p>
            <a:pPr>
              <a:lnSpc>
                <a:spcPct val="90000"/>
              </a:lnSpc>
              <a:spcAft>
                <a:spcPts val="600"/>
              </a:spcAft>
            </a:pPr>
            <a:r>
              <a:rPr lang="en-US" sz="3200" b="1" dirty="0"/>
              <a:t>Ganesh Jalakam</a:t>
            </a:r>
          </a:p>
          <a:p>
            <a:pPr>
              <a:lnSpc>
                <a:spcPct val="90000"/>
              </a:lnSpc>
              <a:spcAft>
                <a:spcPts val="600"/>
              </a:spcAft>
            </a:pPr>
            <a:r>
              <a:rPr lang="en-US" sz="3200" b="1" dirty="0"/>
              <a:t>Puneet Dadhich</a:t>
            </a:r>
          </a:p>
        </p:txBody>
      </p:sp>
      <p:sp>
        <p:nvSpPr>
          <p:cNvPr id="20" name="Rectangle 1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Rectangle 2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37230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0C050F-1FF6-834B-F21F-292EF67C34A4}"/>
              </a:ext>
            </a:extLst>
          </p:cNvPr>
          <p:cNvSpPr txBox="1"/>
          <p:nvPr/>
        </p:nvSpPr>
        <p:spPr>
          <a:xfrm>
            <a:off x="0" y="216310"/>
            <a:ext cx="8672052" cy="646331"/>
          </a:xfrm>
          <a:prstGeom prst="rect">
            <a:avLst/>
          </a:prstGeom>
          <a:solidFill>
            <a:schemeClr val="accent1"/>
          </a:solidFill>
        </p:spPr>
        <p:txBody>
          <a:bodyPr wrap="square" rtlCol="0">
            <a:spAutoFit/>
          </a:bodyPr>
          <a:lstStyle/>
          <a:p>
            <a:r>
              <a:rPr lang="en-US" sz="3600" b="1" dirty="0">
                <a:solidFill>
                  <a:schemeClr val="bg1"/>
                </a:solidFill>
              </a:rPr>
              <a:t>Correlation between Numerical Variables</a:t>
            </a:r>
            <a:endParaRPr lang="en-IN" sz="3600" b="1" dirty="0">
              <a:solidFill>
                <a:schemeClr val="bg1"/>
              </a:solidFill>
            </a:endParaRPr>
          </a:p>
        </p:txBody>
      </p:sp>
      <p:pic>
        <p:nvPicPr>
          <p:cNvPr id="8194" name="Picture 2">
            <a:extLst>
              <a:ext uri="{FF2B5EF4-FFF2-40B4-BE49-F238E27FC236}">
                <a16:creationId xmlns:a16="http://schemas.microsoft.com/office/drawing/2014/main" id="{6C88281B-A6B8-C4D7-A82E-0516BE47C3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9079" y="927850"/>
            <a:ext cx="8475406" cy="410005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BA56B4A-8F94-1E42-9525-88CB17D4F4DD}"/>
              </a:ext>
            </a:extLst>
          </p:cNvPr>
          <p:cNvSpPr txBox="1"/>
          <p:nvPr/>
        </p:nvSpPr>
        <p:spPr>
          <a:xfrm>
            <a:off x="793953" y="5093111"/>
            <a:ext cx="10365659" cy="984885"/>
          </a:xfrm>
          <a:prstGeom prst="rect">
            <a:avLst/>
          </a:prstGeom>
          <a:noFill/>
        </p:spPr>
        <p:txBody>
          <a:bodyPr wrap="square">
            <a:spAutoFit/>
          </a:bodyPr>
          <a:lstStyle/>
          <a:p>
            <a:pPr algn="l"/>
            <a:r>
              <a:rPr lang="en-US" sz="1600" b="1" i="0" dirty="0">
                <a:solidFill>
                  <a:srgbClr val="000000"/>
                </a:solidFill>
                <a:effectLst/>
              </a:rPr>
              <a:t>Observation:</a:t>
            </a:r>
          </a:p>
          <a:p>
            <a:pPr marL="285750" indent="-285750" algn="l">
              <a:buFont typeface="Wingdings" panose="05000000000000000000" pitchFamily="2" charset="2"/>
              <a:buChar char="v"/>
            </a:pPr>
            <a:r>
              <a:rPr lang="en-US" sz="1400" b="0" i="0" dirty="0">
                <a:solidFill>
                  <a:srgbClr val="000000"/>
                </a:solidFill>
                <a:effectLst/>
              </a:rPr>
              <a:t>Here we can see that </a:t>
            </a:r>
            <a:r>
              <a:rPr lang="en-US" sz="1400" b="1" i="0" dirty="0">
                <a:solidFill>
                  <a:srgbClr val="000000"/>
                </a:solidFill>
                <a:effectLst/>
              </a:rPr>
              <a:t>'</a:t>
            </a:r>
            <a:r>
              <a:rPr lang="en-US" sz="1400" b="1" i="0" dirty="0" err="1">
                <a:solidFill>
                  <a:srgbClr val="000000"/>
                </a:solidFill>
                <a:effectLst/>
              </a:rPr>
              <a:t>TotalVisits</a:t>
            </a:r>
            <a:r>
              <a:rPr lang="en-US" sz="1400" b="1" i="0" dirty="0">
                <a:solidFill>
                  <a:srgbClr val="000000"/>
                </a:solidFill>
                <a:effectLst/>
              </a:rPr>
              <a:t>'</a:t>
            </a:r>
            <a:r>
              <a:rPr lang="en-US" sz="1400" b="0" i="0" dirty="0">
                <a:solidFill>
                  <a:srgbClr val="000000"/>
                </a:solidFill>
                <a:effectLst/>
              </a:rPr>
              <a:t> and </a:t>
            </a:r>
            <a:r>
              <a:rPr lang="en-US" sz="1400" b="1" i="0" dirty="0">
                <a:solidFill>
                  <a:srgbClr val="000000"/>
                </a:solidFill>
                <a:effectLst/>
              </a:rPr>
              <a:t>'Page Views Per Visit'</a:t>
            </a:r>
            <a:r>
              <a:rPr lang="en-US" sz="1400" b="0" i="0" dirty="0">
                <a:solidFill>
                  <a:srgbClr val="000000"/>
                </a:solidFill>
                <a:effectLst/>
              </a:rPr>
              <a:t> variables are highly correlated to each other. So, one of them can be dropped during linear regression model building process.</a:t>
            </a:r>
          </a:p>
          <a:p>
            <a:pPr marL="285750" indent="-285750" algn="l">
              <a:buFont typeface="Wingdings" panose="05000000000000000000" pitchFamily="2" charset="2"/>
              <a:buChar char="v"/>
            </a:pPr>
            <a:r>
              <a:rPr lang="en-US" sz="1400" b="0" i="0" dirty="0">
                <a:solidFill>
                  <a:srgbClr val="000000"/>
                </a:solidFill>
                <a:effectLst/>
              </a:rPr>
              <a:t>There is a good correlation between </a:t>
            </a:r>
            <a:r>
              <a:rPr lang="en-US" sz="1400" b="1" i="0" dirty="0">
                <a:solidFill>
                  <a:srgbClr val="000000"/>
                </a:solidFill>
                <a:effectLst/>
              </a:rPr>
              <a:t>'Total Time Spent on Website' (Independent)</a:t>
            </a:r>
            <a:r>
              <a:rPr lang="en-US" sz="1400" b="0" i="0" dirty="0">
                <a:solidFill>
                  <a:srgbClr val="000000"/>
                </a:solidFill>
                <a:effectLst/>
              </a:rPr>
              <a:t> and </a:t>
            </a:r>
            <a:r>
              <a:rPr lang="en-US" sz="1400" b="1" i="0" dirty="0">
                <a:solidFill>
                  <a:srgbClr val="000000"/>
                </a:solidFill>
                <a:effectLst/>
              </a:rPr>
              <a:t>'Converted' (Target)</a:t>
            </a:r>
            <a:r>
              <a:rPr lang="en-US" sz="1400" b="0" i="0" dirty="0">
                <a:solidFill>
                  <a:srgbClr val="000000"/>
                </a:solidFill>
                <a:effectLst/>
              </a:rPr>
              <a:t> variables.</a:t>
            </a:r>
          </a:p>
        </p:txBody>
      </p:sp>
    </p:spTree>
    <p:extLst>
      <p:ext uri="{BB962C8B-B14F-4D97-AF65-F5344CB8AC3E}">
        <p14:creationId xmlns:p14="http://schemas.microsoft.com/office/powerpoint/2010/main" val="2927918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3D73E6-54C5-1E2E-CC95-6D37651B32B2}"/>
              </a:ext>
            </a:extLst>
          </p:cNvPr>
          <p:cNvSpPr txBox="1"/>
          <p:nvPr/>
        </p:nvSpPr>
        <p:spPr>
          <a:xfrm>
            <a:off x="0" y="0"/>
            <a:ext cx="12192000" cy="707886"/>
          </a:xfrm>
          <a:prstGeom prst="rect">
            <a:avLst/>
          </a:prstGeom>
          <a:solidFill>
            <a:schemeClr val="accent1"/>
          </a:solidFill>
        </p:spPr>
        <p:txBody>
          <a:bodyPr wrap="square" rtlCol="0">
            <a:spAutoFit/>
          </a:bodyPr>
          <a:lstStyle/>
          <a:p>
            <a:pPr algn="ctr"/>
            <a:r>
              <a:rPr lang="en-US" sz="4000" b="1" dirty="0">
                <a:solidFill>
                  <a:schemeClr val="bg1"/>
                </a:solidFill>
              </a:rPr>
              <a:t>4. DATA PREPARATION FOR BUILDING MODEL</a:t>
            </a:r>
            <a:endParaRPr lang="en-IN" sz="4000" b="1" dirty="0">
              <a:solidFill>
                <a:schemeClr val="bg1"/>
              </a:solidFill>
            </a:endParaRPr>
          </a:p>
        </p:txBody>
      </p:sp>
      <p:sp>
        <p:nvSpPr>
          <p:cNvPr id="6" name="TextBox 5">
            <a:extLst>
              <a:ext uri="{FF2B5EF4-FFF2-40B4-BE49-F238E27FC236}">
                <a16:creationId xmlns:a16="http://schemas.microsoft.com/office/drawing/2014/main" id="{9ABA59E4-1ADA-9EE2-D41F-21B1209154AD}"/>
              </a:ext>
            </a:extLst>
          </p:cNvPr>
          <p:cNvSpPr txBox="1"/>
          <p:nvPr/>
        </p:nvSpPr>
        <p:spPr>
          <a:xfrm>
            <a:off x="0" y="914400"/>
            <a:ext cx="6735097" cy="461665"/>
          </a:xfrm>
          <a:prstGeom prst="rect">
            <a:avLst/>
          </a:prstGeom>
          <a:solidFill>
            <a:schemeClr val="accent1"/>
          </a:solidFill>
        </p:spPr>
        <p:txBody>
          <a:bodyPr wrap="square" rtlCol="0">
            <a:spAutoFit/>
          </a:bodyPr>
          <a:lstStyle/>
          <a:p>
            <a:pPr algn="ctr"/>
            <a:r>
              <a:rPr lang="en-US" sz="2400" b="1" dirty="0">
                <a:solidFill>
                  <a:schemeClr val="bg1"/>
                </a:solidFill>
              </a:rPr>
              <a:t>Drop </a:t>
            </a:r>
            <a:r>
              <a:rPr lang="en-IN" sz="2400" b="1" i="0" dirty="0">
                <a:solidFill>
                  <a:schemeClr val="bg1"/>
                </a:solidFill>
                <a:effectLst/>
                <a:latin typeface="Helvetica Neue"/>
              </a:rPr>
              <a:t>'X Education Forums' variable</a:t>
            </a:r>
          </a:p>
        </p:txBody>
      </p:sp>
      <p:sp>
        <p:nvSpPr>
          <p:cNvPr id="7" name="TextBox 6">
            <a:extLst>
              <a:ext uri="{FF2B5EF4-FFF2-40B4-BE49-F238E27FC236}">
                <a16:creationId xmlns:a16="http://schemas.microsoft.com/office/drawing/2014/main" id="{3FEED2D4-A770-2B1E-8282-CFA44B1F57A4}"/>
              </a:ext>
            </a:extLst>
          </p:cNvPr>
          <p:cNvSpPr txBox="1"/>
          <p:nvPr/>
        </p:nvSpPr>
        <p:spPr>
          <a:xfrm>
            <a:off x="0" y="1445342"/>
            <a:ext cx="12113342"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a:t>Dropped ‘X Education Forums’ variable from dataset since it has only one outcome i.e., ‘No’ and doesn’t serve any purpose for further analysis.</a:t>
            </a:r>
            <a:endParaRPr lang="en-IN" dirty="0"/>
          </a:p>
        </p:txBody>
      </p:sp>
      <p:sp>
        <p:nvSpPr>
          <p:cNvPr id="8" name="TextBox 7">
            <a:extLst>
              <a:ext uri="{FF2B5EF4-FFF2-40B4-BE49-F238E27FC236}">
                <a16:creationId xmlns:a16="http://schemas.microsoft.com/office/drawing/2014/main" id="{9FD8D255-6981-EFA2-98BF-0C9757D6AB88}"/>
              </a:ext>
            </a:extLst>
          </p:cNvPr>
          <p:cNvSpPr txBox="1"/>
          <p:nvPr/>
        </p:nvSpPr>
        <p:spPr>
          <a:xfrm>
            <a:off x="0" y="2212258"/>
            <a:ext cx="8544232" cy="461665"/>
          </a:xfrm>
          <a:prstGeom prst="rect">
            <a:avLst/>
          </a:prstGeom>
          <a:solidFill>
            <a:schemeClr val="accent1"/>
          </a:solidFill>
        </p:spPr>
        <p:txBody>
          <a:bodyPr wrap="square" rtlCol="0">
            <a:spAutoFit/>
          </a:bodyPr>
          <a:lstStyle/>
          <a:p>
            <a:r>
              <a:rPr lang="en-US" sz="2400" b="1" i="0" dirty="0">
                <a:solidFill>
                  <a:schemeClr val="bg1"/>
                </a:solidFill>
                <a:effectLst/>
                <a:latin typeface="Helvetica Neue"/>
              </a:rPr>
              <a:t>Convert binary categorical variables values to 0's and 1's</a:t>
            </a:r>
            <a:endParaRPr lang="en-US" sz="2400" b="0" i="0" dirty="0">
              <a:solidFill>
                <a:schemeClr val="bg1"/>
              </a:solidFill>
              <a:effectLst/>
              <a:latin typeface="Helvetica Neue"/>
            </a:endParaRPr>
          </a:p>
        </p:txBody>
      </p:sp>
      <p:sp>
        <p:nvSpPr>
          <p:cNvPr id="9" name="TextBox 8">
            <a:extLst>
              <a:ext uri="{FF2B5EF4-FFF2-40B4-BE49-F238E27FC236}">
                <a16:creationId xmlns:a16="http://schemas.microsoft.com/office/drawing/2014/main" id="{27AF2A10-3F14-4DD5-C67E-E7C893A77C4B}"/>
              </a:ext>
            </a:extLst>
          </p:cNvPr>
          <p:cNvSpPr txBox="1"/>
          <p:nvPr/>
        </p:nvSpPr>
        <p:spPr>
          <a:xfrm>
            <a:off x="0" y="2890684"/>
            <a:ext cx="12015019" cy="923330"/>
          </a:xfrm>
          <a:prstGeom prst="rect">
            <a:avLst/>
          </a:prstGeom>
          <a:noFill/>
        </p:spPr>
        <p:txBody>
          <a:bodyPr wrap="square" rtlCol="0">
            <a:spAutoFit/>
          </a:bodyPr>
          <a:lstStyle/>
          <a:p>
            <a:r>
              <a:rPr lang="en-US" dirty="0"/>
              <a:t>Converted the following binary categorical variables outcomes of ‘No’ and ‘Yes’ to 0 and 1.</a:t>
            </a:r>
          </a:p>
          <a:p>
            <a:pPr marL="285750" indent="-285750">
              <a:buFont typeface="Wingdings" panose="05000000000000000000" pitchFamily="2" charset="2"/>
              <a:buChar char="v"/>
            </a:pPr>
            <a:r>
              <a:rPr lang="en-US" b="1" dirty="0"/>
              <a:t>'Do Not Email', 'Do Not Call', 'Search', 'Newspaper Article', 'Newspaper', 'Digital Advertisement', 'Through Recommendations', 'A free copy of Mastering The Interview’ .</a:t>
            </a:r>
            <a:endParaRPr lang="en-IN" b="1" dirty="0"/>
          </a:p>
        </p:txBody>
      </p:sp>
      <p:sp>
        <p:nvSpPr>
          <p:cNvPr id="10" name="TextBox 9">
            <a:extLst>
              <a:ext uri="{FF2B5EF4-FFF2-40B4-BE49-F238E27FC236}">
                <a16:creationId xmlns:a16="http://schemas.microsoft.com/office/drawing/2014/main" id="{C1322992-7BE4-D1EA-1D5E-77BA6DEB6103}"/>
              </a:ext>
            </a:extLst>
          </p:cNvPr>
          <p:cNvSpPr txBox="1"/>
          <p:nvPr/>
        </p:nvSpPr>
        <p:spPr>
          <a:xfrm>
            <a:off x="-1" y="4100052"/>
            <a:ext cx="8278761" cy="461665"/>
          </a:xfrm>
          <a:prstGeom prst="rect">
            <a:avLst/>
          </a:prstGeom>
          <a:solidFill>
            <a:schemeClr val="accent1"/>
          </a:solidFill>
        </p:spPr>
        <p:txBody>
          <a:bodyPr wrap="square" rtlCol="0">
            <a:spAutoFit/>
          </a:bodyPr>
          <a:lstStyle/>
          <a:p>
            <a:pPr algn="l"/>
            <a:r>
              <a:rPr lang="en-IN" sz="2400" b="1" i="0" dirty="0">
                <a:solidFill>
                  <a:schemeClr val="bg1"/>
                </a:solidFill>
                <a:effectLst/>
              </a:rPr>
              <a:t>Create Dummy Variables for Multi-level Categorical Variables</a:t>
            </a:r>
          </a:p>
        </p:txBody>
      </p:sp>
      <p:sp>
        <p:nvSpPr>
          <p:cNvPr id="11" name="TextBox 10">
            <a:extLst>
              <a:ext uri="{FF2B5EF4-FFF2-40B4-BE49-F238E27FC236}">
                <a16:creationId xmlns:a16="http://schemas.microsoft.com/office/drawing/2014/main" id="{C346AA23-5EED-A128-160A-4225FE9DB97C}"/>
              </a:ext>
            </a:extLst>
          </p:cNvPr>
          <p:cNvSpPr txBox="1"/>
          <p:nvPr/>
        </p:nvSpPr>
        <p:spPr>
          <a:xfrm>
            <a:off x="68826" y="4886632"/>
            <a:ext cx="11946193" cy="923330"/>
          </a:xfrm>
          <a:prstGeom prst="rect">
            <a:avLst/>
          </a:prstGeom>
          <a:noFill/>
        </p:spPr>
        <p:txBody>
          <a:bodyPr wrap="square" rtlCol="0">
            <a:spAutoFit/>
          </a:bodyPr>
          <a:lstStyle/>
          <a:p>
            <a:r>
              <a:rPr lang="en-US" dirty="0"/>
              <a:t>Created dummy variables for the following multi-level categorical variables and dropped the original variables.</a:t>
            </a:r>
          </a:p>
          <a:p>
            <a:pPr marL="285750" indent="-285750">
              <a:buFont typeface="Wingdings" panose="05000000000000000000" pitchFamily="2" charset="2"/>
              <a:buChar char="v"/>
            </a:pPr>
            <a:r>
              <a:rPr lang="en-US" b="1" dirty="0"/>
              <a:t>'Lead Origin', 'Lead Source', 'Last Activity', 'Country', 'Specialization', 'What is your current occupation', 'What matters most to you in choosing a course', 'Last Notable Activity’ .</a:t>
            </a:r>
            <a:endParaRPr lang="en-IN" b="1" dirty="0"/>
          </a:p>
        </p:txBody>
      </p:sp>
    </p:spTree>
    <p:extLst>
      <p:ext uri="{BB962C8B-B14F-4D97-AF65-F5344CB8AC3E}">
        <p14:creationId xmlns:p14="http://schemas.microsoft.com/office/powerpoint/2010/main" val="1453214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76EC89-F120-976E-BC5A-516DD579D871}"/>
              </a:ext>
            </a:extLst>
          </p:cNvPr>
          <p:cNvSpPr txBox="1"/>
          <p:nvPr/>
        </p:nvSpPr>
        <p:spPr>
          <a:xfrm>
            <a:off x="0" y="0"/>
            <a:ext cx="12192000" cy="707886"/>
          </a:xfrm>
          <a:prstGeom prst="rect">
            <a:avLst/>
          </a:prstGeom>
          <a:solidFill>
            <a:schemeClr val="accent1"/>
          </a:solidFill>
        </p:spPr>
        <p:txBody>
          <a:bodyPr wrap="square" rtlCol="0">
            <a:spAutoFit/>
          </a:bodyPr>
          <a:lstStyle/>
          <a:p>
            <a:pPr algn="ctr"/>
            <a:r>
              <a:rPr lang="en-US" sz="4000" b="1" dirty="0">
                <a:solidFill>
                  <a:schemeClr val="bg1"/>
                </a:solidFill>
              </a:rPr>
              <a:t>5. LOGISTIC REGRESSION MODEL BUILD</a:t>
            </a:r>
            <a:endParaRPr lang="en-IN" sz="4000" b="1" dirty="0">
              <a:solidFill>
                <a:schemeClr val="bg1"/>
              </a:solidFill>
            </a:endParaRPr>
          </a:p>
        </p:txBody>
      </p:sp>
      <p:sp>
        <p:nvSpPr>
          <p:cNvPr id="5" name="TextBox 4">
            <a:extLst>
              <a:ext uri="{FF2B5EF4-FFF2-40B4-BE49-F238E27FC236}">
                <a16:creationId xmlns:a16="http://schemas.microsoft.com/office/drawing/2014/main" id="{B92F6CF8-3E8F-F9E1-22DE-020181AB6212}"/>
              </a:ext>
            </a:extLst>
          </p:cNvPr>
          <p:cNvSpPr txBox="1"/>
          <p:nvPr/>
        </p:nvSpPr>
        <p:spPr>
          <a:xfrm>
            <a:off x="1" y="845574"/>
            <a:ext cx="3834580" cy="6089359"/>
          </a:xfrm>
          <a:prstGeom prst="rect">
            <a:avLst/>
          </a:prstGeom>
          <a:noFill/>
        </p:spPr>
        <p:txBody>
          <a:bodyPr wrap="square" rtlCol="0">
            <a:spAutoFit/>
          </a:bodyPr>
          <a:lstStyle/>
          <a:p>
            <a:r>
              <a:rPr lang="en-US" dirty="0"/>
              <a:t>We have around 133 independent variables in the dataset. We did the following process to build logistic regression model:</a:t>
            </a:r>
          </a:p>
          <a:p>
            <a:pPr marL="285750" indent="-285750">
              <a:buFont typeface="Wingdings" panose="05000000000000000000" pitchFamily="2" charset="2"/>
              <a:buChar char="v"/>
            </a:pPr>
            <a:r>
              <a:rPr lang="en-US" dirty="0"/>
              <a:t>Split the dataset into Train and Test sets with a proportion of 70% and 30% respectively.</a:t>
            </a:r>
          </a:p>
          <a:p>
            <a:pPr marL="285750" indent="-285750">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Performed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MinMaxScaler</a:t>
            </a:r>
            <a:r>
              <a:rPr lang="en-US" sz="1800" dirty="0">
                <a:effectLst/>
                <a:latin typeface="Calibri" panose="020F0502020204030204" pitchFamily="34" charset="0"/>
                <a:ea typeface="Calibri" panose="020F0502020204030204" pitchFamily="34" charset="0"/>
                <a:cs typeface="Times New Roman" panose="02020603050405020304" pitchFamily="18" charset="0"/>
              </a:rPr>
              <a:t> technique to train set to rescale and bring all the independent variables to same scale.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r>
              <a:rPr lang="en-US" dirty="0"/>
              <a:t>Used RFE (Recursive Feature Elimination) initially to select top 15 variables that are useful for model build.</a:t>
            </a:r>
          </a:p>
          <a:p>
            <a:pPr marL="285750" indent="-285750">
              <a:buFont typeface="Wingdings" panose="05000000000000000000" pitchFamily="2" charset="2"/>
              <a:buChar char="v"/>
            </a:pPr>
            <a:r>
              <a:rPr lang="en-US" dirty="0"/>
              <a:t>Performed iterative operations of removing the features one by one based on P-Value and VIF (Variance Inflation Factor) until we achieved P-Value &lt; 0.5 and VIF &lt; 5 for all the features.</a:t>
            </a:r>
            <a:endParaRPr lang="en-IN" dirty="0"/>
          </a:p>
        </p:txBody>
      </p:sp>
      <p:sp>
        <p:nvSpPr>
          <p:cNvPr id="6" name="TextBox 5">
            <a:extLst>
              <a:ext uri="{FF2B5EF4-FFF2-40B4-BE49-F238E27FC236}">
                <a16:creationId xmlns:a16="http://schemas.microsoft.com/office/drawing/2014/main" id="{AFE3D742-64D2-9642-CA1C-274706CD102D}"/>
              </a:ext>
            </a:extLst>
          </p:cNvPr>
          <p:cNvSpPr txBox="1"/>
          <p:nvPr/>
        </p:nvSpPr>
        <p:spPr>
          <a:xfrm>
            <a:off x="3834581" y="845574"/>
            <a:ext cx="4984955" cy="646331"/>
          </a:xfrm>
          <a:prstGeom prst="rect">
            <a:avLst/>
          </a:prstGeom>
          <a:solidFill>
            <a:schemeClr val="accent1"/>
          </a:solidFill>
        </p:spPr>
        <p:txBody>
          <a:bodyPr wrap="square" rtlCol="0">
            <a:spAutoFit/>
          </a:bodyPr>
          <a:lstStyle/>
          <a:p>
            <a:pPr algn="ctr"/>
            <a:r>
              <a:rPr lang="en-US" sz="3600" b="1" dirty="0">
                <a:solidFill>
                  <a:schemeClr val="bg1"/>
                </a:solidFill>
              </a:rPr>
              <a:t>Final Model Built</a:t>
            </a:r>
            <a:endParaRPr lang="en-IN" sz="3600" b="1" dirty="0">
              <a:solidFill>
                <a:schemeClr val="bg1"/>
              </a:solidFill>
            </a:endParaRPr>
          </a:p>
        </p:txBody>
      </p:sp>
      <p:pic>
        <p:nvPicPr>
          <p:cNvPr id="8" name="Picture 7">
            <a:extLst>
              <a:ext uri="{FF2B5EF4-FFF2-40B4-BE49-F238E27FC236}">
                <a16:creationId xmlns:a16="http://schemas.microsoft.com/office/drawing/2014/main" id="{FF9AC9F6-9436-E58D-EA68-55F7B8AF3663}"/>
              </a:ext>
            </a:extLst>
          </p:cNvPr>
          <p:cNvPicPr>
            <a:picLocks noChangeAspect="1"/>
          </p:cNvPicPr>
          <p:nvPr/>
        </p:nvPicPr>
        <p:blipFill>
          <a:blip r:embed="rId2"/>
          <a:stretch>
            <a:fillRect/>
          </a:stretch>
        </p:blipFill>
        <p:spPr>
          <a:xfrm>
            <a:off x="3834581" y="1629593"/>
            <a:ext cx="4188543" cy="5133464"/>
          </a:xfrm>
          <a:prstGeom prst="rect">
            <a:avLst/>
          </a:prstGeom>
        </p:spPr>
      </p:pic>
      <p:pic>
        <p:nvPicPr>
          <p:cNvPr id="10" name="Picture 9">
            <a:extLst>
              <a:ext uri="{FF2B5EF4-FFF2-40B4-BE49-F238E27FC236}">
                <a16:creationId xmlns:a16="http://schemas.microsoft.com/office/drawing/2014/main" id="{41F28C4C-BC48-964C-89E3-D63D164EC7B9}"/>
              </a:ext>
            </a:extLst>
          </p:cNvPr>
          <p:cNvPicPr>
            <a:picLocks noChangeAspect="1"/>
          </p:cNvPicPr>
          <p:nvPr/>
        </p:nvPicPr>
        <p:blipFill>
          <a:blip r:embed="rId3"/>
          <a:stretch>
            <a:fillRect/>
          </a:stretch>
        </p:blipFill>
        <p:spPr>
          <a:xfrm>
            <a:off x="8640772" y="2487562"/>
            <a:ext cx="3551228" cy="3524864"/>
          </a:xfrm>
          <a:prstGeom prst="rect">
            <a:avLst/>
          </a:prstGeom>
        </p:spPr>
      </p:pic>
      <p:sp>
        <p:nvSpPr>
          <p:cNvPr id="11" name="TextBox 10">
            <a:extLst>
              <a:ext uri="{FF2B5EF4-FFF2-40B4-BE49-F238E27FC236}">
                <a16:creationId xmlns:a16="http://schemas.microsoft.com/office/drawing/2014/main" id="{23968637-70F5-3C12-D3F1-237DD6235305}"/>
              </a:ext>
            </a:extLst>
          </p:cNvPr>
          <p:cNvSpPr txBox="1"/>
          <p:nvPr/>
        </p:nvSpPr>
        <p:spPr>
          <a:xfrm>
            <a:off x="11021962" y="1629593"/>
            <a:ext cx="934065" cy="646331"/>
          </a:xfrm>
          <a:prstGeom prst="rect">
            <a:avLst/>
          </a:prstGeom>
          <a:solidFill>
            <a:schemeClr val="accent1"/>
          </a:solidFill>
        </p:spPr>
        <p:txBody>
          <a:bodyPr wrap="square" rtlCol="0">
            <a:spAutoFit/>
          </a:bodyPr>
          <a:lstStyle/>
          <a:p>
            <a:pPr algn="ctr"/>
            <a:r>
              <a:rPr lang="en-US" sz="3600" b="1" dirty="0">
                <a:solidFill>
                  <a:schemeClr val="bg1"/>
                </a:solidFill>
              </a:rPr>
              <a:t>VIF</a:t>
            </a:r>
            <a:endParaRPr lang="en-IN" sz="3600" b="1" dirty="0">
              <a:solidFill>
                <a:schemeClr val="bg1"/>
              </a:solidFill>
            </a:endParaRPr>
          </a:p>
        </p:txBody>
      </p:sp>
      <p:sp>
        <p:nvSpPr>
          <p:cNvPr id="12" name="TextBox 11">
            <a:extLst>
              <a:ext uri="{FF2B5EF4-FFF2-40B4-BE49-F238E27FC236}">
                <a16:creationId xmlns:a16="http://schemas.microsoft.com/office/drawing/2014/main" id="{AE722FA7-F568-4E6E-EC89-50A1A97EEEC9}"/>
              </a:ext>
            </a:extLst>
          </p:cNvPr>
          <p:cNvSpPr txBox="1"/>
          <p:nvPr/>
        </p:nvSpPr>
        <p:spPr>
          <a:xfrm>
            <a:off x="6685935" y="1720645"/>
            <a:ext cx="2133601" cy="400110"/>
          </a:xfrm>
          <a:prstGeom prst="rect">
            <a:avLst/>
          </a:prstGeom>
          <a:solidFill>
            <a:schemeClr val="accent1"/>
          </a:solidFill>
        </p:spPr>
        <p:txBody>
          <a:bodyPr wrap="square" rtlCol="0">
            <a:spAutoFit/>
          </a:bodyPr>
          <a:lstStyle/>
          <a:p>
            <a:r>
              <a:rPr lang="en-US" sz="2000" b="1" dirty="0">
                <a:solidFill>
                  <a:schemeClr val="bg1"/>
                </a:solidFill>
              </a:rPr>
              <a:t>Model Summary</a:t>
            </a:r>
            <a:endParaRPr lang="en-IN" sz="2000" b="1" dirty="0">
              <a:solidFill>
                <a:schemeClr val="bg1"/>
              </a:solidFill>
            </a:endParaRPr>
          </a:p>
        </p:txBody>
      </p:sp>
    </p:spTree>
    <p:extLst>
      <p:ext uri="{BB962C8B-B14F-4D97-AF65-F5344CB8AC3E}">
        <p14:creationId xmlns:p14="http://schemas.microsoft.com/office/powerpoint/2010/main" val="2420890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EC8388-6C2C-64E1-4EDA-A81912A59D36}"/>
              </a:ext>
            </a:extLst>
          </p:cNvPr>
          <p:cNvSpPr txBox="1"/>
          <p:nvPr/>
        </p:nvSpPr>
        <p:spPr>
          <a:xfrm>
            <a:off x="0" y="0"/>
            <a:ext cx="12192000" cy="707886"/>
          </a:xfrm>
          <a:prstGeom prst="rect">
            <a:avLst/>
          </a:prstGeom>
          <a:solidFill>
            <a:schemeClr val="accent1"/>
          </a:solidFill>
        </p:spPr>
        <p:txBody>
          <a:bodyPr wrap="square" rtlCol="0">
            <a:spAutoFit/>
          </a:bodyPr>
          <a:lstStyle/>
          <a:p>
            <a:pPr algn="ctr"/>
            <a:r>
              <a:rPr lang="en-US" sz="4000" b="1" dirty="0">
                <a:solidFill>
                  <a:schemeClr val="bg1"/>
                </a:solidFill>
              </a:rPr>
              <a:t>6. CALCULATE OPTIMAL CUT-OFF VALUE</a:t>
            </a:r>
            <a:endParaRPr lang="en-IN" sz="4000" b="1" dirty="0">
              <a:solidFill>
                <a:schemeClr val="bg1"/>
              </a:solidFill>
            </a:endParaRPr>
          </a:p>
        </p:txBody>
      </p:sp>
      <p:sp>
        <p:nvSpPr>
          <p:cNvPr id="5" name="TextBox 4">
            <a:extLst>
              <a:ext uri="{FF2B5EF4-FFF2-40B4-BE49-F238E27FC236}">
                <a16:creationId xmlns:a16="http://schemas.microsoft.com/office/drawing/2014/main" id="{B426AF19-D393-891A-0154-D7571B913909}"/>
              </a:ext>
            </a:extLst>
          </p:cNvPr>
          <p:cNvSpPr txBox="1"/>
          <p:nvPr/>
        </p:nvSpPr>
        <p:spPr>
          <a:xfrm>
            <a:off x="216310" y="1055739"/>
            <a:ext cx="4807974" cy="646331"/>
          </a:xfrm>
          <a:prstGeom prst="rect">
            <a:avLst/>
          </a:prstGeom>
          <a:solidFill>
            <a:schemeClr val="accent1"/>
          </a:solidFill>
        </p:spPr>
        <p:txBody>
          <a:bodyPr wrap="square" rtlCol="0">
            <a:spAutoFit/>
          </a:bodyPr>
          <a:lstStyle/>
          <a:p>
            <a:pPr algn="ctr"/>
            <a:r>
              <a:rPr lang="en-US" sz="3600" b="1" dirty="0">
                <a:solidFill>
                  <a:schemeClr val="bg1"/>
                </a:solidFill>
              </a:rPr>
              <a:t>ROC Curve</a:t>
            </a:r>
            <a:endParaRPr lang="en-IN" sz="3600" b="1" dirty="0">
              <a:solidFill>
                <a:schemeClr val="bg1"/>
              </a:solidFill>
            </a:endParaRPr>
          </a:p>
        </p:txBody>
      </p:sp>
      <p:pic>
        <p:nvPicPr>
          <p:cNvPr id="9218" name="Picture 2">
            <a:extLst>
              <a:ext uri="{FF2B5EF4-FFF2-40B4-BE49-F238E27FC236}">
                <a16:creationId xmlns:a16="http://schemas.microsoft.com/office/drawing/2014/main" id="{63F950B0-7BA8-A81D-A40A-6D010122FD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58605"/>
            <a:ext cx="4719484" cy="354007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1C7EEA88-7D64-E3FB-1870-6FA13B8DFD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8197" y="1966913"/>
            <a:ext cx="5667375" cy="35337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7B2925C-3C72-D914-849D-38813B3B261E}"/>
              </a:ext>
            </a:extLst>
          </p:cNvPr>
          <p:cNvSpPr txBox="1"/>
          <p:nvPr/>
        </p:nvSpPr>
        <p:spPr>
          <a:xfrm>
            <a:off x="6096000" y="1055738"/>
            <a:ext cx="4807974" cy="646331"/>
          </a:xfrm>
          <a:prstGeom prst="rect">
            <a:avLst/>
          </a:prstGeom>
          <a:solidFill>
            <a:schemeClr val="accent1"/>
          </a:solidFill>
        </p:spPr>
        <p:txBody>
          <a:bodyPr wrap="square" rtlCol="0">
            <a:spAutoFit/>
          </a:bodyPr>
          <a:lstStyle/>
          <a:p>
            <a:pPr algn="ctr"/>
            <a:r>
              <a:rPr lang="en-US" sz="3600" b="1" dirty="0">
                <a:solidFill>
                  <a:schemeClr val="bg1"/>
                </a:solidFill>
              </a:rPr>
              <a:t>Cut-Off Graph</a:t>
            </a:r>
            <a:endParaRPr lang="en-IN" sz="3600" b="1" dirty="0">
              <a:solidFill>
                <a:schemeClr val="bg1"/>
              </a:solidFill>
            </a:endParaRPr>
          </a:p>
        </p:txBody>
      </p:sp>
      <p:sp>
        <p:nvSpPr>
          <p:cNvPr id="6" name="TextBox 5">
            <a:extLst>
              <a:ext uri="{FF2B5EF4-FFF2-40B4-BE49-F238E27FC236}">
                <a16:creationId xmlns:a16="http://schemas.microsoft.com/office/drawing/2014/main" id="{C4A840B3-5E53-9511-6E03-DEA2437BC58D}"/>
              </a:ext>
            </a:extLst>
          </p:cNvPr>
          <p:cNvSpPr txBox="1"/>
          <p:nvPr/>
        </p:nvSpPr>
        <p:spPr>
          <a:xfrm>
            <a:off x="216310" y="5500688"/>
            <a:ext cx="11631561" cy="646331"/>
          </a:xfrm>
          <a:prstGeom prst="rect">
            <a:avLst/>
          </a:prstGeom>
          <a:noFill/>
        </p:spPr>
        <p:txBody>
          <a:bodyPr wrap="square" rtlCol="0">
            <a:spAutoFit/>
          </a:bodyPr>
          <a:lstStyle/>
          <a:p>
            <a:r>
              <a:rPr lang="en-US" dirty="0"/>
              <a:t>We evaluated Accuracy, Sensitivity and Specificity metrics for all the probabilities between 0 and 0.9 and decided the cut-off value as </a:t>
            </a:r>
            <a:r>
              <a:rPr lang="en-US" b="1" dirty="0"/>
              <a:t>0.35</a:t>
            </a:r>
            <a:r>
              <a:rPr lang="en-US" dirty="0"/>
              <a:t> for prediction as all these three metrics lines are intersecting at that point as shown in the above graph.</a:t>
            </a:r>
            <a:endParaRPr lang="en-IN" dirty="0"/>
          </a:p>
        </p:txBody>
      </p:sp>
    </p:spTree>
    <p:extLst>
      <p:ext uri="{BB962C8B-B14F-4D97-AF65-F5344CB8AC3E}">
        <p14:creationId xmlns:p14="http://schemas.microsoft.com/office/powerpoint/2010/main" val="4089657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7872EF-11E5-5A83-B0E3-2A15E4361068}"/>
              </a:ext>
            </a:extLst>
          </p:cNvPr>
          <p:cNvSpPr txBox="1"/>
          <p:nvPr/>
        </p:nvSpPr>
        <p:spPr>
          <a:xfrm>
            <a:off x="0" y="0"/>
            <a:ext cx="12192000" cy="707886"/>
          </a:xfrm>
          <a:prstGeom prst="rect">
            <a:avLst/>
          </a:prstGeom>
          <a:solidFill>
            <a:schemeClr val="accent1"/>
          </a:solidFill>
        </p:spPr>
        <p:txBody>
          <a:bodyPr wrap="square" rtlCol="0">
            <a:spAutoFit/>
          </a:bodyPr>
          <a:lstStyle/>
          <a:p>
            <a:pPr algn="ctr"/>
            <a:r>
              <a:rPr lang="en-US" sz="4000" b="1" dirty="0">
                <a:solidFill>
                  <a:schemeClr val="bg1"/>
                </a:solidFill>
              </a:rPr>
              <a:t>7. MODEL PREDICTION AND EVALUATION</a:t>
            </a:r>
            <a:endParaRPr lang="en-IN" sz="4000" b="1" dirty="0">
              <a:solidFill>
                <a:schemeClr val="bg1"/>
              </a:solidFill>
            </a:endParaRPr>
          </a:p>
        </p:txBody>
      </p:sp>
      <p:sp>
        <p:nvSpPr>
          <p:cNvPr id="5" name="TextBox 4">
            <a:extLst>
              <a:ext uri="{FF2B5EF4-FFF2-40B4-BE49-F238E27FC236}">
                <a16:creationId xmlns:a16="http://schemas.microsoft.com/office/drawing/2014/main" id="{EE9CB5B0-29FB-5FCF-7946-EA8FBEDE707F}"/>
              </a:ext>
            </a:extLst>
          </p:cNvPr>
          <p:cNvSpPr txBox="1"/>
          <p:nvPr/>
        </p:nvSpPr>
        <p:spPr>
          <a:xfrm>
            <a:off x="0" y="1033686"/>
            <a:ext cx="12300155"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a:t>We predicted both train and test sets by considering cut-off predicted probability value as 0.35, did evaluation in both the sets and got good results as shown below. </a:t>
            </a:r>
            <a:endParaRPr lang="en-IN" dirty="0"/>
          </a:p>
        </p:txBody>
      </p:sp>
      <p:sp>
        <p:nvSpPr>
          <p:cNvPr id="6" name="TextBox 5">
            <a:extLst>
              <a:ext uri="{FF2B5EF4-FFF2-40B4-BE49-F238E27FC236}">
                <a16:creationId xmlns:a16="http://schemas.microsoft.com/office/drawing/2014/main" id="{7667A7F7-BDBC-3F33-96C8-C5417C2188E6}"/>
              </a:ext>
            </a:extLst>
          </p:cNvPr>
          <p:cNvSpPr txBox="1"/>
          <p:nvPr/>
        </p:nvSpPr>
        <p:spPr>
          <a:xfrm>
            <a:off x="226142" y="2096183"/>
            <a:ext cx="4689987" cy="646331"/>
          </a:xfrm>
          <a:prstGeom prst="rect">
            <a:avLst/>
          </a:prstGeom>
          <a:solidFill>
            <a:schemeClr val="accent1"/>
          </a:solidFill>
        </p:spPr>
        <p:txBody>
          <a:bodyPr wrap="square" rtlCol="0">
            <a:spAutoFit/>
          </a:bodyPr>
          <a:lstStyle/>
          <a:p>
            <a:pPr algn="ctr"/>
            <a:r>
              <a:rPr lang="en-US" sz="3600" b="1" dirty="0">
                <a:solidFill>
                  <a:schemeClr val="bg1"/>
                </a:solidFill>
              </a:rPr>
              <a:t>Train Data</a:t>
            </a:r>
            <a:endParaRPr lang="en-IN" sz="3600" b="1" dirty="0">
              <a:solidFill>
                <a:schemeClr val="bg1"/>
              </a:solidFill>
            </a:endParaRPr>
          </a:p>
        </p:txBody>
      </p:sp>
      <p:graphicFrame>
        <p:nvGraphicFramePr>
          <p:cNvPr id="7" name="Table 7">
            <a:extLst>
              <a:ext uri="{FF2B5EF4-FFF2-40B4-BE49-F238E27FC236}">
                <a16:creationId xmlns:a16="http://schemas.microsoft.com/office/drawing/2014/main" id="{981B0348-527B-F4B7-1536-66611C648951}"/>
              </a:ext>
            </a:extLst>
          </p:cNvPr>
          <p:cNvGraphicFramePr>
            <a:graphicFrameLocks noGrp="1"/>
          </p:cNvGraphicFramePr>
          <p:nvPr>
            <p:extLst>
              <p:ext uri="{D42A27DB-BD31-4B8C-83A1-F6EECF244321}">
                <p14:modId xmlns:p14="http://schemas.microsoft.com/office/powerpoint/2010/main" val="196112001"/>
              </p:ext>
            </p:extLst>
          </p:nvPr>
        </p:nvGraphicFramePr>
        <p:xfrm>
          <a:off x="367070" y="3237374"/>
          <a:ext cx="4408130" cy="1483360"/>
        </p:xfrm>
        <a:graphic>
          <a:graphicData uri="http://schemas.openxmlformats.org/drawingml/2006/table">
            <a:tbl>
              <a:tblPr firstRow="1" bandRow="1">
                <a:tableStyleId>{5C22544A-7EE6-4342-B048-85BDC9FD1C3A}</a:tableStyleId>
              </a:tblPr>
              <a:tblGrid>
                <a:gridCol w="2204065">
                  <a:extLst>
                    <a:ext uri="{9D8B030D-6E8A-4147-A177-3AD203B41FA5}">
                      <a16:colId xmlns:a16="http://schemas.microsoft.com/office/drawing/2014/main" val="1887802883"/>
                    </a:ext>
                  </a:extLst>
                </a:gridCol>
                <a:gridCol w="2204065">
                  <a:extLst>
                    <a:ext uri="{9D8B030D-6E8A-4147-A177-3AD203B41FA5}">
                      <a16:colId xmlns:a16="http://schemas.microsoft.com/office/drawing/2014/main" val="1464200213"/>
                    </a:ext>
                  </a:extLst>
                </a:gridCol>
              </a:tblGrid>
              <a:tr h="370840">
                <a:tc>
                  <a:txBody>
                    <a:bodyPr/>
                    <a:lstStyle/>
                    <a:p>
                      <a:r>
                        <a:rPr lang="en-US" dirty="0">
                          <a:solidFill>
                            <a:schemeClr val="tx1"/>
                          </a:solidFill>
                        </a:rPr>
                        <a:t>Metrics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Score (%)</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78203990"/>
                  </a:ext>
                </a:extLst>
              </a:tr>
              <a:tr h="370840">
                <a:tc>
                  <a:txBody>
                    <a:bodyPr/>
                    <a:lstStyle/>
                    <a:p>
                      <a:r>
                        <a:rPr lang="en-US" dirty="0">
                          <a:solidFill>
                            <a:schemeClr val="tx1"/>
                          </a:solidFill>
                        </a:rPr>
                        <a:t>Accuracy</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79</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0072813"/>
                  </a:ext>
                </a:extLst>
              </a:tr>
              <a:tr h="370840">
                <a:tc>
                  <a:txBody>
                    <a:bodyPr/>
                    <a:lstStyle/>
                    <a:p>
                      <a:r>
                        <a:rPr lang="en-US" dirty="0">
                          <a:solidFill>
                            <a:schemeClr val="tx1"/>
                          </a:solidFill>
                        </a:rPr>
                        <a:t>Sensitivity</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81.25</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91927813"/>
                  </a:ext>
                </a:extLst>
              </a:tr>
              <a:tr h="370840">
                <a:tc>
                  <a:txBody>
                    <a:bodyPr/>
                    <a:lstStyle/>
                    <a:p>
                      <a:r>
                        <a:rPr lang="en-US" dirty="0">
                          <a:solidFill>
                            <a:schemeClr val="tx1"/>
                          </a:solidFill>
                        </a:rPr>
                        <a:t>Specificity</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77.64</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23104723"/>
                  </a:ext>
                </a:extLst>
              </a:tr>
            </a:tbl>
          </a:graphicData>
        </a:graphic>
      </p:graphicFrame>
      <p:sp>
        <p:nvSpPr>
          <p:cNvPr id="8" name="TextBox 7">
            <a:extLst>
              <a:ext uri="{FF2B5EF4-FFF2-40B4-BE49-F238E27FC236}">
                <a16:creationId xmlns:a16="http://schemas.microsoft.com/office/drawing/2014/main" id="{CE8BF112-D173-37F4-3105-C71A356B22E4}"/>
              </a:ext>
            </a:extLst>
          </p:cNvPr>
          <p:cNvSpPr txBox="1"/>
          <p:nvPr/>
        </p:nvSpPr>
        <p:spPr>
          <a:xfrm>
            <a:off x="6445045" y="2096183"/>
            <a:ext cx="4689987" cy="646331"/>
          </a:xfrm>
          <a:prstGeom prst="rect">
            <a:avLst/>
          </a:prstGeom>
          <a:solidFill>
            <a:schemeClr val="accent1"/>
          </a:solidFill>
        </p:spPr>
        <p:txBody>
          <a:bodyPr wrap="square" rtlCol="0">
            <a:spAutoFit/>
          </a:bodyPr>
          <a:lstStyle/>
          <a:p>
            <a:pPr algn="ctr"/>
            <a:r>
              <a:rPr lang="en-US" sz="3600" b="1" dirty="0">
                <a:solidFill>
                  <a:schemeClr val="bg1"/>
                </a:solidFill>
              </a:rPr>
              <a:t>Test Data</a:t>
            </a:r>
            <a:endParaRPr lang="en-IN" sz="3600" b="1" dirty="0">
              <a:solidFill>
                <a:schemeClr val="bg1"/>
              </a:solidFill>
            </a:endParaRPr>
          </a:p>
        </p:txBody>
      </p:sp>
      <p:graphicFrame>
        <p:nvGraphicFramePr>
          <p:cNvPr id="9" name="Table 7">
            <a:extLst>
              <a:ext uri="{FF2B5EF4-FFF2-40B4-BE49-F238E27FC236}">
                <a16:creationId xmlns:a16="http://schemas.microsoft.com/office/drawing/2014/main" id="{8F2543A9-4A82-A4D8-14F4-5FFB8D687B2B}"/>
              </a:ext>
            </a:extLst>
          </p:cNvPr>
          <p:cNvGraphicFramePr>
            <a:graphicFrameLocks noGrp="1"/>
          </p:cNvGraphicFramePr>
          <p:nvPr>
            <p:extLst>
              <p:ext uri="{D42A27DB-BD31-4B8C-83A1-F6EECF244321}">
                <p14:modId xmlns:p14="http://schemas.microsoft.com/office/powerpoint/2010/main" val="1487433664"/>
              </p:ext>
            </p:extLst>
          </p:nvPr>
        </p:nvGraphicFramePr>
        <p:xfrm>
          <a:off x="6445045" y="3237374"/>
          <a:ext cx="4408130" cy="1483360"/>
        </p:xfrm>
        <a:graphic>
          <a:graphicData uri="http://schemas.openxmlformats.org/drawingml/2006/table">
            <a:tbl>
              <a:tblPr firstRow="1" bandRow="1">
                <a:tableStyleId>{5C22544A-7EE6-4342-B048-85BDC9FD1C3A}</a:tableStyleId>
              </a:tblPr>
              <a:tblGrid>
                <a:gridCol w="2204065">
                  <a:extLst>
                    <a:ext uri="{9D8B030D-6E8A-4147-A177-3AD203B41FA5}">
                      <a16:colId xmlns:a16="http://schemas.microsoft.com/office/drawing/2014/main" val="1887802883"/>
                    </a:ext>
                  </a:extLst>
                </a:gridCol>
                <a:gridCol w="2204065">
                  <a:extLst>
                    <a:ext uri="{9D8B030D-6E8A-4147-A177-3AD203B41FA5}">
                      <a16:colId xmlns:a16="http://schemas.microsoft.com/office/drawing/2014/main" val="1464200213"/>
                    </a:ext>
                  </a:extLst>
                </a:gridCol>
              </a:tblGrid>
              <a:tr h="370840">
                <a:tc>
                  <a:txBody>
                    <a:bodyPr/>
                    <a:lstStyle/>
                    <a:p>
                      <a:r>
                        <a:rPr lang="en-US" dirty="0">
                          <a:solidFill>
                            <a:schemeClr val="tx1"/>
                          </a:solidFill>
                        </a:rPr>
                        <a:t>Metrics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Score (%)</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78203990"/>
                  </a:ext>
                </a:extLst>
              </a:tr>
              <a:tr h="370840">
                <a:tc>
                  <a:txBody>
                    <a:bodyPr/>
                    <a:lstStyle/>
                    <a:p>
                      <a:r>
                        <a:rPr lang="en-US" dirty="0">
                          <a:solidFill>
                            <a:schemeClr val="tx1"/>
                          </a:solidFill>
                        </a:rPr>
                        <a:t>Accuracy</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77.7</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0072813"/>
                  </a:ext>
                </a:extLst>
              </a:tr>
              <a:tr h="370840">
                <a:tc>
                  <a:txBody>
                    <a:bodyPr/>
                    <a:lstStyle/>
                    <a:p>
                      <a:r>
                        <a:rPr lang="en-US" dirty="0">
                          <a:solidFill>
                            <a:schemeClr val="tx1"/>
                          </a:solidFill>
                        </a:rPr>
                        <a:t>Sensitivity</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82.02</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91927813"/>
                  </a:ext>
                </a:extLst>
              </a:tr>
              <a:tr h="370840">
                <a:tc>
                  <a:txBody>
                    <a:bodyPr/>
                    <a:lstStyle/>
                    <a:p>
                      <a:r>
                        <a:rPr lang="en-US" dirty="0">
                          <a:solidFill>
                            <a:schemeClr val="tx1"/>
                          </a:solidFill>
                        </a:rPr>
                        <a:t>Specificity</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74.9</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23104723"/>
                  </a:ext>
                </a:extLst>
              </a:tr>
            </a:tbl>
          </a:graphicData>
        </a:graphic>
      </p:graphicFrame>
      <p:sp>
        <p:nvSpPr>
          <p:cNvPr id="10" name="TextBox 9">
            <a:extLst>
              <a:ext uri="{FF2B5EF4-FFF2-40B4-BE49-F238E27FC236}">
                <a16:creationId xmlns:a16="http://schemas.microsoft.com/office/drawing/2014/main" id="{4C65360D-2E45-B69D-FDC1-362F14D7C726}"/>
              </a:ext>
            </a:extLst>
          </p:cNvPr>
          <p:cNvSpPr txBox="1"/>
          <p:nvPr/>
        </p:nvSpPr>
        <p:spPr>
          <a:xfrm>
            <a:off x="226142" y="5329084"/>
            <a:ext cx="10908890"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a:t>As you can see that the evaluation metrics for train and test sets are closer to each other. This indicates good predictive power in real world data.</a:t>
            </a:r>
            <a:endParaRPr lang="en-IN" dirty="0"/>
          </a:p>
        </p:txBody>
      </p:sp>
    </p:spTree>
    <p:extLst>
      <p:ext uri="{BB962C8B-B14F-4D97-AF65-F5344CB8AC3E}">
        <p14:creationId xmlns:p14="http://schemas.microsoft.com/office/powerpoint/2010/main" val="1718144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92BD34D-06F9-7A82-01D9-AB4BC36E2307}"/>
              </a:ext>
            </a:extLst>
          </p:cNvPr>
          <p:cNvSpPr>
            <a:spLocks noChangeArrowheads="1"/>
          </p:cNvSpPr>
          <p:nvPr/>
        </p:nvSpPr>
        <p:spPr bwMode="auto">
          <a:xfrm>
            <a:off x="409710" y="1170039"/>
            <a:ext cx="5440484" cy="5289755"/>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b="0" i="0" u="none" strike="noStrike" cap="none" normalizeH="0" baseline="0" dirty="0">
              <a:ln>
                <a:noFill/>
              </a:ln>
              <a:effectLst/>
            </a:endParaRPr>
          </a:p>
          <a:p>
            <a:pPr marL="57150" marR="0" lvl="0" indent="-285750" fontAlgn="base">
              <a:lnSpc>
                <a:spcPct val="90000"/>
              </a:lnSpc>
              <a:spcBef>
                <a:spcPct val="0"/>
              </a:spcBef>
              <a:spcAft>
                <a:spcPts val="600"/>
              </a:spcAft>
              <a:buClrTx/>
              <a:buSzTx/>
              <a:buFont typeface="Wingdings" panose="05000000000000000000" pitchFamily="2" charset="2"/>
              <a:buChar char="v"/>
              <a:tabLst/>
            </a:pPr>
            <a:r>
              <a:rPr kumimoji="0" lang="en-US" altLang="en-US" b="0" i="0" u="none" strike="noStrike" cap="none" normalizeH="0" baseline="0" dirty="0">
                <a:ln>
                  <a:noFill/>
                </a:ln>
                <a:effectLst/>
              </a:rPr>
              <a:t>We can conclude that the final logistic regression </a:t>
            </a:r>
            <a:r>
              <a:rPr kumimoji="0" lang="en-US" altLang="en-US" b="0" i="0" u="none" strike="noStrike" cap="none" normalizeH="0" baseline="0">
                <a:ln>
                  <a:noFill/>
                </a:ln>
                <a:effectLst/>
              </a:rPr>
              <a:t>model built </a:t>
            </a:r>
            <a:r>
              <a:rPr kumimoji="0" lang="en-US" altLang="en-US" b="0" i="0" u="none" strike="noStrike" cap="none" normalizeH="0" baseline="0" dirty="0">
                <a:ln>
                  <a:noFill/>
                </a:ln>
                <a:effectLst/>
              </a:rPr>
              <a:t>has a very good predictive power which means that the model isn't fit by chance and well generalized for prediction.</a:t>
            </a:r>
          </a:p>
          <a:p>
            <a:pPr marL="57150" marR="0" lvl="0" indent="-285750" fontAlgn="base">
              <a:lnSpc>
                <a:spcPct val="90000"/>
              </a:lnSpc>
              <a:spcBef>
                <a:spcPct val="0"/>
              </a:spcBef>
              <a:spcAft>
                <a:spcPts val="600"/>
              </a:spcAft>
              <a:buClrTx/>
              <a:buSzTx/>
              <a:buFont typeface="Wingdings" panose="05000000000000000000" pitchFamily="2" charset="2"/>
              <a:buChar char="v"/>
              <a:tabLst/>
            </a:pPr>
            <a:r>
              <a:rPr kumimoji="0" lang="en-US" altLang="en-US" b="0" i="0" u="none" strike="noStrike" cap="none" normalizeH="0" baseline="0" dirty="0">
                <a:ln>
                  <a:noFill/>
                </a:ln>
                <a:effectLst/>
              </a:rPr>
              <a:t>For model prediction, we considered the optimal probability cut-off value as </a:t>
            </a:r>
            <a:r>
              <a:rPr kumimoji="0" lang="en-US" altLang="en-US" b="1" i="0" u="none" strike="noStrike" cap="none" normalizeH="0" baseline="0" dirty="0">
                <a:ln>
                  <a:noFill/>
                </a:ln>
                <a:effectLst/>
              </a:rPr>
              <a:t>0.35</a:t>
            </a:r>
            <a:r>
              <a:rPr kumimoji="0" lang="en-US" altLang="en-US" b="0" i="0" u="none" strike="noStrike" cap="none" normalizeH="0" baseline="0" dirty="0">
                <a:ln>
                  <a:noFill/>
                </a:ln>
                <a:effectLst/>
              </a:rPr>
              <a:t> based on </a:t>
            </a:r>
            <a:r>
              <a:rPr kumimoji="0" lang="en-US" altLang="en-US" b="1" i="0" u="none" strike="noStrike" cap="none" normalizeH="0" baseline="0" dirty="0">
                <a:ln>
                  <a:noFill/>
                </a:ln>
                <a:effectLst/>
              </a:rPr>
              <a:t>Sensitivity</a:t>
            </a:r>
            <a:r>
              <a:rPr kumimoji="0" lang="en-US" altLang="en-US" b="0" i="0" u="none" strike="noStrike" cap="none" normalizeH="0" baseline="0" dirty="0">
                <a:ln>
                  <a:noFill/>
                </a:ln>
                <a:effectLst/>
              </a:rPr>
              <a:t> and </a:t>
            </a:r>
            <a:r>
              <a:rPr kumimoji="0" lang="en-US" altLang="en-US" b="1" i="0" u="none" strike="noStrike" cap="none" normalizeH="0" baseline="0" dirty="0">
                <a:ln>
                  <a:noFill/>
                </a:ln>
                <a:effectLst/>
              </a:rPr>
              <a:t>Specificity</a:t>
            </a:r>
            <a:r>
              <a:rPr kumimoji="0" lang="en-US" altLang="en-US" b="0" i="0" u="none" strike="noStrike" cap="none" normalizeH="0" baseline="0" dirty="0">
                <a:ln>
                  <a:noFill/>
                </a:ln>
                <a:effectLst/>
              </a:rPr>
              <a:t> metrics.</a:t>
            </a:r>
          </a:p>
          <a:p>
            <a:pPr marL="57150" marR="0" lvl="0" indent="-285750" fontAlgn="base">
              <a:lnSpc>
                <a:spcPct val="90000"/>
              </a:lnSpc>
              <a:spcBef>
                <a:spcPct val="0"/>
              </a:spcBef>
              <a:spcAft>
                <a:spcPts val="600"/>
              </a:spcAft>
              <a:buClrTx/>
              <a:buSzTx/>
              <a:buFont typeface="Wingdings" panose="05000000000000000000" pitchFamily="2" charset="2"/>
              <a:buChar char="v"/>
              <a:tabLst/>
            </a:pPr>
            <a:r>
              <a:rPr kumimoji="0" lang="en-US" altLang="en-US" b="0" i="0" u="none" strike="noStrike" cap="none" normalizeH="0" baseline="0" dirty="0">
                <a:ln>
                  <a:noFill/>
                </a:ln>
                <a:effectLst/>
              </a:rPr>
              <a:t>We got the following model evaluation results for train and test sets:</a:t>
            </a:r>
          </a:p>
          <a:p>
            <a:pPr marL="57150" marR="0" lvl="0" indent="-285750" fontAlgn="base">
              <a:lnSpc>
                <a:spcPct val="90000"/>
              </a:lnSpc>
              <a:spcBef>
                <a:spcPct val="0"/>
              </a:spcBef>
              <a:spcAft>
                <a:spcPts val="600"/>
              </a:spcAft>
              <a:buClrTx/>
              <a:buSzTx/>
              <a:buFont typeface="Wingdings" panose="05000000000000000000" pitchFamily="2" charset="2"/>
              <a:buChar char="v"/>
              <a:tabLst/>
            </a:pPr>
            <a:r>
              <a:rPr kumimoji="0" lang="en-US" altLang="en-US" b="0" i="0" u="none" strike="noStrike" cap="none" normalizeH="0" baseline="0" dirty="0">
                <a:ln>
                  <a:noFill/>
                </a:ln>
                <a:effectLst/>
              </a:rPr>
              <a:t>The top three variables that contributed for prediction are:</a:t>
            </a:r>
          </a:p>
          <a:p>
            <a:pPr marL="514350" marR="0" lvl="1" indent="-285750" fontAlgn="base">
              <a:lnSpc>
                <a:spcPct val="90000"/>
              </a:lnSpc>
              <a:spcBef>
                <a:spcPct val="0"/>
              </a:spcBef>
              <a:spcAft>
                <a:spcPts val="600"/>
              </a:spcAft>
              <a:buClrTx/>
              <a:buSzTx/>
              <a:buFont typeface="Wingdings" panose="05000000000000000000" pitchFamily="2" charset="2"/>
              <a:buChar char="Ø"/>
              <a:tabLst/>
            </a:pPr>
            <a:r>
              <a:rPr kumimoji="0" lang="en-US" altLang="en-US" b="1" i="0" u="none" strike="noStrike" cap="none" normalizeH="0" baseline="0" dirty="0">
                <a:ln>
                  <a:noFill/>
                </a:ln>
                <a:effectLst/>
              </a:rPr>
              <a:t>'Total Time Spent on Website'</a:t>
            </a:r>
            <a:r>
              <a:rPr kumimoji="0" lang="en-US" altLang="en-US" b="0" i="0" u="none" strike="noStrike" cap="none" normalizeH="0" baseline="0" dirty="0">
                <a:ln>
                  <a:noFill/>
                </a:ln>
                <a:effectLst/>
              </a:rPr>
              <a:t>: Coefficient of </a:t>
            </a:r>
            <a:r>
              <a:rPr kumimoji="0" lang="en-US" altLang="en-US" b="1" i="0" u="none" strike="noStrike" cap="none" normalizeH="0" baseline="0" dirty="0">
                <a:ln>
                  <a:noFill/>
                </a:ln>
                <a:effectLst/>
              </a:rPr>
              <a:t>4.5017</a:t>
            </a:r>
            <a:r>
              <a:rPr kumimoji="0" lang="en-US" altLang="en-US" b="0" i="0" u="none" strike="noStrike" cap="none" normalizeH="0" baseline="0" dirty="0">
                <a:ln>
                  <a:noFill/>
                </a:ln>
                <a:effectLst/>
              </a:rPr>
              <a:t>.</a:t>
            </a:r>
          </a:p>
          <a:p>
            <a:pPr marL="514350" marR="0" lvl="1" indent="-285750" fontAlgn="base">
              <a:lnSpc>
                <a:spcPct val="90000"/>
              </a:lnSpc>
              <a:spcBef>
                <a:spcPct val="0"/>
              </a:spcBef>
              <a:spcAft>
                <a:spcPts val="600"/>
              </a:spcAft>
              <a:buClrTx/>
              <a:buSzTx/>
              <a:buFont typeface="Wingdings" panose="05000000000000000000" pitchFamily="2" charset="2"/>
              <a:buChar char="Ø"/>
              <a:tabLst/>
            </a:pPr>
            <a:r>
              <a:rPr kumimoji="0" lang="en-US" altLang="en-US" b="1" i="0" u="none" strike="noStrike" cap="none" normalizeH="0" baseline="0" dirty="0">
                <a:ln>
                  <a:noFill/>
                </a:ln>
                <a:effectLst/>
              </a:rPr>
              <a:t>'What is your Current Occupation’ (Working Professional)</a:t>
            </a:r>
            <a:r>
              <a:rPr kumimoji="0" lang="en-US" altLang="en-US" b="0" i="0" u="none" strike="noStrike" cap="none" normalizeH="0" baseline="0" dirty="0">
                <a:ln>
                  <a:noFill/>
                </a:ln>
                <a:effectLst/>
              </a:rPr>
              <a:t>: Coefficient of </a:t>
            </a:r>
            <a:r>
              <a:rPr kumimoji="0" lang="en-US" altLang="en-US" b="1" i="0" u="none" strike="noStrike" cap="none" normalizeH="0" baseline="0" dirty="0">
                <a:ln>
                  <a:noFill/>
                </a:ln>
                <a:effectLst/>
              </a:rPr>
              <a:t>2.5828</a:t>
            </a:r>
            <a:r>
              <a:rPr kumimoji="0" lang="en-US" altLang="en-US" b="0" i="0" u="none" strike="noStrike" cap="none" normalizeH="0" baseline="0" dirty="0">
                <a:ln>
                  <a:noFill/>
                </a:ln>
                <a:effectLst/>
              </a:rPr>
              <a:t>.</a:t>
            </a:r>
          </a:p>
          <a:p>
            <a:pPr marL="514350" marR="0" lvl="1" indent="-285750" fontAlgn="base">
              <a:lnSpc>
                <a:spcPct val="90000"/>
              </a:lnSpc>
              <a:spcBef>
                <a:spcPct val="0"/>
              </a:spcBef>
              <a:spcAft>
                <a:spcPts val="600"/>
              </a:spcAft>
              <a:buClrTx/>
              <a:buSzTx/>
              <a:buFont typeface="Wingdings" panose="05000000000000000000" pitchFamily="2" charset="2"/>
              <a:buChar char="Ø"/>
              <a:tabLst/>
            </a:pPr>
            <a:r>
              <a:rPr kumimoji="0" lang="en-US" altLang="en-US" b="1" i="0" u="none" strike="noStrike" cap="none" normalizeH="0" baseline="0" dirty="0">
                <a:ln>
                  <a:noFill/>
                </a:ln>
                <a:effectLst/>
              </a:rPr>
              <a:t>'Lead Origin’ (Lead Add Form)</a:t>
            </a:r>
            <a:r>
              <a:rPr kumimoji="0" lang="en-US" altLang="en-US" b="0" i="0" u="none" strike="noStrike" cap="none" normalizeH="0" baseline="0" dirty="0">
                <a:ln>
                  <a:noFill/>
                </a:ln>
                <a:effectLst/>
              </a:rPr>
              <a:t>: Coefficient of </a:t>
            </a:r>
            <a:r>
              <a:rPr kumimoji="0" lang="en-US" altLang="en-US" b="1" i="0" u="none" strike="noStrike" cap="none" normalizeH="0" baseline="0" dirty="0">
                <a:ln>
                  <a:noFill/>
                </a:ln>
                <a:effectLst/>
              </a:rPr>
              <a:t>2.3637</a:t>
            </a:r>
            <a:r>
              <a:rPr kumimoji="0" lang="en-US" altLang="en-US" b="0" i="0" u="none" strike="noStrike" cap="none" normalizeH="0" baseline="0" dirty="0">
                <a:ln>
                  <a:noFill/>
                </a:ln>
                <a:effectLst/>
              </a:rPr>
              <a:t>.</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b="0" i="0" u="none" strike="noStrike" cap="none" normalizeH="0" baseline="0" dirty="0">
              <a:ln>
                <a:noFill/>
              </a:ln>
              <a:effectLst/>
            </a:endParaRPr>
          </a:p>
        </p:txBody>
      </p:sp>
      <p:graphicFrame>
        <p:nvGraphicFramePr>
          <p:cNvPr id="5" name="Table 4">
            <a:extLst>
              <a:ext uri="{FF2B5EF4-FFF2-40B4-BE49-F238E27FC236}">
                <a16:creationId xmlns:a16="http://schemas.microsoft.com/office/drawing/2014/main" id="{FD3256A1-24B3-BF48-64E6-36A2B4A2C480}"/>
              </a:ext>
            </a:extLst>
          </p:cNvPr>
          <p:cNvGraphicFramePr>
            <a:graphicFrameLocks noGrp="1"/>
          </p:cNvGraphicFramePr>
          <p:nvPr>
            <p:extLst>
              <p:ext uri="{D42A27DB-BD31-4B8C-83A1-F6EECF244321}">
                <p14:modId xmlns:p14="http://schemas.microsoft.com/office/powerpoint/2010/main" val="3694076232"/>
              </p:ext>
            </p:extLst>
          </p:nvPr>
        </p:nvGraphicFramePr>
        <p:xfrm>
          <a:off x="6256208" y="2560620"/>
          <a:ext cx="4802405" cy="1736760"/>
        </p:xfrm>
        <a:graphic>
          <a:graphicData uri="http://schemas.openxmlformats.org/drawingml/2006/table">
            <a:tbl>
              <a:tblPr/>
              <a:tblGrid>
                <a:gridCol w="2231254">
                  <a:extLst>
                    <a:ext uri="{9D8B030D-6E8A-4147-A177-3AD203B41FA5}">
                      <a16:colId xmlns:a16="http://schemas.microsoft.com/office/drawing/2014/main" val="2081658698"/>
                    </a:ext>
                  </a:extLst>
                </a:gridCol>
                <a:gridCol w="1395219">
                  <a:extLst>
                    <a:ext uri="{9D8B030D-6E8A-4147-A177-3AD203B41FA5}">
                      <a16:colId xmlns:a16="http://schemas.microsoft.com/office/drawing/2014/main" val="1991254911"/>
                    </a:ext>
                  </a:extLst>
                </a:gridCol>
                <a:gridCol w="1175932">
                  <a:extLst>
                    <a:ext uri="{9D8B030D-6E8A-4147-A177-3AD203B41FA5}">
                      <a16:colId xmlns:a16="http://schemas.microsoft.com/office/drawing/2014/main" val="1069457127"/>
                    </a:ext>
                  </a:extLst>
                </a:gridCol>
              </a:tblGrid>
              <a:tr h="434190">
                <a:tc>
                  <a:txBody>
                    <a:bodyPr/>
                    <a:lstStyle/>
                    <a:p>
                      <a:pPr algn="l" fontAlgn="ctr">
                        <a:spcBef>
                          <a:spcPts val="0"/>
                        </a:spcBef>
                        <a:spcAft>
                          <a:spcPts val="0"/>
                        </a:spcAft>
                      </a:pPr>
                      <a:r>
                        <a:rPr lang="en-IN" sz="1900" b="1" i="0" u="none" strike="noStrike">
                          <a:effectLst/>
                          <a:latin typeface="Arial" panose="020B0604020202020204" pitchFamily="34" charset="0"/>
                        </a:rPr>
                        <a:t>Metrics</a:t>
                      </a:r>
                      <a:endParaRPr lang="en-IN" sz="1900" b="0" i="0" u="none" strike="noStrike">
                        <a:effectLst/>
                        <a:latin typeface="Arial" panose="020B0604020202020204" pitchFamily="34" charset="0"/>
                      </a:endParaRPr>
                    </a:p>
                  </a:txBody>
                  <a:tcPr marL="98680" marR="98680" marT="49340" marB="49340" anchor="ctr">
                    <a:lnL>
                      <a:noFill/>
                    </a:lnL>
                    <a:lnR>
                      <a:noFill/>
                    </a:lnR>
                    <a:lnT>
                      <a:noFill/>
                    </a:lnT>
                    <a:lnB>
                      <a:noFill/>
                    </a:lnB>
                  </a:tcPr>
                </a:tc>
                <a:tc>
                  <a:txBody>
                    <a:bodyPr/>
                    <a:lstStyle/>
                    <a:p>
                      <a:pPr algn="l" fontAlgn="ctr">
                        <a:spcBef>
                          <a:spcPts val="0"/>
                        </a:spcBef>
                        <a:spcAft>
                          <a:spcPts val="0"/>
                        </a:spcAft>
                      </a:pPr>
                      <a:r>
                        <a:rPr lang="en-IN" sz="1900" b="1" i="0" u="none" strike="noStrike">
                          <a:effectLst/>
                          <a:latin typeface="Arial" panose="020B0604020202020204" pitchFamily="34" charset="0"/>
                        </a:rPr>
                        <a:t>Train Set</a:t>
                      </a:r>
                      <a:endParaRPr lang="en-IN" sz="1900" b="0" i="0" u="none" strike="noStrike">
                        <a:effectLst/>
                        <a:latin typeface="Arial" panose="020B0604020202020204" pitchFamily="34" charset="0"/>
                      </a:endParaRPr>
                    </a:p>
                  </a:txBody>
                  <a:tcPr marL="98680" marR="98680" marT="49340" marB="49340" anchor="ctr">
                    <a:lnL>
                      <a:noFill/>
                    </a:lnL>
                    <a:lnR>
                      <a:noFill/>
                    </a:lnR>
                    <a:lnT>
                      <a:noFill/>
                    </a:lnT>
                    <a:lnB>
                      <a:noFill/>
                    </a:lnB>
                  </a:tcPr>
                </a:tc>
                <a:tc>
                  <a:txBody>
                    <a:bodyPr/>
                    <a:lstStyle/>
                    <a:p>
                      <a:pPr algn="l" fontAlgn="ctr">
                        <a:spcBef>
                          <a:spcPts val="0"/>
                        </a:spcBef>
                        <a:spcAft>
                          <a:spcPts val="0"/>
                        </a:spcAft>
                      </a:pPr>
                      <a:r>
                        <a:rPr lang="en-IN" sz="1900" b="1" i="0" u="none" strike="noStrike" dirty="0">
                          <a:effectLst/>
                          <a:latin typeface="Arial" panose="020B0604020202020204" pitchFamily="34" charset="0"/>
                        </a:rPr>
                        <a:t>Test Set</a:t>
                      </a:r>
                      <a:endParaRPr lang="en-IN" sz="1900" b="0" i="0" u="none" strike="noStrike" dirty="0">
                        <a:effectLst/>
                        <a:latin typeface="Arial" panose="020B0604020202020204" pitchFamily="34" charset="0"/>
                      </a:endParaRPr>
                    </a:p>
                  </a:txBody>
                  <a:tcPr marL="98680" marR="98680" marT="49340" marB="49340" anchor="ctr">
                    <a:lnL>
                      <a:noFill/>
                    </a:lnL>
                    <a:lnR>
                      <a:noFill/>
                    </a:lnR>
                    <a:lnT>
                      <a:noFill/>
                    </a:lnT>
                    <a:lnB>
                      <a:noFill/>
                    </a:lnB>
                  </a:tcPr>
                </a:tc>
                <a:extLst>
                  <a:ext uri="{0D108BD9-81ED-4DB2-BD59-A6C34878D82A}">
                    <a16:rowId xmlns:a16="http://schemas.microsoft.com/office/drawing/2014/main" val="2777031653"/>
                  </a:ext>
                </a:extLst>
              </a:tr>
              <a:tr h="434190">
                <a:tc>
                  <a:txBody>
                    <a:bodyPr/>
                    <a:lstStyle/>
                    <a:p>
                      <a:pPr algn="l" fontAlgn="ctr">
                        <a:spcBef>
                          <a:spcPts val="0"/>
                        </a:spcBef>
                        <a:spcAft>
                          <a:spcPts val="0"/>
                        </a:spcAft>
                      </a:pPr>
                      <a:r>
                        <a:rPr lang="en-IN" sz="1900" b="1" i="0" u="none" strike="noStrike">
                          <a:effectLst/>
                          <a:latin typeface="Arial" panose="020B0604020202020204" pitchFamily="34" charset="0"/>
                        </a:rPr>
                        <a:t>Model Accuracy</a:t>
                      </a:r>
                      <a:endParaRPr lang="en-IN" sz="1900" b="0" i="0" u="none" strike="noStrike">
                        <a:effectLst/>
                        <a:latin typeface="Arial" panose="020B0604020202020204" pitchFamily="34" charset="0"/>
                      </a:endParaRPr>
                    </a:p>
                  </a:txBody>
                  <a:tcPr marL="98680" marR="98680" marT="49340" marB="49340" anchor="ctr">
                    <a:lnL>
                      <a:noFill/>
                    </a:lnL>
                    <a:lnR>
                      <a:noFill/>
                    </a:lnR>
                    <a:lnT>
                      <a:noFill/>
                    </a:lnT>
                    <a:lnB>
                      <a:noFill/>
                    </a:lnB>
                    <a:solidFill>
                      <a:srgbClr val="F5F5F5"/>
                    </a:solidFill>
                  </a:tcPr>
                </a:tc>
                <a:tc>
                  <a:txBody>
                    <a:bodyPr/>
                    <a:lstStyle/>
                    <a:p>
                      <a:pPr algn="l" fontAlgn="ctr">
                        <a:spcBef>
                          <a:spcPts val="0"/>
                        </a:spcBef>
                        <a:spcAft>
                          <a:spcPts val="0"/>
                        </a:spcAft>
                      </a:pPr>
                      <a:r>
                        <a:rPr lang="en-IN" sz="1900" b="1" i="0" u="none" strike="noStrike">
                          <a:effectLst/>
                          <a:latin typeface="Arial" panose="020B0604020202020204" pitchFamily="34" charset="0"/>
                        </a:rPr>
                        <a:t>79%</a:t>
                      </a:r>
                      <a:endParaRPr lang="en-IN" sz="1900" b="0" i="0" u="none" strike="noStrike">
                        <a:effectLst/>
                        <a:latin typeface="Arial" panose="020B0604020202020204" pitchFamily="34" charset="0"/>
                      </a:endParaRPr>
                    </a:p>
                  </a:txBody>
                  <a:tcPr marL="98680" marR="98680" marT="49340" marB="49340" anchor="ctr">
                    <a:lnL>
                      <a:noFill/>
                    </a:lnL>
                    <a:lnR>
                      <a:noFill/>
                    </a:lnR>
                    <a:lnT>
                      <a:noFill/>
                    </a:lnT>
                    <a:lnB>
                      <a:noFill/>
                    </a:lnB>
                    <a:solidFill>
                      <a:srgbClr val="F5F5F5"/>
                    </a:solidFill>
                  </a:tcPr>
                </a:tc>
                <a:tc>
                  <a:txBody>
                    <a:bodyPr/>
                    <a:lstStyle/>
                    <a:p>
                      <a:pPr algn="l" fontAlgn="ctr">
                        <a:spcBef>
                          <a:spcPts val="0"/>
                        </a:spcBef>
                        <a:spcAft>
                          <a:spcPts val="0"/>
                        </a:spcAft>
                      </a:pPr>
                      <a:r>
                        <a:rPr lang="en-IN" sz="1900" b="1" i="0" u="none" strike="noStrike">
                          <a:effectLst/>
                          <a:latin typeface="Arial" panose="020B0604020202020204" pitchFamily="34" charset="0"/>
                        </a:rPr>
                        <a:t>77.7%</a:t>
                      </a:r>
                      <a:endParaRPr lang="en-IN" sz="1900" b="0" i="0" u="none" strike="noStrike">
                        <a:effectLst/>
                        <a:latin typeface="Arial" panose="020B0604020202020204" pitchFamily="34" charset="0"/>
                      </a:endParaRPr>
                    </a:p>
                  </a:txBody>
                  <a:tcPr marL="98680" marR="98680" marT="49340" marB="49340" anchor="ctr">
                    <a:lnL>
                      <a:noFill/>
                    </a:lnL>
                    <a:lnR>
                      <a:noFill/>
                    </a:lnR>
                    <a:lnT>
                      <a:noFill/>
                    </a:lnT>
                    <a:lnB>
                      <a:noFill/>
                    </a:lnB>
                    <a:solidFill>
                      <a:srgbClr val="F5F5F5"/>
                    </a:solidFill>
                  </a:tcPr>
                </a:tc>
                <a:extLst>
                  <a:ext uri="{0D108BD9-81ED-4DB2-BD59-A6C34878D82A}">
                    <a16:rowId xmlns:a16="http://schemas.microsoft.com/office/drawing/2014/main" val="65325208"/>
                  </a:ext>
                </a:extLst>
              </a:tr>
              <a:tr h="434190">
                <a:tc>
                  <a:txBody>
                    <a:bodyPr/>
                    <a:lstStyle/>
                    <a:p>
                      <a:pPr algn="l" fontAlgn="ctr">
                        <a:spcBef>
                          <a:spcPts val="0"/>
                        </a:spcBef>
                        <a:spcAft>
                          <a:spcPts val="0"/>
                        </a:spcAft>
                      </a:pPr>
                      <a:r>
                        <a:rPr lang="en-IN" sz="1900" b="1" i="0" u="none" strike="noStrike" dirty="0">
                          <a:effectLst/>
                          <a:latin typeface="Arial" panose="020B0604020202020204" pitchFamily="34" charset="0"/>
                        </a:rPr>
                        <a:t>Sensitivity</a:t>
                      </a:r>
                      <a:endParaRPr lang="en-IN" sz="1900" b="0" i="0" u="none" strike="noStrike" dirty="0">
                        <a:effectLst/>
                        <a:latin typeface="Arial" panose="020B0604020202020204" pitchFamily="34" charset="0"/>
                      </a:endParaRPr>
                    </a:p>
                  </a:txBody>
                  <a:tcPr marL="98680" marR="98680" marT="49340" marB="49340" anchor="ctr">
                    <a:lnL>
                      <a:noFill/>
                    </a:lnL>
                    <a:lnR>
                      <a:noFill/>
                    </a:lnR>
                    <a:lnT>
                      <a:noFill/>
                    </a:lnT>
                    <a:lnB>
                      <a:noFill/>
                    </a:lnB>
                  </a:tcPr>
                </a:tc>
                <a:tc>
                  <a:txBody>
                    <a:bodyPr/>
                    <a:lstStyle/>
                    <a:p>
                      <a:pPr algn="l" fontAlgn="ctr">
                        <a:spcBef>
                          <a:spcPts val="0"/>
                        </a:spcBef>
                        <a:spcAft>
                          <a:spcPts val="0"/>
                        </a:spcAft>
                      </a:pPr>
                      <a:r>
                        <a:rPr lang="en-IN" sz="1900" b="1" i="0" u="none" strike="noStrike">
                          <a:effectLst/>
                          <a:latin typeface="Arial" panose="020B0604020202020204" pitchFamily="34" charset="0"/>
                        </a:rPr>
                        <a:t>81.25%</a:t>
                      </a:r>
                      <a:endParaRPr lang="en-IN" sz="1900" b="0" i="0" u="none" strike="noStrike">
                        <a:effectLst/>
                        <a:latin typeface="Arial" panose="020B0604020202020204" pitchFamily="34" charset="0"/>
                      </a:endParaRPr>
                    </a:p>
                  </a:txBody>
                  <a:tcPr marL="98680" marR="98680" marT="49340" marB="49340" anchor="ctr">
                    <a:lnL>
                      <a:noFill/>
                    </a:lnL>
                    <a:lnR>
                      <a:noFill/>
                    </a:lnR>
                    <a:lnT>
                      <a:noFill/>
                    </a:lnT>
                    <a:lnB>
                      <a:noFill/>
                    </a:lnB>
                  </a:tcPr>
                </a:tc>
                <a:tc>
                  <a:txBody>
                    <a:bodyPr/>
                    <a:lstStyle/>
                    <a:p>
                      <a:pPr algn="l" fontAlgn="ctr">
                        <a:spcBef>
                          <a:spcPts val="0"/>
                        </a:spcBef>
                        <a:spcAft>
                          <a:spcPts val="0"/>
                        </a:spcAft>
                      </a:pPr>
                      <a:r>
                        <a:rPr lang="en-IN" sz="1900" b="1" i="0" u="none" strike="noStrike">
                          <a:effectLst/>
                          <a:latin typeface="Arial" panose="020B0604020202020204" pitchFamily="34" charset="0"/>
                        </a:rPr>
                        <a:t>82.02%</a:t>
                      </a:r>
                      <a:endParaRPr lang="en-IN" sz="1900" b="0" i="0" u="none" strike="noStrike">
                        <a:effectLst/>
                        <a:latin typeface="Arial" panose="020B0604020202020204" pitchFamily="34" charset="0"/>
                      </a:endParaRPr>
                    </a:p>
                  </a:txBody>
                  <a:tcPr marL="98680" marR="98680" marT="49340" marB="49340" anchor="ctr">
                    <a:lnL>
                      <a:noFill/>
                    </a:lnL>
                    <a:lnR>
                      <a:noFill/>
                    </a:lnR>
                    <a:lnT>
                      <a:noFill/>
                    </a:lnT>
                    <a:lnB>
                      <a:noFill/>
                    </a:lnB>
                  </a:tcPr>
                </a:tc>
                <a:extLst>
                  <a:ext uri="{0D108BD9-81ED-4DB2-BD59-A6C34878D82A}">
                    <a16:rowId xmlns:a16="http://schemas.microsoft.com/office/drawing/2014/main" val="2255555853"/>
                  </a:ext>
                </a:extLst>
              </a:tr>
              <a:tr h="434190">
                <a:tc>
                  <a:txBody>
                    <a:bodyPr/>
                    <a:lstStyle/>
                    <a:p>
                      <a:pPr algn="l" fontAlgn="ctr">
                        <a:spcBef>
                          <a:spcPts val="0"/>
                        </a:spcBef>
                        <a:spcAft>
                          <a:spcPts val="0"/>
                        </a:spcAft>
                      </a:pPr>
                      <a:r>
                        <a:rPr lang="en-IN" sz="1900" b="1" i="0" u="none" strike="noStrike" dirty="0">
                          <a:effectLst/>
                          <a:latin typeface="Arial" panose="020B0604020202020204" pitchFamily="34" charset="0"/>
                        </a:rPr>
                        <a:t>Specificity</a:t>
                      </a:r>
                      <a:endParaRPr lang="en-IN" sz="1900" b="0" i="0" u="none" strike="noStrike" dirty="0">
                        <a:effectLst/>
                        <a:latin typeface="Arial" panose="020B0604020202020204" pitchFamily="34" charset="0"/>
                      </a:endParaRPr>
                    </a:p>
                  </a:txBody>
                  <a:tcPr marL="98680" marR="98680" marT="49340" marB="49340" anchor="ctr">
                    <a:lnL>
                      <a:noFill/>
                    </a:lnL>
                    <a:lnR>
                      <a:noFill/>
                    </a:lnR>
                    <a:lnT>
                      <a:noFill/>
                    </a:lnT>
                    <a:lnB>
                      <a:noFill/>
                    </a:lnB>
                    <a:solidFill>
                      <a:srgbClr val="F5F5F5"/>
                    </a:solidFill>
                  </a:tcPr>
                </a:tc>
                <a:tc>
                  <a:txBody>
                    <a:bodyPr/>
                    <a:lstStyle/>
                    <a:p>
                      <a:pPr algn="l" fontAlgn="ctr">
                        <a:spcBef>
                          <a:spcPts val="0"/>
                        </a:spcBef>
                        <a:spcAft>
                          <a:spcPts val="0"/>
                        </a:spcAft>
                      </a:pPr>
                      <a:r>
                        <a:rPr lang="en-IN" sz="1900" b="1" i="0" u="none" strike="noStrike">
                          <a:effectLst/>
                          <a:latin typeface="Arial" panose="020B0604020202020204" pitchFamily="34" charset="0"/>
                        </a:rPr>
                        <a:t>77.64%</a:t>
                      </a:r>
                      <a:endParaRPr lang="en-IN" sz="1900" b="0" i="0" u="none" strike="noStrike">
                        <a:effectLst/>
                        <a:latin typeface="Arial" panose="020B0604020202020204" pitchFamily="34" charset="0"/>
                      </a:endParaRPr>
                    </a:p>
                  </a:txBody>
                  <a:tcPr marL="98680" marR="98680" marT="49340" marB="49340" anchor="ctr">
                    <a:lnL>
                      <a:noFill/>
                    </a:lnL>
                    <a:lnR>
                      <a:noFill/>
                    </a:lnR>
                    <a:lnT>
                      <a:noFill/>
                    </a:lnT>
                    <a:lnB>
                      <a:noFill/>
                    </a:lnB>
                    <a:solidFill>
                      <a:srgbClr val="F5F5F5"/>
                    </a:solidFill>
                  </a:tcPr>
                </a:tc>
                <a:tc>
                  <a:txBody>
                    <a:bodyPr/>
                    <a:lstStyle/>
                    <a:p>
                      <a:pPr algn="l" fontAlgn="ctr">
                        <a:spcBef>
                          <a:spcPts val="0"/>
                        </a:spcBef>
                        <a:spcAft>
                          <a:spcPts val="0"/>
                        </a:spcAft>
                      </a:pPr>
                      <a:r>
                        <a:rPr lang="en-IN" sz="1900" b="1" i="0" u="none" strike="noStrike" dirty="0">
                          <a:effectLst/>
                          <a:latin typeface="Arial" panose="020B0604020202020204" pitchFamily="34" charset="0"/>
                        </a:rPr>
                        <a:t>74.9%</a:t>
                      </a:r>
                      <a:endParaRPr lang="en-IN" sz="1900" b="0" i="0" u="none" strike="noStrike" dirty="0">
                        <a:effectLst/>
                        <a:latin typeface="Arial" panose="020B0604020202020204" pitchFamily="34" charset="0"/>
                      </a:endParaRPr>
                    </a:p>
                  </a:txBody>
                  <a:tcPr marL="98680" marR="98680" marT="49340" marB="49340" anchor="ctr">
                    <a:lnL>
                      <a:noFill/>
                    </a:lnL>
                    <a:lnR>
                      <a:noFill/>
                    </a:lnR>
                    <a:lnT>
                      <a:noFill/>
                    </a:lnT>
                    <a:lnB>
                      <a:noFill/>
                    </a:lnB>
                    <a:solidFill>
                      <a:srgbClr val="F5F5F5"/>
                    </a:solidFill>
                  </a:tcPr>
                </a:tc>
                <a:extLst>
                  <a:ext uri="{0D108BD9-81ED-4DB2-BD59-A6C34878D82A}">
                    <a16:rowId xmlns:a16="http://schemas.microsoft.com/office/drawing/2014/main" val="978749354"/>
                  </a:ext>
                </a:extLst>
              </a:tr>
            </a:tbl>
          </a:graphicData>
        </a:graphic>
      </p:graphicFrame>
      <p:sp>
        <p:nvSpPr>
          <p:cNvPr id="6" name="TextBox 5">
            <a:extLst>
              <a:ext uri="{FF2B5EF4-FFF2-40B4-BE49-F238E27FC236}">
                <a16:creationId xmlns:a16="http://schemas.microsoft.com/office/drawing/2014/main" id="{F44FB809-F481-31FD-C6F1-A06611F47E57}"/>
              </a:ext>
            </a:extLst>
          </p:cNvPr>
          <p:cNvSpPr txBox="1"/>
          <p:nvPr/>
        </p:nvSpPr>
        <p:spPr>
          <a:xfrm>
            <a:off x="0" y="0"/>
            <a:ext cx="12192000" cy="707886"/>
          </a:xfrm>
          <a:prstGeom prst="rect">
            <a:avLst/>
          </a:prstGeom>
          <a:solidFill>
            <a:schemeClr val="accent1"/>
          </a:solidFill>
        </p:spPr>
        <p:txBody>
          <a:bodyPr wrap="square" rtlCol="0">
            <a:spAutoFit/>
          </a:bodyPr>
          <a:lstStyle/>
          <a:p>
            <a:pPr algn="ctr"/>
            <a:r>
              <a:rPr lang="en-US" sz="4000" b="1" dirty="0">
                <a:solidFill>
                  <a:schemeClr val="bg1"/>
                </a:solidFill>
              </a:rPr>
              <a:t>8. CONCLUSION</a:t>
            </a:r>
            <a:endParaRPr lang="en-IN" sz="4000" b="1" dirty="0">
              <a:solidFill>
                <a:schemeClr val="bg1"/>
              </a:solidFill>
            </a:endParaRPr>
          </a:p>
        </p:txBody>
      </p:sp>
    </p:spTree>
    <p:extLst>
      <p:ext uri="{BB962C8B-B14F-4D97-AF65-F5344CB8AC3E}">
        <p14:creationId xmlns:p14="http://schemas.microsoft.com/office/powerpoint/2010/main" val="661074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55A99F-60A3-0407-37DD-924A09D508DE}"/>
              </a:ext>
            </a:extLst>
          </p:cNvPr>
          <p:cNvSpPr txBox="1"/>
          <p:nvPr/>
        </p:nvSpPr>
        <p:spPr>
          <a:xfrm>
            <a:off x="0" y="0"/>
            <a:ext cx="12192000" cy="707886"/>
          </a:xfrm>
          <a:prstGeom prst="rect">
            <a:avLst/>
          </a:prstGeom>
          <a:solidFill>
            <a:schemeClr val="accent1"/>
          </a:solidFill>
        </p:spPr>
        <p:txBody>
          <a:bodyPr wrap="square" rtlCol="0">
            <a:spAutoFit/>
          </a:bodyPr>
          <a:lstStyle/>
          <a:p>
            <a:pPr algn="ctr"/>
            <a:r>
              <a:rPr lang="en-US" sz="4000" b="1" dirty="0">
                <a:solidFill>
                  <a:schemeClr val="bg1"/>
                </a:solidFill>
              </a:rPr>
              <a:t>1. PROBLEM STATEMENT</a:t>
            </a:r>
            <a:endParaRPr lang="en-IN" sz="4000" b="1" dirty="0">
              <a:solidFill>
                <a:schemeClr val="bg1"/>
              </a:solidFill>
            </a:endParaRPr>
          </a:p>
        </p:txBody>
      </p:sp>
      <p:sp>
        <p:nvSpPr>
          <p:cNvPr id="5" name="TextBox 4">
            <a:extLst>
              <a:ext uri="{FF2B5EF4-FFF2-40B4-BE49-F238E27FC236}">
                <a16:creationId xmlns:a16="http://schemas.microsoft.com/office/drawing/2014/main" id="{D908892D-7C76-F6CC-DA2A-9CE1C4AA0598}"/>
              </a:ext>
            </a:extLst>
          </p:cNvPr>
          <p:cNvSpPr txBox="1"/>
          <p:nvPr/>
        </p:nvSpPr>
        <p:spPr>
          <a:xfrm>
            <a:off x="0" y="764318"/>
            <a:ext cx="12192000" cy="5693866"/>
          </a:xfrm>
          <a:prstGeom prst="rect">
            <a:avLst/>
          </a:prstGeom>
          <a:noFill/>
        </p:spPr>
        <p:txBody>
          <a:bodyPr wrap="square" rtlCol="0">
            <a:spAutoFit/>
          </a:bodyPr>
          <a:lstStyle/>
          <a:p>
            <a:pPr marL="285750" indent="-285750">
              <a:buFont typeface="Wingdings" panose="05000000000000000000" pitchFamily="2" charset="2"/>
              <a:buChar char="v"/>
            </a:pPr>
            <a:r>
              <a:rPr lang="en-US" sz="2200" b="0" i="0" dirty="0">
                <a:effectLst/>
              </a:rPr>
              <a:t>An education company named X Education sells online courses to industry professionals. On any given day, many professionals who are interested in the courses land on their website and browse for courses. </a:t>
            </a:r>
          </a:p>
          <a:p>
            <a:pPr marL="285750" indent="-285750">
              <a:buFont typeface="Wingdings" panose="05000000000000000000" pitchFamily="2" charset="2"/>
              <a:buChar char="v"/>
            </a:pPr>
            <a:r>
              <a:rPr lang="en-US" sz="2200" dirty="0"/>
              <a:t>X-Education team gets a lots of leads through various sources, but their lead conversion is very poor i.e., 30%. </a:t>
            </a:r>
            <a:r>
              <a:rPr lang="en-US" sz="2200" b="0" i="0" dirty="0">
                <a:effectLst/>
              </a:rPr>
              <a:t>For example, </a:t>
            </a:r>
            <a:r>
              <a:rPr lang="en-US" sz="2200" dirty="0"/>
              <a:t>let’s</a:t>
            </a:r>
            <a:r>
              <a:rPr lang="en-US" sz="2200" b="0" i="0" dirty="0">
                <a:effectLst/>
              </a:rPr>
              <a:t> say, they acquire 100 leads in a day, only about 30 of them are converted. </a:t>
            </a:r>
          </a:p>
          <a:p>
            <a:pPr marL="285750" indent="-285750">
              <a:buFont typeface="Wingdings" panose="05000000000000000000" pitchFamily="2" charset="2"/>
              <a:buChar char="v"/>
            </a:pPr>
            <a:r>
              <a:rPr lang="en-US" sz="2200" b="0" i="0" dirty="0">
                <a:effectLst/>
              </a:rPr>
              <a:t>To make this process more efficient, the company wishes to identify the most potential leads, also known as ‘Hot Leads’. </a:t>
            </a:r>
          </a:p>
          <a:p>
            <a:pPr marL="285750" indent="-285750">
              <a:buFont typeface="Wingdings" panose="05000000000000000000" pitchFamily="2" charset="2"/>
              <a:buChar char="v"/>
            </a:pPr>
            <a:r>
              <a:rPr lang="en-US" sz="2200" b="0" i="0" dirty="0">
                <a:effectLst/>
              </a:rPr>
              <a:t>If they successfully identify this set of leads, the lead conversion rate should go up as the sales team will now be focusing more on communicating with the potential leads rather than making calls to everyone. </a:t>
            </a:r>
          </a:p>
          <a:p>
            <a:pPr marL="285750" indent="-285750">
              <a:buFont typeface="Wingdings" panose="05000000000000000000" pitchFamily="2" charset="2"/>
              <a:buChar char="v"/>
            </a:pPr>
            <a:endParaRPr lang="en-US" sz="2200" dirty="0"/>
          </a:p>
          <a:p>
            <a:r>
              <a:rPr lang="en-US" sz="2200" b="1" dirty="0"/>
              <a:t>Business Objective:</a:t>
            </a:r>
          </a:p>
          <a:p>
            <a:pPr marL="285750" indent="-285750">
              <a:buFont typeface="Wingdings" panose="05000000000000000000" pitchFamily="2" charset="2"/>
              <a:buChar char="v"/>
            </a:pPr>
            <a:r>
              <a:rPr lang="en-US" sz="2200" b="0" i="0" dirty="0">
                <a:effectLst/>
                <a:latin typeface="freight-text-pro"/>
              </a:rPr>
              <a:t>The company wanted to build a model to assign a lead score to each of the leads such that the customers with higher lead score have a higher conversion chance and the customers with lower lead score have a lower conversion chance.</a:t>
            </a:r>
          </a:p>
          <a:p>
            <a:pPr marL="285750" indent="-285750">
              <a:buFont typeface="Wingdings" panose="05000000000000000000" pitchFamily="2" charset="2"/>
              <a:buChar char="v"/>
            </a:pPr>
            <a:r>
              <a:rPr lang="en-US" sz="2200" b="0" i="0" dirty="0">
                <a:effectLst/>
                <a:latin typeface="freight-text-pro"/>
              </a:rPr>
              <a:t>Company wants to achieve lead conversion rate to be around 80%.</a:t>
            </a:r>
            <a:endParaRPr lang="en-US" sz="2200" dirty="0"/>
          </a:p>
          <a:p>
            <a:endParaRPr lang="en-IN" sz="1200" dirty="0"/>
          </a:p>
        </p:txBody>
      </p:sp>
    </p:spTree>
    <p:extLst>
      <p:ext uri="{BB962C8B-B14F-4D97-AF65-F5344CB8AC3E}">
        <p14:creationId xmlns:p14="http://schemas.microsoft.com/office/powerpoint/2010/main" val="826416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3F9781-5AD0-84D7-AA80-B87660EA9EA1}"/>
              </a:ext>
            </a:extLst>
          </p:cNvPr>
          <p:cNvSpPr txBox="1"/>
          <p:nvPr/>
        </p:nvSpPr>
        <p:spPr>
          <a:xfrm>
            <a:off x="0" y="0"/>
            <a:ext cx="12192000" cy="707886"/>
          </a:xfrm>
          <a:prstGeom prst="rect">
            <a:avLst/>
          </a:prstGeom>
          <a:solidFill>
            <a:schemeClr val="accent1"/>
          </a:solidFill>
        </p:spPr>
        <p:txBody>
          <a:bodyPr wrap="square" rtlCol="0">
            <a:spAutoFit/>
          </a:bodyPr>
          <a:lstStyle/>
          <a:p>
            <a:pPr algn="ctr"/>
            <a:r>
              <a:rPr lang="en-US" sz="4000" b="1" dirty="0">
                <a:solidFill>
                  <a:schemeClr val="bg1"/>
                </a:solidFill>
              </a:rPr>
              <a:t>2. DATA INSPECTION AND CLEANING</a:t>
            </a:r>
            <a:endParaRPr lang="en-IN" sz="4000" b="1" dirty="0">
              <a:solidFill>
                <a:schemeClr val="bg1"/>
              </a:solidFill>
            </a:endParaRPr>
          </a:p>
        </p:txBody>
      </p:sp>
      <p:sp>
        <p:nvSpPr>
          <p:cNvPr id="6" name="TextBox 5">
            <a:extLst>
              <a:ext uri="{FF2B5EF4-FFF2-40B4-BE49-F238E27FC236}">
                <a16:creationId xmlns:a16="http://schemas.microsoft.com/office/drawing/2014/main" id="{5FE0E641-862A-72FF-0F56-D374C68F8EE1}"/>
              </a:ext>
            </a:extLst>
          </p:cNvPr>
          <p:cNvSpPr txBox="1"/>
          <p:nvPr/>
        </p:nvSpPr>
        <p:spPr>
          <a:xfrm>
            <a:off x="255638" y="819749"/>
            <a:ext cx="11936361" cy="1077218"/>
          </a:xfrm>
          <a:prstGeom prst="rect">
            <a:avLst/>
          </a:prstGeom>
          <a:noFill/>
        </p:spPr>
        <p:txBody>
          <a:bodyPr wrap="square">
            <a:spAutoFit/>
          </a:bodyPr>
          <a:lstStyle/>
          <a:p>
            <a:pPr algn="l"/>
            <a:r>
              <a:rPr lang="en-US" sz="1600" b="0" i="0" dirty="0">
                <a:solidFill>
                  <a:srgbClr val="000000"/>
                </a:solidFill>
                <a:effectLst/>
              </a:rPr>
              <a:t>From the Leads dataset we have total of 9240 rows and 37 columns out of which:</a:t>
            </a:r>
          </a:p>
          <a:p>
            <a:pPr marL="285750" indent="-285750" algn="l">
              <a:buFont typeface="Wingdings" panose="05000000000000000000" pitchFamily="2" charset="2"/>
              <a:buChar char="v"/>
            </a:pPr>
            <a:r>
              <a:rPr lang="en-US" sz="1600" b="0" i="0" dirty="0">
                <a:solidFill>
                  <a:srgbClr val="000000"/>
                </a:solidFill>
                <a:effectLst/>
              </a:rPr>
              <a:t>4 columns with Float datatype</a:t>
            </a:r>
          </a:p>
          <a:p>
            <a:pPr marL="285750" indent="-285750" algn="l">
              <a:buFont typeface="Wingdings" panose="05000000000000000000" pitchFamily="2" charset="2"/>
              <a:buChar char="v"/>
            </a:pPr>
            <a:r>
              <a:rPr lang="en-US" sz="1600" b="0" i="0" dirty="0">
                <a:solidFill>
                  <a:srgbClr val="000000"/>
                </a:solidFill>
                <a:effectLst/>
              </a:rPr>
              <a:t>3 columns with Int datatype</a:t>
            </a:r>
          </a:p>
          <a:p>
            <a:pPr marL="285750" indent="-285750" algn="l">
              <a:buFont typeface="Wingdings" panose="05000000000000000000" pitchFamily="2" charset="2"/>
              <a:buChar char="v"/>
            </a:pPr>
            <a:r>
              <a:rPr lang="en-US" sz="1600" b="0" i="0" dirty="0">
                <a:solidFill>
                  <a:srgbClr val="000000"/>
                </a:solidFill>
                <a:effectLst/>
              </a:rPr>
              <a:t>30 columns with Object datatype</a:t>
            </a:r>
          </a:p>
        </p:txBody>
      </p:sp>
      <p:sp>
        <p:nvSpPr>
          <p:cNvPr id="8" name="TextBox 7">
            <a:extLst>
              <a:ext uri="{FF2B5EF4-FFF2-40B4-BE49-F238E27FC236}">
                <a16:creationId xmlns:a16="http://schemas.microsoft.com/office/drawing/2014/main" id="{E833AB11-72D3-CB61-14DD-8123348B3BC3}"/>
              </a:ext>
            </a:extLst>
          </p:cNvPr>
          <p:cNvSpPr txBox="1"/>
          <p:nvPr/>
        </p:nvSpPr>
        <p:spPr>
          <a:xfrm>
            <a:off x="255638" y="2429261"/>
            <a:ext cx="5840362" cy="1600438"/>
          </a:xfrm>
          <a:prstGeom prst="rect">
            <a:avLst/>
          </a:prstGeom>
          <a:noFill/>
        </p:spPr>
        <p:txBody>
          <a:bodyPr wrap="square">
            <a:spAutoFit/>
          </a:bodyPr>
          <a:lstStyle/>
          <a:p>
            <a:pPr algn="l"/>
            <a:r>
              <a:rPr lang="en-US" sz="1400" b="0" i="0" dirty="0">
                <a:solidFill>
                  <a:srgbClr val="000000"/>
                </a:solidFill>
                <a:effectLst/>
              </a:rPr>
              <a:t>we dropped the following columns/variables:</a:t>
            </a:r>
          </a:p>
          <a:p>
            <a:pPr marL="285750" indent="-285750" algn="l">
              <a:buFont typeface="Wingdings" panose="05000000000000000000" pitchFamily="2" charset="2"/>
              <a:buChar char="v"/>
            </a:pPr>
            <a:r>
              <a:rPr lang="en-US" sz="1400" b="1" i="0" dirty="0">
                <a:solidFill>
                  <a:srgbClr val="000000"/>
                </a:solidFill>
                <a:effectLst/>
              </a:rPr>
              <a:t>'Prospect ID', 'Lead Number'</a:t>
            </a:r>
            <a:r>
              <a:rPr lang="en-US" sz="1400" b="0" i="0" dirty="0">
                <a:solidFill>
                  <a:srgbClr val="000000"/>
                </a:solidFill>
                <a:effectLst/>
              </a:rPr>
              <a:t>: Indicates unique id of each record and won't be helpful for our analysis</a:t>
            </a:r>
          </a:p>
          <a:p>
            <a:pPr marL="285750" indent="-285750" algn="l">
              <a:buFont typeface="Wingdings" panose="05000000000000000000" pitchFamily="2" charset="2"/>
              <a:buChar char="v"/>
            </a:pPr>
            <a:r>
              <a:rPr lang="en-US" sz="1400" b="1" i="0" dirty="0">
                <a:solidFill>
                  <a:srgbClr val="000000"/>
                </a:solidFill>
                <a:effectLst/>
              </a:rPr>
              <a:t>'Magazine', 'Receive More Updates About Our Courses', 'Update me on Supply Chain Content', 'Get updates on DM Content', 'I agree to pay the amount through cheque'</a:t>
            </a:r>
            <a:r>
              <a:rPr lang="en-US" sz="1400" b="0" i="0" dirty="0">
                <a:solidFill>
                  <a:srgbClr val="000000"/>
                </a:solidFill>
                <a:effectLst/>
              </a:rPr>
              <a:t> : These variables are having only one category and hence dropped.</a:t>
            </a:r>
          </a:p>
        </p:txBody>
      </p:sp>
      <p:sp>
        <p:nvSpPr>
          <p:cNvPr id="9" name="TextBox 8">
            <a:extLst>
              <a:ext uri="{FF2B5EF4-FFF2-40B4-BE49-F238E27FC236}">
                <a16:creationId xmlns:a16="http://schemas.microsoft.com/office/drawing/2014/main" id="{33D36A9F-EA9B-5CA1-B084-B6E75AF53934}"/>
              </a:ext>
            </a:extLst>
          </p:cNvPr>
          <p:cNvSpPr txBox="1"/>
          <p:nvPr/>
        </p:nvSpPr>
        <p:spPr>
          <a:xfrm>
            <a:off x="255638" y="1972038"/>
            <a:ext cx="5840362" cy="461665"/>
          </a:xfrm>
          <a:prstGeom prst="rect">
            <a:avLst/>
          </a:prstGeom>
          <a:solidFill>
            <a:schemeClr val="accent1"/>
          </a:solidFill>
        </p:spPr>
        <p:txBody>
          <a:bodyPr wrap="square" rtlCol="0">
            <a:spAutoFit/>
          </a:bodyPr>
          <a:lstStyle/>
          <a:p>
            <a:pPr algn="ctr"/>
            <a:r>
              <a:rPr lang="en-US" sz="2400" b="1" dirty="0">
                <a:solidFill>
                  <a:schemeClr val="bg1"/>
                </a:solidFill>
              </a:rPr>
              <a:t>1. Removed Unwanted Columns</a:t>
            </a:r>
            <a:endParaRPr lang="en-IN" sz="2400" b="1" dirty="0">
              <a:solidFill>
                <a:schemeClr val="bg1"/>
              </a:solidFill>
            </a:endParaRPr>
          </a:p>
        </p:txBody>
      </p:sp>
      <p:sp>
        <p:nvSpPr>
          <p:cNvPr id="11" name="TextBox 10">
            <a:extLst>
              <a:ext uri="{FF2B5EF4-FFF2-40B4-BE49-F238E27FC236}">
                <a16:creationId xmlns:a16="http://schemas.microsoft.com/office/drawing/2014/main" id="{FC7F403A-AAF9-6DD6-EDDA-7EF8C30E7CFB}"/>
              </a:ext>
            </a:extLst>
          </p:cNvPr>
          <p:cNvSpPr txBox="1"/>
          <p:nvPr/>
        </p:nvSpPr>
        <p:spPr>
          <a:xfrm>
            <a:off x="6096001" y="2363169"/>
            <a:ext cx="6095999" cy="2462213"/>
          </a:xfrm>
          <a:prstGeom prst="rect">
            <a:avLst/>
          </a:prstGeom>
          <a:noFill/>
        </p:spPr>
        <p:txBody>
          <a:bodyPr wrap="square">
            <a:spAutoFit/>
          </a:bodyPr>
          <a:lstStyle/>
          <a:p>
            <a:pPr marL="285750" indent="-285750" algn="l">
              <a:buFont typeface="Wingdings" panose="05000000000000000000" pitchFamily="2" charset="2"/>
              <a:buChar char="v"/>
            </a:pPr>
            <a:r>
              <a:rPr lang="en-US" sz="1400" b="0" i="0" dirty="0">
                <a:solidFill>
                  <a:srgbClr val="000000"/>
                </a:solidFill>
                <a:effectLst/>
              </a:rPr>
              <a:t>From the above results we can consider the missing values cut-off as 36% and drop the columns: </a:t>
            </a:r>
            <a:r>
              <a:rPr lang="en-US" sz="1400" b="1" i="0" dirty="0">
                <a:solidFill>
                  <a:srgbClr val="000000"/>
                </a:solidFill>
                <a:effectLst/>
              </a:rPr>
              <a:t>'How did you hear about X Education', 'Lead Profile', 'Lead Quality', '</a:t>
            </a:r>
            <a:r>
              <a:rPr lang="en-US" sz="1400" b="1" i="0" dirty="0" err="1">
                <a:solidFill>
                  <a:srgbClr val="000000"/>
                </a:solidFill>
                <a:effectLst/>
              </a:rPr>
              <a:t>Asymmetrique</a:t>
            </a:r>
            <a:r>
              <a:rPr lang="en-US" sz="1400" b="1" i="0" dirty="0">
                <a:solidFill>
                  <a:srgbClr val="000000"/>
                </a:solidFill>
                <a:effectLst/>
              </a:rPr>
              <a:t> Profile Score', '</a:t>
            </a:r>
            <a:r>
              <a:rPr lang="en-US" sz="1400" b="1" i="0" dirty="0" err="1">
                <a:solidFill>
                  <a:srgbClr val="000000"/>
                </a:solidFill>
                <a:effectLst/>
              </a:rPr>
              <a:t>Asymmetrique</a:t>
            </a:r>
            <a:r>
              <a:rPr lang="en-US" sz="1400" b="1" i="0" dirty="0">
                <a:solidFill>
                  <a:srgbClr val="000000"/>
                </a:solidFill>
                <a:effectLst/>
              </a:rPr>
              <a:t> Activity Score', '</a:t>
            </a:r>
            <a:r>
              <a:rPr lang="en-US" sz="1400" b="1" i="0" dirty="0" err="1">
                <a:solidFill>
                  <a:srgbClr val="000000"/>
                </a:solidFill>
                <a:effectLst/>
              </a:rPr>
              <a:t>Asymmetrique</a:t>
            </a:r>
            <a:r>
              <a:rPr lang="en-US" sz="1400" b="1" i="0" dirty="0">
                <a:solidFill>
                  <a:srgbClr val="000000"/>
                </a:solidFill>
                <a:effectLst/>
              </a:rPr>
              <a:t> Profile Index', '</a:t>
            </a:r>
            <a:r>
              <a:rPr lang="en-US" sz="1400" b="1" i="0" dirty="0" err="1">
                <a:solidFill>
                  <a:srgbClr val="000000"/>
                </a:solidFill>
                <a:effectLst/>
              </a:rPr>
              <a:t>Asymmetrique</a:t>
            </a:r>
            <a:r>
              <a:rPr lang="en-US" sz="1400" b="1" i="0" dirty="0">
                <a:solidFill>
                  <a:srgbClr val="000000"/>
                </a:solidFill>
                <a:effectLst/>
              </a:rPr>
              <a:t> Activity Index', 'City', 'Tags'</a:t>
            </a:r>
            <a:r>
              <a:rPr lang="en-US" sz="1400" b="0" i="0" dirty="0">
                <a:solidFill>
                  <a:srgbClr val="000000"/>
                </a:solidFill>
                <a:effectLst/>
              </a:rPr>
              <a:t>.</a:t>
            </a:r>
          </a:p>
          <a:p>
            <a:pPr marL="285750" indent="-285750" algn="l">
              <a:buFont typeface="Wingdings" panose="05000000000000000000" pitchFamily="2" charset="2"/>
              <a:buChar char="v"/>
            </a:pPr>
            <a:r>
              <a:rPr lang="en-US" sz="1400" b="0" i="0" dirty="0">
                <a:solidFill>
                  <a:srgbClr val="000000"/>
                </a:solidFill>
                <a:effectLst/>
              </a:rPr>
              <a:t>Although we have high missing percentage for </a:t>
            </a:r>
            <a:r>
              <a:rPr lang="en-US" sz="1400" b="1" i="0" dirty="0">
                <a:solidFill>
                  <a:srgbClr val="000000"/>
                </a:solidFill>
                <a:effectLst/>
              </a:rPr>
              <a:t>'Specialization' (36.5%), 'What matters most to you in choosing a course' (29.3%), 'What is your current occupation' (29.1%), 'Country' (26.6%)</a:t>
            </a:r>
            <a:r>
              <a:rPr lang="en-US" sz="1400" b="0" i="0" dirty="0">
                <a:solidFill>
                  <a:srgbClr val="000000"/>
                </a:solidFill>
                <a:effectLst/>
              </a:rPr>
              <a:t> columns it can be useful for us in further analysis. So, instead dropping this column we will replace/impute NULL with 'Unknown'.</a:t>
            </a:r>
          </a:p>
          <a:p>
            <a:pPr marL="285750" indent="-285750" algn="l">
              <a:buFont typeface="Wingdings" panose="05000000000000000000" pitchFamily="2" charset="2"/>
              <a:buChar char="v"/>
            </a:pPr>
            <a:r>
              <a:rPr lang="en-US" sz="1400" b="0" i="0" dirty="0">
                <a:solidFill>
                  <a:srgbClr val="000000"/>
                </a:solidFill>
                <a:effectLst/>
              </a:rPr>
              <a:t>For </a:t>
            </a:r>
            <a:r>
              <a:rPr lang="en-US" sz="1400" b="1" i="0" dirty="0">
                <a:solidFill>
                  <a:srgbClr val="000000"/>
                </a:solidFill>
                <a:effectLst/>
              </a:rPr>
              <a:t>'Lead Source' and 'Last Activity'</a:t>
            </a:r>
            <a:r>
              <a:rPr lang="en-US" sz="1400" b="0" i="0" dirty="0">
                <a:solidFill>
                  <a:srgbClr val="000000"/>
                </a:solidFill>
                <a:effectLst/>
              </a:rPr>
              <a:t> we can impute with 'Unknown' and for </a:t>
            </a:r>
            <a:r>
              <a:rPr lang="en-US" sz="1400" b="1" i="0" dirty="0">
                <a:solidFill>
                  <a:srgbClr val="000000"/>
                </a:solidFill>
                <a:effectLst/>
              </a:rPr>
              <a:t>'</a:t>
            </a:r>
            <a:r>
              <a:rPr lang="en-US" sz="1400" b="1" i="0" dirty="0" err="1">
                <a:solidFill>
                  <a:srgbClr val="000000"/>
                </a:solidFill>
                <a:effectLst/>
              </a:rPr>
              <a:t>TotalVisits</a:t>
            </a:r>
            <a:r>
              <a:rPr lang="en-US" sz="1400" b="1" i="0" dirty="0">
                <a:solidFill>
                  <a:srgbClr val="000000"/>
                </a:solidFill>
                <a:effectLst/>
              </a:rPr>
              <a:t>' and 'Page Views Per Visit'</a:t>
            </a:r>
            <a:r>
              <a:rPr lang="en-US" sz="1400" b="0" i="0" dirty="0">
                <a:solidFill>
                  <a:srgbClr val="000000"/>
                </a:solidFill>
                <a:effectLst/>
              </a:rPr>
              <a:t> we can impute with 0.</a:t>
            </a:r>
          </a:p>
        </p:txBody>
      </p:sp>
      <p:sp>
        <p:nvSpPr>
          <p:cNvPr id="13" name="TextBox 12">
            <a:extLst>
              <a:ext uri="{FF2B5EF4-FFF2-40B4-BE49-F238E27FC236}">
                <a16:creationId xmlns:a16="http://schemas.microsoft.com/office/drawing/2014/main" id="{B8D905A0-5761-6ADC-F213-5D60BACDE3B9}"/>
              </a:ext>
            </a:extLst>
          </p:cNvPr>
          <p:cNvSpPr txBox="1"/>
          <p:nvPr/>
        </p:nvSpPr>
        <p:spPr>
          <a:xfrm>
            <a:off x="383456" y="5390232"/>
            <a:ext cx="5840362" cy="738664"/>
          </a:xfrm>
          <a:prstGeom prst="rect">
            <a:avLst/>
          </a:prstGeom>
          <a:noFill/>
        </p:spPr>
        <p:txBody>
          <a:bodyPr wrap="square">
            <a:spAutoFit/>
          </a:bodyPr>
          <a:lstStyle/>
          <a:p>
            <a:pPr marL="285750" indent="-285750">
              <a:buFont typeface="Wingdings" panose="05000000000000000000" pitchFamily="2" charset="2"/>
              <a:buChar char="v"/>
            </a:pPr>
            <a:r>
              <a:rPr lang="en-US" sz="1400" b="0" i="0" dirty="0">
                <a:solidFill>
                  <a:srgbClr val="000000"/>
                </a:solidFill>
                <a:effectLst/>
              </a:rPr>
              <a:t>We found that there are </a:t>
            </a:r>
            <a:r>
              <a:rPr lang="en-US" sz="1400" b="1" i="0" dirty="0">
                <a:solidFill>
                  <a:srgbClr val="000000"/>
                </a:solidFill>
                <a:effectLst/>
              </a:rPr>
              <a:t>1847</a:t>
            </a:r>
            <a:r>
              <a:rPr lang="en-US" sz="1400" b="0" i="0" dirty="0">
                <a:solidFill>
                  <a:srgbClr val="000000"/>
                </a:solidFill>
                <a:effectLst/>
              </a:rPr>
              <a:t> duplicate records in Leads dataset which may impact our analysis. Hence we dropped these records from the dataset.</a:t>
            </a:r>
            <a:endParaRPr lang="en-IN" sz="1400" dirty="0"/>
          </a:p>
        </p:txBody>
      </p:sp>
      <p:sp>
        <p:nvSpPr>
          <p:cNvPr id="14" name="TextBox 13">
            <a:extLst>
              <a:ext uri="{FF2B5EF4-FFF2-40B4-BE49-F238E27FC236}">
                <a16:creationId xmlns:a16="http://schemas.microsoft.com/office/drawing/2014/main" id="{E94295A7-0842-53EC-5F1B-BA523CC30183}"/>
              </a:ext>
            </a:extLst>
          </p:cNvPr>
          <p:cNvSpPr txBox="1"/>
          <p:nvPr/>
        </p:nvSpPr>
        <p:spPr>
          <a:xfrm>
            <a:off x="255638" y="4825382"/>
            <a:ext cx="5840362" cy="461665"/>
          </a:xfrm>
          <a:prstGeom prst="rect">
            <a:avLst/>
          </a:prstGeom>
          <a:solidFill>
            <a:schemeClr val="accent1"/>
          </a:solidFill>
        </p:spPr>
        <p:txBody>
          <a:bodyPr wrap="square" rtlCol="0">
            <a:spAutoFit/>
          </a:bodyPr>
          <a:lstStyle/>
          <a:p>
            <a:pPr algn="ctr"/>
            <a:r>
              <a:rPr lang="en-US" sz="2400" b="1" dirty="0">
                <a:solidFill>
                  <a:schemeClr val="bg1"/>
                </a:solidFill>
              </a:rPr>
              <a:t>3. Dropped Duplicate Records</a:t>
            </a:r>
            <a:endParaRPr lang="en-IN" sz="2400" b="1" dirty="0">
              <a:solidFill>
                <a:schemeClr val="bg1"/>
              </a:solidFill>
            </a:endParaRPr>
          </a:p>
        </p:txBody>
      </p:sp>
      <p:sp>
        <p:nvSpPr>
          <p:cNvPr id="15" name="TextBox 14">
            <a:extLst>
              <a:ext uri="{FF2B5EF4-FFF2-40B4-BE49-F238E27FC236}">
                <a16:creationId xmlns:a16="http://schemas.microsoft.com/office/drawing/2014/main" id="{FC3C382B-5226-5838-4A9C-AA6D7BEEDE68}"/>
              </a:ext>
            </a:extLst>
          </p:cNvPr>
          <p:cNvSpPr txBox="1"/>
          <p:nvPr/>
        </p:nvSpPr>
        <p:spPr>
          <a:xfrm>
            <a:off x="6223818" y="1963059"/>
            <a:ext cx="5904271" cy="461665"/>
          </a:xfrm>
          <a:prstGeom prst="rect">
            <a:avLst/>
          </a:prstGeom>
          <a:solidFill>
            <a:schemeClr val="accent1"/>
          </a:solidFill>
        </p:spPr>
        <p:txBody>
          <a:bodyPr wrap="square" rtlCol="0">
            <a:spAutoFit/>
          </a:bodyPr>
          <a:lstStyle/>
          <a:p>
            <a:pPr algn="ctr"/>
            <a:r>
              <a:rPr lang="en-US" sz="2400" b="1" dirty="0">
                <a:solidFill>
                  <a:schemeClr val="bg1"/>
                </a:solidFill>
              </a:rPr>
              <a:t>2. Handling NULL Values</a:t>
            </a:r>
            <a:endParaRPr lang="en-IN" sz="2400" b="1" dirty="0">
              <a:solidFill>
                <a:schemeClr val="bg1"/>
              </a:solidFill>
            </a:endParaRPr>
          </a:p>
        </p:txBody>
      </p:sp>
      <p:sp>
        <p:nvSpPr>
          <p:cNvPr id="16" name="TextBox 15">
            <a:extLst>
              <a:ext uri="{FF2B5EF4-FFF2-40B4-BE49-F238E27FC236}">
                <a16:creationId xmlns:a16="http://schemas.microsoft.com/office/drawing/2014/main" id="{B8120C79-C2C1-F588-C375-670D07DCCA3C}"/>
              </a:ext>
            </a:extLst>
          </p:cNvPr>
          <p:cNvSpPr txBox="1"/>
          <p:nvPr/>
        </p:nvSpPr>
        <p:spPr>
          <a:xfrm>
            <a:off x="6223818" y="4825382"/>
            <a:ext cx="5904271" cy="461665"/>
          </a:xfrm>
          <a:prstGeom prst="rect">
            <a:avLst/>
          </a:prstGeom>
          <a:solidFill>
            <a:schemeClr val="accent1"/>
          </a:solidFill>
        </p:spPr>
        <p:txBody>
          <a:bodyPr wrap="square" rtlCol="0">
            <a:spAutoFit/>
          </a:bodyPr>
          <a:lstStyle/>
          <a:p>
            <a:pPr algn="ctr"/>
            <a:r>
              <a:rPr lang="en-US" sz="2400" b="1" dirty="0">
                <a:solidFill>
                  <a:schemeClr val="bg1"/>
                </a:solidFill>
              </a:rPr>
              <a:t>4. Handling Outliers</a:t>
            </a:r>
            <a:endParaRPr lang="en-IN" sz="2400" b="1" dirty="0">
              <a:solidFill>
                <a:schemeClr val="bg1"/>
              </a:solidFill>
            </a:endParaRPr>
          </a:p>
        </p:txBody>
      </p:sp>
      <p:sp>
        <p:nvSpPr>
          <p:cNvPr id="18" name="TextBox 17">
            <a:extLst>
              <a:ext uri="{FF2B5EF4-FFF2-40B4-BE49-F238E27FC236}">
                <a16:creationId xmlns:a16="http://schemas.microsoft.com/office/drawing/2014/main" id="{78D80E08-DE2C-2410-A5EB-49223B9E73C6}"/>
              </a:ext>
            </a:extLst>
          </p:cNvPr>
          <p:cNvSpPr txBox="1"/>
          <p:nvPr/>
        </p:nvSpPr>
        <p:spPr>
          <a:xfrm>
            <a:off x="6223818" y="5390232"/>
            <a:ext cx="5904271" cy="954107"/>
          </a:xfrm>
          <a:prstGeom prst="rect">
            <a:avLst/>
          </a:prstGeom>
          <a:noFill/>
        </p:spPr>
        <p:txBody>
          <a:bodyPr wrap="square">
            <a:spAutoFit/>
          </a:bodyPr>
          <a:lstStyle/>
          <a:p>
            <a:pPr marL="285750" indent="-285750" algn="l">
              <a:buFont typeface="Wingdings" panose="05000000000000000000" pitchFamily="2" charset="2"/>
              <a:buChar char="v"/>
            </a:pPr>
            <a:r>
              <a:rPr lang="en-US" sz="1400" b="0" i="0" dirty="0">
                <a:solidFill>
                  <a:srgbClr val="000000"/>
                </a:solidFill>
                <a:effectLst/>
              </a:rPr>
              <a:t>Deleted the records for which the values that </a:t>
            </a:r>
            <a:r>
              <a:rPr lang="en-US" sz="1400" dirty="0">
                <a:solidFill>
                  <a:srgbClr val="000000"/>
                </a:solidFill>
              </a:rPr>
              <a:t>falls outside of </a:t>
            </a:r>
            <a:r>
              <a:rPr lang="en-US" sz="1400" b="0" i="0" dirty="0">
                <a:solidFill>
                  <a:srgbClr val="000000"/>
                </a:solidFill>
                <a:effectLst/>
              </a:rPr>
              <a:t>99th percentile under </a:t>
            </a:r>
            <a:r>
              <a:rPr lang="en-US" sz="1400" b="1" i="0" dirty="0">
                <a:solidFill>
                  <a:srgbClr val="000000"/>
                </a:solidFill>
                <a:effectLst/>
              </a:rPr>
              <a:t>'</a:t>
            </a:r>
            <a:r>
              <a:rPr lang="en-US" sz="1400" b="1" i="0" dirty="0" err="1">
                <a:solidFill>
                  <a:srgbClr val="000000"/>
                </a:solidFill>
                <a:effectLst/>
              </a:rPr>
              <a:t>TotalVisits</a:t>
            </a:r>
            <a:r>
              <a:rPr lang="en-US" sz="1400" b="1" i="0" dirty="0">
                <a:solidFill>
                  <a:srgbClr val="000000"/>
                </a:solidFill>
                <a:effectLst/>
              </a:rPr>
              <a:t>'</a:t>
            </a:r>
            <a:r>
              <a:rPr lang="en-US" sz="1400" b="0" i="0" dirty="0">
                <a:solidFill>
                  <a:srgbClr val="000000"/>
                </a:solidFill>
                <a:effectLst/>
              </a:rPr>
              <a:t> and </a:t>
            </a:r>
            <a:r>
              <a:rPr lang="en-US" sz="1400" b="1" i="0" dirty="0">
                <a:solidFill>
                  <a:srgbClr val="000000"/>
                </a:solidFill>
                <a:effectLst/>
              </a:rPr>
              <a:t>'Page Views Per Visit’ </a:t>
            </a:r>
            <a:r>
              <a:rPr lang="en-US" sz="1400" i="0" dirty="0">
                <a:solidFill>
                  <a:srgbClr val="000000"/>
                </a:solidFill>
                <a:effectLst/>
              </a:rPr>
              <a:t>attributes</a:t>
            </a:r>
            <a:r>
              <a:rPr lang="en-US" sz="1400" dirty="0">
                <a:solidFill>
                  <a:srgbClr val="000000"/>
                </a:solidFill>
              </a:rPr>
              <a:t>.</a:t>
            </a:r>
          </a:p>
          <a:p>
            <a:pPr marL="285750" indent="-285750" algn="l">
              <a:buFont typeface="Wingdings" panose="05000000000000000000" pitchFamily="2" charset="2"/>
              <a:buChar char="v"/>
            </a:pPr>
            <a:r>
              <a:rPr lang="en-US" sz="1400" b="0" i="0" dirty="0">
                <a:solidFill>
                  <a:srgbClr val="000000"/>
                </a:solidFill>
                <a:effectLst/>
              </a:rPr>
              <a:t>After performing data cleaning process we have final dataset with </a:t>
            </a:r>
            <a:r>
              <a:rPr lang="en-US" sz="1400" b="1" i="0" dirty="0">
                <a:solidFill>
                  <a:srgbClr val="000000"/>
                </a:solidFill>
                <a:effectLst/>
              </a:rPr>
              <a:t>7281 rows</a:t>
            </a:r>
            <a:r>
              <a:rPr lang="en-US" sz="1400" b="0" i="0" dirty="0">
                <a:solidFill>
                  <a:srgbClr val="000000"/>
                </a:solidFill>
                <a:effectLst/>
              </a:rPr>
              <a:t> and </a:t>
            </a:r>
            <a:r>
              <a:rPr lang="en-US" sz="1400" b="1" i="0" dirty="0">
                <a:solidFill>
                  <a:srgbClr val="000000"/>
                </a:solidFill>
                <a:effectLst/>
              </a:rPr>
              <a:t>21 columns</a:t>
            </a:r>
            <a:r>
              <a:rPr lang="en-US" sz="1400" b="0" i="0" dirty="0">
                <a:solidFill>
                  <a:srgbClr val="000000"/>
                </a:solidFill>
                <a:effectLst/>
              </a:rPr>
              <a:t>.</a:t>
            </a:r>
          </a:p>
        </p:txBody>
      </p:sp>
    </p:spTree>
    <p:extLst>
      <p:ext uri="{BB962C8B-B14F-4D97-AF65-F5344CB8AC3E}">
        <p14:creationId xmlns:p14="http://schemas.microsoft.com/office/powerpoint/2010/main" val="4145196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A59491-66D0-2514-D426-1BD9006DAB42}"/>
              </a:ext>
            </a:extLst>
          </p:cNvPr>
          <p:cNvSpPr txBox="1"/>
          <p:nvPr/>
        </p:nvSpPr>
        <p:spPr>
          <a:xfrm>
            <a:off x="1" y="0"/>
            <a:ext cx="12192000" cy="707886"/>
          </a:xfrm>
          <a:prstGeom prst="rect">
            <a:avLst/>
          </a:prstGeom>
          <a:solidFill>
            <a:schemeClr val="accent1"/>
          </a:solidFill>
        </p:spPr>
        <p:txBody>
          <a:bodyPr wrap="square" rtlCol="0">
            <a:spAutoFit/>
          </a:bodyPr>
          <a:lstStyle/>
          <a:p>
            <a:pPr algn="ctr"/>
            <a:r>
              <a:rPr lang="en-US" sz="4000" b="1" dirty="0">
                <a:solidFill>
                  <a:schemeClr val="bg1"/>
                </a:solidFill>
              </a:rPr>
              <a:t>3. DATA VISUALIZATION</a:t>
            </a:r>
            <a:endParaRPr lang="en-IN" sz="4000" b="1" dirty="0">
              <a:solidFill>
                <a:schemeClr val="bg1"/>
              </a:solidFill>
            </a:endParaRPr>
          </a:p>
        </p:txBody>
      </p:sp>
      <p:sp>
        <p:nvSpPr>
          <p:cNvPr id="5" name="TextBox 4">
            <a:extLst>
              <a:ext uri="{FF2B5EF4-FFF2-40B4-BE49-F238E27FC236}">
                <a16:creationId xmlns:a16="http://schemas.microsoft.com/office/drawing/2014/main" id="{C48A5958-6A83-2129-4AF3-AE84AF6104DC}"/>
              </a:ext>
            </a:extLst>
          </p:cNvPr>
          <p:cNvSpPr txBox="1"/>
          <p:nvPr/>
        </p:nvSpPr>
        <p:spPr>
          <a:xfrm>
            <a:off x="-4917" y="853088"/>
            <a:ext cx="6096000" cy="646331"/>
          </a:xfrm>
          <a:prstGeom prst="rect">
            <a:avLst/>
          </a:prstGeom>
          <a:solidFill>
            <a:schemeClr val="accent1"/>
          </a:solidFill>
        </p:spPr>
        <p:txBody>
          <a:bodyPr wrap="square" rtlCol="0">
            <a:spAutoFit/>
          </a:bodyPr>
          <a:lstStyle/>
          <a:p>
            <a:pPr algn="ctr"/>
            <a:r>
              <a:rPr lang="en-US" sz="3600" b="1" dirty="0">
                <a:solidFill>
                  <a:schemeClr val="bg1"/>
                </a:solidFill>
              </a:rPr>
              <a:t>Specialization and Occupation</a:t>
            </a:r>
            <a:endParaRPr lang="en-IN" sz="3600" b="1" dirty="0">
              <a:solidFill>
                <a:schemeClr val="bg1"/>
              </a:solidFill>
            </a:endParaRPr>
          </a:p>
        </p:txBody>
      </p:sp>
      <p:pic>
        <p:nvPicPr>
          <p:cNvPr id="2050" name="Picture 2">
            <a:extLst>
              <a:ext uri="{FF2B5EF4-FFF2-40B4-BE49-F238E27FC236}">
                <a16:creationId xmlns:a16="http://schemas.microsoft.com/office/drawing/2014/main" id="{DDDC29DE-E1AB-9EDB-0C7C-FAAF1435B4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961" y="1659092"/>
            <a:ext cx="11474245" cy="369948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24D9A31-5B2B-4F38-66AD-D49B5D074AC7}"/>
              </a:ext>
            </a:extLst>
          </p:cNvPr>
          <p:cNvSpPr txBox="1"/>
          <p:nvPr/>
        </p:nvSpPr>
        <p:spPr>
          <a:xfrm>
            <a:off x="353961" y="5305178"/>
            <a:ext cx="11562736" cy="1415772"/>
          </a:xfrm>
          <a:prstGeom prst="rect">
            <a:avLst/>
          </a:prstGeom>
          <a:noFill/>
        </p:spPr>
        <p:txBody>
          <a:bodyPr wrap="square">
            <a:spAutoFit/>
          </a:bodyPr>
          <a:lstStyle/>
          <a:p>
            <a:pPr algn="l"/>
            <a:r>
              <a:rPr lang="en-US" sz="1600" b="1" i="0" dirty="0">
                <a:solidFill>
                  <a:srgbClr val="000000"/>
                </a:solidFill>
                <a:effectLst/>
              </a:rPr>
              <a:t>Observation:</a:t>
            </a:r>
          </a:p>
          <a:p>
            <a:pPr algn="l"/>
            <a:r>
              <a:rPr lang="en-US" sz="1400" b="0" i="0" dirty="0">
                <a:solidFill>
                  <a:srgbClr val="000000"/>
                </a:solidFill>
                <a:effectLst/>
              </a:rPr>
              <a:t>From the above plots ignoring Unknown category, we can say that:</a:t>
            </a:r>
          </a:p>
          <a:p>
            <a:pPr marL="285750" indent="-285750" algn="l">
              <a:buFont typeface="Wingdings" panose="05000000000000000000" pitchFamily="2" charset="2"/>
              <a:buChar char="v"/>
            </a:pPr>
            <a:r>
              <a:rPr lang="en-US" sz="1400" b="0" i="0" dirty="0">
                <a:solidFill>
                  <a:srgbClr val="000000"/>
                </a:solidFill>
                <a:effectLst/>
              </a:rPr>
              <a:t>Most of the customers who are working as </a:t>
            </a:r>
            <a:r>
              <a:rPr lang="en-US" sz="1400" b="1" i="0" dirty="0">
                <a:solidFill>
                  <a:srgbClr val="000000"/>
                </a:solidFill>
                <a:effectLst/>
              </a:rPr>
              <a:t>Finance Management</a:t>
            </a:r>
            <a:r>
              <a:rPr lang="en-US" sz="1400" b="0" i="0" dirty="0">
                <a:solidFill>
                  <a:srgbClr val="000000"/>
                </a:solidFill>
                <a:effectLst/>
              </a:rPr>
              <a:t> has highest conversion rate followed by </a:t>
            </a:r>
            <a:r>
              <a:rPr lang="en-US" sz="1400" b="1" i="0" dirty="0">
                <a:solidFill>
                  <a:srgbClr val="000000"/>
                </a:solidFill>
                <a:effectLst/>
              </a:rPr>
              <a:t>Marketing Management</a:t>
            </a:r>
            <a:r>
              <a:rPr lang="en-US" sz="1400" b="0" i="0" dirty="0">
                <a:solidFill>
                  <a:srgbClr val="000000"/>
                </a:solidFill>
                <a:effectLst/>
              </a:rPr>
              <a:t> and </a:t>
            </a:r>
            <a:r>
              <a:rPr lang="en-US" sz="1400" b="1" i="0" dirty="0">
                <a:solidFill>
                  <a:srgbClr val="000000"/>
                </a:solidFill>
                <a:effectLst/>
              </a:rPr>
              <a:t>Human Resource Management</a:t>
            </a:r>
            <a:r>
              <a:rPr lang="en-US" sz="1400" b="0" i="0" dirty="0">
                <a:solidFill>
                  <a:srgbClr val="000000"/>
                </a:solidFill>
                <a:effectLst/>
              </a:rPr>
              <a:t>.</a:t>
            </a:r>
          </a:p>
          <a:p>
            <a:pPr marL="285750" indent="-285750" algn="l">
              <a:buFont typeface="Wingdings" panose="05000000000000000000" pitchFamily="2" charset="2"/>
              <a:buChar char="v"/>
            </a:pPr>
            <a:r>
              <a:rPr lang="en-US" sz="1400" b="1" i="0" dirty="0">
                <a:solidFill>
                  <a:srgbClr val="000000"/>
                </a:solidFill>
                <a:effectLst/>
              </a:rPr>
              <a:t>Unemployed</a:t>
            </a:r>
            <a:r>
              <a:rPr lang="en-US" sz="1400" b="0" i="0" dirty="0">
                <a:solidFill>
                  <a:srgbClr val="000000"/>
                </a:solidFill>
                <a:effectLst/>
              </a:rPr>
              <a:t> Occupation category are higher in terms of population and has a decent amount of conversion rate. Customers who are </a:t>
            </a:r>
            <a:r>
              <a:rPr lang="en-US" sz="1400" b="1" i="0" dirty="0">
                <a:solidFill>
                  <a:srgbClr val="000000"/>
                </a:solidFill>
                <a:effectLst/>
              </a:rPr>
              <a:t>working professionals</a:t>
            </a:r>
            <a:r>
              <a:rPr lang="en-US" sz="1400" b="0" i="0" dirty="0">
                <a:solidFill>
                  <a:srgbClr val="000000"/>
                </a:solidFill>
                <a:effectLst/>
              </a:rPr>
              <a:t>, although their population is less than </a:t>
            </a:r>
            <a:r>
              <a:rPr lang="en-US" sz="1400" b="1" i="0" dirty="0">
                <a:solidFill>
                  <a:srgbClr val="000000"/>
                </a:solidFill>
                <a:effectLst/>
              </a:rPr>
              <a:t>Unemployed</a:t>
            </a:r>
            <a:r>
              <a:rPr lang="en-US" sz="1400" b="0" i="0" dirty="0">
                <a:solidFill>
                  <a:srgbClr val="000000"/>
                </a:solidFill>
                <a:effectLst/>
              </a:rPr>
              <a:t> but they are most likely to get converted.</a:t>
            </a:r>
          </a:p>
        </p:txBody>
      </p:sp>
    </p:spTree>
    <p:extLst>
      <p:ext uri="{BB962C8B-B14F-4D97-AF65-F5344CB8AC3E}">
        <p14:creationId xmlns:p14="http://schemas.microsoft.com/office/powerpoint/2010/main" val="3708637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74C143-18E0-AEA9-58DE-2DB3142A8200}"/>
              </a:ext>
            </a:extLst>
          </p:cNvPr>
          <p:cNvSpPr txBox="1"/>
          <p:nvPr/>
        </p:nvSpPr>
        <p:spPr>
          <a:xfrm>
            <a:off x="0" y="159706"/>
            <a:ext cx="6528619" cy="668594"/>
          </a:xfrm>
          <a:prstGeom prst="rect">
            <a:avLst/>
          </a:prstGeom>
          <a:solidFill>
            <a:schemeClr val="accent1"/>
          </a:solidFill>
        </p:spPr>
        <p:txBody>
          <a:bodyPr wrap="square" rtlCol="0">
            <a:spAutoFit/>
          </a:bodyPr>
          <a:lstStyle/>
          <a:p>
            <a:r>
              <a:rPr lang="en-US" sz="3600" b="1" dirty="0">
                <a:solidFill>
                  <a:schemeClr val="bg1"/>
                </a:solidFill>
              </a:rPr>
              <a:t>Customer Geographical Location</a:t>
            </a:r>
            <a:endParaRPr lang="en-IN" sz="3600" b="1" dirty="0">
              <a:solidFill>
                <a:schemeClr val="bg1"/>
              </a:solidFill>
            </a:endParaRPr>
          </a:p>
        </p:txBody>
      </p:sp>
      <p:pic>
        <p:nvPicPr>
          <p:cNvPr id="3074" name="Picture 2">
            <a:extLst>
              <a:ext uri="{FF2B5EF4-FFF2-40B4-BE49-F238E27FC236}">
                <a16:creationId xmlns:a16="http://schemas.microsoft.com/office/drawing/2014/main" id="{02F463C5-D33D-8C4B-9140-B6321E695A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929" y="914400"/>
            <a:ext cx="10461523" cy="467032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AF447F6-BB5F-A92C-987A-ED565340971D}"/>
              </a:ext>
            </a:extLst>
          </p:cNvPr>
          <p:cNvSpPr txBox="1"/>
          <p:nvPr/>
        </p:nvSpPr>
        <p:spPr>
          <a:xfrm>
            <a:off x="580103" y="5594556"/>
            <a:ext cx="10028904" cy="769441"/>
          </a:xfrm>
          <a:prstGeom prst="rect">
            <a:avLst/>
          </a:prstGeom>
          <a:noFill/>
        </p:spPr>
        <p:txBody>
          <a:bodyPr wrap="square">
            <a:spAutoFit/>
          </a:bodyPr>
          <a:lstStyle/>
          <a:p>
            <a:pPr algn="l"/>
            <a:r>
              <a:rPr lang="en-US" sz="1600" b="1" i="0" dirty="0">
                <a:solidFill>
                  <a:srgbClr val="000000"/>
                </a:solidFill>
                <a:effectLst/>
              </a:rPr>
              <a:t>Observation:</a:t>
            </a:r>
          </a:p>
          <a:p>
            <a:pPr marL="285750" indent="-285750" algn="l">
              <a:buFont typeface="Wingdings" panose="05000000000000000000" pitchFamily="2" charset="2"/>
              <a:buChar char="v"/>
            </a:pPr>
            <a:r>
              <a:rPr lang="en-US" sz="1400" b="0" i="0" dirty="0">
                <a:solidFill>
                  <a:srgbClr val="000000"/>
                </a:solidFill>
                <a:effectLst/>
              </a:rPr>
              <a:t>As we can see here that most of the customers belong to </a:t>
            </a:r>
            <a:r>
              <a:rPr lang="en-US" sz="1400" b="1" i="0" dirty="0">
                <a:solidFill>
                  <a:srgbClr val="000000"/>
                </a:solidFill>
                <a:effectLst/>
              </a:rPr>
              <a:t>India</a:t>
            </a:r>
            <a:r>
              <a:rPr lang="en-US" sz="1400" b="0" i="0" dirty="0">
                <a:solidFill>
                  <a:srgbClr val="000000"/>
                </a:solidFill>
                <a:effectLst/>
              </a:rPr>
              <a:t> and very less in number from other countries.</a:t>
            </a:r>
          </a:p>
          <a:p>
            <a:pPr marL="285750" indent="-285750" algn="l">
              <a:buFont typeface="Wingdings" panose="05000000000000000000" pitchFamily="2" charset="2"/>
              <a:buChar char="v"/>
            </a:pPr>
            <a:r>
              <a:rPr lang="en-US" sz="1400" b="0" i="0" dirty="0">
                <a:solidFill>
                  <a:srgbClr val="000000"/>
                </a:solidFill>
                <a:effectLst/>
              </a:rPr>
              <a:t>Most of the countries (lower in rank) are having only one customer each.</a:t>
            </a:r>
          </a:p>
        </p:txBody>
      </p:sp>
    </p:spTree>
    <p:extLst>
      <p:ext uri="{BB962C8B-B14F-4D97-AF65-F5344CB8AC3E}">
        <p14:creationId xmlns:p14="http://schemas.microsoft.com/office/powerpoint/2010/main" val="77535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298475F-4CAD-AAAC-114A-899F69AA139B}"/>
              </a:ext>
            </a:extLst>
          </p:cNvPr>
          <p:cNvSpPr txBox="1"/>
          <p:nvPr/>
        </p:nvSpPr>
        <p:spPr>
          <a:xfrm>
            <a:off x="0" y="157316"/>
            <a:ext cx="5673213" cy="646331"/>
          </a:xfrm>
          <a:prstGeom prst="rect">
            <a:avLst/>
          </a:prstGeom>
          <a:solidFill>
            <a:schemeClr val="accent1"/>
          </a:solidFill>
        </p:spPr>
        <p:txBody>
          <a:bodyPr wrap="square" rtlCol="0">
            <a:spAutoFit/>
          </a:bodyPr>
          <a:lstStyle/>
          <a:p>
            <a:r>
              <a:rPr lang="en-US" sz="3600" b="1" dirty="0">
                <a:solidFill>
                  <a:schemeClr val="bg1"/>
                </a:solidFill>
              </a:rPr>
              <a:t>Lead Origin and Lead Source</a:t>
            </a:r>
            <a:endParaRPr lang="en-IN" sz="3600" b="1" dirty="0">
              <a:solidFill>
                <a:schemeClr val="bg1"/>
              </a:solidFill>
            </a:endParaRPr>
          </a:p>
        </p:txBody>
      </p:sp>
      <p:pic>
        <p:nvPicPr>
          <p:cNvPr id="4098" name="Picture 2">
            <a:extLst>
              <a:ext uri="{FF2B5EF4-FFF2-40B4-BE49-F238E27FC236}">
                <a16:creationId xmlns:a16="http://schemas.microsoft.com/office/drawing/2014/main" id="{DCA54B90-9017-21E5-4BC7-EEE3A479B6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257" y="914400"/>
            <a:ext cx="10913807" cy="445401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7CF987C-E4EC-D991-451D-68547E4284F0}"/>
              </a:ext>
            </a:extLst>
          </p:cNvPr>
          <p:cNvSpPr txBox="1"/>
          <p:nvPr/>
        </p:nvSpPr>
        <p:spPr>
          <a:xfrm>
            <a:off x="639096" y="5368413"/>
            <a:ext cx="10913807" cy="984885"/>
          </a:xfrm>
          <a:prstGeom prst="rect">
            <a:avLst/>
          </a:prstGeom>
          <a:noFill/>
        </p:spPr>
        <p:txBody>
          <a:bodyPr wrap="square">
            <a:spAutoFit/>
          </a:bodyPr>
          <a:lstStyle/>
          <a:p>
            <a:pPr algn="l"/>
            <a:r>
              <a:rPr lang="en-US" sz="1600" b="1" i="0" dirty="0">
                <a:solidFill>
                  <a:srgbClr val="000000"/>
                </a:solidFill>
                <a:effectLst/>
              </a:rPr>
              <a:t>Observation:</a:t>
            </a:r>
          </a:p>
          <a:p>
            <a:pPr marL="285750" indent="-285750" algn="l">
              <a:buFont typeface="Wingdings" panose="05000000000000000000" pitchFamily="2" charset="2"/>
              <a:buChar char="v"/>
            </a:pPr>
            <a:r>
              <a:rPr lang="en-US" sz="1400" b="0" i="0" dirty="0">
                <a:solidFill>
                  <a:srgbClr val="000000"/>
                </a:solidFill>
                <a:effectLst/>
              </a:rPr>
              <a:t>Customers under </a:t>
            </a:r>
            <a:r>
              <a:rPr lang="en-US" sz="1400" b="1" i="0" dirty="0">
                <a:solidFill>
                  <a:srgbClr val="000000"/>
                </a:solidFill>
                <a:effectLst/>
              </a:rPr>
              <a:t>'Landing Page Submission'</a:t>
            </a:r>
            <a:r>
              <a:rPr lang="en-US" sz="1400" b="0" i="0" dirty="0">
                <a:solidFill>
                  <a:srgbClr val="000000"/>
                </a:solidFill>
                <a:effectLst/>
              </a:rPr>
              <a:t> origin category are higher in total number as well as conversion. Customers who falls under </a:t>
            </a:r>
            <a:r>
              <a:rPr lang="en-US" sz="1400" b="1" i="0" dirty="0">
                <a:solidFill>
                  <a:srgbClr val="000000"/>
                </a:solidFill>
                <a:effectLst/>
              </a:rPr>
              <a:t>'Lead Add Form'</a:t>
            </a:r>
            <a:r>
              <a:rPr lang="en-US" sz="1400" b="0" i="0" dirty="0">
                <a:solidFill>
                  <a:srgbClr val="000000"/>
                </a:solidFill>
                <a:effectLst/>
              </a:rPr>
              <a:t> category are most likely to get converted.</a:t>
            </a:r>
          </a:p>
          <a:p>
            <a:pPr marL="285750" indent="-285750" algn="l">
              <a:buFont typeface="Wingdings" panose="05000000000000000000" pitchFamily="2" charset="2"/>
              <a:buChar char="v"/>
            </a:pPr>
            <a:r>
              <a:rPr lang="en-US" sz="1400" b="0" i="0" dirty="0">
                <a:solidFill>
                  <a:srgbClr val="000000"/>
                </a:solidFill>
                <a:effectLst/>
              </a:rPr>
              <a:t>Most of the customers got to know the courses through </a:t>
            </a:r>
            <a:r>
              <a:rPr lang="en-US" sz="1400" b="1" i="0" dirty="0">
                <a:solidFill>
                  <a:srgbClr val="000000"/>
                </a:solidFill>
                <a:effectLst/>
              </a:rPr>
              <a:t>'Google'</a:t>
            </a:r>
            <a:r>
              <a:rPr lang="en-US" sz="1400" b="0" i="0" dirty="0">
                <a:solidFill>
                  <a:srgbClr val="000000"/>
                </a:solidFill>
                <a:effectLst/>
              </a:rPr>
              <a:t> source followed by </a:t>
            </a:r>
            <a:r>
              <a:rPr lang="en-US" sz="1400" b="1" i="0" dirty="0">
                <a:solidFill>
                  <a:srgbClr val="000000"/>
                </a:solidFill>
                <a:effectLst/>
              </a:rPr>
              <a:t>'Direct Traffic'</a:t>
            </a:r>
            <a:r>
              <a:rPr lang="en-US" sz="1400" b="0" i="0" dirty="0">
                <a:solidFill>
                  <a:srgbClr val="000000"/>
                </a:solidFill>
                <a:effectLst/>
              </a:rPr>
              <a:t> and </a:t>
            </a:r>
            <a:r>
              <a:rPr lang="en-US" sz="1400" b="1" i="0" dirty="0">
                <a:solidFill>
                  <a:srgbClr val="000000"/>
                </a:solidFill>
                <a:effectLst/>
              </a:rPr>
              <a:t>'Organic Search'</a:t>
            </a:r>
            <a:r>
              <a:rPr lang="en-US" sz="1400" b="0" i="0" dirty="0">
                <a:solidFill>
                  <a:srgbClr val="000000"/>
                </a:solidFill>
                <a:effectLst/>
              </a:rPr>
              <a:t>.</a:t>
            </a:r>
          </a:p>
        </p:txBody>
      </p:sp>
    </p:spTree>
    <p:extLst>
      <p:ext uri="{BB962C8B-B14F-4D97-AF65-F5344CB8AC3E}">
        <p14:creationId xmlns:p14="http://schemas.microsoft.com/office/powerpoint/2010/main" val="4186561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C6BA49-8F6C-0869-504F-A0AF46C617EC}"/>
              </a:ext>
            </a:extLst>
          </p:cNvPr>
          <p:cNvSpPr txBox="1"/>
          <p:nvPr/>
        </p:nvSpPr>
        <p:spPr>
          <a:xfrm>
            <a:off x="0" y="216310"/>
            <a:ext cx="7472516" cy="646331"/>
          </a:xfrm>
          <a:prstGeom prst="rect">
            <a:avLst/>
          </a:prstGeom>
          <a:solidFill>
            <a:schemeClr val="accent1"/>
          </a:solidFill>
        </p:spPr>
        <p:txBody>
          <a:bodyPr wrap="square" rtlCol="0">
            <a:spAutoFit/>
          </a:bodyPr>
          <a:lstStyle/>
          <a:p>
            <a:r>
              <a:rPr lang="en-US" sz="3600" b="1" dirty="0">
                <a:solidFill>
                  <a:schemeClr val="bg1"/>
                </a:solidFill>
              </a:rPr>
              <a:t>Last Activity and Last Notable Activity</a:t>
            </a:r>
            <a:endParaRPr lang="en-IN" sz="3600" b="1" dirty="0">
              <a:solidFill>
                <a:schemeClr val="bg1"/>
              </a:solidFill>
            </a:endParaRPr>
          </a:p>
        </p:txBody>
      </p:sp>
      <p:pic>
        <p:nvPicPr>
          <p:cNvPr id="5122" name="Picture 2">
            <a:extLst>
              <a:ext uri="{FF2B5EF4-FFF2-40B4-BE49-F238E27FC236}">
                <a16:creationId xmlns:a16="http://schemas.microsoft.com/office/drawing/2014/main" id="{35F51319-AEF1-FEB4-85E5-F83A19E640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457" y="953729"/>
            <a:ext cx="11179278" cy="408038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24DCAE9-8369-3FEA-EF04-988DB2984A4A}"/>
              </a:ext>
            </a:extLst>
          </p:cNvPr>
          <p:cNvSpPr txBox="1"/>
          <p:nvPr/>
        </p:nvSpPr>
        <p:spPr>
          <a:xfrm>
            <a:off x="833283" y="5534939"/>
            <a:ext cx="10729451" cy="553998"/>
          </a:xfrm>
          <a:prstGeom prst="rect">
            <a:avLst/>
          </a:prstGeom>
          <a:noFill/>
        </p:spPr>
        <p:txBody>
          <a:bodyPr wrap="square">
            <a:spAutoFit/>
          </a:bodyPr>
          <a:lstStyle/>
          <a:p>
            <a:pPr algn="l"/>
            <a:r>
              <a:rPr lang="en-US" sz="1600" b="1" i="0" dirty="0">
                <a:solidFill>
                  <a:srgbClr val="000000"/>
                </a:solidFill>
                <a:effectLst/>
              </a:rPr>
              <a:t>Observation:</a:t>
            </a:r>
          </a:p>
          <a:p>
            <a:pPr marL="285750" indent="-285750" algn="l">
              <a:buFont typeface="Wingdings" panose="05000000000000000000" pitchFamily="2" charset="2"/>
              <a:buChar char="v"/>
            </a:pPr>
            <a:r>
              <a:rPr lang="en-US" sz="1400" b="0" i="0" dirty="0">
                <a:solidFill>
                  <a:srgbClr val="000000"/>
                </a:solidFill>
                <a:effectLst/>
              </a:rPr>
              <a:t>Customers who falls into </a:t>
            </a:r>
            <a:r>
              <a:rPr lang="en-US" sz="1400" b="1" i="0" dirty="0">
                <a:solidFill>
                  <a:srgbClr val="000000"/>
                </a:solidFill>
                <a:effectLst/>
              </a:rPr>
              <a:t>'SMS Sent'</a:t>
            </a:r>
            <a:r>
              <a:rPr lang="en-US" sz="1400" b="0" i="0" dirty="0">
                <a:solidFill>
                  <a:srgbClr val="000000"/>
                </a:solidFill>
                <a:effectLst/>
              </a:rPr>
              <a:t> and </a:t>
            </a:r>
            <a:r>
              <a:rPr lang="en-US" sz="1400" b="1" i="0" dirty="0">
                <a:solidFill>
                  <a:srgbClr val="000000"/>
                </a:solidFill>
                <a:effectLst/>
              </a:rPr>
              <a:t>'Email Opened'</a:t>
            </a:r>
            <a:r>
              <a:rPr lang="en-US" sz="1400" b="0" i="0" dirty="0">
                <a:solidFill>
                  <a:srgbClr val="000000"/>
                </a:solidFill>
                <a:effectLst/>
              </a:rPr>
              <a:t> categories are higher in terms of total as well as conversion rate.</a:t>
            </a:r>
          </a:p>
        </p:txBody>
      </p:sp>
    </p:spTree>
    <p:extLst>
      <p:ext uri="{BB962C8B-B14F-4D97-AF65-F5344CB8AC3E}">
        <p14:creationId xmlns:p14="http://schemas.microsoft.com/office/powerpoint/2010/main" val="1352844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4CB686-2E7E-ABB0-7C34-65D6DB974039}"/>
              </a:ext>
            </a:extLst>
          </p:cNvPr>
          <p:cNvSpPr txBox="1"/>
          <p:nvPr/>
        </p:nvSpPr>
        <p:spPr>
          <a:xfrm>
            <a:off x="0" y="255639"/>
            <a:ext cx="6096000" cy="646331"/>
          </a:xfrm>
          <a:prstGeom prst="rect">
            <a:avLst/>
          </a:prstGeom>
          <a:solidFill>
            <a:schemeClr val="accent1"/>
          </a:solidFill>
        </p:spPr>
        <p:txBody>
          <a:bodyPr wrap="square" rtlCol="0">
            <a:spAutoFit/>
          </a:bodyPr>
          <a:lstStyle/>
          <a:p>
            <a:r>
              <a:rPr lang="en-US" sz="3600" b="1" dirty="0">
                <a:solidFill>
                  <a:schemeClr val="bg1"/>
                </a:solidFill>
              </a:rPr>
              <a:t>Binary Categorical Variables</a:t>
            </a:r>
            <a:endParaRPr lang="en-IN" sz="3600" b="1" dirty="0">
              <a:solidFill>
                <a:schemeClr val="bg1"/>
              </a:solidFill>
            </a:endParaRPr>
          </a:p>
        </p:txBody>
      </p:sp>
      <p:pic>
        <p:nvPicPr>
          <p:cNvPr id="6146" name="Picture 2">
            <a:extLst>
              <a:ext uri="{FF2B5EF4-FFF2-40B4-BE49-F238E27FC236}">
                <a16:creationId xmlns:a16="http://schemas.microsoft.com/office/drawing/2014/main" id="{CE832408-427F-8B8C-A943-C24492A0E8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794" y="1042219"/>
            <a:ext cx="11444748" cy="428686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36AB728-DE60-3B42-06A5-5FD96071902E}"/>
              </a:ext>
            </a:extLst>
          </p:cNvPr>
          <p:cNvSpPr txBox="1"/>
          <p:nvPr/>
        </p:nvSpPr>
        <p:spPr>
          <a:xfrm>
            <a:off x="501445" y="5557823"/>
            <a:ext cx="11189109" cy="984885"/>
          </a:xfrm>
          <a:prstGeom prst="rect">
            <a:avLst/>
          </a:prstGeom>
          <a:noFill/>
        </p:spPr>
        <p:txBody>
          <a:bodyPr wrap="square">
            <a:spAutoFit/>
          </a:bodyPr>
          <a:lstStyle/>
          <a:p>
            <a:pPr algn="l"/>
            <a:r>
              <a:rPr lang="en-US" sz="1600" b="1" i="0" dirty="0">
                <a:solidFill>
                  <a:srgbClr val="000000"/>
                </a:solidFill>
                <a:effectLst/>
              </a:rPr>
              <a:t>Observation</a:t>
            </a:r>
          </a:p>
          <a:p>
            <a:pPr marL="285750" indent="-285750" algn="l">
              <a:buFont typeface="Wingdings" panose="05000000000000000000" pitchFamily="2" charset="2"/>
              <a:buChar char="v"/>
            </a:pPr>
            <a:r>
              <a:rPr lang="en-US" sz="1400" b="0" i="0" dirty="0">
                <a:solidFill>
                  <a:srgbClr val="000000"/>
                </a:solidFill>
                <a:effectLst/>
              </a:rPr>
              <a:t>From the above plots, it seems that very less customers got to know about the courses either through </a:t>
            </a:r>
            <a:r>
              <a:rPr lang="en-US" sz="1400" b="1" i="0" dirty="0">
                <a:solidFill>
                  <a:srgbClr val="000000"/>
                </a:solidFill>
                <a:effectLst/>
              </a:rPr>
              <a:t>Newspaper Article</a:t>
            </a:r>
            <a:r>
              <a:rPr lang="en-US" sz="1400" b="0" i="0" dirty="0">
                <a:solidFill>
                  <a:srgbClr val="000000"/>
                </a:solidFill>
                <a:effectLst/>
              </a:rPr>
              <a:t> or </a:t>
            </a:r>
            <a:r>
              <a:rPr lang="en-US" sz="1400" b="1" i="0" dirty="0">
                <a:solidFill>
                  <a:srgbClr val="000000"/>
                </a:solidFill>
                <a:effectLst/>
              </a:rPr>
              <a:t>Digital Advertisement</a:t>
            </a:r>
            <a:r>
              <a:rPr lang="en-US" sz="1400" b="0" i="0" dirty="0">
                <a:solidFill>
                  <a:srgbClr val="000000"/>
                </a:solidFill>
                <a:effectLst/>
              </a:rPr>
              <a:t> or </a:t>
            </a:r>
            <a:r>
              <a:rPr lang="en-US" sz="1400" b="1" i="0" dirty="0">
                <a:solidFill>
                  <a:srgbClr val="000000"/>
                </a:solidFill>
                <a:effectLst/>
              </a:rPr>
              <a:t>Recommendations</a:t>
            </a:r>
            <a:r>
              <a:rPr lang="en-US" sz="1400" b="0" i="0" dirty="0">
                <a:solidFill>
                  <a:srgbClr val="000000"/>
                </a:solidFill>
                <a:effectLst/>
              </a:rPr>
              <a:t>.</a:t>
            </a:r>
          </a:p>
          <a:p>
            <a:pPr marL="285750" indent="-285750" algn="l">
              <a:buFont typeface="Wingdings" panose="05000000000000000000" pitchFamily="2" charset="2"/>
              <a:buChar char="v"/>
            </a:pPr>
            <a:r>
              <a:rPr lang="en-US" sz="1400" b="0" i="0" dirty="0">
                <a:solidFill>
                  <a:srgbClr val="000000"/>
                </a:solidFill>
                <a:effectLst/>
              </a:rPr>
              <a:t>Very less customers selected/requested to get the course details through </a:t>
            </a:r>
            <a:r>
              <a:rPr lang="en-US" sz="1400" b="1" i="0" dirty="0">
                <a:solidFill>
                  <a:srgbClr val="000000"/>
                </a:solidFill>
                <a:effectLst/>
              </a:rPr>
              <a:t>Email</a:t>
            </a:r>
            <a:r>
              <a:rPr lang="en-US" sz="1400" b="0" i="0" dirty="0">
                <a:solidFill>
                  <a:srgbClr val="000000"/>
                </a:solidFill>
                <a:effectLst/>
              </a:rPr>
              <a:t> or </a:t>
            </a:r>
            <a:r>
              <a:rPr lang="en-US" sz="1400" b="1" i="0" dirty="0">
                <a:solidFill>
                  <a:srgbClr val="000000"/>
                </a:solidFill>
                <a:effectLst/>
              </a:rPr>
              <a:t>Phone Call</a:t>
            </a:r>
            <a:r>
              <a:rPr lang="en-US" sz="1400" b="0" i="0" dirty="0">
                <a:solidFill>
                  <a:srgbClr val="000000"/>
                </a:solidFill>
                <a:effectLst/>
              </a:rPr>
              <a:t>.</a:t>
            </a:r>
          </a:p>
        </p:txBody>
      </p:sp>
    </p:spTree>
    <p:extLst>
      <p:ext uri="{BB962C8B-B14F-4D97-AF65-F5344CB8AC3E}">
        <p14:creationId xmlns:p14="http://schemas.microsoft.com/office/powerpoint/2010/main" val="2785347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2F6DAEC-19D7-AA48-D7C7-A66DF30AAF1A}"/>
              </a:ext>
            </a:extLst>
          </p:cNvPr>
          <p:cNvSpPr txBox="1"/>
          <p:nvPr/>
        </p:nvSpPr>
        <p:spPr>
          <a:xfrm>
            <a:off x="0" y="167148"/>
            <a:ext cx="12192000" cy="523220"/>
          </a:xfrm>
          <a:prstGeom prst="rect">
            <a:avLst/>
          </a:prstGeom>
          <a:solidFill>
            <a:schemeClr val="accent1"/>
          </a:solidFill>
        </p:spPr>
        <p:txBody>
          <a:bodyPr wrap="square" rtlCol="0">
            <a:spAutoFit/>
          </a:bodyPr>
          <a:lstStyle/>
          <a:p>
            <a:pPr algn="ctr"/>
            <a:r>
              <a:rPr lang="en-US" sz="2800" b="1" i="0" dirty="0">
                <a:solidFill>
                  <a:schemeClr val="bg1"/>
                </a:solidFill>
                <a:effectLst/>
                <a:latin typeface="Helvetica Neue"/>
              </a:rPr>
              <a:t>Total Visits, Total Time Spent on Website and Page Views per Visit</a:t>
            </a:r>
          </a:p>
        </p:txBody>
      </p:sp>
      <p:pic>
        <p:nvPicPr>
          <p:cNvPr id="7170" name="Picture 2">
            <a:extLst>
              <a:ext uri="{FF2B5EF4-FFF2-40B4-BE49-F238E27FC236}">
                <a16:creationId xmlns:a16="http://schemas.microsoft.com/office/drawing/2014/main" id="{6A127841-D55F-DB0D-C547-C5ADAA8F2D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904568"/>
            <a:ext cx="10210800" cy="428179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51A47F5-626E-CEE8-CE1D-09B536E09D78}"/>
              </a:ext>
            </a:extLst>
          </p:cNvPr>
          <p:cNvSpPr txBox="1"/>
          <p:nvPr/>
        </p:nvSpPr>
        <p:spPr>
          <a:xfrm>
            <a:off x="314632" y="5400563"/>
            <a:ext cx="10886768" cy="984885"/>
          </a:xfrm>
          <a:prstGeom prst="rect">
            <a:avLst/>
          </a:prstGeom>
          <a:noFill/>
        </p:spPr>
        <p:txBody>
          <a:bodyPr wrap="square">
            <a:spAutoFit/>
          </a:bodyPr>
          <a:lstStyle/>
          <a:p>
            <a:pPr algn="l"/>
            <a:r>
              <a:rPr lang="en-US" sz="1600" b="1" i="0" dirty="0">
                <a:solidFill>
                  <a:srgbClr val="000000"/>
                </a:solidFill>
                <a:effectLst/>
              </a:rPr>
              <a:t>Observation:</a:t>
            </a:r>
          </a:p>
          <a:p>
            <a:pPr marL="285750" indent="-285750" algn="l">
              <a:buFont typeface="Wingdings" panose="05000000000000000000" pitchFamily="2" charset="2"/>
              <a:buChar char="v"/>
            </a:pPr>
            <a:r>
              <a:rPr lang="en-US" sz="1400" b="0" i="0" dirty="0">
                <a:solidFill>
                  <a:srgbClr val="000000"/>
                </a:solidFill>
                <a:effectLst/>
              </a:rPr>
              <a:t>We have an average of around 3 units as total number of customers visited the website as well as page views per visit (both converted and not converted).</a:t>
            </a:r>
          </a:p>
          <a:p>
            <a:pPr marL="285750" indent="-285750" algn="l">
              <a:buFont typeface="Wingdings" panose="05000000000000000000" pitchFamily="2" charset="2"/>
              <a:buChar char="v"/>
            </a:pPr>
            <a:r>
              <a:rPr lang="en-US" sz="1400" b="0" i="0" dirty="0">
                <a:solidFill>
                  <a:srgbClr val="000000"/>
                </a:solidFill>
                <a:effectLst/>
              </a:rPr>
              <a:t>Customers who spent more time on the website are likely have a greater chance to get converted.</a:t>
            </a:r>
          </a:p>
        </p:txBody>
      </p:sp>
    </p:spTree>
    <p:extLst>
      <p:ext uri="{BB962C8B-B14F-4D97-AF65-F5344CB8AC3E}">
        <p14:creationId xmlns:p14="http://schemas.microsoft.com/office/powerpoint/2010/main" val="4270341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1511</Words>
  <Application>Microsoft Office PowerPoint</Application>
  <PresentationFormat>Widescreen</PresentationFormat>
  <Paragraphs>123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freight-text-pro</vt:lpstr>
      <vt:lpstr>Helvetica Neue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Jalakam</dc:creator>
  <cp:lastModifiedBy>Ganesh Jalakam</cp:lastModifiedBy>
  <cp:revision>40</cp:revision>
  <dcterms:created xsi:type="dcterms:W3CDTF">2022-06-11T14:28:06Z</dcterms:created>
  <dcterms:modified xsi:type="dcterms:W3CDTF">2022-06-11T18:17:04Z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8a196-24eb-41bb-9b22-e6a1875a70f5_Enabled">
    <vt:lpwstr>true</vt:lpwstr>
  </property>
  <property fmtid="{D5CDD505-2E9C-101B-9397-08002B2CF9AE}" pid="3" name="MSIP_Label_7fd8a196-24eb-41bb-9b22-e6a1875a70f5_SetDate">
    <vt:lpwstr>2022-06-11T14:28:11Z</vt:lpwstr>
  </property>
  <property fmtid="{D5CDD505-2E9C-101B-9397-08002B2CF9AE}" pid="4" name="MSIP_Label_7fd8a196-24eb-41bb-9b22-e6a1875a70f5_Method">
    <vt:lpwstr>Privileged</vt:lpwstr>
  </property>
  <property fmtid="{D5CDD505-2E9C-101B-9397-08002B2CF9AE}" pid="5" name="MSIP_Label_7fd8a196-24eb-41bb-9b22-e6a1875a70f5_Name">
    <vt:lpwstr>Public</vt:lpwstr>
  </property>
  <property fmtid="{D5CDD505-2E9C-101B-9397-08002B2CF9AE}" pid="6" name="MSIP_Label_7fd8a196-24eb-41bb-9b22-e6a1875a70f5_SiteId">
    <vt:lpwstr>63ce7d59-2f3e-42cd-a8cc-be764cff5eb6</vt:lpwstr>
  </property>
  <property fmtid="{D5CDD505-2E9C-101B-9397-08002B2CF9AE}" pid="7" name="MSIP_Label_7fd8a196-24eb-41bb-9b22-e6a1875a70f5_ActionId">
    <vt:lpwstr>29876b13-936e-4467-90cd-ba69b5fe2fbb</vt:lpwstr>
  </property>
  <property fmtid="{D5CDD505-2E9C-101B-9397-08002B2CF9AE}" pid="8" name="MSIP_Label_7fd8a196-24eb-41bb-9b22-e6a1875a70f5_ContentBits">
    <vt:lpwstr>0</vt:lpwstr>
  </property>
</Properties>
</file>