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Century Schoolbook"/>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ccbceff35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0ccbceff35_2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0ccbceff35_2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ccbceff35_2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10ccbceff35_2_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0ccbceff35_2_1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ccbceff35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0ccbceff35_2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0ccbceff35_2_1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ad3b210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ad3b210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ccbceff35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10ccbceff35_2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0ccbceff35_2_1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ccbceff35_2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10ccbceff35_2_1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0ccbceff35_2_1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ccbceff35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0ccbceff35_2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ccbceff35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0ccbceff35_2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ccbceff35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10ccbceff35_2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ccbceff35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0ccbceff35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ccbceff35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0ccbceff35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ccbceff35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0ccbceff35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ccbceff35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0ccbceff35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ccbceff35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0ccbceff35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ccbceff3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0ccbceff35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cbceff35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0ccbceff35_2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0ccbceff35_2_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ccbceff35_2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0ccbceff35_2_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0ccbceff35_2_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002060"/>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4"/>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5"/>
            <a:ext cx="7886700" cy="5206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28650" y="893174"/>
            <a:ext cx="7886700" cy="377538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002060"/>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6"/>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28650" y="273845"/>
            <a:ext cx="7886700" cy="5206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7"/>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628650" y="273845"/>
            <a:ext cx="7886700" cy="5206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0"/>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002060"/>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4" name="Google Shape;104;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5" name="Google Shape;105;p21"/>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002060"/>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2"/>
          <p:cNvSpPr/>
          <p:nvPr>
            <p:ph idx="2" type="pic"/>
          </p:nvPr>
        </p:nvSpPr>
        <p:spPr>
          <a:xfrm>
            <a:off x="3887391" y="740569"/>
            <a:ext cx="4629150" cy="3655219"/>
          </a:xfrm>
          <a:prstGeom prst="rect">
            <a:avLst/>
          </a:prstGeom>
          <a:noFill/>
          <a:ln>
            <a:noFill/>
          </a:ln>
        </p:spPr>
      </p:sp>
      <p:sp>
        <p:nvSpPr>
          <p:cNvPr id="111" name="Google Shape;111;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2" name="Google Shape;112;p22"/>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3"/>
          <p:cNvSpPr txBox="1"/>
          <p:nvPr>
            <p:ph type="title"/>
          </p:nvPr>
        </p:nvSpPr>
        <p:spPr>
          <a:xfrm>
            <a:off x="628650" y="273845"/>
            <a:ext cx="7886700" cy="520621"/>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3"/>
          <p:cNvSpPr txBox="1"/>
          <p:nvPr>
            <p:ph idx="1" type="body"/>
          </p:nvPr>
        </p:nvSpPr>
        <p:spPr>
          <a:xfrm rot="5400000">
            <a:off x="2684309" y="-1162486"/>
            <a:ext cx="3775381"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3"/>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rot="5400000">
            <a:off x="5350073" y="1467446"/>
            <a:ext cx="4358879" cy="1971675"/>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0206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4"/>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520621"/>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rgbClr val="002060"/>
              </a:buClr>
              <a:buSzPts val="3300"/>
              <a:buFont typeface="Calibri"/>
              <a:buNone/>
              <a:defRPr b="1" i="0" sz="3300" u="none" cap="none" strike="noStrike">
                <a:solidFill>
                  <a:srgbClr val="002060"/>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893174"/>
            <a:ext cx="7886700" cy="3775381"/>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900" u="none" cap="none" strike="noStrike">
                <a:solidFill>
                  <a:srgbClr val="2B5FF3"/>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1" i="0" sz="900" u="none" cap="none" strike="noStrike">
                <a:solidFill>
                  <a:srgbClr val="2B5FF3"/>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2B5FF3"/>
                </a:solidFill>
                <a:latin typeface="Calibri"/>
                <a:ea typeface="Calibri"/>
                <a:cs typeface="Calibri"/>
                <a:sym typeface="Calibri"/>
              </a:defRPr>
            </a:lvl1pPr>
            <a:lvl2pPr indent="0" lvl="1" marL="0" marR="0" rtl="0" algn="r">
              <a:spcBef>
                <a:spcPts val="0"/>
              </a:spcBef>
              <a:buNone/>
              <a:defRPr b="1" i="0" sz="900" u="none" cap="none" strike="noStrike">
                <a:solidFill>
                  <a:srgbClr val="2B5FF3"/>
                </a:solidFill>
                <a:latin typeface="Calibri"/>
                <a:ea typeface="Calibri"/>
                <a:cs typeface="Calibri"/>
                <a:sym typeface="Calibri"/>
              </a:defRPr>
            </a:lvl2pPr>
            <a:lvl3pPr indent="0" lvl="2" marL="0" marR="0" rtl="0" algn="r">
              <a:spcBef>
                <a:spcPts val="0"/>
              </a:spcBef>
              <a:buNone/>
              <a:defRPr b="1" i="0" sz="900" u="none" cap="none" strike="noStrike">
                <a:solidFill>
                  <a:srgbClr val="2B5FF3"/>
                </a:solidFill>
                <a:latin typeface="Calibri"/>
                <a:ea typeface="Calibri"/>
                <a:cs typeface="Calibri"/>
                <a:sym typeface="Calibri"/>
              </a:defRPr>
            </a:lvl3pPr>
            <a:lvl4pPr indent="0" lvl="3" marL="0" marR="0" rtl="0" algn="r">
              <a:spcBef>
                <a:spcPts val="0"/>
              </a:spcBef>
              <a:buNone/>
              <a:defRPr b="1" i="0" sz="900" u="none" cap="none" strike="noStrike">
                <a:solidFill>
                  <a:srgbClr val="2B5FF3"/>
                </a:solidFill>
                <a:latin typeface="Calibri"/>
                <a:ea typeface="Calibri"/>
                <a:cs typeface="Calibri"/>
                <a:sym typeface="Calibri"/>
              </a:defRPr>
            </a:lvl4pPr>
            <a:lvl5pPr indent="0" lvl="4" marL="0" marR="0" rtl="0" algn="r">
              <a:spcBef>
                <a:spcPts val="0"/>
              </a:spcBef>
              <a:buNone/>
              <a:defRPr b="1" i="0" sz="900" u="none" cap="none" strike="noStrike">
                <a:solidFill>
                  <a:srgbClr val="2B5FF3"/>
                </a:solidFill>
                <a:latin typeface="Calibri"/>
                <a:ea typeface="Calibri"/>
                <a:cs typeface="Calibri"/>
                <a:sym typeface="Calibri"/>
              </a:defRPr>
            </a:lvl5pPr>
            <a:lvl6pPr indent="0" lvl="5" marL="0" marR="0" rtl="0" algn="r">
              <a:spcBef>
                <a:spcPts val="0"/>
              </a:spcBef>
              <a:buNone/>
              <a:defRPr b="1" i="0" sz="900" u="none" cap="none" strike="noStrike">
                <a:solidFill>
                  <a:srgbClr val="2B5FF3"/>
                </a:solidFill>
                <a:latin typeface="Calibri"/>
                <a:ea typeface="Calibri"/>
                <a:cs typeface="Calibri"/>
                <a:sym typeface="Calibri"/>
              </a:defRPr>
            </a:lvl6pPr>
            <a:lvl7pPr indent="0" lvl="6" marL="0" marR="0" rtl="0" algn="r">
              <a:spcBef>
                <a:spcPts val="0"/>
              </a:spcBef>
              <a:buNone/>
              <a:defRPr b="1" i="0" sz="900" u="none" cap="none" strike="noStrike">
                <a:solidFill>
                  <a:srgbClr val="2B5FF3"/>
                </a:solidFill>
                <a:latin typeface="Calibri"/>
                <a:ea typeface="Calibri"/>
                <a:cs typeface="Calibri"/>
                <a:sym typeface="Calibri"/>
              </a:defRPr>
            </a:lvl7pPr>
            <a:lvl8pPr indent="0" lvl="7" marL="0" marR="0" rtl="0" algn="r">
              <a:spcBef>
                <a:spcPts val="0"/>
              </a:spcBef>
              <a:buNone/>
              <a:defRPr b="1" i="0" sz="900" u="none" cap="none" strike="noStrike">
                <a:solidFill>
                  <a:srgbClr val="2B5FF3"/>
                </a:solidFill>
                <a:latin typeface="Calibri"/>
                <a:ea typeface="Calibri"/>
                <a:cs typeface="Calibri"/>
                <a:sym typeface="Calibri"/>
              </a:defRPr>
            </a:lvl8pPr>
            <a:lvl9pPr indent="0" lvl="8" marL="0" marR="0" rtl="0" algn="r">
              <a:spcBef>
                <a:spcPts val="0"/>
              </a:spcBef>
              <a:buNone/>
              <a:defRPr b="1" i="0" sz="900" u="none" cap="none" strike="noStrike">
                <a:solidFill>
                  <a:srgbClr val="2B5FF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Logo, company name&#10;&#10;Description automatically generated" id="56" name="Google Shape;56;p13"/>
          <p:cNvPicPr preferRelativeResize="0"/>
          <p:nvPr/>
        </p:nvPicPr>
        <p:blipFill rotWithShape="1">
          <a:blip r:embed="rId1">
            <a:alphaModFix/>
          </a:blip>
          <a:srcRect b="0" l="0" r="0" t="0"/>
          <a:stretch/>
        </p:blipFill>
        <p:spPr>
          <a:xfrm>
            <a:off x="0" y="0"/>
            <a:ext cx="628571" cy="411510"/>
          </a:xfrm>
          <a:prstGeom prst="rect">
            <a:avLst/>
          </a:prstGeom>
          <a:noFill/>
          <a:ln>
            <a:noFill/>
          </a:ln>
        </p:spPr>
      </p:pic>
      <p:pic>
        <p:nvPicPr>
          <p:cNvPr descr="A picture containing calendar&#10;&#10;Description automatically generated" id="57" name="Google Shape;57;p13"/>
          <p:cNvPicPr preferRelativeResize="0"/>
          <p:nvPr/>
        </p:nvPicPr>
        <p:blipFill rotWithShape="1">
          <a:blip r:embed="rId2">
            <a:alphaModFix/>
          </a:blip>
          <a:srcRect b="0" l="0" r="0" t="0"/>
          <a:stretch/>
        </p:blipFill>
        <p:spPr>
          <a:xfrm>
            <a:off x="8607104" y="13533"/>
            <a:ext cx="520112" cy="52062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5"/>
          <p:cNvSpPr txBox="1"/>
          <p:nvPr>
            <p:ph type="ctrTitle"/>
          </p:nvPr>
        </p:nvSpPr>
        <p:spPr>
          <a:xfrm>
            <a:off x="0" y="1685694"/>
            <a:ext cx="9144000" cy="964413"/>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FF0000"/>
              </a:buClr>
              <a:buSzPts val="2600"/>
              <a:buFont typeface="Calibri"/>
              <a:buNone/>
            </a:pPr>
            <a:r>
              <a:rPr i="1" lang="en" sz="2600">
                <a:solidFill>
                  <a:srgbClr val="FF0000"/>
                </a:solidFill>
              </a:rPr>
              <a:t>Medical Store Management</a:t>
            </a:r>
            <a:br>
              <a:rPr lang="en" sz="2600">
                <a:solidFill>
                  <a:srgbClr val="FF0000"/>
                </a:solidFill>
              </a:rPr>
            </a:br>
            <a:endParaRPr sz="2600">
              <a:solidFill>
                <a:srgbClr val="FF0000"/>
              </a:solidFill>
            </a:endParaRPr>
          </a:p>
        </p:txBody>
      </p:sp>
      <p:sp>
        <p:nvSpPr>
          <p:cNvPr id="133" name="Google Shape;133;p25"/>
          <p:cNvSpPr txBox="1"/>
          <p:nvPr>
            <p:ph idx="1" type="subTitle"/>
          </p:nvPr>
        </p:nvSpPr>
        <p:spPr>
          <a:xfrm>
            <a:off x="2900361" y="2569839"/>
            <a:ext cx="3343278" cy="61866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C00000"/>
              </a:buClr>
              <a:buSzPts val="1800"/>
              <a:buNone/>
            </a:pPr>
            <a:r>
              <a:rPr b="1" lang="en">
                <a:solidFill>
                  <a:srgbClr val="C00000"/>
                </a:solidFill>
                <a:latin typeface="Times New Roman"/>
                <a:ea typeface="Times New Roman"/>
                <a:cs typeface="Times New Roman"/>
                <a:sym typeface="Times New Roman"/>
              </a:rPr>
              <a:t>                   Ganesh K</a:t>
            </a:r>
            <a:endParaRPr/>
          </a:p>
          <a:p>
            <a:pPr indent="0" lvl="0" marL="0" rtl="0" algn="ctr">
              <a:lnSpc>
                <a:spcPct val="90000"/>
              </a:lnSpc>
              <a:spcBef>
                <a:spcPts val="0"/>
              </a:spcBef>
              <a:spcAft>
                <a:spcPts val="0"/>
              </a:spcAft>
              <a:buClr>
                <a:srgbClr val="000066"/>
              </a:buClr>
              <a:buSzPts val="1800"/>
              <a:buNone/>
            </a:pPr>
            <a:r>
              <a:rPr b="1" lang="en" sz="1800">
                <a:solidFill>
                  <a:srgbClr val="000066"/>
                </a:solidFill>
                <a:latin typeface="Times New Roman"/>
                <a:ea typeface="Times New Roman"/>
                <a:cs typeface="Times New Roman"/>
                <a:sym typeface="Times New Roman"/>
              </a:rPr>
              <a:t>USN: 1RN1</a:t>
            </a:r>
            <a:r>
              <a:rPr b="1" lang="en">
                <a:solidFill>
                  <a:srgbClr val="000066"/>
                </a:solidFill>
                <a:latin typeface="Times New Roman"/>
                <a:ea typeface="Times New Roman"/>
                <a:cs typeface="Times New Roman"/>
                <a:sym typeface="Times New Roman"/>
              </a:rPr>
              <a:t>8</a:t>
            </a:r>
            <a:r>
              <a:rPr b="1" lang="en" sz="1800">
                <a:solidFill>
                  <a:srgbClr val="000066"/>
                </a:solidFill>
                <a:latin typeface="Times New Roman"/>
                <a:ea typeface="Times New Roman"/>
                <a:cs typeface="Times New Roman"/>
                <a:sym typeface="Times New Roman"/>
              </a:rPr>
              <a:t>IS</a:t>
            </a:r>
            <a:r>
              <a:rPr b="1" lang="en">
                <a:solidFill>
                  <a:srgbClr val="000066"/>
                </a:solidFill>
                <a:latin typeface="Times New Roman"/>
                <a:ea typeface="Times New Roman"/>
                <a:cs typeface="Times New Roman"/>
                <a:sym typeface="Times New Roman"/>
              </a:rPr>
              <a:t>046</a:t>
            </a:r>
            <a:endParaRPr b="1" sz="1800">
              <a:solidFill>
                <a:srgbClr val="000066"/>
              </a:solidFill>
            </a:endParaRPr>
          </a:p>
        </p:txBody>
      </p:sp>
      <p:sp>
        <p:nvSpPr>
          <p:cNvPr id="134" name="Google Shape;134;p25"/>
          <p:cNvSpPr/>
          <p:nvPr/>
        </p:nvSpPr>
        <p:spPr>
          <a:xfrm>
            <a:off x="0" y="-18551"/>
            <a:ext cx="9144000" cy="76174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700" u="none" cap="none" strike="noStrike">
                <a:solidFill>
                  <a:srgbClr val="000066"/>
                </a:solidFill>
                <a:latin typeface="Times New Roman"/>
                <a:ea typeface="Times New Roman"/>
                <a:cs typeface="Times New Roman"/>
                <a:sym typeface="Times New Roman"/>
              </a:rPr>
              <a:t>RNS INSTITUTE OF TECHNOLOGY</a:t>
            </a:r>
            <a:endParaRPr sz="1100"/>
          </a:p>
          <a:p>
            <a:pPr indent="0" lvl="0" marL="0" marR="0" rtl="0" algn="ctr">
              <a:spcBef>
                <a:spcPts val="0"/>
              </a:spcBef>
              <a:spcAft>
                <a:spcPts val="0"/>
              </a:spcAft>
              <a:buNone/>
            </a:pPr>
            <a:r>
              <a:rPr b="1" i="0" lang="en" sz="1800" u="none" cap="none" strike="noStrike">
                <a:solidFill>
                  <a:srgbClr val="000066"/>
                </a:solidFill>
                <a:latin typeface="Times New Roman"/>
                <a:ea typeface="Times New Roman"/>
                <a:cs typeface="Times New Roman"/>
                <a:sym typeface="Times New Roman"/>
              </a:rPr>
              <a:t>BENGALURU - 98</a:t>
            </a:r>
            <a:endParaRPr b="1" i="0" sz="1800" u="none" cap="none" strike="noStrike">
              <a:solidFill>
                <a:srgbClr val="000066"/>
              </a:solidFill>
              <a:latin typeface="Times New Roman"/>
              <a:ea typeface="Times New Roman"/>
              <a:cs typeface="Times New Roman"/>
              <a:sym typeface="Times New Roman"/>
            </a:endParaRPr>
          </a:p>
        </p:txBody>
      </p:sp>
      <p:sp>
        <p:nvSpPr>
          <p:cNvPr id="135" name="Google Shape;135;p25"/>
          <p:cNvSpPr/>
          <p:nvPr/>
        </p:nvSpPr>
        <p:spPr>
          <a:xfrm>
            <a:off x="0" y="737938"/>
            <a:ext cx="9144000" cy="4385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400" u="none" cap="none" strike="noStrike">
                <a:solidFill>
                  <a:srgbClr val="C00000"/>
                </a:solidFill>
                <a:latin typeface="Times New Roman"/>
                <a:ea typeface="Times New Roman"/>
                <a:cs typeface="Times New Roman"/>
                <a:sym typeface="Times New Roman"/>
              </a:rPr>
              <a:t>DEPARTMENT OF INFORMATION SCIENCE &amp; ENGINEERING</a:t>
            </a:r>
            <a:endParaRPr sz="1100"/>
          </a:p>
        </p:txBody>
      </p:sp>
      <p:sp>
        <p:nvSpPr>
          <p:cNvPr id="136" name="Google Shape;136;p25"/>
          <p:cNvSpPr/>
          <p:nvPr/>
        </p:nvSpPr>
        <p:spPr>
          <a:xfrm>
            <a:off x="1709682" y="1339445"/>
            <a:ext cx="5076564"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rgbClr val="002060"/>
                </a:solidFill>
                <a:latin typeface="Times New Roman"/>
                <a:ea typeface="Times New Roman"/>
                <a:cs typeface="Times New Roman"/>
                <a:sym typeface="Times New Roman"/>
              </a:rPr>
              <a:t>          </a:t>
            </a:r>
            <a:r>
              <a:rPr b="1" i="0" lang="en" sz="1800" u="none" cap="none" strike="noStrike">
                <a:solidFill>
                  <a:srgbClr val="002060"/>
                </a:solidFill>
                <a:latin typeface="Times New Roman"/>
                <a:ea typeface="Times New Roman"/>
                <a:cs typeface="Times New Roman"/>
                <a:sym typeface="Times New Roman"/>
              </a:rPr>
              <a:t>Presentation on Internship</a:t>
            </a:r>
            <a:endParaRPr sz="1100"/>
          </a:p>
        </p:txBody>
      </p:sp>
      <p:sp>
        <p:nvSpPr>
          <p:cNvPr id="137" name="Google Shape;137;p25"/>
          <p:cNvSpPr/>
          <p:nvPr/>
        </p:nvSpPr>
        <p:spPr>
          <a:xfrm>
            <a:off x="26744" y="3951877"/>
            <a:ext cx="3846668" cy="7155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rgbClr val="262626"/>
                </a:solidFill>
                <a:latin typeface="Times New Roman"/>
                <a:ea typeface="Times New Roman"/>
                <a:cs typeface="Times New Roman"/>
                <a:sym typeface="Times New Roman"/>
              </a:rPr>
              <a:t> Internal Guide</a:t>
            </a:r>
            <a:endParaRPr sz="1100"/>
          </a:p>
          <a:p>
            <a:pPr indent="0" lvl="0" marL="0" marR="0" rtl="0" algn="ctr">
              <a:spcBef>
                <a:spcPts val="0"/>
              </a:spcBef>
              <a:spcAft>
                <a:spcPts val="0"/>
              </a:spcAft>
              <a:buNone/>
            </a:pPr>
            <a:r>
              <a:rPr b="1" i="0" lang="en" sz="1500" u="none" cap="none" strike="noStrike">
                <a:solidFill>
                  <a:srgbClr val="000066"/>
                </a:solidFill>
                <a:latin typeface="Times New Roman"/>
                <a:ea typeface="Times New Roman"/>
                <a:cs typeface="Times New Roman"/>
                <a:sym typeface="Times New Roman"/>
              </a:rPr>
              <a:t>Ms. </a:t>
            </a:r>
            <a:r>
              <a:rPr b="1" lang="en" sz="1500">
                <a:solidFill>
                  <a:srgbClr val="000066"/>
                </a:solidFill>
                <a:latin typeface="Times New Roman"/>
                <a:ea typeface="Times New Roman"/>
                <a:cs typeface="Times New Roman"/>
                <a:sym typeface="Times New Roman"/>
              </a:rPr>
              <a:t>Priyanka M R</a:t>
            </a:r>
            <a:endParaRPr b="1" i="0" sz="1500" u="none" cap="none" strike="noStrike">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 sz="1400" u="none" cap="none" strike="noStrike">
                <a:solidFill>
                  <a:srgbClr val="262626"/>
                </a:solidFill>
                <a:latin typeface="Times New Roman"/>
                <a:ea typeface="Times New Roman"/>
                <a:cs typeface="Times New Roman"/>
                <a:sym typeface="Times New Roman"/>
              </a:rPr>
              <a:t>Asst. Prof, Dept of  ISE, RNSIT</a:t>
            </a:r>
            <a:endParaRPr b="0" i="0" sz="1400" u="none" cap="none" strike="noStrike">
              <a:solidFill>
                <a:srgbClr val="262626"/>
              </a:solidFill>
              <a:latin typeface="Times New Roman"/>
              <a:ea typeface="Times New Roman"/>
              <a:cs typeface="Times New Roman"/>
              <a:sym typeface="Times New Roman"/>
            </a:endParaRPr>
          </a:p>
        </p:txBody>
      </p:sp>
      <p:sp>
        <p:nvSpPr>
          <p:cNvPr id="138" name="Google Shape;138;p25"/>
          <p:cNvSpPr/>
          <p:nvPr/>
        </p:nvSpPr>
        <p:spPr>
          <a:xfrm>
            <a:off x="5277908" y="3933040"/>
            <a:ext cx="3846668" cy="7155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400" u="none" cap="none" strike="noStrike">
                <a:solidFill>
                  <a:srgbClr val="262626"/>
                </a:solidFill>
                <a:latin typeface="Times New Roman"/>
                <a:ea typeface="Times New Roman"/>
                <a:cs typeface="Times New Roman"/>
                <a:sym typeface="Times New Roman"/>
              </a:rPr>
              <a:t>External Guide</a:t>
            </a:r>
            <a:endParaRPr sz="1100"/>
          </a:p>
          <a:p>
            <a:pPr indent="0" lvl="0" marL="0" marR="0" rtl="0" algn="ctr">
              <a:spcBef>
                <a:spcPts val="0"/>
              </a:spcBef>
              <a:spcAft>
                <a:spcPts val="0"/>
              </a:spcAft>
              <a:buNone/>
            </a:pPr>
            <a:r>
              <a:rPr b="1" i="0" lang="en" sz="1500" u="none" cap="none" strike="noStrike">
                <a:solidFill>
                  <a:srgbClr val="000066"/>
                </a:solidFill>
                <a:latin typeface="Times New Roman"/>
                <a:ea typeface="Times New Roman"/>
                <a:cs typeface="Times New Roman"/>
                <a:sym typeface="Times New Roman"/>
              </a:rPr>
              <a:t>Mr. </a:t>
            </a:r>
            <a:r>
              <a:rPr b="1" lang="en" sz="1500">
                <a:solidFill>
                  <a:srgbClr val="000066"/>
                </a:solidFill>
                <a:latin typeface="Times New Roman"/>
                <a:ea typeface="Times New Roman"/>
                <a:cs typeface="Times New Roman"/>
                <a:sym typeface="Times New Roman"/>
              </a:rPr>
              <a:t>Ramesh</a:t>
            </a:r>
            <a:endParaRPr b="1" sz="1500">
              <a:solidFill>
                <a:srgbClr val="000066"/>
              </a:solidFill>
              <a:latin typeface="Times New Roman"/>
              <a:ea typeface="Times New Roman"/>
              <a:cs typeface="Times New Roman"/>
              <a:sym typeface="Times New Roman"/>
            </a:endParaRPr>
          </a:p>
          <a:p>
            <a:pPr indent="0" lvl="0" marL="0" marR="0" rtl="0" algn="ctr">
              <a:spcBef>
                <a:spcPts val="0"/>
              </a:spcBef>
              <a:spcAft>
                <a:spcPts val="0"/>
              </a:spcAft>
              <a:buNone/>
            </a:pPr>
            <a:r>
              <a:rPr lang="en">
                <a:solidFill>
                  <a:srgbClr val="262626"/>
                </a:solidFill>
                <a:latin typeface="Times New Roman"/>
                <a:ea typeface="Times New Roman"/>
                <a:cs typeface="Times New Roman"/>
                <a:sym typeface="Times New Roman"/>
              </a:rPr>
              <a:t>TechieAid</a:t>
            </a:r>
            <a:endParaRPr b="0" i="0" sz="1400" u="none" cap="none" strike="noStrike">
              <a:solidFill>
                <a:srgbClr val="262626"/>
              </a:solidFill>
              <a:latin typeface="Times New Roman"/>
              <a:ea typeface="Times New Roman"/>
              <a:cs typeface="Times New Roman"/>
              <a:sym typeface="Times New Roman"/>
            </a:endParaRPr>
          </a:p>
        </p:txBody>
      </p:sp>
      <p:sp>
        <p:nvSpPr>
          <p:cNvPr id="139" name="Google Shape;139;p25"/>
          <p:cNvSpPr txBox="1"/>
          <p:nvPr/>
        </p:nvSpPr>
        <p:spPr>
          <a:xfrm>
            <a:off x="5806688" y="3649454"/>
            <a:ext cx="2789106"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rgbClr val="C00000"/>
                </a:solidFill>
                <a:latin typeface="Calibri"/>
                <a:ea typeface="Calibri"/>
                <a:cs typeface="Calibri"/>
                <a:sym typeface="Calibri"/>
              </a:rPr>
              <a:t>TechieAid</a:t>
            </a:r>
            <a:endParaRPr b="1" i="0" sz="1400" u="none" cap="none" strike="noStrike">
              <a:solidFill>
                <a:srgbClr val="C00000"/>
              </a:solidFill>
              <a:latin typeface="Calibri"/>
              <a:ea typeface="Calibri"/>
              <a:cs typeface="Calibri"/>
              <a:sym typeface="Calibri"/>
            </a:endParaRPr>
          </a:p>
        </p:txBody>
      </p:sp>
      <p:pic>
        <p:nvPicPr>
          <p:cNvPr id="140" name="Google Shape;140;p25"/>
          <p:cNvPicPr preferRelativeResize="0"/>
          <p:nvPr/>
        </p:nvPicPr>
        <p:blipFill rotWithShape="1">
          <a:blip r:embed="rId3">
            <a:alphaModFix/>
          </a:blip>
          <a:srcRect b="0" l="0" r="0" t="0"/>
          <a:stretch/>
        </p:blipFill>
        <p:spPr>
          <a:xfrm>
            <a:off x="6711827" y="2999282"/>
            <a:ext cx="978830" cy="6501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628650" y="102394"/>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Implementation / Coding</a:t>
            </a:r>
            <a:endParaRPr b="1" sz="2400" u="sng">
              <a:solidFill>
                <a:srgbClr val="3F3F3F"/>
              </a:solidFill>
              <a:latin typeface="Times New Roman"/>
              <a:ea typeface="Times New Roman"/>
              <a:cs typeface="Times New Roman"/>
              <a:sym typeface="Times New Roman"/>
            </a:endParaRPr>
          </a:p>
        </p:txBody>
      </p:sp>
      <p:sp>
        <p:nvSpPr>
          <p:cNvPr id="224" name="Google Shape;224;p34"/>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25" name="Google Shape;225;p3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26" name="Google Shape;226;p34"/>
          <p:cNvSpPr txBox="1"/>
          <p:nvPr/>
        </p:nvSpPr>
        <p:spPr>
          <a:xfrm>
            <a:off x="347700" y="623025"/>
            <a:ext cx="8484600" cy="4144200"/>
          </a:xfrm>
          <a:prstGeom prst="rect">
            <a:avLst/>
          </a:prstGeom>
          <a:noFill/>
          <a:ln>
            <a:noFill/>
          </a:ln>
        </p:spPr>
        <p:txBody>
          <a:bodyPr anchorCtr="0" anchor="t" bIns="34275" lIns="68575" spcFirstLastPara="1" rIns="68575" wrap="square" tIns="34275">
            <a:normAutofit fontScale="25000" lnSpcReduction="20000"/>
          </a:bodyPr>
          <a:lstStyle/>
          <a:p>
            <a:pPr indent="-254000" lvl="0" marL="266700" marR="0" rtl="0" algn="l">
              <a:lnSpc>
                <a:spcPct val="150000"/>
              </a:lnSpc>
              <a:spcBef>
                <a:spcPts val="0"/>
              </a:spcBef>
              <a:spcAft>
                <a:spcPts val="0"/>
              </a:spcAft>
              <a:buClr>
                <a:schemeClr val="dk1"/>
              </a:buClr>
              <a:buSzPct val="100000"/>
              <a:buFont typeface="Noto Sans Symbols"/>
              <a:buChar char="❖"/>
            </a:pPr>
            <a:r>
              <a:rPr b="1" lang="en" sz="5600">
                <a:solidFill>
                  <a:schemeClr val="dk1"/>
                </a:solidFill>
                <a:latin typeface="Times New Roman"/>
                <a:ea typeface="Times New Roman"/>
                <a:cs typeface="Times New Roman"/>
                <a:sym typeface="Times New Roman"/>
              </a:rPr>
              <a:t>Sample 	Code:</a:t>
            </a:r>
            <a:endParaRPr sz="5600"/>
          </a:p>
          <a:p>
            <a:pPr indent="0" lvl="0" marL="0" rtl="0" algn="l">
              <a:spcBef>
                <a:spcPts val="0"/>
              </a:spcBef>
              <a:spcAft>
                <a:spcPts val="0"/>
              </a:spcAft>
              <a:buNone/>
            </a:pPr>
            <a:r>
              <a:t/>
            </a:r>
            <a:endParaRPr sz="4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4000">
              <a:solidFill>
                <a:srgbClr val="0000FF"/>
              </a:solidFill>
              <a:latin typeface="Courier New"/>
              <a:ea typeface="Courier New"/>
              <a:cs typeface="Courier New"/>
              <a:sym typeface="Courier New"/>
            </a:endParaRPr>
          </a:p>
          <a:p>
            <a:pPr indent="457200" lvl="0" marL="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System.Collections.Generic;</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System.ComponentModel;</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System.Data;</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System.Drawing;</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System.Linq;</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System.Text;</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using</a:t>
            </a:r>
            <a:r>
              <a:rPr lang="en" sz="4000">
                <a:solidFill>
                  <a:schemeClr val="dk1"/>
                </a:solidFill>
                <a:latin typeface="Courier New"/>
                <a:ea typeface="Courier New"/>
                <a:cs typeface="Courier New"/>
                <a:sym typeface="Courier New"/>
              </a:rPr>
              <a:t> System.Windows.Forms;</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namespace</a:t>
            </a:r>
            <a:r>
              <a:rPr lang="en" sz="4000">
                <a:solidFill>
                  <a:schemeClr val="dk1"/>
                </a:solidFill>
                <a:latin typeface="Courier New"/>
                <a:ea typeface="Courier New"/>
                <a:cs typeface="Courier New"/>
                <a:sym typeface="Courier New"/>
              </a:rPr>
              <a:t> Medical_store</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publicpartialclass</a:t>
            </a:r>
            <a:r>
              <a:rPr lang="en" sz="4000">
                <a:solidFill>
                  <a:srgbClr val="2B91AF"/>
                </a:solidFill>
                <a:latin typeface="Courier New"/>
                <a:ea typeface="Courier New"/>
                <a:cs typeface="Courier New"/>
                <a:sym typeface="Courier New"/>
              </a:rPr>
              <a:t>itemStock</a:t>
            </a:r>
            <a:r>
              <a:rPr lang="en" sz="4000">
                <a:solidFill>
                  <a:schemeClr val="dk1"/>
                </a:solidFill>
                <a:latin typeface="Courier New"/>
                <a:ea typeface="Courier New"/>
                <a:cs typeface="Courier New"/>
                <a:sym typeface="Courier New"/>
              </a:rPr>
              <a:t> : </a:t>
            </a:r>
            <a:r>
              <a:rPr lang="en" sz="4000">
                <a:solidFill>
                  <a:srgbClr val="2B91AF"/>
                </a:solidFill>
                <a:latin typeface="Courier New"/>
                <a:ea typeface="Courier New"/>
                <a:cs typeface="Courier New"/>
                <a:sym typeface="Courier New"/>
              </a:rPr>
              <a:t>Form</a:t>
            </a:r>
            <a:endParaRPr sz="4000">
              <a:solidFill>
                <a:srgbClr val="2B91AF"/>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public</a:t>
            </a:r>
            <a:r>
              <a:rPr lang="en" sz="4000">
                <a:solidFill>
                  <a:schemeClr val="dk1"/>
                </a:solidFill>
                <a:latin typeface="Courier New"/>
                <a:ea typeface="Courier New"/>
                <a:cs typeface="Courier New"/>
                <a:sym typeface="Courier New"/>
              </a:rPr>
              <a:t> itemStock(Medical_store.</a:t>
            </a:r>
            <a:r>
              <a:rPr lang="en" sz="4000">
                <a:solidFill>
                  <a:srgbClr val="2B91AF"/>
                </a:solidFill>
                <a:latin typeface="Courier New"/>
                <a:ea typeface="Courier New"/>
                <a:cs typeface="Courier New"/>
                <a:sym typeface="Courier New"/>
              </a:rPr>
              <a:t>Mdi_parent1</a:t>
            </a:r>
            <a:r>
              <a:rPr lang="en" sz="4000">
                <a:solidFill>
                  <a:schemeClr val="dk1"/>
                </a:solidFill>
                <a:latin typeface="Courier New"/>
                <a:ea typeface="Courier New"/>
                <a:cs typeface="Courier New"/>
                <a:sym typeface="Courier New"/>
              </a:rPr>
              <a:t> parent)</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InitializeComponent();</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this</a:t>
            </a:r>
            <a:r>
              <a:rPr lang="en" sz="4000">
                <a:solidFill>
                  <a:schemeClr val="dk1"/>
                </a:solidFill>
                <a:latin typeface="Courier New"/>
                <a:ea typeface="Courier New"/>
                <a:cs typeface="Courier New"/>
                <a:sym typeface="Courier New"/>
              </a:rPr>
              <a:t>.MdiParent = parent;</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privatevoid</a:t>
            </a:r>
            <a:r>
              <a:rPr lang="en" sz="4000">
                <a:solidFill>
                  <a:schemeClr val="dk1"/>
                </a:solidFill>
                <a:latin typeface="Courier New"/>
                <a:ea typeface="Courier New"/>
                <a:cs typeface="Courier New"/>
                <a:sym typeface="Courier New"/>
              </a:rPr>
              <a:t> itemStock_Load(</a:t>
            </a:r>
            <a:r>
              <a:rPr lang="en" sz="4000">
                <a:solidFill>
                  <a:srgbClr val="0000FF"/>
                </a:solidFill>
                <a:latin typeface="Courier New"/>
                <a:ea typeface="Courier New"/>
                <a:cs typeface="Courier New"/>
                <a:sym typeface="Courier New"/>
              </a:rPr>
              <a:t>object</a:t>
            </a:r>
            <a:r>
              <a:rPr lang="en" sz="4000">
                <a:solidFill>
                  <a:schemeClr val="dk1"/>
                </a:solidFill>
                <a:latin typeface="Courier New"/>
                <a:ea typeface="Courier New"/>
                <a:cs typeface="Courier New"/>
                <a:sym typeface="Courier New"/>
              </a:rPr>
              <a:t> sender, </a:t>
            </a:r>
            <a:r>
              <a:rPr lang="en" sz="4000">
                <a:solidFill>
                  <a:srgbClr val="2B91AF"/>
                </a:solidFill>
                <a:latin typeface="Courier New"/>
                <a:ea typeface="Courier New"/>
                <a:cs typeface="Courier New"/>
                <a:sym typeface="Courier New"/>
              </a:rPr>
              <a:t>EventArgs</a:t>
            </a:r>
            <a:r>
              <a:rPr lang="en" sz="4000">
                <a:solidFill>
                  <a:schemeClr val="dk1"/>
                </a:solidFill>
                <a:latin typeface="Courier New"/>
                <a:ea typeface="Courier New"/>
                <a:cs typeface="Courier New"/>
                <a:sym typeface="Courier New"/>
              </a:rPr>
              <a:t> e)</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this</a:t>
            </a:r>
            <a:r>
              <a:rPr lang="en" sz="4000">
                <a:solidFill>
                  <a:schemeClr val="dk1"/>
                </a:solidFill>
                <a:latin typeface="Courier New"/>
                <a:ea typeface="Courier New"/>
                <a:cs typeface="Courier New"/>
                <a:sym typeface="Courier New"/>
              </a:rPr>
              <a:t>.stockTableAdapter.Fill(</a:t>
            </a:r>
            <a:r>
              <a:rPr lang="en" sz="4000">
                <a:solidFill>
                  <a:srgbClr val="0000FF"/>
                </a:solidFill>
                <a:latin typeface="Courier New"/>
                <a:ea typeface="Courier New"/>
                <a:cs typeface="Courier New"/>
                <a:sym typeface="Courier New"/>
              </a:rPr>
              <a:t>this</a:t>
            </a:r>
            <a:r>
              <a:rPr lang="en" sz="4000">
                <a:solidFill>
                  <a:schemeClr val="dk1"/>
                </a:solidFill>
                <a:latin typeface="Courier New"/>
                <a:ea typeface="Courier New"/>
                <a:cs typeface="Courier New"/>
                <a:sym typeface="Courier New"/>
              </a:rPr>
              <a:t>.medicalDataSet1.Stock);</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privatevoid</a:t>
            </a:r>
            <a:r>
              <a:rPr lang="en" sz="4000">
                <a:solidFill>
                  <a:schemeClr val="dk1"/>
                </a:solidFill>
                <a:latin typeface="Courier New"/>
                <a:ea typeface="Courier New"/>
                <a:cs typeface="Courier New"/>
                <a:sym typeface="Courier New"/>
              </a:rPr>
              <a:t> button1_Click(</a:t>
            </a:r>
            <a:r>
              <a:rPr lang="en" sz="4000">
                <a:solidFill>
                  <a:srgbClr val="0000FF"/>
                </a:solidFill>
                <a:latin typeface="Courier New"/>
                <a:ea typeface="Courier New"/>
                <a:cs typeface="Courier New"/>
                <a:sym typeface="Courier New"/>
              </a:rPr>
              <a:t>object</a:t>
            </a:r>
            <a:r>
              <a:rPr lang="en" sz="4000">
                <a:solidFill>
                  <a:schemeClr val="dk1"/>
                </a:solidFill>
                <a:latin typeface="Courier New"/>
                <a:ea typeface="Courier New"/>
                <a:cs typeface="Courier New"/>
                <a:sym typeface="Courier New"/>
              </a:rPr>
              <a:t> sender, </a:t>
            </a:r>
            <a:r>
              <a:rPr lang="en" sz="4000">
                <a:solidFill>
                  <a:srgbClr val="2B91AF"/>
                </a:solidFill>
                <a:latin typeface="Courier New"/>
                <a:ea typeface="Courier New"/>
                <a:cs typeface="Courier New"/>
                <a:sym typeface="Courier New"/>
              </a:rPr>
              <a:t>EventArgs</a:t>
            </a:r>
            <a:r>
              <a:rPr lang="en" sz="4000">
                <a:solidFill>
                  <a:schemeClr val="dk1"/>
                </a:solidFill>
                <a:latin typeface="Courier New"/>
                <a:ea typeface="Courier New"/>
                <a:cs typeface="Courier New"/>
                <a:sym typeface="Courier New"/>
              </a:rPr>
              <a:t> e)</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this</a:t>
            </a:r>
            <a:r>
              <a:rPr lang="en" sz="4000">
                <a:solidFill>
                  <a:schemeClr val="dk1"/>
                </a:solidFill>
                <a:latin typeface="Courier New"/>
                <a:ea typeface="Courier New"/>
                <a:cs typeface="Courier New"/>
                <a:sym typeface="Courier New"/>
              </a:rPr>
              <a:t>.Close();</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rgbClr val="0000FF"/>
                </a:solidFill>
                <a:latin typeface="Courier New"/>
                <a:ea typeface="Courier New"/>
                <a:cs typeface="Courier New"/>
                <a:sym typeface="Courier New"/>
              </a:rPr>
              <a:t>privatevoid</a:t>
            </a:r>
            <a:r>
              <a:rPr lang="en" sz="4000">
                <a:solidFill>
                  <a:schemeClr val="dk1"/>
                </a:solidFill>
                <a:latin typeface="Courier New"/>
                <a:ea typeface="Courier New"/>
                <a:cs typeface="Courier New"/>
                <a:sym typeface="Courier New"/>
              </a:rPr>
              <a:t> dataGridView1_CellContentClick(</a:t>
            </a:r>
            <a:r>
              <a:rPr lang="en" sz="4000">
                <a:solidFill>
                  <a:srgbClr val="0000FF"/>
                </a:solidFill>
                <a:latin typeface="Courier New"/>
                <a:ea typeface="Courier New"/>
                <a:cs typeface="Courier New"/>
                <a:sym typeface="Courier New"/>
              </a:rPr>
              <a:t>object</a:t>
            </a:r>
            <a:r>
              <a:rPr lang="en" sz="4000">
                <a:solidFill>
                  <a:schemeClr val="dk1"/>
                </a:solidFill>
                <a:latin typeface="Courier New"/>
                <a:ea typeface="Courier New"/>
                <a:cs typeface="Courier New"/>
                <a:sym typeface="Courier New"/>
              </a:rPr>
              <a:t> sender, </a:t>
            </a:r>
            <a:r>
              <a:rPr lang="en" sz="4000">
                <a:solidFill>
                  <a:srgbClr val="2B91AF"/>
                </a:solidFill>
                <a:latin typeface="Courier New"/>
                <a:ea typeface="Courier New"/>
                <a:cs typeface="Courier New"/>
                <a:sym typeface="Courier New"/>
              </a:rPr>
              <a:t>DataGridViewCellEventArgs</a:t>
            </a:r>
            <a:r>
              <a:rPr lang="en" sz="4000">
                <a:solidFill>
                  <a:schemeClr val="dk1"/>
                </a:solidFill>
                <a:latin typeface="Courier New"/>
                <a:ea typeface="Courier New"/>
                <a:cs typeface="Courier New"/>
                <a:sym typeface="Courier New"/>
              </a:rPr>
              <a:t> e)</a:t>
            </a:r>
            <a:endParaRPr sz="40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lang="en" sz="4000">
                <a:solidFill>
                  <a:schemeClr val="dk1"/>
                </a:solidFill>
                <a:latin typeface="Courier New"/>
                <a:ea typeface="Courier New"/>
                <a:cs typeface="Courier New"/>
                <a:sym typeface="Courier New"/>
              </a:rPr>
              <a:t>        {</a:t>
            </a:r>
            <a:endParaRPr sz="4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latin typeface="Courier New"/>
              <a:ea typeface="Courier New"/>
              <a:cs typeface="Courier New"/>
              <a:sym typeface="Courier New"/>
            </a:endParaRPr>
          </a:p>
          <a:p>
            <a:pPr indent="-177800" lvl="0" marL="266700" marR="0" rtl="0" algn="l">
              <a:lnSpc>
                <a:spcPct val="150000"/>
              </a:lnSpc>
              <a:spcBef>
                <a:spcPts val="600"/>
              </a:spcBef>
              <a:spcAft>
                <a:spcPts val="0"/>
              </a:spcAft>
              <a:buClr>
                <a:schemeClr val="dk1"/>
              </a:buClr>
              <a:buSzPct val="100000"/>
              <a:buFont typeface="Noto Sans Symbols"/>
              <a:buNone/>
            </a:pPr>
            <a:r>
              <a:t/>
            </a:r>
            <a:endParaRPr b="1">
              <a:solidFill>
                <a:srgbClr val="3F3F3F"/>
              </a:solidFill>
              <a:latin typeface="Times New Roman"/>
              <a:ea typeface="Times New Roman"/>
              <a:cs typeface="Times New Roman"/>
              <a:sym typeface="Times New Roman"/>
            </a:endParaRPr>
          </a:p>
        </p:txBody>
      </p:sp>
      <p:sp>
        <p:nvSpPr>
          <p:cNvPr id="227" name="Google Shape;227;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628650" y="164193"/>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Design</a:t>
            </a:r>
            <a:br>
              <a:rPr b="1" lang="en" sz="2400" u="sng">
                <a:solidFill>
                  <a:srgbClr val="3F3F3F"/>
                </a:solidFill>
                <a:latin typeface="Times New Roman"/>
                <a:ea typeface="Times New Roman"/>
                <a:cs typeface="Times New Roman"/>
                <a:sym typeface="Times New Roman"/>
              </a:rPr>
            </a:br>
            <a:endParaRPr b="1" sz="2400" u="sng">
              <a:solidFill>
                <a:srgbClr val="3F3F3F"/>
              </a:solidFill>
              <a:latin typeface="Times New Roman"/>
              <a:ea typeface="Times New Roman"/>
              <a:cs typeface="Times New Roman"/>
              <a:sym typeface="Times New Roman"/>
            </a:endParaRPr>
          </a:p>
        </p:txBody>
      </p:sp>
      <p:sp>
        <p:nvSpPr>
          <p:cNvPr id="234" name="Google Shape;234;p35"/>
          <p:cNvSpPr txBox="1"/>
          <p:nvPr>
            <p:ph idx="1" type="body"/>
          </p:nvPr>
        </p:nvSpPr>
        <p:spPr>
          <a:xfrm>
            <a:off x="628650" y="893174"/>
            <a:ext cx="7886700" cy="3775381"/>
          </a:xfrm>
          <a:prstGeom prst="rect">
            <a:avLst/>
          </a:prstGeom>
          <a:noFill/>
          <a:ln>
            <a:noFill/>
          </a:ln>
        </p:spPr>
        <p:txBody>
          <a:bodyPr anchorCtr="0" anchor="t" bIns="34275" lIns="68575" spcFirstLastPara="1" rIns="68575" wrap="square" tIns="34275">
            <a:normAutofit/>
          </a:bodyPr>
          <a:lstStyle/>
          <a:p>
            <a:pPr indent="-38100" lvl="0" marL="177800" rtl="0" algn="l">
              <a:lnSpc>
                <a:spcPct val="150000"/>
              </a:lnSpc>
              <a:spcBef>
                <a:spcPts val="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a:p>
            <a:pPr indent="-38100" lvl="0" marL="177800" rtl="0" algn="l">
              <a:lnSpc>
                <a:spcPct val="150000"/>
              </a:lnSpc>
              <a:spcBef>
                <a:spcPts val="800"/>
              </a:spcBef>
              <a:spcAft>
                <a:spcPts val="0"/>
              </a:spcAft>
              <a:buClr>
                <a:schemeClr val="dk1"/>
              </a:buClr>
              <a:buSzPts val="2100"/>
              <a:buNone/>
            </a:pPr>
            <a:r>
              <a:t/>
            </a:r>
            <a:endParaRPr/>
          </a:p>
        </p:txBody>
      </p:sp>
      <p:sp>
        <p:nvSpPr>
          <p:cNvPr id="235" name="Google Shape;235;p35"/>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36" name="Google Shape;236;p3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37" name="Google Shape;237;p35"/>
          <p:cNvSpPr txBox="1"/>
          <p:nvPr/>
        </p:nvSpPr>
        <p:spPr>
          <a:xfrm>
            <a:off x="335700" y="575500"/>
            <a:ext cx="8472600" cy="4191900"/>
          </a:xfrm>
          <a:prstGeom prst="rect">
            <a:avLst/>
          </a:prstGeom>
          <a:noFill/>
          <a:ln>
            <a:noFill/>
          </a:ln>
        </p:spPr>
        <p:txBody>
          <a:bodyPr anchorCtr="0" anchor="t" bIns="34275" lIns="68575" spcFirstLastPara="1" rIns="68575" wrap="square" tIns="34275">
            <a:noAutofit/>
          </a:bodyPr>
          <a:lstStyle/>
          <a:p>
            <a:pPr indent="-330200" lvl="0" marL="457200" rtl="0" algn="just">
              <a:lnSpc>
                <a:spcPct val="115000"/>
              </a:lnSpc>
              <a:spcBef>
                <a:spcPts val="0"/>
              </a:spcBef>
              <a:spcAft>
                <a:spcPts val="0"/>
              </a:spcAft>
              <a:buClr>
                <a:schemeClr val="dk1"/>
              </a:buClr>
              <a:buSzPts val="1600"/>
              <a:buFont typeface="Noto Sans Symbols"/>
              <a:buChar char="❖"/>
            </a:pPr>
            <a:r>
              <a:rPr lang="en" sz="1600">
                <a:solidFill>
                  <a:schemeClr val="dk1"/>
                </a:solidFill>
                <a:latin typeface="Times New Roman"/>
                <a:ea typeface="Times New Roman"/>
                <a:cs typeface="Times New Roman"/>
                <a:sym typeface="Times New Roman"/>
              </a:rPr>
              <a:t>The user characteristics of the user show which kind of user are dealing with the system. </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chemeClr val="dk1"/>
              </a:buClr>
              <a:buSzPts val="1600"/>
              <a:buFont typeface="Noto Sans Symbols"/>
              <a:buChar char="❖"/>
            </a:pPr>
            <a:r>
              <a:rPr lang="en" sz="1600">
                <a:solidFill>
                  <a:schemeClr val="dk1"/>
                </a:solidFill>
                <a:latin typeface="Times New Roman"/>
                <a:ea typeface="Times New Roman"/>
                <a:cs typeface="Times New Roman"/>
                <a:sym typeface="Times New Roman"/>
              </a:rPr>
              <a:t>Administrator is the person who is taking care of whole the organization system. The admin is having rights to decide whether to allow the insertion, deletion, modification etc performed on details of customers. The admin can also apply changes in rent as well as area setting as per situations.</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chemeClr val="dk1"/>
              </a:buClr>
              <a:buSzPts val="1600"/>
              <a:buFont typeface="Noto Sans Symbols"/>
              <a:buChar char="❖"/>
            </a:pPr>
            <a:r>
              <a:rPr lang="en" sz="1600">
                <a:solidFill>
                  <a:schemeClr val="dk1"/>
                </a:solidFill>
                <a:latin typeface="Times New Roman"/>
                <a:ea typeface="Times New Roman"/>
                <a:cs typeface="Times New Roman"/>
                <a:sym typeface="Times New Roman"/>
              </a:rPr>
              <a:t>This software provides many facilities to admin like he/she can easily get information of any customer or any staff details just put their and select IDs in the combo box. By just one clicking the admin can get whole information about the pending money list and model no wise, name wise, date wise report generation is also main task of the system.</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chemeClr val="dk1"/>
              </a:buClr>
              <a:buSzPts val="1600"/>
              <a:buFont typeface="Noto Sans Symbols"/>
              <a:buChar char="❖"/>
            </a:pPr>
            <a:r>
              <a:rPr lang="en" sz="1600">
                <a:solidFill>
                  <a:schemeClr val="dk1"/>
                </a:solidFill>
                <a:latin typeface="Times New Roman"/>
                <a:ea typeface="Times New Roman"/>
                <a:cs typeface="Times New Roman"/>
                <a:sym typeface="Times New Roman"/>
              </a:rPr>
              <a:t>Without Login into the system no one can be change or modify the database that is set by the owner of the project.</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chemeClr val="dk1"/>
              </a:buClr>
              <a:buSzPts val="1600"/>
              <a:buFont typeface="Noto Sans Symbols"/>
              <a:buChar char="❖"/>
            </a:pPr>
            <a:r>
              <a:rPr lang="en" sz="1600">
                <a:solidFill>
                  <a:schemeClr val="dk1"/>
                </a:solidFill>
                <a:latin typeface="Times New Roman"/>
                <a:ea typeface="Times New Roman"/>
                <a:cs typeface="Times New Roman"/>
                <a:sym typeface="Times New Roman"/>
              </a:rPr>
              <a:t>Thus all the activities which are necessary for the proper functioning of system are performed by this user called </a:t>
            </a:r>
            <a:r>
              <a:rPr b="1" lang="en" sz="1600">
                <a:solidFill>
                  <a:schemeClr val="dk1"/>
                </a:solidFill>
                <a:latin typeface="Times New Roman"/>
                <a:ea typeface="Times New Roman"/>
                <a:cs typeface="Times New Roman"/>
                <a:sym typeface="Times New Roman"/>
              </a:rPr>
              <a:t>OWNER </a:t>
            </a:r>
            <a:r>
              <a:rPr lang="en" sz="1600">
                <a:solidFill>
                  <a:schemeClr val="dk1"/>
                </a:solidFill>
                <a:latin typeface="Times New Roman"/>
                <a:ea typeface="Times New Roman"/>
                <a:cs typeface="Times New Roman"/>
                <a:sym typeface="Times New Roman"/>
              </a:rPr>
              <a:t>who had made this project.</a:t>
            </a:r>
            <a:endParaRPr sz="1600">
              <a:solidFill>
                <a:schemeClr val="dk1"/>
              </a:solidFill>
              <a:latin typeface="Times New Roman"/>
              <a:ea typeface="Times New Roman"/>
              <a:cs typeface="Times New Roman"/>
              <a:sym typeface="Times New Roman"/>
            </a:endParaRPr>
          </a:p>
          <a:p>
            <a:pPr indent="0" lvl="0" marL="457200" marR="0" rtl="0" algn="l">
              <a:lnSpc>
                <a:spcPct val="150000"/>
              </a:lnSpc>
              <a:spcBef>
                <a:spcPts val="100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238" name="Google Shape;238;p3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idx="1" type="body"/>
          </p:nvPr>
        </p:nvSpPr>
        <p:spPr>
          <a:xfrm>
            <a:off x="822175" y="348899"/>
            <a:ext cx="7886700" cy="3775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1700">
                <a:solidFill>
                  <a:srgbClr val="000000"/>
                </a:solidFill>
              </a:rPr>
              <a:t>  Login Page</a:t>
            </a:r>
            <a:endParaRPr b="1" sz="2700"/>
          </a:p>
        </p:txBody>
      </p:sp>
      <p:pic>
        <p:nvPicPr>
          <p:cNvPr id="244" name="Google Shape;244;p36"/>
          <p:cNvPicPr preferRelativeResize="0"/>
          <p:nvPr/>
        </p:nvPicPr>
        <p:blipFill>
          <a:blip r:embed="rId3">
            <a:alphaModFix/>
          </a:blip>
          <a:stretch>
            <a:fillRect/>
          </a:stretch>
        </p:blipFill>
        <p:spPr>
          <a:xfrm>
            <a:off x="1785250" y="1166438"/>
            <a:ext cx="5057775" cy="3228975"/>
          </a:xfrm>
          <a:prstGeom prst="rect">
            <a:avLst/>
          </a:prstGeom>
          <a:noFill/>
          <a:ln>
            <a:noFill/>
          </a:ln>
        </p:spPr>
      </p:pic>
      <p:sp>
        <p:nvSpPr>
          <p:cNvPr id="245" name="Google Shape;245;p36"/>
          <p:cNvSpPr txBox="1"/>
          <p:nvPr/>
        </p:nvSpPr>
        <p:spPr>
          <a:xfrm>
            <a:off x="1562538" y="786650"/>
            <a:ext cx="5503200" cy="3228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t/>
            </a:r>
            <a:endParaRPr sz="1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547664" y="143611"/>
            <a:ext cx="5600700" cy="535797"/>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CONCLUSIONS</a:t>
            </a:r>
            <a:endParaRPr sz="2400">
              <a:solidFill>
                <a:srgbClr val="2F5496"/>
              </a:solidFill>
              <a:latin typeface="Times New Roman"/>
              <a:ea typeface="Times New Roman"/>
              <a:cs typeface="Times New Roman"/>
              <a:sym typeface="Times New Roman"/>
            </a:endParaRPr>
          </a:p>
        </p:txBody>
      </p:sp>
      <p:sp>
        <p:nvSpPr>
          <p:cNvPr id="252" name="Google Shape;252;p37"/>
          <p:cNvSpPr txBox="1"/>
          <p:nvPr>
            <p:ph idx="1" type="body"/>
          </p:nvPr>
        </p:nvSpPr>
        <p:spPr>
          <a:xfrm>
            <a:off x="467544" y="708543"/>
            <a:ext cx="8316924" cy="3969441"/>
          </a:xfrm>
          <a:prstGeom prst="rect">
            <a:avLst/>
          </a:prstGeom>
          <a:noFill/>
          <a:ln>
            <a:noFill/>
          </a:ln>
        </p:spPr>
        <p:txBody>
          <a:bodyPr anchorCtr="0" anchor="t" bIns="34275" lIns="68575" spcFirstLastPara="1" rIns="68575" wrap="square" tIns="34275">
            <a:normAutofit/>
          </a:bodyPr>
          <a:lstStyle/>
          <a:p>
            <a:pPr indent="-302260" lvl="0" marL="342900" rtl="0" algn="l">
              <a:lnSpc>
                <a:spcPct val="90000"/>
              </a:lnSpc>
              <a:spcBef>
                <a:spcPts val="0"/>
              </a:spcBef>
              <a:spcAft>
                <a:spcPts val="0"/>
              </a:spcAft>
              <a:buSzPts val="1600"/>
              <a:buChar char="•"/>
            </a:pPr>
            <a:r>
              <a:rPr lang="en" sz="1600"/>
              <a:t>This process system is more easy and reliable to use then manual system.</a:t>
            </a:r>
            <a:endParaRPr sz="1600"/>
          </a:p>
          <a:p>
            <a:pPr indent="-342900" lvl="0" marL="342900" rtl="0" algn="l">
              <a:lnSpc>
                <a:spcPct val="90000"/>
              </a:lnSpc>
              <a:spcBef>
                <a:spcPts val="448"/>
              </a:spcBef>
              <a:spcAft>
                <a:spcPts val="0"/>
              </a:spcAft>
              <a:buClr>
                <a:schemeClr val="dk1"/>
              </a:buClr>
              <a:buSzPts val="2000"/>
              <a:buFont typeface="Arial"/>
              <a:buNone/>
            </a:pPr>
            <a:r>
              <a:rPr lang="en" sz="1600"/>
              <a:t> </a:t>
            </a:r>
            <a:endParaRPr sz="1600"/>
          </a:p>
          <a:p>
            <a:pPr indent="-302260" lvl="0" marL="342900" rtl="0" algn="l">
              <a:lnSpc>
                <a:spcPct val="90000"/>
              </a:lnSpc>
              <a:spcBef>
                <a:spcPts val="448"/>
              </a:spcBef>
              <a:spcAft>
                <a:spcPts val="0"/>
              </a:spcAft>
              <a:buSzPts val="1600"/>
              <a:buChar char="•"/>
            </a:pPr>
            <a:r>
              <a:rPr lang="en" sz="1600"/>
              <a:t>There is a security system with password in the system that the manual system never had and there was theft of the data being stolen.</a:t>
            </a:r>
            <a:endParaRPr sz="1600"/>
          </a:p>
          <a:p>
            <a:pPr indent="-342900" lvl="0" marL="342900" rtl="0" algn="l">
              <a:lnSpc>
                <a:spcPct val="90000"/>
              </a:lnSpc>
              <a:spcBef>
                <a:spcPts val="448"/>
              </a:spcBef>
              <a:spcAft>
                <a:spcPts val="0"/>
              </a:spcAft>
              <a:buClr>
                <a:schemeClr val="dk1"/>
              </a:buClr>
              <a:buSzPts val="2000"/>
              <a:buFont typeface="Arial"/>
              <a:buNone/>
            </a:pPr>
            <a:r>
              <a:rPr lang="en" sz="1600"/>
              <a:t> </a:t>
            </a:r>
            <a:endParaRPr sz="1600"/>
          </a:p>
          <a:p>
            <a:pPr indent="-302260" lvl="0" marL="342900" rtl="0" algn="l">
              <a:lnSpc>
                <a:spcPct val="90000"/>
              </a:lnSpc>
              <a:spcBef>
                <a:spcPts val="448"/>
              </a:spcBef>
              <a:spcAft>
                <a:spcPts val="0"/>
              </a:spcAft>
              <a:buSzPts val="1600"/>
              <a:buChar char="•"/>
            </a:pPr>
            <a:r>
              <a:rPr lang="en" sz="1600"/>
              <a:t>There are difference forms for every record, there necessary to company to have maintained of data.</a:t>
            </a:r>
            <a:endParaRPr sz="1600"/>
          </a:p>
          <a:p>
            <a:pPr indent="-342900" lvl="0" marL="342900" rtl="0" algn="l">
              <a:lnSpc>
                <a:spcPct val="90000"/>
              </a:lnSpc>
              <a:spcBef>
                <a:spcPts val="448"/>
              </a:spcBef>
              <a:spcAft>
                <a:spcPts val="0"/>
              </a:spcAft>
              <a:buClr>
                <a:schemeClr val="dk1"/>
              </a:buClr>
              <a:buSzPts val="2000"/>
              <a:buFont typeface="Arial"/>
              <a:buNone/>
            </a:pPr>
            <a:r>
              <a:rPr lang="en" sz="1600"/>
              <a:t> </a:t>
            </a:r>
            <a:endParaRPr sz="1600"/>
          </a:p>
          <a:p>
            <a:pPr indent="-302260" lvl="0" marL="342900" rtl="0" algn="l">
              <a:lnSpc>
                <a:spcPct val="90000"/>
              </a:lnSpc>
              <a:spcBef>
                <a:spcPts val="448"/>
              </a:spcBef>
              <a:spcAft>
                <a:spcPts val="0"/>
              </a:spcAft>
              <a:buSzPts val="1600"/>
              <a:buChar char="•"/>
            </a:pPr>
            <a:r>
              <a:rPr lang="en" sz="1600"/>
              <a:t>There is also feature of showing the previous customer detail.</a:t>
            </a:r>
            <a:endParaRPr sz="1600"/>
          </a:p>
          <a:p>
            <a:pPr indent="-342900" lvl="0" marL="342900" rtl="0" algn="l">
              <a:lnSpc>
                <a:spcPct val="90000"/>
              </a:lnSpc>
              <a:spcBef>
                <a:spcPts val="448"/>
              </a:spcBef>
              <a:spcAft>
                <a:spcPts val="0"/>
              </a:spcAft>
              <a:buClr>
                <a:schemeClr val="dk1"/>
              </a:buClr>
              <a:buSzPts val="2000"/>
              <a:buFont typeface="Arial"/>
              <a:buNone/>
            </a:pPr>
            <a:r>
              <a:t/>
            </a:r>
            <a:endParaRPr sz="1600"/>
          </a:p>
          <a:p>
            <a:pPr indent="-302260" lvl="0" marL="342900" rtl="0" algn="l">
              <a:lnSpc>
                <a:spcPct val="90000"/>
              </a:lnSpc>
              <a:spcBef>
                <a:spcPts val="448"/>
              </a:spcBef>
              <a:spcAft>
                <a:spcPts val="0"/>
              </a:spcAft>
              <a:buSzPts val="1600"/>
              <a:buChar char="•"/>
            </a:pPr>
            <a:r>
              <a:rPr lang="en" sz="1600"/>
              <a:t>Finally we have to come to the conclusion that whatever the medical store  requirements is present in this software.</a:t>
            </a:r>
            <a:endParaRPr sz="1600"/>
          </a:p>
          <a:p>
            <a:pPr indent="-88900" lvl="0" marL="177800" rtl="0" algn="l">
              <a:lnSpc>
                <a:spcPct val="80000"/>
              </a:lnSpc>
              <a:spcBef>
                <a:spcPts val="0"/>
              </a:spcBef>
              <a:spcAft>
                <a:spcPts val="0"/>
              </a:spcAft>
              <a:buClr>
                <a:schemeClr val="dk1"/>
              </a:buClr>
              <a:buSzPts val="875"/>
              <a:buNone/>
            </a:pPr>
            <a:r>
              <a:t/>
            </a:r>
            <a:endParaRPr sz="1000"/>
          </a:p>
        </p:txBody>
      </p:sp>
      <p:sp>
        <p:nvSpPr>
          <p:cNvPr id="253" name="Google Shape;253;p37"/>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54" name="Google Shape;254;p3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55" name="Google Shape;255;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1601670" y="102394"/>
            <a:ext cx="5600700" cy="535797"/>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Future Enhancements</a:t>
            </a:r>
            <a:endParaRPr sz="2400">
              <a:solidFill>
                <a:srgbClr val="2F5496"/>
              </a:solidFill>
              <a:latin typeface="Times New Roman"/>
              <a:ea typeface="Times New Roman"/>
              <a:cs typeface="Times New Roman"/>
              <a:sym typeface="Times New Roman"/>
            </a:endParaRPr>
          </a:p>
        </p:txBody>
      </p:sp>
      <p:sp>
        <p:nvSpPr>
          <p:cNvPr id="262" name="Google Shape;262;p38"/>
          <p:cNvSpPr txBox="1"/>
          <p:nvPr>
            <p:ph idx="1" type="body"/>
          </p:nvPr>
        </p:nvSpPr>
        <p:spPr>
          <a:xfrm>
            <a:off x="296423" y="708543"/>
            <a:ext cx="8488046" cy="3969441"/>
          </a:xfrm>
          <a:prstGeom prst="rect">
            <a:avLst/>
          </a:prstGeom>
          <a:noFill/>
          <a:ln>
            <a:noFill/>
          </a:ln>
        </p:spPr>
        <p:txBody>
          <a:bodyPr anchorCtr="0" anchor="t" bIns="34275" lIns="68575" spcFirstLastPara="1" rIns="68575" wrap="square" tIns="34275">
            <a:normAutofit/>
          </a:bodyPr>
          <a:lstStyle/>
          <a:p>
            <a:pPr indent="-302260" lvl="0" marL="342900" rtl="0" algn="l">
              <a:lnSpc>
                <a:spcPct val="80000"/>
              </a:lnSpc>
              <a:spcBef>
                <a:spcPts val="0"/>
              </a:spcBef>
              <a:spcAft>
                <a:spcPts val="0"/>
              </a:spcAft>
              <a:buSzPts val="1600"/>
              <a:buChar char="•"/>
            </a:pPr>
            <a:r>
              <a:rPr lang="en" sz="1600"/>
              <a:t>In next version master can change rate &amp; type of Medicines company &amp; rate.</a:t>
            </a:r>
            <a:endParaRPr sz="1600"/>
          </a:p>
          <a:p>
            <a:pPr indent="-342900" lvl="0" marL="342900" rtl="0" algn="l">
              <a:lnSpc>
                <a:spcPct val="80000"/>
              </a:lnSpc>
              <a:spcBef>
                <a:spcPts val="448"/>
              </a:spcBef>
              <a:spcAft>
                <a:spcPts val="0"/>
              </a:spcAft>
              <a:buClr>
                <a:schemeClr val="dk1"/>
              </a:buClr>
              <a:buSzPts val="2000"/>
              <a:buFont typeface="Arial"/>
              <a:buNone/>
            </a:pPr>
            <a:r>
              <a:t/>
            </a:r>
            <a:endParaRPr sz="1600"/>
          </a:p>
          <a:p>
            <a:pPr indent="-302260" lvl="0" marL="342900" rtl="0" algn="l">
              <a:lnSpc>
                <a:spcPct val="80000"/>
              </a:lnSpc>
              <a:spcBef>
                <a:spcPts val="448"/>
              </a:spcBef>
              <a:spcAft>
                <a:spcPts val="0"/>
              </a:spcAft>
              <a:buSzPts val="1600"/>
              <a:buChar char="•"/>
            </a:pPr>
            <a:r>
              <a:rPr lang="en" sz="1600"/>
              <a:t>In next version master can change rate&amp; type of the table.</a:t>
            </a:r>
            <a:endParaRPr sz="1600"/>
          </a:p>
          <a:p>
            <a:pPr indent="-342900" lvl="0" marL="342900" rtl="0" algn="l">
              <a:lnSpc>
                <a:spcPct val="80000"/>
              </a:lnSpc>
              <a:spcBef>
                <a:spcPts val="448"/>
              </a:spcBef>
              <a:spcAft>
                <a:spcPts val="0"/>
              </a:spcAft>
              <a:buClr>
                <a:schemeClr val="dk1"/>
              </a:buClr>
              <a:buSzPts val="2000"/>
              <a:buFont typeface="Arial"/>
              <a:buNone/>
            </a:pPr>
            <a:r>
              <a:t/>
            </a:r>
            <a:endParaRPr sz="1600"/>
          </a:p>
          <a:p>
            <a:pPr indent="-302260" lvl="0" marL="342900" rtl="0" algn="l">
              <a:lnSpc>
                <a:spcPct val="80000"/>
              </a:lnSpc>
              <a:spcBef>
                <a:spcPts val="448"/>
              </a:spcBef>
              <a:spcAft>
                <a:spcPts val="0"/>
              </a:spcAft>
              <a:buSzPts val="1600"/>
              <a:buChar char="•"/>
            </a:pPr>
            <a:r>
              <a:rPr lang="en" sz="1600"/>
              <a:t>As well as they can also add new Medicines details.</a:t>
            </a:r>
            <a:endParaRPr sz="1600"/>
          </a:p>
          <a:p>
            <a:pPr indent="-342900" lvl="0" marL="342900" rtl="0" algn="l">
              <a:lnSpc>
                <a:spcPct val="80000"/>
              </a:lnSpc>
              <a:spcBef>
                <a:spcPts val="448"/>
              </a:spcBef>
              <a:spcAft>
                <a:spcPts val="0"/>
              </a:spcAft>
              <a:buClr>
                <a:schemeClr val="dk1"/>
              </a:buClr>
              <a:buSzPts val="2000"/>
              <a:buFont typeface="Arial"/>
              <a:buNone/>
            </a:pPr>
            <a:r>
              <a:t/>
            </a:r>
            <a:endParaRPr sz="1600"/>
          </a:p>
          <a:p>
            <a:pPr indent="-302260" lvl="0" marL="342900" rtl="0" algn="l">
              <a:lnSpc>
                <a:spcPct val="80000"/>
              </a:lnSpc>
              <a:spcBef>
                <a:spcPts val="448"/>
              </a:spcBef>
              <a:spcAft>
                <a:spcPts val="0"/>
              </a:spcAft>
              <a:buSzPts val="1600"/>
              <a:buChar char="•"/>
            </a:pPr>
            <a:r>
              <a:rPr lang="en" sz="1600"/>
              <a:t>We will also include the new modules in next version.</a:t>
            </a:r>
            <a:endParaRPr sz="1600"/>
          </a:p>
          <a:p>
            <a:pPr indent="-342900" lvl="0" marL="342900" rtl="0" algn="l">
              <a:lnSpc>
                <a:spcPct val="80000"/>
              </a:lnSpc>
              <a:spcBef>
                <a:spcPts val="448"/>
              </a:spcBef>
              <a:spcAft>
                <a:spcPts val="0"/>
              </a:spcAft>
              <a:buClr>
                <a:schemeClr val="dk1"/>
              </a:buClr>
              <a:buSzPts val="2000"/>
              <a:buFont typeface="Arial"/>
              <a:buNone/>
            </a:pPr>
            <a:r>
              <a:t/>
            </a:r>
            <a:endParaRPr sz="1600"/>
          </a:p>
          <a:p>
            <a:pPr indent="-302260" lvl="0" marL="342900" rtl="0" algn="l">
              <a:lnSpc>
                <a:spcPct val="80000"/>
              </a:lnSpc>
              <a:spcBef>
                <a:spcPts val="448"/>
              </a:spcBef>
              <a:spcAft>
                <a:spcPts val="0"/>
              </a:spcAft>
              <a:buSzPts val="1600"/>
              <a:buChar char="•"/>
            </a:pPr>
            <a:r>
              <a:rPr lang="en" sz="1600"/>
              <a:t>Solve all the limitations of the project.</a:t>
            </a:r>
            <a:endParaRPr sz="1600"/>
          </a:p>
          <a:p>
            <a:pPr indent="-342900" lvl="0" marL="342900" rtl="0" algn="l">
              <a:lnSpc>
                <a:spcPct val="80000"/>
              </a:lnSpc>
              <a:spcBef>
                <a:spcPts val="448"/>
              </a:spcBef>
              <a:spcAft>
                <a:spcPts val="0"/>
              </a:spcAft>
              <a:buClr>
                <a:schemeClr val="dk1"/>
              </a:buClr>
              <a:buSzPts val="2000"/>
              <a:buFont typeface="Arial"/>
              <a:buNone/>
            </a:pPr>
            <a:r>
              <a:rPr lang="en" sz="1600"/>
              <a:t> </a:t>
            </a:r>
            <a:endParaRPr sz="1600"/>
          </a:p>
          <a:p>
            <a:pPr indent="-302260" lvl="0" marL="342900" rtl="0" algn="l">
              <a:lnSpc>
                <a:spcPct val="80000"/>
              </a:lnSpc>
              <a:spcBef>
                <a:spcPts val="448"/>
              </a:spcBef>
              <a:spcAft>
                <a:spcPts val="0"/>
              </a:spcAft>
              <a:buSzPts val="1600"/>
              <a:buChar char="•"/>
            </a:pPr>
            <a:r>
              <a:rPr lang="en" sz="1600"/>
              <a:t>Create a database in XML so system can be more flexible for various Operating Systems.</a:t>
            </a:r>
            <a:endParaRPr sz="1600"/>
          </a:p>
          <a:p>
            <a:pPr indent="-88900" lvl="0" marL="177800" rtl="0" algn="l">
              <a:lnSpc>
                <a:spcPct val="70000"/>
              </a:lnSpc>
              <a:spcBef>
                <a:spcPts val="0"/>
              </a:spcBef>
              <a:spcAft>
                <a:spcPts val="0"/>
              </a:spcAft>
              <a:buClr>
                <a:schemeClr val="dk1"/>
              </a:buClr>
              <a:buSzPts val="875"/>
              <a:buNone/>
            </a:pPr>
            <a:r>
              <a:t/>
            </a:r>
            <a:endParaRPr sz="875"/>
          </a:p>
        </p:txBody>
      </p:sp>
      <p:sp>
        <p:nvSpPr>
          <p:cNvPr id="263" name="Google Shape;263;p38"/>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64" name="Google Shape;264;p3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65" name="Google Shape;265;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idx="1" type="body"/>
          </p:nvPr>
        </p:nvSpPr>
        <p:spPr>
          <a:xfrm>
            <a:off x="149275" y="376100"/>
            <a:ext cx="7470600" cy="4665000"/>
          </a:xfrm>
          <a:prstGeom prst="rect">
            <a:avLst/>
          </a:prstGeom>
          <a:noFill/>
          <a:ln>
            <a:noFill/>
          </a:ln>
        </p:spPr>
        <p:txBody>
          <a:bodyPr anchorCtr="0" anchor="t" bIns="34275" lIns="68575" spcFirstLastPara="1" rIns="68575" wrap="square" tIns="34275">
            <a:normAutofit/>
          </a:bodyPr>
          <a:lstStyle/>
          <a:p>
            <a:pPr indent="-177800" lvl="0" marL="177800" rtl="0" algn="ctr">
              <a:lnSpc>
                <a:spcPct val="90000"/>
              </a:lnSpc>
              <a:spcBef>
                <a:spcPts val="0"/>
              </a:spcBef>
              <a:spcAft>
                <a:spcPts val="0"/>
              </a:spcAft>
              <a:buClr>
                <a:srgbClr val="2F5496"/>
              </a:buClr>
              <a:buSzPts val="2400"/>
              <a:buNone/>
            </a:pPr>
            <a:r>
              <a:rPr b="1" lang="en" sz="2400">
                <a:solidFill>
                  <a:srgbClr val="2F5496"/>
                </a:solidFill>
                <a:latin typeface="Times New Roman"/>
                <a:ea typeface="Times New Roman"/>
                <a:cs typeface="Times New Roman"/>
                <a:sym typeface="Times New Roman"/>
              </a:rPr>
              <a:t>REFERENCES</a:t>
            </a:r>
            <a:endParaRPr/>
          </a:p>
          <a:p>
            <a:pPr indent="-177800" lvl="0" marL="177800" rtl="0" algn="l">
              <a:lnSpc>
                <a:spcPct val="90000"/>
              </a:lnSpc>
              <a:spcBef>
                <a:spcPts val="800"/>
              </a:spcBef>
              <a:spcAft>
                <a:spcPts val="0"/>
              </a:spcAft>
              <a:buClr>
                <a:srgbClr val="3F3F3F"/>
              </a:buClr>
              <a:buSzPts val="1400"/>
              <a:buNone/>
            </a:pPr>
            <a:r>
              <a:rPr lang="en" sz="1400">
                <a:solidFill>
                  <a:srgbClr val="3F3F3F"/>
                </a:solidFill>
              </a:rPr>
              <a:t> </a:t>
            </a:r>
            <a:endParaRPr/>
          </a:p>
          <a:p>
            <a:pPr indent="-127000" lvl="0" marL="0" rtl="0" algn="l">
              <a:spcBef>
                <a:spcPts val="1000"/>
              </a:spcBef>
              <a:spcAft>
                <a:spcPts val="0"/>
              </a:spcAft>
              <a:buClr>
                <a:srgbClr val="3F3F3F"/>
              </a:buClr>
              <a:buSzPts val="2000"/>
              <a:buChar char="•"/>
            </a:pPr>
            <a:r>
              <a:rPr lang="en" sz="2000">
                <a:solidFill>
                  <a:srgbClr val="3F3F3F"/>
                </a:solidFill>
                <a:latin typeface="Times New Roman"/>
                <a:ea typeface="Times New Roman"/>
                <a:cs typeface="Times New Roman"/>
                <a:sym typeface="Times New Roman"/>
              </a:rPr>
              <a:t>  </a:t>
            </a:r>
            <a:r>
              <a:rPr b="1" lang="en" sz="1600">
                <a:solidFill>
                  <a:srgbClr val="3F3F3F"/>
                </a:solidFill>
                <a:latin typeface="Times New Roman"/>
                <a:ea typeface="Times New Roman"/>
                <a:cs typeface="Times New Roman"/>
                <a:sym typeface="Times New Roman"/>
              </a:rPr>
              <a:t>Microsoft Visual C# Step by Step (Developer Reference Edition).       </a:t>
            </a:r>
            <a:endParaRPr sz="1600"/>
          </a:p>
          <a:p>
            <a:pPr indent="-101600" lvl="0" marL="0" rtl="0" algn="l">
              <a:spcBef>
                <a:spcPts val="1000"/>
              </a:spcBef>
              <a:spcAft>
                <a:spcPts val="0"/>
              </a:spcAft>
              <a:buClr>
                <a:srgbClr val="3F3F3F"/>
              </a:buClr>
              <a:buSzPts val="1600"/>
              <a:buChar char="•"/>
            </a:pPr>
            <a:r>
              <a:rPr b="1" lang="en" sz="1600">
                <a:solidFill>
                  <a:srgbClr val="3F3F3F"/>
                </a:solidFill>
                <a:latin typeface="Times New Roman"/>
                <a:ea typeface="Times New Roman"/>
                <a:cs typeface="Times New Roman"/>
                <a:sym typeface="Times New Roman"/>
              </a:rPr>
              <a:t> Learn SQL Tutorial – javatpoint</a:t>
            </a:r>
            <a:endParaRPr b="1" sz="1600">
              <a:solidFill>
                <a:srgbClr val="3F3F3F"/>
              </a:solidFill>
              <a:latin typeface="Times New Roman"/>
              <a:ea typeface="Times New Roman"/>
              <a:cs typeface="Times New Roman"/>
              <a:sym typeface="Times New Roman"/>
            </a:endParaRPr>
          </a:p>
          <a:p>
            <a:pPr indent="-101600" lvl="0" marL="0" rtl="0" algn="l">
              <a:spcBef>
                <a:spcPts val="1000"/>
              </a:spcBef>
              <a:spcAft>
                <a:spcPts val="0"/>
              </a:spcAft>
              <a:buClr>
                <a:srgbClr val="3F3F3F"/>
              </a:buClr>
              <a:buSzPts val="1600"/>
              <a:buChar char="•"/>
            </a:pPr>
            <a:r>
              <a:rPr b="1" lang="en" sz="1600">
                <a:solidFill>
                  <a:srgbClr val="3F3F3F"/>
                </a:solidFill>
                <a:latin typeface="Times New Roman"/>
                <a:ea typeface="Times New Roman"/>
                <a:cs typeface="Times New Roman"/>
                <a:sym typeface="Times New Roman"/>
              </a:rPr>
              <a:t> MS SQL Server Tutorial (tutorialspoint.com)</a:t>
            </a:r>
            <a:endParaRPr sz="1600"/>
          </a:p>
          <a:p>
            <a:pPr indent="-101600" lvl="0" marL="0" rtl="0" algn="l">
              <a:spcBef>
                <a:spcPts val="1000"/>
              </a:spcBef>
              <a:spcAft>
                <a:spcPts val="0"/>
              </a:spcAft>
              <a:buClr>
                <a:srgbClr val="3F3F3F"/>
              </a:buClr>
              <a:buSzPts val="1600"/>
              <a:buChar char="•"/>
            </a:pPr>
            <a:r>
              <a:rPr b="1" lang="en" sz="1600">
                <a:solidFill>
                  <a:srgbClr val="3F3F3F"/>
                </a:solidFill>
                <a:latin typeface="Times New Roman"/>
                <a:ea typeface="Times New Roman"/>
                <a:cs typeface="Times New Roman"/>
                <a:sym typeface="Times New Roman"/>
              </a:rPr>
              <a:t> C# Tutorial - GeeksforGeeks</a:t>
            </a:r>
            <a:endParaRPr b="1" sz="1600">
              <a:solidFill>
                <a:srgbClr val="3F3F3F"/>
              </a:solidFill>
              <a:latin typeface="Times New Roman"/>
              <a:ea typeface="Times New Roman"/>
              <a:cs typeface="Times New Roman"/>
              <a:sym typeface="Times New Roman"/>
            </a:endParaRPr>
          </a:p>
          <a:p>
            <a:pPr indent="-101600" lvl="0" marL="0" rtl="0" algn="l">
              <a:spcBef>
                <a:spcPts val="1000"/>
              </a:spcBef>
              <a:spcAft>
                <a:spcPts val="0"/>
              </a:spcAft>
              <a:buClr>
                <a:srgbClr val="3F3F3F"/>
              </a:buClr>
              <a:buSzPts val="1600"/>
              <a:buChar char="•"/>
            </a:pPr>
            <a:r>
              <a:rPr b="1" lang="en" sz="1600">
                <a:solidFill>
                  <a:srgbClr val="3F3F3F"/>
                </a:solidFill>
                <a:latin typeface="Times New Roman"/>
                <a:ea typeface="Times New Roman"/>
                <a:cs typeface="Times New Roman"/>
                <a:sym typeface="Times New Roman"/>
              </a:rPr>
              <a:t> What is .NET Framework? Explain Architecture &amp; Components (guru99.com)</a:t>
            </a:r>
            <a:endParaRPr b="1" sz="1600">
              <a:solidFill>
                <a:srgbClr val="3F3F3F"/>
              </a:solidFill>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ts val="1500"/>
              <a:buNone/>
            </a:pPr>
            <a:r>
              <a:t/>
            </a:r>
            <a:endParaRPr sz="1500">
              <a:solidFill>
                <a:srgbClr val="3F3F3F"/>
              </a:solidFill>
              <a:latin typeface="Times New Roman"/>
              <a:ea typeface="Times New Roman"/>
              <a:cs typeface="Times New Roman"/>
              <a:sym typeface="Times New Roman"/>
            </a:endParaRPr>
          </a:p>
        </p:txBody>
      </p:sp>
      <p:sp>
        <p:nvSpPr>
          <p:cNvPr id="271" name="Google Shape;271;p39"/>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72" name="Google Shape;272;p3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73" name="Google Shape;273;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2087724" y="1599642"/>
            <a:ext cx="4821138" cy="74295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000066"/>
              </a:buClr>
              <a:buSzPts val="3600"/>
              <a:buFont typeface="Calibri"/>
              <a:buNone/>
            </a:pPr>
            <a:r>
              <a:rPr b="1" lang="en" sz="3600">
                <a:solidFill>
                  <a:srgbClr val="000066"/>
                </a:solidFill>
              </a:rPr>
              <a:t>Question and Answer</a:t>
            </a:r>
            <a:endParaRPr/>
          </a:p>
        </p:txBody>
      </p:sp>
      <p:sp>
        <p:nvSpPr>
          <p:cNvPr id="279" name="Google Shape;279;p40"/>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80" name="Google Shape;280;p4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81" name="Google Shape;281;p4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1979712" y="1843914"/>
            <a:ext cx="4914900" cy="565818"/>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000066"/>
              </a:buClr>
              <a:buSzPts val="3600"/>
              <a:buFont typeface="Calibri"/>
              <a:buNone/>
            </a:pPr>
            <a:r>
              <a:rPr b="1" lang="en" sz="3600">
                <a:solidFill>
                  <a:srgbClr val="000066"/>
                </a:solidFill>
              </a:rPr>
              <a:t>THANK YOU</a:t>
            </a:r>
            <a:endParaRPr/>
          </a:p>
        </p:txBody>
      </p:sp>
      <p:sp>
        <p:nvSpPr>
          <p:cNvPr id="287" name="Google Shape;287;p41"/>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88" name="Google Shape;288;p4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89" name="Google Shape;289;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464447" y="40314"/>
            <a:ext cx="5600700" cy="85725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AGENDA</a:t>
            </a:r>
            <a:endParaRPr/>
          </a:p>
        </p:txBody>
      </p:sp>
      <p:sp>
        <p:nvSpPr>
          <p:cNvPr id="146" name="Google Shape;146;p26"/>
          <p:cNvSpPr txBox="1"/>
          <p:nvPr>
            <p:ph idx="1" type="body"/>
          </p:nvPr>
        </p:nvSpPr>
        <p:spPr>
          <a:xfrm>
            <a:off x="1614488" y="1113589"/>
            <a:ext cx="5915025" cy="3519134"/>
          </a:xfrm>
          <a:prstGeom prst="rect">
            <a:avLst/>
          </a:prstGeom>
          <a:noFill/>
          <a:ln>
            <a:noFill/>
          </a:ln>
        </p:spPr>
        <p:txBody>
          <a:bodyPr anchorCtr="0" anchor="t" bIns="34275" lIns="68575" spcFirstLastPara="1" rIns="68575" wrap="square" tIns="34275">
            <a:normAutofit fontScale="85000" lnSpcReduction="20000"/>
          </a:bodyPr>
          <a:lstStyle/>
          <a:p>
            <a:pPr indent="-265747" lvl="0" marL="266700" rtl="0" algn="l">
              <a:lnSpc>
                <a:spcPct val="90000"/>
              </a:lnSpc>
              <a:spcBef>
                <a:spcPts val="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Abstract</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About the Company</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Introduction</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Literature Survey</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Requirements</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System Design</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Detailed Design</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Implementation</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Testing</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Conclusion and Future Enhancements</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References</a:t>
            </a:r>
            <a:endParaRPr/>
          </a:p>
          <a:p>
            <a:pPr indent="-265747" lvl="0" marL="266700" rtl="0" algn="l">
              <a:lnSpc>
                <a:spcPct val="90000"/>
              </a:lnSpc>
              <a:spcBef>
                <a:spcPts val="800"/>
              </a:spcBef>
              <a:spcAft>
                <a:spcPts val="0"/>
              </a:spcAft>
              <a:buClr>
                <a:schemeClr val="dk1"/>
              </a:buClr>
              <a:buSzPct val="100000"/>
              <a:buFont typeface="Noto Sans Symbols"/>
              <a:buChar char="❑"/>
            </a:pPr>
            <a:r>
              <a:rPr lang="en">
                <a:latin typeface="Times New Roman"/>
                <a:ea typeface="Times New Roman"/>
                <a:cs typeface="Times New Roman"/>
                <a:sym typeface="Times New Roman"/>
              </a:rPr>
              <a:t>Q &amp; A</a:t>
            </a:r>
            <a:endParaRPr/>
          </a:p>
          <a:p>
            <a:pPr indent="0" lvl="0" marL="0" rtl="0" algn="l">
              <a:lnSpc>
                <a:spcPct val="90000"/>
              </a:lnSpc>
              <a:spcBef>
                <a:spcPts val="800"/>
              </a:spcBef>
              <a:spcAft>
                <a:spcPts val="0"/>
              </a:spcAft>
              <a:buClr>
                <a:schemeClr val="dk1"/>
              </a:buClr>
              <a:buSzPct val="100000"/>
              <a:buNone/>
            </a:pPr>
            <a:r>
              <a:t/>
            </a:r>
            <a:endParaRPr>
              <a:solidFill>
                <a:srgbClr val="3F3F3F"/>
              </a:solidFill>
            </a:endParaRPr>
          </a:p>
        </p:txBody>
      </p:sp>
      <p:sp>
        <p:nvSpPr>
          <p:cNvPr id="147" name="Google Shape;147;p26"/>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148" name="Google Shape;148;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49" name="Google Shape;149;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1817694" y="249492"/>
            <a:ext cx="5600700" cy="97210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ABSTRACT</a:t>
            </a:r>
            <a:br>
              <a:rPr b="1" lang="en" sz="2400" u="sng">
                <a:solidFill>
                  <a:srgbClr val="2F5496"/>
                </a:solidFill>
                <a:latin typeface="Times New Roman"/>
                <a:ea typeface="Times New Roman"/>
                <a:cs typeface="Times New Roman"/>
                <a:sym typeface="Times New Roman"/>
              </a:rPr>
            </a:br>
            <a:endParaRPr b="1" sz="2400" u="sng">
              <a:solidFill>
                <a:srgbClr val="2F5496"/>
              </a:solidFill>
              <a:latin typeface="Times New Roman"/>
              <a:ea typeface="Times New Roman"/>
              <a:cs typeface="Times New Roman"/>
              <a:sym typeface="Times New Roman"/>
            </a:endParaRPr>
          </a:p>
        </p:txBody>
      </p:sp>
      <p:sp>
        <p:nvSpPr>
          <p:cNvPr id="155" name="Google Shape;155;p27"/>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156" name="Google Shape;156;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57" name="Google Shape;157;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7"/>
          <p:cNvSpPr txBox="1"/>
          <p:nvPr/>
        </p:nvSpPr>
        <p:spPr>
          <a:xfrm>
            <a:off x="383675" y="249500"/>
            <a:ext cx="8224800" cy="4155900"/>
          </a:xfrm>
          <a:prstGeom prst="rect">
            <a:avLst/>
          </a:prstGeom>
          <a:noFill/>
          <a:ln>
            <a:noFill/>
          </a:ln>
        </p:spPr>
        <p:txBody>
          <a:bodyPr anchorCtr="0" anchor="t" bIns="91425" lIns="91425" spcFirstLastPara="1" rIns="91425" wrap="square" tIns="91425">
            <a:noAutofit/>
          </a:bodyPr>
          <a:lstStyle/>
          <a:p>
            <a:pPr indent="457200" lvl="0" marL="0" rtl="0" algn="just">
              <a:lnSpc>
                <a:spcPct val="120000"/>
              </a:lnSpc>
              <a:spcBef>
                <a:spcPts val="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323850" lvl="0" marL="457200" rtl="0" algn="just">
              <a:lnSpc>
                <a:spcPct val="120000"/>
              </a:lnSpc>
              <a:spcBef>
                <a:spcPts val="1000"/>
              </a:spcBef>
              <a:spcAft>
                <a:spcPts val="0"/>
              </a:spcAft>
              <a:buClr>
                <a:schemeClr val="dk1"/>
              </a:buClr>
              <a:buSzPts val="1500"/>
              <a:buChar char="❖"/>
            </a:pPr>
            <a:r>
              <a:rPr lang="en" sz="1500">
                <a:solidFill>
                  <a:schemeClr val="dk1"/>
                </a:solidFill>
                <a:latin typeface="Calibri"/>
                <a:ea typeface="Calibri"/>
                <a:cs typeface="Calibri"/>
                <a:sym typeface="Calibri"/>
              </a:rPr>
              <a:t>Medical Store Management System is very helpful to manage sales information of Medical Store.It can easily keep the record of Hospitals who done regular business deals.This software is comprehensiveness and the simple by which it handles complex tasks easily.</a:t>
            </a:r>
            <a:endParaRPr sz="1500">
              <a:solidFill>
                <a:schemeClr val="dk1"/>
              </a:solidFill>
              <a:latin typeface="Calibri"/>
              <a:ea typeface="Calibri"/>
              <a:cs typeface="Calibri"/>
              <a:sym typeface="Calibri"/>
            </a:endParaRPr>
          </a:p>
          <a:p>
            <a:pPr indent="0" lvl="0" marL="177800" rtl="0" algn="just">
              <a:lnSpc>
                <a:spcPct val="120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main purpose of the system is to make the sales information manage simply and effectively</a:t>
            </a:r>
            <a:endParaRPr sz="1500">
              <a:solidFill>
                <a:schemeClr val="dk1"/>
              </a:solidFill>
              <a:latin typeface="Times New Roman"/>
              <a:ea typeface="Times New Roman"/>
              <a:cs typeface="Times New Roman"/>
              <a:sym typeface="Times New Roman"/>
            </a:endParaRPr>
          </a:p>
          <a:p>
            <a:pPr indent="0" lvl="0" marL="914400" rtl="0" algn="just">
              <a:lnSpc>
                <a:spcPct val="115000"/>
              </a:lnSpc>
              <a:spcBef>
                <a:spcPts val="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customers and companies’ management and transactions are entered on computers and saved on computers and can be accessed as in the form of the reports and can be updated very easily on computers.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It is quite difficult to maintain the stoke of the medicines in the store and reflect it with the database. So, the owner can place order for new Medicines And replace expired medicines.</a:t>
            </a:r>
            <a:endParaRPr sz="1500">
              <a:solidFill>
                <a:schemeClr val="dk1"/>
              </a:solidFill>
              <a:latin typeface="Times New Roman"/>
              <a:ea typeface="Times New Roman"/>
              <a:cs typeface="Times New Roman"/>
              <a:sym typeface="Times New Roman"/>
            </a:endParaRPr>
          </a:p>
          <a:p>
            <a:pPr indent="457200" lvl="0" marL="0" rtl="0" algn="just">
              <a:lnSpc>
                <a:spcPct val="120000"/>
              </a:lnSpc>
              <a:spcBef>
                <a:spcPts val="600"/>
              </a:spcBef>
              <a:spcAft>
                <a:spcPts val="0"/>
              </a:spcAft>
              <a:buClr>
                <a:schemeClr val="dk1"/>
              </a:buClr>
              <a:buSzPts val="358"/>
              <a:buFont typeface="Arial"/>
              <a:buNone/>
            </a:pPr>
            <a:r>
              <a:t/>
            </a:r>
            <a:endParaRPr sz="1600">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rPr lang="en">
                <a:solidFill>
                  <a:schemeClr val="dk1"/>
                </a:solidFill>
                <a:latin typeface="Century Schoolbook"/>
                <a:ea typeface="Century Schoolbook"/>
                <a:cs typeface="Century Schoolbook"/>
                <a:sym typeface="Century Schoolbook"/>
              </a:rPr>
              <a:t> The project Sales and purchase management system for medicines is to develop software based information of Medicine selling. </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rPr lang="en">
                <a:solidFill>
                  <a:schemeClr val="dk1"/>
                </a:solidFill>
                <a:latin typeface="Century Schoolbook"/>
                <a:ea typeface="Century Schoolbook"/>
                <a:cs typeface="Century Schoolbook"/>
                <a:sym typeface="Century Schoolbook"/>
              </a:rPr>
              <a:t>Visualizing the huge opportunity, this is an effort to maximize the business through the development of this software and keeping the data and thus increasing the customer base from the local as well as global markets around the world.</a:t>
            </a:r>
            <a:endParaRPr>
              <a:solidFill>
                <a:schemeClr val="dk1"/>
              </a:solidFill>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Clr>
                <a:schemeClr val="dk1"/>
              </a:buClr>
              <a:buSzPts val="358"/>
              <a:buFont typeface="Arial"/>
              <a:buNone/>
            </a:pPr>
            <a:r>
              <a:rPr lang="en">
                <a:solidFill>
                  <a:schemeClr val="dk1"/>
                </a:solidFill>
                <a:latin typeface="Century Schoolbook"/>
                <a:ea typeface="Century Schoolbook"/>
                <a:cs typeface="Century Schoolbook"/>
                <a:sym typeface="Century Schoolbook"/>
              </a:rPr>
              <a:t>My ongoing project is a software application because nowadays software is a prominent tool of marketing mantra. With the advent of the software technologies, world has become a global village. Every year, millions more people around the world are added to the existing customer base. So considering a big hike in the revenue in this booming sector and one of the successful businesses through this software one should be proud to have such a technical deal.</a:t>
            </a:r>
            <a:endParaRPr>
              <a:solidFill>
                <a:schemeClr val="dk1"/>
              </a:solidFill>
              <a:latin typeface="Century Schoolbook"/>
              <a:ea typeface="Century Schoolbook"/>
              <a:cs typeface="Century Schoolbook"/>
              <a:sym typeface="Century Schoolbook"/>
            </a:endParaRPr>
          </a:p>
          <a:p>
            <a:pPr indent="0" lvl="0" marL="0" rtl="0" algn="just">
              <a:lnSpc>
                <a:spcPct val="120000"/>
              </a:lnSpc>
              <a:spcBef>
                <a:spcPts val="1000"/>
              </a:spcBef>
              <a:spcAft>
                <a:spcPts val="0"/>
              </a:spcAft>
              <a:buClr>
                <a:schemeClr val="dk1"/>
              </a:buClr>
              <a:buSzPts val="358"/>
              <a:buFont typeface="Arial"/>
              <a:buNone/>
            </a:pPr>
            <a:r>
              <a:rPr lang="en">
                <a:solidFill>
                  <a:schemeClr val="dk1"/>
                </a:solidFill>
                <a:latin typeface="Century Schoolbook"/>
                <a:ea typeface="Century Schoolbook"/>
                <a:cs typeface="Century Schoolbook"/>
                <a:sym typeface="Century Schoolbook"/>
              </a:rPr>
              <a:t>	By the help of this software</a:t>
            </a:r>
            <a:r>
              <a:rPr b="1" lang="en">
                <a:solidFill>
                  <a:schemeClr val="dk1"/>
                </a:solidFill>
                <a:latin typeface="Century Schoolbook"/>
                <a:ea typeface="Century Schoolbook"/>
                <a:cs typeface="Century Schoolbook"/>
                <a:sym typeface="Century Schoolbook"/>
              </a:rPr>
              <a:t> “It has to save time, it has to be convenient &amp; it has to work everywhere” </a:t>
            </a:r>
            <a:r>
              <a:rPr lang="en">
                <a:solidFill>
                  <a:schemeClr val="dk1"/>
                </a:solidFill>
                <a:latin typeface="Century Schoolbook"/>
                <a:ea typeface="Century Schoolbook"/>
                <a:cs typeface="Century Schoolbook"/>
                <a:sym typeface="Century Schoolbook"/>
              </a:rPr>
              <a:t>which helps us to keep records of customers, items records and bill details with less effort.</a:t>
            </a:r>
            <a:endParaRPr>
              <a:solidFill>
                <a:schemeClr val="dk1"/>
              </a:solidFill>
              <a:latin typeface="Century Schoolbook"/>
              <a:ea typeface="Century Schoolbook"/>
              <a:cs typeface="Century Schoolbook"/>
              <a:sym typeface="Century Schoolbook"/>
            </a:endParaRPr>
          </a:p>
          <a:p>
            <a:pPr indent="0" lvl="0" marL="0" rtl="0" algn="l">
              <a:lnSpc>
                <a:spcPct val="115000"/>
              </a:lnSpc>
              <a:spcBef>
                <a:spcPts val="1000"/>
              </a:spcBef>
              <a:spcAft>
                <a:spcPts val="0"/>
              </a:spcAft>
              <a:buClr>
                <a:schemeClr val="dk1"/>
              </a:buClr>
              <a:buSzPts val="358"/>
              <a:buFont typeface="Arial"/>
              <a:buNone/>
            </a:pPr>
            <a:r>
              <a:t/>
            </a:r>
            <a:endParaRPr sz="457">
              <a:solidFill>
                <a:schemeClr val="dk1"/>
              </a:solidFill>
              <a:latin typeface="Century Schoolbook"/>
              <a:ea typeface="Century Schoolbook"/>
              <a:cs typeface="Century Schoolbook"/>
              <a:sym typeface="Century Schoolbook"/>
            </a:endParaRPr>
          </a:p>
          <a:p>
            <a:pPr indent="0" lvl="0" marL="0" rtl="0" algn="l">
              <a:lnSpc>
                <a:spcPct val="115000"/>
              </a:lnSpc>
              <a:spcBef>
                <a:spcPts val="1000"/>
              </a:spcBef>
              <a:spcAft>
                <a:spcPts val="0"/>
              </a:spcAft>
              <a:buClr>
                <a:schemeClr val="dk1"/>
              </a:buClr>
              <a:buSzPts val="358"/>
              <a:buFont typeface="Arial"/>
              <a:buNone/>
            </a:pPr>
            <a:r>
              <a:t/>
            </a:r>
            <a:endParaRPr sz="457">
              <a:solidFill>
                <a:schemeClr val="dk1"/>
              </a:solidFill>
              <a:latin typeface="Century Schoolbook"/>
              <a:ea typeface="Century Schoolbook"/>
              <a:cs typeface="Century Schoolbook"/>
              <a:sym typeface="Century Schoolbook"/>
            </a:endParaRPr>
          </a:p>
          <a:p>
            <a:pPr indent="0" lvl="0" marL="0" rtl="0" algn="l">
              <a:spcBef>
                <a:spcPts val="1000"/>
              </a:spcBef>
              <a:spcAft>
                <a:spcPts val="0"/>
              </a:spcAft>
              <a:buSzPts val="358"/>
              <a:buNone/>
            </a:pPr>
            <a:r>
              <a:t/>
            </a:r>
            <a:endParaRPr sz="555">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1485900" y="87474"/>
            <a:ext cx="5600700" cy="756084"/>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About the Company</a:t>
            </a:r>
            <a:endParaRPr/>
          </a:p>
        </p:txBody>
      </p:sp>
      <p:sp>
        <p:nvSpPr>
          <p:cNvPr id="164" name="Google Shape;164;p28"/>
          <p:cNvSpPr txBox="1"/>
          <p:nvPr>
            <p:ph idx="1" type="body"/>
          </p:nvPr>
        </p:nvSpPr>
        <p:spPr>
          <a:xfrm>
            <a:off x="575556" y="949575"/>
            <a:ext cx="7992900" cy="3992100"/>
          </a:xfrm>
          <a:prstGeom prst="rect">
            <a:avLst/>
          </a:prstGeom>
          <a:noFill/>
          <a:ln>
            <a:noFill/>
          </a:ln>
        </p:spPr>
        <p:txBody>
          <a:bodyPr anchorCtr="0" anchor="t" bIns="34275" lIns="68575" spcFirstLastPara="1" rIns="68575" wrap="square" tIns="34275">
            <a:normAutofit fontScale="25000" lnSpcReduction="20000"/>
          </a:bodyPr>
          <a:lstStyle/>
          <a:p>
            <a:pPr indent="-171132" lvl="0" marL="228600" rtl="0" algn="just">
              <a:lnSpc>
                <a:spcPct val="120000"/>
              </a:lnSpc>
              <a:spcBef>
                <a:spcPts val="0"/>
              </a:spcBef>
              <a:spcAft>
                <a:spcPts val="0"/>
              </a:spcAft>
              <a:buSzPct val="100000"/>
              <a:buFont typeface="Noto Sans Symbols"/>
              <a:buChar char="⮚"/>
            </a:pPr>
            <a:r>
              <a:rPr b="1" lang="en" sz="6000">
                <a:latin typeface="Times New Roman"/>
                <a:ea typeface="Times New Roman"/>
                <a:cs typeface="Times New Roman"/>
                <a:sym typeface="Times New Roman"/>
              </a:rPr>
              <a:t>TechieAid is IT services company registered under Govt. of India, Ministry of Micro, Small &amp; Medium Enterprises (MSME).</a:t>
            </a:r>
            <a:endParaRPr sz="6000"/>
          </a:p>
          <a:p>
            <a:pPr indent="-75882" lvl="0" marL="228600" rtl="0" algn="just">
              <a:lnSpc>
                <a:spcPct val="120000"/>
              </a:lnSpc>
              <a:spcBef>
                <a:spcPts val="1000"/>
              </a:spcBef>
              <a:spcAft>
                <a:spcPts val="0"/>
              </a:spcAft>
              <a:buClr>
                <a:schemeClr val="dk1"/>
              </a:buClr>
              <a:buSzPct val="43333"/>
              <a:buFont typeface="Noto Sans Symbols"/>
              <a:buNone/>
            </a:pPr>
            <a:r>
              <a:t/>
            </a:r>
            <a:endParaRPr b="1" sz="6000">
              <a:latin typeface="Times New Roman"/>
              <a:ea typeface="Times New Roman"/>
              <a:cs typeface="Times New Roman"/>
              <a:sym typeface="Times New Roman"/>
            </a:endParaRPr>
          </a:p>
          <a:p>
            <a:pPr indent="-171132" lvl="0" marL="228600" rtl="0" algn="just">
              <a:lnSpc>
                <a:spcPct val="120000"/>
              </a:lnSpc>
              <a:spcBef>
                <a:spcPts val="1000"/>
              </a:spcBef>
              <a:spcAft>
                <a:spcPts val="0"/>
              </a:spcAft>
              <a:buSzPct val="100000"/>
              <a:buFont typeface="Noto Sans Symbols"/>
              <a:buChar char="⮚"/>
            </a:pPr>
            <a:r>
              <a:rPr b="1" lang="en" sz="6000">
                <a:latin typeface="Times New Roman"/>
                <a:ea typeface="Times New Roman"/>
                <a:cs typeface="Times New Roman"/>
                <a:sym typeface="Times New Roman"/>
              </a:rPr>
              <a:t>TechieAid offers Software Development Services, Staffing Solutions, Technology Training, Leadership &amp; Soft Skills Training and Coaching &amp; Mentoring</a:t>
            </a:r>
            <a:endParaRPr sz="6000"/>
          </a:p>
          <a:p>
            <a:pPr indent="-75882" lvl="0" marL="228600" rtl="0" algn="just">
              <a:lnSpc>
                <a:spcPct val="120000"/>
              </a:lnSpc>
              <a:spcBef>
                <a:spcPts val="1000"/>
              </a:spcBef>
              <a:spcAft>
                <a:spcPts val="0"/>
              </a:spcAft>
              <a:buClr>
                <a:schemeClr val="dk1"/>
              </a:buClr>
              <a:buSzPct val="43333"/>
              <a:buFont typeface="Noto Sans Symbols"/>
              <a:buNone/>
            </a:pPr>
            <a:r>
              <a:t/>
            </a:r>
            <a:endParaRPr b="1" sz="6000">
              <a:latin typeface="Times New Roman"/>
              <a:ea typeface="Times New Roman"/>
              <a:cs typeface="Times New Roman"/>
              <a:sym typeface="Times New Roman"/>
            </a:endParaRPr>
          </a:p>
          <a:p>
            <a:pPr indent="-171132" lvl="0" marL="228600" rtl="0" algn="just">
              <a:lnSpc>
                <a:spcPct val="120000"/>
              </a:lnSpc>
              <a:spcBef>
                <a:spcPts val="1000"/>
              </a:spcBef>
              <a:spcAft>
                <a:spcPts val="0"/>
              </a:spcAft>
              <a:buSzPct val="100000"/>
              <a:buFont typeface="Noto Sans Symbols"/>
              <a:buChar char="⮚"/>
            </a:pPr>
            <a:r>
              <a:rPr b="1" lang="en" sz="6000">
                <a:latin typeface="Times New Roman"/>
                <a:ea typeface="Times New Roman"/>
                <a:cs typeface="Times New Roman"/>
                <a:sym typeface="Times New Roman"/>
              </a:rPr>
              <a:t>TechieAid core team comes with 20+ years of industry experience</a:t>
            </a:r>
            <a:endParaRPr sz="6000"/>
          </a:p>
          <a:p>
            <a:pPr indent="0" lvl="0" marL="0" rtl="0" algn="just">
              <a:lnSpc>
                <a:spcPct val="120000"/>
              </a:lnSpc>
              <a:spcBef>
                <a:spcPts val="1000"/>
              </a:spcBef>
              <a:spcAft>
                <a:spcPts val="0"/>
              </a:spcAft>
              <a:buClr>
                <a:schemeClr val="dk1"/>
              </a:buClr>
              <a:buSzPct val="46666"/>
              <a:buFont typeface="Arial"/>
              <a:buNone/>
            </a:pPr>
            <a:r>
              <a:t/>
            </a:r>
            <a:endParaRPr b="1" sz="6000">
              <a:latin typeface="Times New Roman"/>
              <a:ea typeface="Times New Roman"/>
              <a:cs typeface="Times New Roman"/>
              <a:sym typeface="Times New Roman"/>
            </a:endParaRPr>
          </a:p>
          <a:p>
            <a:pPr indent="0" lvl="0" marL="0" rtl="0" algn="just">
              <a:lnSpc>
                <a:spcPct val="120000"/>
              </a:lnSpc>
              <a:spcBef>
                <a:spcPts val="800"/>
              </a:spcBef>
              <a:spcAft>
                <a:spcPts val="0"/>
              </a:spcAft>
              <a:buClr>
                <a:schemeClr val="dk1"/>
              </a:buClr>
              <a:buSzPct val="100000"/>
              <a:buNone/>
            </a:pPr>
            <a:r>
              <a:t/>
            </a:r>
            <a:endParaRPr b="1">
              <a:latin typeface="Times New Roman"/>
              <a:ea typeface="Times New Roman"/>
              <a:cs typeface="Times New Roman"/>
              <a:sym typeface="Times New Roman"/>
            </a:endParaRPr>
          </a:p>
          <a:p>
            <a:pPr indent="0" lvl="0" marL="0" rtl="0" algn="just">
              <a:lnSpc>
                <a:spcPct val="90000"/>
              </a:lnSpc>
              <a:spcBef>
                <a:spcPts val="800"/>
              </a:spcBef>
              <a:spcAft>
                <a:spcPts val="0"/>
              </a:spcAft>
              <a:buClr>
                <a:schemeClr val="dk1"/>
              </a:buClr>
              <a:buSzPct val="100000"/>
              <a:buNone/>
            </a:pPr>
            <a:r>
              <a:t/>
            </a:r>
            <a:endParaRPr b="1" sz="1400">
              <a:solidFill>
                <a:srgbClr val="3F3F3F"/>
              </a:solidFill>
              <a:latin typeface="Times New Roman"/>
              <a:ea typeface="Times New Roman"/>
              <a:cs typeface="Times New Roman"/>
              <a:sym typeface="Times New Roman"/>
            </a:endParaRPr>
          </a:p>
          <a:p>
            <a:pPr indent="-114300" lvl="0" marL="177800" rtl="0" algn="just">
              <a:lnSpc>
                <a:spcPct val="90000"/>
              </a:lnSpc>
              <a:spcBef>
                <a:spcPts val="800"/>
              </a:spcBef>
              <a:spcAft>
                <a:spcPts val="0"/>
              </a:spcAft>
              <a:buClr>
                <a:schemeClr val="dk1"/>
              </a:buClr>
              <a:buSzPct val="100000"/>
              <a:buFont typeface="Noto Sans Symbols"/>
              <a:buNone/>
            </a:pPr>
            <a:r>
              <a:t/>
            </a:r>
            <a:endParaRPr b="1" sz="1400">
              <a:solidFill>
                <a:srgbClr val="3F3F3F"/>
              </a:solidFill>
              <a:latin typeface="Times New Roman"/>
              <a:ea typeface="Times New Roman"/>
              <a:cs typeface="Times New Roman"/>
              <a:sym typeface="Times New Roman"/>
            </a:endParaRPr>
          </a:p>
          <a:p>
            <a:pPr indent="-114300" lvl="0" marL="177800" rtl="0" algn="just">
              <a:lnSpc>
                <a:spcPct val="90000"/>
              </a:lnSpc>
              <a:spcBef>
                <a:spcPts val="800"/>
              </a:spcBef>
              <a:spcAft>
                <a:spcPts val="0"/>
              </a:spcAft>
              <a:buClr>
                <a:schemeClr val="dk1"/>
              </a:buClr>
              <a:buSzPct val="100000"/>
              <a:buFont typeface="Noto Sans Symbols"/>
              <a:buNone/>
            </a:pPr>
            <a:r>
              <a:t/>
            </a:r>
            <a:endParaRPr b="1" sz="1400">
              <a:solidFill>
                <a:srgbClr val="3F3F3F"/>
              </a:solidFill>
              <a:latin typeface="Times New Roman"/>
              <a:ea typeface="Times New Roman"/>
              <a:cs typeface="Times New Roman"/>
              <a:sym typeface="Times New Roman"/>
            </a:endParaRPr>
          </a:p>
          <a:p>
            <a:pPr indent="0" lvl="0" marL="0" rtl="0" algn="just">
              <a:lnSpc>
                <a:spcPct val="90000"/>
              </a:lnSpc>
              <a:spcBef>
                <a:spcPts val="800"/>
              </a:spcBef>
              <a:spcAft>
                <a:spcPts val="0"/>
              </a:spcAft>
              <a:buClr>
                <a:srgbClr val="3F3F3F"/>
              </a:buClr>
              <a:buSzPct val="100000"/>
              <a:buNone/>
            </a:pPr>
            <a:r>
              <a:rPr b="1" lang="en" sz="1400">
                <a:solidFill>
                  <a:srgbClr val="3F3F3F"/>
                </a:solidFill>
                <a:latin typeface="Times New Roman"/>
                <a:ea typeface="Times New Roman"/>
                <a:cs typeface="Times New Roman"/>
                <a:sym typeface="Times New Roman"/>
              </a:rPr>
              <a:t>    </a:t>
            </a:r>
            <a:endParaRPr b="1" sz="1500">
              <a:solidFill>
                <a:srgbClr val="3F3F3F"/>
              </a:solidFill>
              <a:latin typeface="Times New Roman"/>
              <a:ea typeface="Times New Roman"/>
              <a:cs typeface="Times New Roman"/>
              <a:sym typeface="Times New Roman"/>
            </a:endParaRPr>
          </a:p>
          <a:p>
            <a:pPr indent="-114300" lvl="0" marL="177800" rtl="0" algn="just">
              <a:lnSpc>
                <a:spcPct val="90000"/>
              </a:lnSpc>
              <a:spcBef>
                <a:spcPts val="800"/>
              </a:spcBef>
              <a:spcAft>
                <a:spcPts val="0"/>
              </a:spcAft>
              <a:buClr>
                <a:schemeClr val="dk1"/>
              </a:buClr>
              <a:buSzPct val="100000"/>
              <a:buNone/>
            </a:pPr>
            <a:r>
              <a:t/>
            </a:r>
            <a:endParaRPr sz="1400"/>
          </a:p>
          <a:p>
            <a:pPr indent="-114300" lvl="0" marL="177800" rtl="0" algn="just">
              <a:lnSpc>
                <a:spcPct val="90000"/>
              </a:lnSpc>
              <a:spcBef>
                <a:spcPts val="800"/>
              </a:spcBef>
              <a:spcAft>
                <a:spcPts val="0"/>
              </a:spcAft>
              <a:buClr>
                <a:schemeClr val="dk1"/>
              </a:buClr>
              <a:buSzPct val="100000"/>
              <a:buNone/>
            </a:pPr>
            <a:r>
              <a:t/>
            </a:r>
            <a:endParaRPr sz="1400"/>
          </a:p>
          <a:p>
            <a:pPr indent="-114300" lvl="0" marL="177800" rtl="0" algn="just">
              <a:lnSpc>
                <a:spcPct val="90000"/>
              </a:lnSpc>
              <a:spcBef>
                <a:spcPts val="800"/>
              </a:spcBef>
              <a:spcAft>
                <a:spcPts val="0"/>
              </a:spcAft>
              <a:buClr>
                <a:schemeClr val="dk1"/>
              </a:buClr>
              <a:buSzPct val="100000"/>
              <a:buNone/>
            </a:pPr>
            <a:r>
              <a:t/>
            </a:r>
            <a:endParaRPr sz="1400"/>
          </a:p>
          <a:p>
            <a:pPr indent="-114300" lvl="0" marL="177800" rtl="0" algn="just">
              <a:lnSpc>
                <a:spcPct val="90000"/>
              </a:lnSpc>
              <a:spcBef>
                <a:spcPts val="800"/>
              </a:spcBef>
              <a:spcAft>
                <a:spcPts val="0"/>
              </a:spcAft>
              <a:buClr>
                <a:schemeClr val="dk1"/>
              </a:buClr>
              <a:buSzPct val="100000"/>
              <a:buNone/>
            </a:pPr>
            <a:r>
              <a:t/>
            </a:r>
            <a:endParaRPr sz="1400"/>
          </a:p>
        </p:txBody>
      </p:sp>
      <p:sp>
        <p:nvSpPr>
          <p:cNvPr id="165" name="Google Shape;165;p28"/>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166" name="Google Shape;166;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67" name="Google Shape;16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1485900" y="87474"/>
            <a:ext cx="5600700" cy="81009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INTRODUCTION</a:t>
            </a:r>
            <a:br>
              <a:rPr b="1" lang="en" sz="2400" u="sng">
                <a:solidFill>
                  <a:srgbClr val="2F5496"/>
                </a:solidFill>
                <a:latin typeface="Times New Roman"/>
                <a:ea typeface="Times New Roman"/>
                <a:cs typeface="Times New Roman"/>
                <a:sym typeface="Times New Roman"/>
              </a:rPr>
            </a:br>
            <a:endParaRPr b="1" sz="2400" u="sng">
              <a:solidFill>
                <a:srgbClr val="2F5496"/>
              </a:solidFill>
              <a:latin typeface="Times New Roman"/>
              <a:ea typeface="Times New Roman"/>
              <a:cs typeface="Times New Roman"/>
              <a:sym typeface="Times New Roman"/>
            </a:endParaRPr>
          </a:p>
        </p:txBody>
      </p:sp>
      <p:sp>
        <p:nvSpPr>
          <p:cNvPr id="173" name="Google Shape;173;p29"/>
          <p:cNvSpPr txBox="1"/>
          <p:nvPr>
            <p:ph idx="1" type="body"/>
          </p:nvPr>
        </p:nvSpPr>
        <p:spPr>
          <a:xfrm>
            <a:off x="467544" y="685800"/>
            <a:ext cx="8208912" cy="3992184"/>
          </a:xfrm>
          <a:prstGeom prst="rect">
            <a:avLst/>
          </a:prstGeom>
          <a:noFill/>
          <a:ln>
            <a:noFill/>
          </a:ln>
        </p:spPr>
        <p:txBody>
          <a:bodyPr anchorCtr="0" anchor="t" bIns="34275" lIns="68575" spcFirstLastPara="1" rIns="68575" wrap="square" tIns="34275">
            <a:normAutofit lnSpcReduction="10000"/>
          </a:bodyPr>
          <a:lstStyle/>
          <a:p>
            <a:pPr indent="457200" lvl="0" marL="0" rtl="0" algn="just">
              <a:lnSpc>
                <a:spcPct val="120000"/>
              </a:lnSpc>
              <a:spcBef>
                <a:spcPts val="0"/>
              </a:spcBef>
              <a:spcAft>
                <a:spcPts val="0"/>
              </a:spcAft>
              <a:buNone/>
            </a:pPr>
            <a:r>
              <a:rPr lang="en" sz="1400">
                <a:latin typeface="Century Schoolbook"/>
                <a:ea typeface="Century Schoolbook"/>
                <a:cs typeface="Century Schoolbook"/>
                <a:sym typeface="Century Schoolbook"/>
              </a:rPr>
              <a:t>The project Sales and purchase management system for medicines is to develop software based information of Medicine selling. </a:t>
            </a:r>
            <a:endParaRPr sz="1400">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None/>
            </a:pPr>
            <a:r>
              <a:rPr lang="en" sz="1400">
                <a:latin typeface="Century Schoolbook"/>
                <a:ea typeface="Century Schoolbook"/>
                <a:cs typeface="Century Schoolbook"/>
                <a:sym typeface="Century Schoolbook"/>
              </a:rPr>
              <a:t>Visualizing the huge opportunity, this is an effort to maximize the business through the development of this software and keeping the data and thus increasing the customer base from the local as well as global markets around the world.</a:t>
            </a:r>
            <a:endParaRPr sz="1400">
              <a:latin typeface="Century Schoolbook"/>
              <a:ea typeface="Century Schoolbook"/>
              <a:cs typeface="Century Schoolbook"/>
              <a:sym typeface="Century Schoolbook"/>
            </a:endParaRPr>
          </a:p>
          <a:p>
            <a:pPr indent="457200" lvl="0" marL="0" rtl="0" algn="just">
              <a:lnSpc>
                <a:spcPct val="120000"/>
              </a:lnSpc>
              <a:spcBef>
                <a:spcPts val="1000"/>
              </a:spcBef>
              <a:spcAft>
                <a:spcPts val="0"/>
              </a:spcAft>
              <a:buNone/>
            </a:pPr>
            <a:r>
              <a:rPr lang="en" sz="1400">
                <a:latin typeface="Century Schoolbook"/>
                <a:ea typeface="Century Schoolbook"/>
                <a:cs typeface="Century Schoolbook"/>
                <a:sym typeface="Century Schoolbook"/>
              </a:rPr>
              <a:t>My ongoing project is a software application because nowadays software is a prominent tool of marketing mantra. With the advent of the software technologies, world has become a global village. Every year, millions more people around the world are added to the existing customer base. So considering a big hike in the revenue in this booming sector and one of the successful businesses through this software one should be proud to have such a technical deal.</a:t>
            </a:r>
            <a:endParaRPr sz="1400">
              <a:latin typeface="Century Schoolbook"/>
              <a:ea typeface="Century Schoolbook"/>
              <a:cs typeface="Century Schoolbook"/>
              <a:sym typeface="Century Schoolbook"/>
            </a:endParaRPr>
          </a:p>
          <a:p>
            <a:pPr indent="0" lvl="0" marL="0" rtl="0" algn="just">
              <a:lnSpc>
                <a:spcPct val="120000"/>
              </a:lnSpc>
              <a:spcBef>
                <a:spcPts val="1000"/>
              </a:spcBef>
              <a:spcAft>
                <a:spcPts val="0"/>
              </a:spcAft>
              <a:buNone/>
            </a:pPr>
            <a:r>
              <a:rPr lang="en" sz="1400">
                <a:latin typeface="Century Schoolbook"/>
                <a:ea typeface="Century Schoolbook"/>
                <a:cs typeface="Century Schoolbook"/>
                <a:sym typeface="Century Schoolbook"/>
              </a:rPr>
              <a:t>	By the help of this software</a:t>
            </a:r>
            <a:r>
              <a:rPr b="1" lang="en" sz="1400">
                <a:latin typeface="Century Schoolbook"/>
                <a:ea typeface="Century Schoolbook"/>
                <a:cs typeface="Century Schoolbook"/>
                <a:sym typeface="Century Schoolbook"/>
              </a:rPr>
              <a:t> “It has to save time, it has to be convenient &amp; it has to work everywhere” </a:t>
            </a:r>
            <a:r>
              <a:rPr lang="en" sz="1400">
                <a:latin typeface="Century Schoolbook"/>
                <a:ea typeface="Century Schoolbook"/>
                <a:cs typeface="Century Schoolbook"/>
                <a:sym typeface="Century Schoolbook"/>
              </a:rPr>
              <a:t>which helps us to keep records of customers, items records and bill details with less effort.</a:t>
            </a:r>
            <a:endParaRPr sz="1400">
              <a:latin typeface="Century Schoolbook"/>
              <a:ea typeface="Century Schoolbook"/>
              <a:cs typeface="Century Schoolbook"/>
              <a:sym typeface="Century Schoolbook"/>
            </a:endParaRPr>
          </a:p>
          <a:p>
            <a:pPr indent="0" lvl="0" marL="177800" rtl="0" algn="just">
              <a:lnSpc>
                <a:spcPct val="120000"/>
              </a:lnSpc>
              <a:spcBef>
                <a:spcPts val="1000"/>
              </a:spcBef>
              <a:spcAft>
                <a:spcPts val="0"/>
              </a:spcAft>
              <a:buNone/>
            </a:pPr>
            <a:r>
              <a:t/>
            </a:r>
            <a:endParaRPr b="1">
              <a:latin typeface="Times New Roman"/>
              <a:ea typeface="Times New Roman"/>
              <a:cs typeface="Times New Roman"/>
              <a:sym typeface="Times New Roman"/>
            </a:endParaRPr>
          </a:p>
        </p:txBody>
      </p:sp>
      <p:sp>
        <p:nvSpPr>
          <p:cNvPr id="174" name="Google Shape;174;p29"/>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175" name="Google Shape;175;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76" name="Google Shape;176;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251520" y="897564"/>
            <a:ext cx="8640960" cy="3780420"/>
          </a:xfrm>
          <a:prstGeom prst="rect">
            <a:avLst/>
          </a:prstGeom>
          <a:noFill/>
          <a:ln>
            <a:noFill/>
          </a:ln>
        </p:spPr>
        <p:txBody>
          <a:bodyPr anchorCtr="0" anchor="t" bIns="34275" lIns="68575" spcFirstLastPara="1" rIns="68575" wrap="square" tIns="34275">
            <a:normAutofit/>
          </a:bodyPr>
          <a:lstStyle/>
          <a:p>
            <a:pPr indent="-222250" lvl="0" marL="177800" rtl="0" algn="l">
              <a:lnSpc>
                <a:spcPct val="130000"/>
              </a:lnSpc>
              <a:spcBef>
                <a:spcPts val="0"/>
              </a:spcBef>
              <a:spcAft>
                <a:spcPts val="0"/>
              </a:spcAft>
              <a:buSzPts val="2100"/>
              <a:buChar char="•"/>
            </a:pPr>
            <a:r>
              <a:rPr b="1" lang="en" sz="1300">
                <a:solidFill>
                  <a:srgbClr val="333333"/>
                </a:solidFill>
                <a:latin typeface="Arial"/>
                <a:ea typeface="Arial"/>
                <a:cs typeface="Arial"/>
                <a:sym typeface="Arial"/>
              </a:rPr>
              <a:t>Evaluation of the performance of open-source RDBMS and triplestores for storing medical data over a web service</a:t>
            </a:r>
            <a:endParaRPr b="1" sz="1300">
              <a:solidFill>
                <a:srgbClr val="333333"/>
              </a:solidFill>
              <a:latin typeface="Arial"/>
              <a:ea typeface="Arial"/>
              <a:cs typeface="Arial"/>
              <a:sym typeface="Arial"/>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279400" lvl="0" marL="177800" rtl="0" algn="l">
              <a:lnSpc>
                <a:spcPct val="115000"/>
              </a:lnSpc>
              <a:spcBef>
                <a:spcPts val="1000"/>
              </a:spcBef>
              <a:spcAft>
                <a:spcPts val="0"/>
              </a:spcAft>
              <a:buNone/>
            </a:pPr>
            <a:r>
              <a:rPr lang="en" sz="1300">
                <a:solidFill>
                  <a:srgbClr val="333333"/>
                </a:solidFill>
                <a:latin typeface="Arial"/>
                <a:ea typeface="Arial"/>
                <a:cs typeface="Arial"/>
                <a:sym typeface="Arial"/>
              </a:rPr>
              <a:t>An integral part of a system that manages medical data is the persistent storage engine. For almost twenty five years Relational Database Management Systems(RDBMS) were considered the obvious decision, yet today new technologies have emerged that require our attention as possible alternatives. Triplestores store information in terms of RDF triples without necessarily binding to a specific predefined structural model. In this paper we present an attempt to compare the performance of Apache JENA-Fuseki and the Virtuoso Universal Server 6 triplestores with that of MySQL 5.6 RDBMS for storing and retrieving medical information that it is communicated as RDF/XML ontology instances over a RESTful web service. The results show that the performance, calculated as average time of storing and retrieving instances, is significantly better using Virtuoso Server while MySQL performed better than Fuseki.</a:t>
            </a:r>
            <a:endParaRPr sz="1300">
              <a:solidFill>
                <a:srgbClr val="333333"/>
              </a:solidFill>
              <a:latin typeface="Arial"/>
              <a:ea typeface="Arial"/>
              <a:cs typeface="Arial"/>
              <a:sym typeface="Arial"/>
            </a:endParaRPr>
          </a:p>
          <a:p>
            <a:pPr indent="0" lvl="0" marL="177800" rtl="0" algn="l">
              <a:lnSpc>
                <a:spcPct val="90000"/>
              </a:lnSpc>
              <a:spcBef>
                <a:spcPts val="1000"/>
              </a:spcBef>
              <a:spcAft>
                <a:spcPts val="0"/>
              </a:spcAft>
              <a:buNone/>
            </a:pPr>
            <a:r>
              <a:rPr lang="en"/>
              <a:t> </a:t>
            </a:r>
            <a:endParaRPr/>
          </a:p>
        </p:txBody>
      </p:sp>
      <p:sp>
        <p:nvSpPr>
          <p:cNvPr id="182" name="Google Shape;182;p30"/>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183" name="Google Shape;183;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84" name="Google Shape;184;p30"/>
          <p:cNvSpPr txBox="1"/>
          <p:nvPr/>
        </p:nvSpPr>
        <p:spPr>
          <a:xfrm>
            <a:off x="1485900" y="114300"/>
            <a:ext cx="6172200" cy="513234"/>
          </a:xfrm>
          <a:prstGeom prst="rect">
            <a:avLst/>
          </a:prstGeom>
          <a:noFill/>
          <a:ln>
            <a:noFill/>
          </a:ln>
        </p:spPr>
        <p:txBody>
          <a:bodyPr anchorCtr="0" anchor="b" bIns="34275" lIns="68575" spcFirstLastPara="1" rIns="68575" wrap="square" tIns="34275">
            <a:normAutofit fontScale="97500"/>
          </a:bodyPr>
          <a:lstStyle/>
          <a:p>
            <a:pPr indent="0" lvl="0" marL="0" marR="0" rtl="0" algn="ctr">
              <a:spcBef>
                <a:spcPts val="0"/>
              </a:spcBef>
              <a:spcAft>
                <a:spcPts val="0"/>
              </a:spcAft>
              <a:buClr>
                <a:srgbClr val="2F5496"/>
              </a:buClr>
              <a:buSzPct val="100000"/>
              <a:buFont typeface="Times New Roman"/>
              <a:buNone/>
            </a:pPr>
            <a:r>
              <a:rPr b="1" i="0" lang="en" sz="2300" u="none" cap="small" strike="noStrike">
                <a:solidFill>
                  <a:srgbClr val="2F5496"/>
                </a:solidFill>
                <a:latin typeface="Times New Roman"/>
                <a:ea typeface="Times New Roman"/>
                <a:cs typeface="Times New Roman"/>
                <a:sym typeface="Times New Roman"/>
              </a:rPr>
              <a:t>LITERATURE</a:t>
            </a:r>
            <a:r>
              <a:rPr b="1" i="0" lang="en" sz="2300" u="none" cap="small" strike="noStrike">
                <a:solidFill>
                  <a:schemeClr val="accent1"/>
                </a:solidFill>
                <a:latin typeface="Times New Roman"/>
                <a:ea typeface="Times New Roman"/>
                <a:cs typeface="Times New Roman"/>
                <a:sym typeface="Times New Roman"/>
              </a:rPr>
              <a:t> </a:t>
            </a:r>
            <a:r>
              <a:rPr b="1" i="0" lang="en" sz="2300" u="none" cap="small" strike="noStrike">
                <a:solidFill>
                  <a:srgbClr val="2F5496"/>
                </a:solidFill>
                <a:latin typeface="Times New Roman"/>
                <a:ea typeface="Times New Roman"/>
                <a:cs typeface="Times New Roman"/>
                <a:sym typeface="Times New Roman"/>
              </a:rPr>
              <a:t>SURVEY</a:t>
            </a:r>
            <a:endParaRPr sz="1100"/>
          </a:p>
        </p:txBody>
      </p:sp>
      <p:sp>
        <p:nvSpPr>
          <p:cNvPr id="185" name="Google Shape;185;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1601670" y="109527"/>
            <a:ext cx="5600700" cy="589927"/>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Requirements</a:t>
            </a:r>
            <a:endParaRPr/>
          </a:p>
        </p:txBody>
      </p:sp>
      <p:sp>
        <p:nvSpPr>
          <p:cNvPr id="191" name="Google Shape;191;p31"/>
          <p:cNvSpPr txBox="1"/>
          <p:nvPr>
            <p:ph idx="1" type="body"/>
          </p:nvPr>
        </p:nvSpPr>
        <p:spPr>
          <a:xfrm>
            <a:off x="314550" y="842775"/>
            <a:ext cx="4134900" cy="4146000"/>
          </a:xfrm>
          <a:prstGeom prst="rect">
            <a:avLst/>
          </a:prstGeom>
          <a:noFill/>
          <a:ln>
            <a:noFill/>
          </a:ln>
        </p:spPr>
        <p:txBody>
          <a:bodyPr anchorCtr="0" anchor="t" bIns="34275" lIns="68575" spcFirstLastPara="1" rIns="68575" wrap="square" tIns="34275">
            <a:normAutofit/>
          </a:bodyPr>
          <a:lstStyle/>
          <a:p>
            <a:pPr indent="-177800" lvl="0" marL="635000" rtl="0" algn="just">
              <a:lnSpc>
                <a:spcPct val="150000"/>
              </a:lnSpc>
              <a:spcBef>
                <a:spcPts val="480"/>
              </a:spcBef>
              <a:spcAft>
                <a:spcPts val="0"/>
              </a:spcAft>
              <a:buSzPts val="1400"/>
              <a:buChar char="❖"/>
            </a:pPr>
            <a:r>
              <a:rPr b="1" lang="en" sz="1400"/>
              <a:t>Software required for development:</a:t>
            </a:r>
            <a:endParaRPr b="1" sz="1400"/>
          </a:p>
          <a:p>
            <a:pPr indent="-177800" lvl="0" marL="635000" rtl="0" algn="just">
              <a:lnSpc>
                <a:spcPct val="150000"/>
              </a:lnSpc>
              <a:spcBef>
                <a:spcPts val="480"/>
              </a:spcBef>
              <a:spcAft>
                <a:spcPts val="0"/>
              </a:spcAft>
              <a:buSzPts val="1400"/>
              <a:buChar char="❖"/>
            </a:pPr>
            <a:r>
              <a:rPr b="1" lang="en" sz="1400"/>
              <a:t>Operating System:</a:t>
            </a:r>
            <a:endParaRPr b="1" sz="1400"/>
          </a:p>
          <a:p>
            <a:pPr indent="-177800" lvl="0" marL="635000" rtl="0" algn="just">
              <a:lnSpc>
                <a:spcPct val="150000"/>
              </a:lnSpc>
              <a:spcBef>
                <a:spcPts val="480"/>
              </a:spcBef>
              <a:spcAft>
                <a:spcPts val="0"/>
              </a:spcAft>
              <a:buSzPts val="1400"/>
              <a:buChar char="❖"/>
            </a:pPr>
            <a:r>
              <a:rPr lang="en" sz="1400"/>
              <a:t>Windows 10</a:t>
            </a:r>
            <a:endParaRPr b="1" sz="1400"/>
          </a:p>
          <a:p>
            <a:pPr indent="-177800" lvl="0" marL="635000" rtl="0" algn="just">
              <a:lnSpc>
                <a:spcPct val="150000"/>
              </a:lnSpc>
              <a:spcBef>
                <a:spcPts val="480"/>
              </a:spcBef>
              <a:spcAft>
                <a:spcPts val="0"/>
              </a:spcAft>
              <a:buSzPts val="1400"/>
              <a:buChar char="❖"/>
            </a:pPr>
            <a:r>
              <a:rPr b="1" lang="en" sz="1400"/>
              <a:t>Front End :</a:t>
            </a:r>
            <a:endParaRPr b="1" sz="1400"/>
          </a:p>
          <a:p>
            <a:pPr indent="-177800" lvl="0" marL="635000" rtl="0" algn="just">
              <a:lnSpc>
                <a:spcPct val="150000"/>
              </a:lnSpc>
              <a:spcBef>
                <a:spcPts val="480"/>
              </a:spcBef>
              <a:spcAft>
                <a:spcPts val="0"/>
              </a:spcAft>
              <a:buSzPts val="1400"/>
              <a:buChar char="❖"/>
            </a:pPr>
            <a:r>
              <a:rPr lang="en" sz="1400"/>
              <a:t>Microsoft Visual Studio 2019</a:t>
            </a:r>
            <a:endParaRPr sz="1400"/>
          </a:p>
          <a:p>
            <a:pPr indent="-177800" lvl="0" marL="635000" rtl="0" algn="just">
              <a:lnSpc>
                <a:spcPct val="150000"/>
              </a:lnSpc>
              <a:spcBef>
                <a:spcPts val="480"/>
              </a:spcBef>
              <a:spcAft>
                <a:spcPts val="0"/>
              </a:spcAft>
              <a:buSzPts val="1400"/>
              <a:buChar char="❖"/>
            </a:pPr>
            <a:r>
              <a:rPr b="1" lang="en" sz="1400"/>
              <a:t>Back End:</a:t>
            </a:r>
            <a:endParaRPr b="1" sz="1400"/>
          </a:p>
          <a:p>
            <a:pPr indent="-177800" lvl="0" marL="635000" rtl="0" algn="just">
              <a:lnSpc>
                <a:spcPct val="150000"/>
              </a:lnSpc>
              <a:spcBef>
                <a:spcPts val="480"/>
              </a:spcBef>
              <a:spcAft>
                <a:spcPts val="0"/>
              </a:spcAft>
              <a:buSzPts val="1400"/>
              <a:buChar char="❖"/>
            </a:pPr>
            <a:r>
              <a:rPr lang="en" sz="1400"/>
              <a:t>Microsoft SQL Server 2016</a:t>
            </a:r>
            <a:endParaRPr sz="1400"/>
          </a:p>
          <a:p>
            <a:pPr indent="0" lvl="0" marL="177800" rtl="0" algn="just">
              <a:lnSpc>
                <a:spcPct val="150000"/>
              </a:lnSpc>
              <a:spcBef>
                <a:spcPts val="480"/>
              </a:spcBef>
              <a:spcAft>
                <a:spcPts val="0"/>
              </a:spcAft>
              <a:buNone/>
            </a:pPr>
            <a:r>
              <a:t/>
            </a:r>
            <a:endParaRPr b="1" sz="1400"/>
          </a:p>
          <a:p>
            <a:pPr indent="0" lvl="0" marL="635000" rtl="0" algn="just">
              <a:lnSpc>
                <a:spcPct val="150000"/>
              </a:lnSpc>
              <a:spcBef>
                <a:spcPts val="0"/>
              </a:spcBef>
              <a:spcAft>
                <a:spcPts val="0"/>
              </a:spcAft>
              <a:buNone/>
            </a:pPr>
            <a:r>
              <a:t/>
            </a:r>
            <a:endParaRPr b="1" sz="1400">
              <a:solidFill>
                <a:srgbClr val="3F3F3F"/>
              </a:solidFill>
              <a:latin typeface="Times New Roman"/>
              <a:ea typeface="Times New Roman"/>
              <a:cs typeface="Times New Roman"/>
              <a:sym typeface="Times New Roman"/>
            </a:endParaRPr>
          </a:p>
          <a:p>
            <a:pPr indent="0" lvl="0" marL="635000" rtl="0" algn="just">
              <a:lnSpc>
                <a:spcPct val="150000"/>
              </a:lnSpc>
              <a:spcBef>
                <a:spcPts val="0"/>
              </a:spcBef>
              <a:spcAft>
                <a:spcPts val="0"/>
              </a:spcAft>
              <a:buNone/>
            </a:pPr>
            <a:r>
              <a:t/>
            </a:r>
            <a:endParaRPr b="1" sz="1400">
              <a:solidFill>
                <a:srgbClr val="3F3F3F"/>
              </a:solidFill>
              <a:latin typeface="Times New Roman"/>
              <a:ea typeface="Times New Roman"/>
              <a:cs typeface="Times New Roman"/>
              <a:sym typeface="Times New Roman"/>
            </a:endParaRPr>
          </a:p>
          <a:p>
            <a:pPr indent="0" lvl="0" marL="635000" rtl="0" algn="just">
              <a:lnSpc>
                <a:spcPct val="150000"/>
              </a:lnSpc>
              <a:spcBef>
                <a:spcPts val="0"/>
              </a:spcBef>
              <a:spcAft>
                <a:spcPts val="0"/>
              </a:spcAft>
              <a:buNone/>
            </a:pPr>
            <a:r>
              <a:t/>
            </a:r>
            <a:endParaRPr b="1" sz="1400">
              <a:solidFill>
                <a:srgbClr val="3F3F3F"/>
              </a:solidFill>
              <a:latin typeface="Times New Roman"/>
              <a:ea typeface="Times New Roman"/>
              <a:cs typeface="Times New Roman"/>
              <a:sym typeface="Times New Roman"/>
            </a:endParaRPr>
          </a:p>
        </p:txBody>
      </p:sp>
      <p:sp>
        <p:nvSpPr>
          <p:cNvPr id="192" name="Google Shape;192;p31"/>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193" name="Google Shape;193;p3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194" name="Google Shape;194;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1"/>
          <p:cNvSpPr txBox="1"/>
          <p:nvPr/>
        </p:nvSpPr>
        <p:spPr>
          <a:xfrm>
            <a:off x="4102400" y="768400"/>
            <a:ext cx="5341800" cy="3272100"/>
          </a:xfrm>
          <a:prstGeom prst="rect">
            <a:avLst/>
          </a:prstGeom>
          <a:noFill/>
          <a:ln>
            <a:noFill/>
          </a:ln>
        </p:spPr>
        <p:txBody>
          <a:bodyPr anchorCtr="0" anchor="t" bIns="91425" lIns="91425" spcFirstLastPara="1" rIns="91425" wrap="square" tIns="91425">
            <a:noAutofit/>
          </a:bodyPr>
          <a:lstStyle/>
          <a:p>
            <a:pPr indent="-243840" lvl="0" marL="800100" rtl="0" algn="just">
              <a:lnSpc>
                <a:spcPct val="13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Hardware requirement for development:</a:t>
            </a:r>
            <a:endParaRPr b="1">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b="1" lang="en">
                <a:solidFill>
                  <a:schemeClr val="dk1"/>
                </a:solidFill>
                <a:latin typeface="Calibri"/>
                <a:ea typeface="Calibri"/>
                <a:cs typeface="Calibri"/>
                <a:sym typeface="Calibri"/>
              </a:rPr>
              <a:t>Processor:</a:t>
            </a:r>
            <a:endParaRPr b="1">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lang="en">
                <a:solidFill>
                  <a:schemeClr val="dk1"/>
                </a:solidFill>
                <a:latin typeface="Calibri"/>
                <a:ea typeface="Calibri"/>
                <a:cs typeface="Calibri"/>
                <a:sym typeface="Calibri"/>
              </a:rPr>
              <a:t>Pentium IV500MHz or higher</a:t>
            </a:r>
            <a:endParaRPr>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b="1" lang="en">
                <a:solidFill>
                  <a:schemeClr val="dk1"/>
                </a:solidFill>
                <a:latin typeface="Calibri"/>
                <a:ea typeface="Calibri"/>
                <a:cs typeface="Calibri"/>
                <a:sym typeface="Calibri"/>
              </a:rPr>
              <a:t>Memory-RAM:</a:t>
            </a:r>
            <a:endParaRPr b="1">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lang="en">
                <a:solidFill>
                  <a:schemeClr val="dk1"/>
                </a:solidFill>
                <a:latin typeface="Calibri"/>
                <a:ea typeface="Calibri"/>
                <a:cs typeface="Calibri"/>
                <a:sym typeface="Calibri"/>
              </a:rPr>
              <a:t>128MB or higher RAM</a:t>
            </a:r>
            <a:endParaRPr>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b="1" lang="en">
                <a:solidFill>
                  <a:schemeClr val="dk1"/>
                </a:solidFill>
                <a:latin typeface="Calibri"/>
                <a:ea typeface="Calibri"/>
                <a:cs typeface="Calibri"/>
                <a:sym typeface="Calibri"/>
              </a:rPr>
              <a:t>Memory-CACHE:</a:t>
            </a:r>
            <a:endParaRPr b="1">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lang="en">
                <a:solidFill>
                  <a:schemeClr val="dk1"/>
                </a:solidFill>
                <a:latin typeface="Calibri"/>
                <a:ea typeface="Calibri"/>
                <a:cs typeface="Calibri"/>
                <a:sym typeface="Calibri"/>
              </a:rPr>
              <a:t>128MB or higher RAM</a:t>
            </a:r>
            <a:endParaRPr>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b="1" lang="en">
                <a:solidFill>
                  <a:schemeClr val="dk1"/>
                </a:solidFill>
                <a:latin typeface="Calibri"/>
                <a:ea typeface="Calibri"/>
                <a:cs typeface="Calibri"/>
                <a:sym typeface="Calibri"/>
              </a:rPr>
              <a:t>Hard Disk: </a:t>
            </a:r>
            <a:endParaRPr b="1">
              <a:solidFill>
                <a:schemeClr val="dk1"/>
              </a:solidFill>
              <a:latin typeface="Calibri"/>
              <a:ea typeface="Calibri"/>
              <a:cs typeface="Calibri"/>
              <a:sym typeface="Calibri"/>
            </a:endParaRPr>
          </a:p>
          <a:p>
            <a:pPr indent="-243840" lvl="0" marL="800100" rtl="0" algn="just">
              <a:lnSpc>
                <a:spcPct val="130000"/>
              </a:lnSpc>
              <a:spcBef>
                <a:spcPts val="592"/>
              </a:spcBef>
              <a:spcAft>
                <a:spcPts val="0"/>
              </a:spcAft>
              <a:buClr>
                <a:schemeClr val="dk1"/>
              </a:buClr>
              <a:buSzPts val="1400"/>
              <a:buChar char="❖"/>
            </a:pPr>
            <a:r>
              <a:rPr lang="en">
                <a:solidFill>
                  <a:schemeClr val="dk1"/>
                </a:solidFill>
                <a:latin typeface="Calibri"/>
                <a:ea typeface="Calibri"/>
                <a:cs typeface="Calibri"/>
                <a:sym typeface="Calibri"/>
              </a:rPr>
              <a:t>40GB or higher </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28650" y="102394"/>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System Design</a:t>
            </a:r>
            <a:br>
              <a:rPr b="1" lang="en" sz="2400" u="sng">
                <a:solidFill>
                  <a:srgbClr val="3F3F3F"/>
                </a:solidFill>
                <a:latin typeface="Times New Roman"/>
                <a:ea typeface="Times New Roman"/>
                <a:cs typeface="Times New Roman"/>
                <a:sym typeface="Times New Roman"/>
              </a:rPr>
            </a:br>
            <a:endParaRPr b="1" sz="2400" u="sng">
              <a:solidFill>
                <a:srgbClr val="3F3F3F"/>
              </a:solidFill>
              <a:latin typeface="Times New Roman"/>
              <a:ea typeface="Times New Roman"/>
              <a:cs typeface="Times New Roman"/>
              <a:sym typeface="Times New Roman"/>
            </a:endParaRPr>
          </a:p>
        </p:txBody>
      </p:sp>
      <p:sp>
        <p:nvSpPr>
          <p:cNvPr id="202" name="Google Shape;202;p32"/>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03" name="Google Shape;203;p3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04" name="Google Shape;204;p32"/>
          <p:cNvSpPr txBox="1"/>
          <p:nvPr/>
        </p:nvSpPr>
        <p:spPr>
          <a:xfrm>
            <a:off x="371675" y="503550"/>
            <a:ext cx="8385600" cy="4263600"/>
          </a:xfrm>
          <a:prstGeom prst="rect">
            <a:avLst/>
          </a:prstGeom>
          <a:noFill/>
          <a:ln>
            <a:noFill/>
          </a:ln>
        </p:spPr>
        <p:txBody>
          <a:bodyPr anchorCtr="0" anchor="t" bIns="34275" lIns="68575" spcFirstLastPara="1" rIns="68575" wrap="square" tIns="34275">
            <a:normAutofit/>
          </a:bodyPr>
          <a:lstStyle/>
          <a:p>
            <a:pPr indent="-266700" lvl="0" marL="266700" marR="0" rtl="0" algn="l">
              <a:lnSpc>
                <a:spcPct val="150000"/>
              </a:lnSpc>
              <a:spcBef>
                <a:spcPts val="0"/>
              </a:spcBef>
              <a:spcAft>
                <a:spcPts val="0"/>
              </a:spcAft>
              <a:buClr>
                <a:schemeClr val="dk1"/>
              </a:buClr>
              <a:buSzPts val="1600"/>
              <a:buFont typeface="Noto Sans Symbols"/>
              <a:buChar char="❖"/>
            </a:pPr>
            <a:r>
              <a:rPr b="1" i="0" lang="en" sz="1600" u="none" cap="none" strike="noStrike">
                <a:solidFill>
                  <a:schemeClr val="dk1"/>
                </a:solidFill>
                <a:latin typeface="Times New Roman"/>
                <a:ea typeface="Times New Roman"/>
                <a:cs typeface="Times New Roman"/>
                <a:sym typeface="Times New Roman"/>
              </a:rPr>
              <a:t> Architecture diagram / System design</a:t>
            </a:r>
            <a:endParaRPr b="1">
              <a:solidFill>
                <a:srgbClr val="3F3F3F"/>
              </a:solidFill>
              <a:latin typeface="Times New Roman"/>
              <a:ea typeface="Times New Roman"/>
              <a:cs typeface="Times New Roman"/>
              <a:sym typeface="Times New Roman"/>
            </a:endParaRPr>
          </a:p>
        </p:txBody>
      </p:sp>
      <p:sp>
        <p:nvSpPr>
          <p:cNvPr id="205" name="Google Shape;205;p3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2"/>
          <p:cNvPicPr preferRelativeResize="0"/>
          <p:nvPr/>
        </p:nvPicPr>
        <p:blipFill>
          <a:blip r:embed="rId3">
            <a:alphaModFix/>
          </a:blip>
          <a:stretch>
            <a:fillRect/>
          </a:stretch>
        </p:blipFill>
        <p:spPr>
          <a:xfrm>
            <a:off x="2337975" y="831150"/>
            <a:ext cx="3992500" cy="412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628650" y="102394"/>
            <a:ext cx="7886700" cy="5206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rgbClr val="2F5496"/>
              </a:buClr>
              <a:buSzPts val="2400"/>
              <a:buFont typeface="Times New Roman"/>
              <a:buNone/>
            </a:pPr>
            <a:r>
              <a:rPr b="1" lang="en" sz="2400">
                <a:solidFill>
                  <a:srgbClr val="2F5496"/>
                </a:solidFill>
                <a:latin typeface="Times New Roman"/>
                <a:ea typeface="Times New Roman"/>
                <a:cs typeface="Times New Roman"/>
                <a:sym typeface="Times New Roman"/>
              </a:rPr>
              <a:t>Detailed Design</a:t>
            </a:r>
            <a:br>
              <a:rPr b="1" lang="en" sz="2400" u="sng">
                <a:solidFill>
                  <a:srgbClr val="3F3F3F"/>
                </a:solidFill>
                <a:latin typeface="Times New Roman"/>
                <a:ea typeface="Times New Roman"/>
                <a:cs typeface="Times New Roman"/>
                <a:sym typeface="Times New Roman"/>
              </a:rPr>
            </a:br>
            <a:endParaRPr b="1" sz="2400" u="sng">
              <a:solidFill>
                <a:srgbClr val="3F3F3F"/>
              </a:solidFill>
              <a:latin typeface="Times New Roman"/>
              <a:ea typeface="Times New Roman"/>
              <a:cs typeface="Times New Roman"/>
              <a:sym typeface="Times New Roman"/>
            </a:endParaRPr>
          </a:p>
        </p:txBody>
      </p:sp>
      <p:sp>
        <p:nvSpPr>
          <p:cNvPr id="213" name="Google Shape;213;p33"/>
          <p:cNvSpPr txBox="1"/>
          <p:nvPr>
            <p:ph idx="10" type="dt"/>
          </p:nvPr>
        </p:nvSpPr>
        <p:spPr>
          <a:xfrm>
            <a:off x="628650" y="4767263"/>
            <a:ext cx="2400300" cy="273844"/>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VIII Semester, Department of ISE, RNSIT</a:t>
            </a:r>
            <a:endParaRPr/>
          </a:p>
        </p:txBody>
      </p:sp>
      <p:sp>
        <p:nvSpPr>
          <p:cNvPr id="214" name="Google Shape;214;p3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2021 - 2022</a:t>
            </a:r>
            <a:endParaRPr/>
          </a:p>
        </p:txBody>
      </p:sp>
      <p:sp>
        <p:nvSpPr>
          <p:cNvPr id="215" name="Google Shape;215;p33"/>
          <p:cNvSpPr txBox="1"/>
          <p:nvPr/>
        </p:nvSpPr>
        <p:spPr>
          <a:xfrm>
            <a:off x="251909" y="744093"/>
            <a:ext cx="8478600" cy="3879900"/>
          </a:xfrm>
          <a:prstGeom prst="rect">
            <a:avLst/>
          </a:prstGeom>
          <a:noFill/>
          <a:ln>
            <a:noFill/>
          </a:ln>
        </p:spPr>
        <p:txBody>
          <a:bodyPr anchorCtr="0" anchor="t" bIns="34275" lIns="68575" spcFirstLastPara="1" rIns="68575" wrap="square" tIns="34275">
            <a:normAutofit/>
          </a:bodyPr>
          <a:lstStyle/>
          <a:p>
            <a:pPr indent="-266700" lvl="0" marL="266700" marR="0" rtl="0" algn="l">
              <a:lnSpc>
                <a:spcPct val="150000"/>
              </a:lnSpc>
              <a:spcBef>
                <a:spcPts val="0"/>
              </a:spcBef>
              <a:spcAft>
                <a:spcPts val="0"/>
              </a:spcAft>
              <a:buClr>
                <a:schemeClr val="dk1"/>
              </a:buClr>
              <a:buSzPts val="1600"/>
              <a:buFont typeface="Noto Sans Symbols"/>
              <a:buChar char="❖"/>
            </a:pPr>
            <a:r>
              <a:rPr b="1" i="0" lang="en" sz="1600" u="none" cap="none" strike="noStrike">
                <a:solidFill>
                  <a:schemeClr val="dk1"/>
                </a:solidFill>
                <a:latin typeface="Times New Roman"/>
                <a:ea typeface="Times New Roman"/>
                <a:cs typeface="Times New Roman"/>
                <a:sym typeface="Times New Roman"/>
              </a:rPr>
              <a:t> Use-case diagrams </a:t>
            </a:r>
            <a:endParaRPr b="1" i="0" sz="16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216" name="Google Shape;216;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33"/>
          <p:cNvPicPr preferRelativeResize="0"/>
          <p:nvPr/>
        </p:nvPicPr>
        <p:blipFill>
          <a:blip r:embed="rId3">
            <a:alphaModFix/>
          </a:blip>
          <a:stretch>
            <a:fillRect/>
          </a:stretch>
        </p:blipFill>
        <p:spPr>
          <a:xfrm>
            <a:off x="2637350" y="871438"/>
            <a:ext cx="4590287" cy="43525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