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sldIdLst>
    <p:sldId id="256" r:id="rId5"/>
    <p:sldId id="293" r:id="rId6"/>
    <p:sldId id="257" r:id="rId7"/>
    <p:sldId id="258" r:id="rId8"/>
    <p:sldId id="260" r:id="rId9"/>
    <p:sldId id="278" r:id="rId10"/>
    <p:sldId id="291" r:id="rId11"/>
    <p:sldId id="279" r:id="rId12"/>
    <p:sldId id="280" r:id="rId13"/>
    <p:sldId id="264" r:id="rId14"/>
    <p:sldId id="265" r:id="rId15"/>
    <p:sldId id="276" r:id="rId16"/>
    <p:sldId id="282" r:id="rId17"/>
    <p:sldId id="286" r:id="rId18"/>
    <p:sldId id="287" r:id="rId19"/>
    <p:sldId id="288" r:id="rId20"/>
    <p:sldId id="289" r:id="rId21"/>
    <p:sldId id="283" r:id="rId22"/>
    <p:sldId id="290" r:id="rId23"/>
    <p:sldId id="284" r:id="rId24"/>
    <p:sldId id="267"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51CE3A-62F2-0D4E-F3AD-176AEEAF867C}" v="7" dt="2024-02-28T06:49:37.516"/>
    <p1510:client id="{0BCA6899-7256-86B5-8B13-E8072755708D}" v="102" dt="2024-02-28T05:51:30.979"/>
    <p1510:client id="{29CFDEA0-0AA4-AC04-8646-BA8159844DEA}" v="3" dt="2024-02-27T16:49:50.151"/>
    <p1510:client id="{433036F1-7403-BA6B-2839-D5C88AF3EE4F}" v="52" dt="2024-02-28T10:42:34.127"/>
    <p1510:client id="{4CBFC285-AAFA-896A-8835-2929BA74A96F}" v="15" dt="2024-02-28T10:40:28.081"/>
    <p1510:client id="{7D5C92D7-55B4-7139-57E9-6E555AF9CE81}" v="370" dt="2024-02-27T18:04:53.272"/>
    <p1510:client id="{8875584B-4C77-BB03-8AB7-04CCEACBBB50}" v="1" dt="2024-02-28T09:22:35.594"/>
    <p1510:client id="{895DAC16-1FE9-0362-62AB-B28A9F986731}" v="11" dt="2024-02-28T06:53:24.163"/>
    <p1510:client id="{AA570F0D-7C7E-4FDC-B019-1B3FE3F83130}" v="1022" dt="2024-02-28T05:18:42.647"/>
    <p1510:client id="{ABDE9B9F-2ED8-8772-F49A-B3B49717F413}" v="540" dt="2024-02-28T02:30:11.941"/>
    <p1510:client id="{B1E076AC-0752-7CB1-D252-531B939FD6D3}" v="198" dt="2024-02-28T02:36:02.663"/>
    <p1510:client id="{E0716177-1333-17C3-042F-964B53CEDA7C}" v="188" dt="2024-02-28T05:19:19.558"/>
    <p1510:client id="{ECBC2E3E-9C0E-5A1C-F295-7296BBCD6FE9}" v="333" dt="2024-02-28T08:24:28.134"/>
    <p1510:client id="{F93EE5BD-7DBF-71E9-2481-4280F9C3BC5F}" v="4" dt="2024-02-28T06:10:50.8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ata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6.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4.png"/><Relationship Id="rId7" Type="http://schemas.openxmlformats.org/officeDocument/2006/relationships/image" Target="../media/image2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4.png"/><Relationship Id="rId7" Type="http://schemas.openxmlformats.org/officeDocument/2006/relationships/image" Target="../media/image2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F48ADA-8F5E-4F88-A90C-7FB157EFC88C}"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D0AC8D40-89DB-4AED-AF92-17DFBDE6D2A6}">
      <dgm:prSet/>
      <dgm:spPr/>
      <dgm:t>
        <a:bodyPr/>
        <a:lstStyle/>
        <a:p>
          <a:r>
            <a:rPr lang="en-US"/>
            <a:t>Introduction</a:t>
          </a:r>
        </a:p>
      </dgm:t>
    </dgm:pt>
    <dgm:pt modelId="{3FE730B9-E824-4F8C-BA4E-CDF3345EBEEB}" type="parTrans" cxnId="{6829DE15-A18C-4296-836A-B44E04DC61A1}">
      <dgm:prSet/>
      <dgm:spPr/>
      <dgm:t>
        <a:bodyPr/>
        <a:lstStyle/>
        <a:p>
          <a:endParaRPr lang="en-US"/>
        </a:p>
      </dgm:t>
    </dgm:pt>
    <dgm:pt modelId="{4342E0C5-77E1-46A4-81B1-78BD6C9473D2}" type="sibTrans" cxnId="{6829DE15-A18C-4296-836A-B44E04DC61A1}">
      <dgm:prSet/>
      <dgm:spPr/>
      <dgm:t>
        <a:bodyPr/>
        <a:lstStyle/>
        <a:p>
          <a:endParaRPr lang="en-US"/>
        </a:p>
      </dgm:t>
    </dgm:pt>
    <dgm:pt modelId="{6DDB2A3A-F48E-4F99-9367-B0D9B9EDAE9E}">
      <dgm:prSet/>
      <dgm:spPr/>
      <dgm:t>
        <a:bodyPr/>
        <a:lstStyle/>
        <a:p>
          <a:r>
            <a:rPr lang="en-US"/>
            <a:t>Dataset Collection</a:t>
          </a:r>
        </a:p>
      </dgm:t>
    </dgm:pt>
    <dgm:pt modelId="{923C767D-E98B-4088-B53A-98B11F1DC37A}" type="parTrans" cxnId="{F8620423-7293-4F73-8F5F-FBAB4EF33918}">
      <dgm:prSet/>
      <dgm:spPr/>
      <dgm:t>
        <a:bodyPr/>
        <a:lstStyle/>
        <a:p>
          <a:endParaRPr lang="en-US"/>
        </a:p>
      </dgm:t>
    </dgm:pt>
    <dgm:pt modelId="{CF541D01-833B-41F1-ACAF-E58EF50CA5EB}" type="sibTrans" cxnId="{F8620423-7293-4F73-8F5F-FBAB4EF33918}">
      <dgm:prSet/>
      <dgm:spPr/>
      <dgm:t>
        <a:bodyPr/>
        <a:lstStyle/>
        <a:p>
          <a:endParaRPr lang="en-US"/>
        </a:p>
      </dgm:t>
    </dgm:pt>
    <dgm:pt modelId="{2C4A0B89-0B17-4716-B9D2-A2A3DE9FE844}">
      <dgm:prSet/>
      <dgm:spPr/>
      <dgm:t>
        <a:bodyPr/>
        <a:lstStyle/>
        <a:p>
          <a:r>
            <a:rPr lang="en-US"/>
            <a:t>Preprocessing</a:t>
          </a:r>
        </a:p>
      </dgm:t>
    </dgm:pt>
    <dgm:pt modelId="{9C6AE2FF-87BC-4359-9DEA-C5AC183963F8}" type="parTrans" cxnId="{5AED4D5D-31F7-4C15-B29C-D8972E4CC218}">
      <dgm:prSet/>
      <dgm:spPr/>
      <dgm:t>
        <a:bodyPr/>
        <a:lstStyle/>
        <a:p>
          <a:endParaRPr lang="en-US"/>
        </a:p>
      </dgm:t>
    </dgm:pt>
    <dgm:pt modelId="{66425FC1-65A0-4EEC-B584-9207856E4542}" type="sibTrans" cxnId="{5AED4D5D-31F7-4C15-B29C-D8972E4CC218}">
      <dgm:prSet/>
      <dgm:spPr/>
      <dgm:t>
        <a:bodyPr/>
        <a:lstStyle/>
        <a:p>
          <a:endParaRPr lang="en-US"/>
        </a:p>
      </dgm:t>
    </dgm:pt>
    <dgm:pt modelId="{4E3DEA53-0319-4288-B5AE-CB2C07168D6F}">
      <dgm:prSet/>
      <dgm:spPr/>
      <dgm:t>
        <a:bodyPr/>
        <a:lstStyle/>
        <a:p>
          <a:r>
            <a:rPr lang="en-US"/>
            <a:t>Canny edge</a:t>
          </a:r>
        </a:p>
      </dgm:t>
    </dgm:pt>
    <dgm:pt modelId="{9287B18C-70BF-4335-9C18-424B880D23F4}" type="parTrans" cxnId="{F38BF295-D3BF-429D-8B65-5BFACEB34D1F}">
      <dgm:prSet/>
      <dgm:spPr/>
      <dgm:t>
        <a:bodyPr/>
        <a:lstStyle/>
        <a:p>
          <a:endParaRPr lang="en-US"/>
        </a:p>
      </dgm:t>
    </dgm:pt>
    <dgm:pt modelId="{04DD60C5-6AB7-4DA8-9CB5-637911DA3F5E}" type="sibTrans" cxnId="{F38BF295-D3BF-429D-8B65-5BFACEB34D1F}">
      <dgm:prSet/>
      <dgm:spPr/>
      <dgm:t>
        <a:bodyPr/>
        <a:lstStyle/>
        <a:p>
          <a:endParaRPr lang="en-US"/>
        </a:p>
      </dgm:t>
    </dgm:pt>
    <dgm:pt modelId="{A4FB56F3-B95D-448D-8BF8-F08786B172F4}">
      <dgm:prSet/>
      <dgm:spPr/>
      <dgm:t>
        <a:bodyPr/>
        <a:lstStyle/>
        <a:p>
          <a:r>
            <a:rPr lang="en-US"/>
            <a:t>Harris Corner</a:t>
          </a:r>
        </a:p>
      </dgm:t>
    </dgm:pt>
    <dgm:pt modelId="{7CEC442F-B582-4B27-AFFC-54EF49EFD124}" type="parTrans" cxnId="{2DD56F94-C58D-4DE0-A673-714E4D57E7F4}">
      <dgm:prSet/>
      <dgm:spPr/>
      <dgm:t>
        <a:bodyPr/>
        <a:lstStyle/>
        <a:p>
          <a:endParaRPr lang="en-US"/>
        </a:p>
      </dgm:t>
    </dgm:pt>
    <dgm:pt modelId="{17747F78-E121-4536-8A06-BEB88A2406B8}" type="sibTrans" cxnId="{2DD56F94-C58D-4DE0-A673-714E4D57E7F4}">
      <dgm:prSet/>
      <dgm:spPr/>
      <dgm:t>
        <a:bodyPr/>
        <a:lstStyle/>
        <a:p>
          <a:endParaRPr lang="en-US"/>
        </a:p>
      </dgm:t>
    </dgm:pt>
    <dgm:pt modelId="{7F602520-AD98-4802-AC3B-ABCD379599A5}" type="pres">
      <dgm:prSet presAssocID="{D2F48ADA-8F5E-4F88-A90C-7FB157EFC88C}" presName="outerComposite" presStyleCnt="0">
        <dgm:presLayoutVars>
          <dgm:chMax val="5"/>
          <dgm:dir/>
          <dgm:resizeHandles val="exact"/>
        </dgm:presLayoutVars>
      </dgm:prSet>
      <dgm:spPr/>
    </dgm:pt>
    <dgm:pt modelId="{1EEB8785-4843-4144-AE0F-1E2CB1DA4F06}" type="pres">
      <dgm:prSet presAssocID="{D2F48ADA-8F5E-4F88-A90C-7FB157EFC88C}" presName="dummyMaxCanvas" presStyleCnt="0">
        <dgm:presLayoutVars/>
      </dgm:prSet>
      <dgm:spPr/>
    </dgm:pt>
    <dgm:pt modelId="{19D095C8-30E3-495E-95B5-9D50D913EF5E}" type="pres">
      <dgm:prSet presAssocID="{D2F48ADA-8F5E-4F88-A90C-7FB157EFC88C}" presName="FiveNodes_1" presStyleLbl="node1" presStyleIdx="0" presStyleCnt="5">
        <dgm:presLayoutVars>
          <dgm:bulletEnabled val="1"/>
        </dgm:presLayoutVars>
      </dgm:prSet>
      <dgm:spPr/>
    </dgm:pt>
    <dgm:pt modelId="{8F8A5407-0F16-4085-9566-EDC86F2FFE7A}" type="pres">
      <dgm:prSet presAssocID="{D2F48ADA-8F5E-4F88-A90C-7FB157EFC88C}" presName="FiveNodes_2" presStyleLbl="node1" presStyleIdx="1" presStyleCnt="5">
        <dgm:presLayoutVars>
          <dgm:bulletEnabled val="1"/>
        </dgm:presLayoutVars>
      </dgm:prSet>
      <dgm:spPr/>
    </dgm:pt>
    <dgm:pt modelId="{42D13965-B928-45F9-96C1-383C8B7FB4D5}" type="pres">
      <dgm:prSet presAssocID="{D2F48ADA-8F5E-4F88-A90C-7FB157EFC88C}" presName="FiveNodes_3" presStyleLbl="node1" presStyleIdx="2" presStyleCnt="5">
        <dgm:presLayoutVars>
          <dgm:bulletEnabled val="1"/>
        </dgm:presLayoutVars>
      </dgm:prSet>
      <dgm:spPr/>
    </dgm:pt>
    <dgm:pt modelId="{833C92B0-5260-4BEF-A460-34718D60A5D3}" type="pres">
      <dgm:prSet presAssocID="{D2F48ADA-8F5E-4F88-A90C-7FB157EFC88C}" presName="FiveNodes_4" presStyleLbl="node1" presStyleIdx="3" presStyleCnt="5">
        <dgm:presLayoutVars>
          <dgm:bulletEnabled val="1"/>
        </dgm:presLayoutVars>
      </dgm:prSet>
      <dgm:spPr/>
    </dgm:pt>
    <dgm:pt modelId="{9AAD412F-38B3-4126-A61C-82361225314B}" type="pres">
      <dgm:prSet presAssocID="{D2F48ADA-8F5E-4F88-A90C-7FB157EFC88C}" presName="FiveNodes_5" presStyleLbl="node1" presStyleIdx="4" presStyleCnt="5">
        <dgm:presLayoutVars>
          <dgm:bulletEnabled val="1"/>
        </dgm:presLayoutVars>
      </dgm:prSet>
      <dgm:spPr/>
    </dgm:pt>
    <dgm:pt modelId="{AECB2651-1ABA-49E4-8BD4-14792F72DACF}" type="pres">
      <dgm:prSet presAssocID="{D2F48ADA-8F5E-4F88-A90C-7FB157EFC88C}" presName="FiveConn_1-2" presStyleLbl="fgAccFollowNode1" presStyleIdx="0" presStyleCnt="4">
        <dgm:presLayoutVars>
          <dgm:bulletEnabled val="1"/>
        </dgm:presLayoutVars>
      </dgm:prSet>
      <dgm:spPr/>
    </dgm:pt>
    <dgm:pt modelId="{229FDF87-F139-4651-BC8E-E2EAA0A0AB60}" type="pres">
      <dgm:prSet presAssocID="{D2F48ADA-8F5E-4F88-A90C-7FB157EFC88C}" presName="FiveConn_2-3" presStyleLbl="fgAccFollowNode1" presStyleIdx="1" presStyleCnt="4">
        <dgm:presLayoutVars>
          <dgm:bulletEnabled val="1"/>
        </dgm:presLayoutVars>
      </dgm:prSet>
      <dgm:spPr/>
    </dgm:pt>
    <dgm:pt modelId="{0E5C3BF0-AB54-48EF-B9B0-8A41651F9D8D}" type="pres">
      <dgm:prSet presAssocID="{D2F48ADA-8F5E-4F88-A90C-7FB157EFC88C}" presName="FiveConn_3-4" presStyleLbl="fgAccFollowNode1" presStyleIdx="2" presStyleCnt="4">
        <dgm:presLayoutVars>
          <dgm:bulletEnabled val="1"/>
        </dgm:presLayoutVars>
      </dgm:prSet>
      <dgm:spPr/>
    </dgm:pt>
    <dgm:pt modelId="{A144C2DB-18FE-45CD-B357-9D8340F45EB0}" type="pres">
      <dgm:prSet presAssocID="{D2F48ADA-8F5E-4F88-A90C-7FB157EFC88C}" presName="FiveConn_4-5" presStyleLbl="fgAccFollowNode1" presStyleIdx="3" presStyleCnt="4">
        <dgm:presLayoutVars>
          <dgm:bulletEnabled val="1"/>
        </dgm:presLayoutVars>
      </dgm:prSet>
      <dgm:spPr/>
    </dgm:pt>
    <dgm:pt modelId="{BC8B6BEA-B8FF-40D6-84EF-4E4F27E786ED}" type="pres">
      <dgm:prSet presAssocID="{D2F48ADA-8F5E-4F88-A90C-7FB157EFC88C}" presName="FiveNodes_1_text" presStyleLbl="node1" presStyleIdx="4" presStyleCnt="5">
        <dgm:presLayoutVars>
          <dgm:bulletEnabled val="1"/>
        </dgm:presLayoutVars>
      </dgm:prSet>
      <dgm:spPr/>
    </dgm:pt>
    <dgm:pt modelId="{A2D5CBA3-4C39-44E6-BE82-786F7ED79A63}" type="pres">
      <dgm:prSet presAssocID="{D2F48ADA-8F5E-4F88-A90C-7FB157EFC88C}" presName="FiveNodes_2_text" presStyleLbl="node1" presStyleIdx="4" presStyleCnt="5">
        <dgm:presLayoutVars>
          <dgm:bulletEnabled val="1"/>
        </dgm:presLayoutVars>
      </dgm:prSet>
      <dgm:spPr/>
    </dgm:pt>
    <dgm:pt modelId="{935BFBE4-AF5C-4006-A222-D9F73FC92B8A}" type="pres">
      <dgm:prSet presAssocID="{D2F48ADA-8F5E-4F88-A90C-7FB157EFC88C}" presName="FiveNodes_3_text" presStyleLbl="node1" presStyleIdx="4" presStyleCnt="5">
        <dgm:presLayoutVars>
          <dgm:bulletEnabled val="1"/>
        </dgm:presLayoutVars>
      </dgm:prSet>
      <dgm:spPr/>
    </dgm:pt>
    <dgm:pt modelId="{E9F9A8AD-308F-4157-882A-AE4206221137}" type="pres">
      <dgm:prSet presAssocID="{D2F48ADA-8F5E-4F88-A90C-7FB157EFC88C}" presName="FiveNodes_4_text" presStyleLbl="node1" presStyleIdx="4" presStyleCnt="5">
        <dgm:presLayoutVars>
          <dgm:bulletEnabled val="1"/>
        </dgm:presLayoutVars>
      </dgm:prSet>
      <dgm:spPr/>
    </dgm:pt>
    <dgm:pt modelId="{0BBD7F32-8B59-4979-82BA-7B01D6B77844}" type="pres">
      <dgm:prSet presAssocID="{D2F48ADA-8F5E-4F88-A90C-7FB157EFC88C}" presName="FiveNodes_5_text" presStyleLbl="node1" presStyleIdx="4" presStyleCnt="5">
        <dgm:presLayoutVars>
          <dgm:bulletEnabled val="1"/>
        </dgm:presLayoutVars>
      </dgm:prSet>
      <dgm:spPr/>
    </dgm:pt>
  </dgm:ptLst>
  <dgm:cxnLst>
    <dgm:cxn modelId="{913B6007-1D90-49A5-933D-571A5A717B08}" type="presOf" srcId="{66425FC1-65A0-4EEC-B584-9207856E4542}" destId="{0E5C3BF0-AB54-48EF-B9B0-8A41651F9D8D}" srcOrd="0" destOrd="0" presId="urn:microsoft.com/office/officeart/2005/8/layout/vProcess5"/>
    <dgm:cxn modelId="{6829DE15-A18C-4296-836A-B44E04DC61A1}" srcId="{D2F48ADA-8F5E-4F88-A90C-7FB157EFC88C}" destId="{D0AC8D40-89DB-4AED-AF92-17DFBDE6D2A6}" srcOrd="0" destOrd="0" parTransId="{3FE730B9-E824-4F8C-BA4E-CDF3345EBEEB}" sibTransId="{4342E0C5-77E1-46A4-81B1-78BD6C9473D2}"/>
    <dgm:cxn modelId="{1BDC381E-2B99-4DE8-9980-7942AAFBA4D7}" type="presOf" srcId="{4E3DEA53-0319-4288-B5AE-CB2C07168D6F}" destId="{833C92B0-5260-4BEF-A460-34718D60A5D3}" srcOrd="0" destOrd="0" presId="urn:microsoft.com/office/officeart/2005/8/layout/vProcess5"/>
    <dgm:cxn modelId="{F8620423-7293-4F73-8F5F-FBAB4EF33918}" srcId="{D2F48ADA-8F5E-4F88-A90C-7FB157EFC88C}" destId="{6DDB2A3A-F48E-4F99-9367-B0D9B9EDAE9E}" srcOrd="1" destOrd="0" parTransId="{923C767D-E98B-4088-B53A-98B11F1DC37A}" sibTransId="{CF541D01-833B-41F1-ACAF-E58EF50CA5EB}"/>
    <dgm:cxn modelId="{D18A6125-4914-45A7-9272-10EABD79DCB0}" type="presOf" srcId="{CF541D01-833B-41F1-ACAF-E58EF50CA5EB}" destId="{229FDF87-F139-4651-BC8E-E2EAA0A0AB60}" srcOrd="0" destOrd="0" presId="urn:microsoft.com/office/officeart/2005/8/layout/vProcess5"/>
    <dgm:cxn modelId="{38183436-3809-4CC8-BA20-7C28EC57F89C}" type="presOf" srcId="{6DDB2A3A-F48E-4F99-9367-B0D9B9EDAE9E}" destId="{8F8A5407-0F16-4085-9566-EDC86F2FFE7A}" srcOrd="0" destOrd="0" presId="urn:microsoft.com/office/officeart/2005/8/layout/vProcess5"/>
    <dgm:cxn modelId="{01292C37-87BC-4D03-AFE0-C38F3C445B46}" type="presOf" srcId="{4E3DEA53-0319-4288-B5AE-CB2C07168D6F}" destId="{E9F9A8AD-308F-4157-882A-AE4206221137}" srcOrd="1" destOrd="0" presId="urn:microsoft.com/office/officeart/2005/8/layout/vProcess5"/>
    <dgm:cxn modelId="{5AED4D5D-31F7-4C15-B29C-D8972E4CC218}" srcId="{D2F48ADA-8F5E-4F88-A90C-7FB157EFC88C}" destId="{2C4A0B89-0B17-4716-B9D2-A2A3DE9FE844}" srcOrd="2" destOrd="0" parTransId="{9C6AE2FF-87BC-4359-9DEA-C5AC183963F8}" sibTransId="{66425FC1-65A0-4EEC-B584-9207856E4542}"/>
    <dgm:cxn modelId="{4514C564-5B3F-4CA4-9AB8-6C371126B1B4}" type="presOf" srcId="{A4FB56F3-B95D-448D-8BF8-F08786B172F4}" destId="{9AAD412F-38B3-4126-A61C-82361225314B}" srcOrd="0" destOrd="0" presId="urn:microsoft.com/office/officeart/2005/8/layout/vProcess5"/>
    <dgm:cxn modelId="{5EACFC69-4054-4A5A-B753-F895FBD62E71}" type="presOf" srcId="{4342E0C5-77E1-46A4-81B1-78BD6C9473D2}" destId="{AECB2651-1ABA-49E4-8BD4-14792F72DACF}" srcOrd="0" destOrd="0" presId="urn:microsoft.com/office/officeart/2005/8/layout/vProcess5"/>
    <dgm:cxn modelId="{B87EA64F-B1F9-49C3-9477-365CB0032420}" type="presOf" srcId="{D2F48ADA-8F5E-4F88-A90C-7FB157EFC88C}" destId="{7F602520-AD98-4802-AC3B-ABCD379599A5}" srcOrd="0" destOrd="0" presId="urn:microsoft.com/office/officeart/2005/8/layout/vProcess5"/>
    <dgm:cxn modelId="{2DD56F94-C58D-4DE0-A673-714E4D57E7F4}" srcId="{D2F48ADA-8F5E-4F88-A90C-7FB157EFC88C}" destId="{A4FB56F3-B95D-448D-8BF8-F08786B172F4}" srcOrd="4" destOrd="0" parTransId="{7CEC442F-B582-4B27-AFFC-54EF49EFD124}" sibTransId="{17747F78-E121-4536-8A06-BEB88A2406B8}"/>
    <dgm:cxn modelId="{F38BF295-D3BF-429D-8B65-5BFACEB34D1F}" srcId="{D2F48ADA-8F5E-4F88-A90C-7FB157EFC88C}" destId="{4E3DEA53-0319-4288-B5AE-CB2C07168D6F}" srcOrd="3" destOrd="0" parTransId="{9287B18C-70BF-4335-9C18-424B880D23F4}" sibTransId="{04DD60C5-6AB7-4DA8-9CB5-637911DA3F5E}"/>
    <dgm:cxn modelId="{AC7EE7B7-75EE-44EF-984B-997FD1A7E1B4}" type="presOf" srcId="{A4FB56F3-B95D-448D-8BF8-F08786B172F4}" destId="{0BBD7F32-8B59-4979-82BA-7B01D6B77844}" srcOrd="1" destOrd="0" presId="urn:microsoft.com/office/officeart/2005/8/layout/vProcess5"/>
    <dgm:cxn modelId="{E7EB47BD-1DBF-409D-B2FE-6FB8F4C68A24}" type="presOf" srcId="{2C4A0B89-0B17-4716-B9D2-A2A3DE9FE844}" destId="{42D13965-B928-45F9-96C1-383C8B7FB4D5}" srcOrd="0" destOrd="0" presId="urn:microsoft.com/office/officeart/2005/8/layout/vProcess5"/>
    <dgm:cxn modelId="{7D19A2DB-BB03-4AF5-824B-DD9445F32D75}" type="presOf" srcId="{D0AC8D40-89DB-4AED-AF92-17DFBDE6D2A6}" destId="{BC8B6BEA-B8FF-40D6-84EF-4E4F27E786ED}" srcOrd="1" destOrd="0" presId="urn:microsoft.com/office/officeart/2005/8/layout/vProcess5"/>
    <dgm:cxn modelId="{214E56E0-01FF-46E4-87F3-8B062A08ED6B}" type="presOf" srcId="{04DD60C5-6AB7-4DA8-9CB5-637911DA3F5E}" destId="{A144C2DB-18FE-45CD-B357-9D8340F45EB0}" srcOrd="0" destOrd="0" presId="urn:microsoft.com/office/officeart/2005/8/layout/vProcess5"/>
    <dgm:cxn modelId="{7B6B4EEE-DCD8-46AD-BF92-5F1A15D5F8A1}" type="presOf" srcId="{2C4A0B89-0B17-4716-B9D2-A2A3DE9FE844}" destId="{935BFBE4-AF5C-4006-A222-D9F73FC92B8A}" srcOrd="1" destOrd="0" presId="urn:microsoft.com/office/officeart/2005/8/layout/vProcess5"/>
    <dgm:cxn modelId="{283527F0-EE6F-4E87-879F-023919C39E39}" type="presOf" srcId="{6DDB2A3A-F48E-4F99-9367-B0D9B9EDAE9E}" destId="{A2D5CBA3-4C39-44E6-BE82-786F7ED79A63}" srcOrd="1" destOrd="0" presId="urn:microsoft.com/office/officeart/2005/8/layout/vProcess5"/>
    <dgm:cxn modelId="{68BEE2FB-3F66-419E-B242-6CECF0ABF75D}" type="presOf" srcId="{D0AC8D40-89DB-4AED-AF92-17DFBDE6D2A6}" destId="{19D095C8-30E3-495E-95B5-9D50D913EF5E}" srcOrd="0" destOrd="0" presId="urn:microsoft.com/office/officeart/2005/8/layout/vProcess5"/>
    <dgm:cxn modelId="{BBEF4A79-6975-475B-A41D-D2F7108FB62F}" type="presParOf" srcId="{7F602520-AD98-4802-AC3B-ABCD379599A5}" destId="{1EEB8785-4843-4144-AE0F-1E2CB1DA4F06}" srcOrd="0" destOrd="0" presId="urn:microsoft.com/office/officeart/2005/8/layout/vProcess5"/>
    <dgm:cxn modelId="{1E0FE583-2CE7-4DF9-B571-27A306AA3A6F}" type="presParOf" srcId="{7F602520-AD98-4802-AC3B-ABCD379599A5}" destId="{19D095C8-30E3-495E-95B5-9D50D913EF5E}" srcOrd="1" destOrd="0" presId="urn:microsoft.com/office/officeart/2005/8/layout/vProcess5"/>
    <dgm:cxn modelId="{DC0EB811-C44B-4D15-BA39-17A7E1E397CC}" type="presParOf" srcId="{7F602520-AD98-4802-AC3B-ABCD379599A5}" destId="{8F8A5407-0F16-4085-9566-EDC86F2FFE7A}" srcOrd="2" destOrd="0" presId="urn:microsoft.com/office/officeart/2005/8/layout/vProcess5"/>
    <dgm:cxn modelId="{5A506DC6-B47C-4EEA-B25C-6488A62EF64C}" type="presParOf" srcId="{7F602520-AD98-4802-AC3B-ABCD379599A5}" destId="{42D13965-B928-45F9-96C1-383C8B7FB4D5}" srcOrd="3" destOrd="0" presId="urn:microsoft.com/office/officeart/2005/8/layout/vProcess5"/>
    <dgm:cxn modelId="{770EE1BA-4944-45F3-A530-5AC3E60935A3}" type="presParOf" srcId="{7F602520-AD98-4802-AC3B-ABCD379599A5}" destId="{833C92B0-5260-4BEF-A460-34718D60A5D3}" srcOrd="4" destOrd="0" presId="urn:microsoft.com/office/officeart/2005/8/layout/vProcess5"/>
    <dgm:cxn modelId="{F004AFE6-79A3-446C-8CAC-60BCD1962EE3}" type="presParOf" srcId="{7F602520-AD98-4802-AC3B-ABCD379599A5}" destId="{9AAD412F-38B3-4126-A61C-82361225314B}" srcOrd="5" destOrd="0" presId="urn:microsoft.com/office/officeart/2005/8/layout/vProcess5"/>
    <dgm:cxn modelId="{BC33EBA0-A316-4D15-A28A-68203B821FD6}" type="presParOf" srcId="{7F602520-AD98-4802-AC3B-ABCD379599A5}" destId="{AECB2651-1ABA-49E4-8BD4-14792F72DACF}" srcOrd="6" destOrd="0" presId="urn:microsoft.com/office/officeart/2005/8/layout/vProcess5"/>
    <dgm:cxn modelId="{BBD00A7A-0DA7-4125-8145-7FFE7B5BB00F}" type="presParOf" srcId="{7F602520-AD98-4802-AC3B-ABCD379599A5}" destId="{229FDF87-F139-4651-BC8E-E2EAA0A0AB60}" srcOrd="7" destOrd="0" presId="urn:microsoft.com/office/officeart/2005/8/layout/vProcess5"/>
    <dgm:cxn modelId="{89504E2B-0A2D-4379-BFAA-3D9D984A5944}" type="presParOf" srcId="{7F602520-AD98-4802-AC3B-ABCD379599A5}" destId="{0E5C3BF0-AB54-48EF-B9B0-8A41651F9D8D}" srcOrd="8" destOrd="0" presId="urn:microsoft.com/office/officeart/2005/8/layout/vProcess5"/>
    <dgm:cxn modelId="{8A1958E9-1822-4448-AAE7-DC47E8B9627D}" type="presParOf" srcId="{7F602520-AD98-4802-AC3B-ABCD379599A5}" destId="{A144C2DB-18FE-45CD-B357-9D8340F45EB0}" srcOrd="9" destOrd="0" presId="urn:microsoft.com/office/officeart/2005/8/layout/vProcess5"/>
    <dgm:cxn modelId="{5D072AC3-B067-4E19-840F-795E1A638156}" type="presParOf" srcId="{7F602520-AD98-4802-AC3B-ABCD379599A5}" destId="{BC8B6BEA-B8FF-40D6-84EF-4E4F27E786ED}" srcOrd="10" destOrd="0" presId="urn:microsoft.com/office/officeart/2005/8/layout/vProcess5"/>
    <dgm:cxn modelId="{CDDB34EE-51A4-4FAA-9930-B8B2A124859A}" type="presParOf" srcId="{7F602520-AD98-4802-AC3B-ABCD379599A5}" destId="{A2D5CBA3-4C39-44E6-BE82-786F7ED79A63}" srcOrd="11" destOrd="0" presId="urn:microsoft.com/office/officeart/2005/8/layout/vProcess5"/>
    <dgm:cxn modelId="{7D4C2C70-DB2A-4636-A981-C5671D50F861}" type="presParOf" srcId="{7F602520-AD98-4802-AC3B-ABCD379599A5}" destId="{935BFBE4-AF5C-4006-A222-D9F73FC92B8A}" srcOrd="12" destOrd="0" presId="urn:microsoft.com/office/officeart/2005/8/layout/vProcess5"/>
    <dgm:cxn modelId="{FAF7475E-9A72-4C95-B36B-EF3497926329}" type="presParOf" srcId="{7F602520-AD98-4802-AC3B-ABCD379599A5}" destId="{E9F9A8AD-308F-4157-882A-AE4206221137}" srcOrd="13" destOrd="0" presId="urn:microsoft.com/office/officeart/2005/8/layout/vProcess5"/>
    <dgm:cxn modelId="{FBDC46E0-D6DF-4537-9604-1EE034729456}" type="presParOf" srcId="{7F602520-AD98-4802-AC3B-ABCD379599A5}" destId="{0BBD7F32-8B59-4979-82BA-7B01D6B77844}"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958984-B023-43F5-B98B-8132BE192AC1}"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5086BF87-F63F-437A-86A1-BA829DFFD8DE}">
      <dgm:prSet/>
      <dgm:spPr/>
      <dgm:t>
        <a:bodyPr/>
        <a:lstStyle/>
        <a:p>
          <a:pPr>
            <a:lnSpc>
              <a:spcPct val="100000"/>
            </a:lnSpc>
          </a:pPr>
          <a:r>
            <a:rPr lang="en-US" b="1"/>
            <a:t>Initial Calibration</a:t>
          </a:r>
          <a:r>
            <a:rPr lang="en-US"/>
            <a:t>: Utilizing a gaze recorder tool, participants first undergo a calibration process to align the system with their eye movements. This involves a dynamic 9-dot calibration technique, ensuring precise tracking throughout the experiment.</a:t>
          </a:r>
        </a:p>
      </dgm:t>
    </dgm:pt>
    <dgm:pt modelId="{216C8020-24D8-457F-AAA4-F916BDA37344}" type="parTrans" cxnId="{C30B85D6-B17E-43FE-8A65-E9C31A966C96}">
      <dgm:prSet/>
      <dgm:spPr/>
      <dgm:t>
        <a:bodyPr/>
        <a:lstStyle/>
        <a:p>
          <a:endParaRPr lang="en-US"/>
        </a:p>
      </dgm:t>
    </dgm:pt>
    <dgm:pt modelId="{D0AEDE49-9474-49E6-9E7A-CF2BEA34B8EB}" type="sibTrans" cxnId="{C30B85D6-B17E-43FE-8A65-E9C31A966C96}">
      <dgm:prSet/>
      <dgm:spPr/>
      <dgm:t>
        <a:bodyPr/>
        <a:lstStyle/>
        <a:p>
          <a:endParaRPr lang="en-US"/>
        </a:p>
      </dgm:t>
    </dgm:pt>
    <dgm:pt modelId="{676519AF-249F-4486-940B-88EE3472E2FF}">
      <dgm:prSet/>
      <dgm:spPr/>
      <dgm:t>
        <a:bodyPr/>
        <a:lstStyle/>
        <a:p>
          <a:pPr>
            <a:lnSpc>
              <a:spcPct val="100000"/>
            </a:lnSpc>
          </a:pPr>
          <a:r>
            <a:rPr lang="en-US" b="1"/>
            <a:t>Test Administration</a:t>
          </a:r>
          <a:r>
            <a:rPr lang="en-US"/>
            <a:t>: Following calibration, a question paper is displayed on the screen. Participants are given 30 seconds to engage with the content. This time constraint is imposed by the limitations of the gaze recorder tool's free version.</a:t>
          </a:r>
        </a:p>
      </dgm:t>
    </dgm:pt>
    <dgm:pt modelId="{63F55BA6-3A1A-4523-A370-5F05F248C0E6}" type="parTrans" cxnId="{A43EB5DA-6F5A-4026-8DB1-C61D8B701406}">
      <dgm:prSet/>
      <dgm:spPr/>
      <dgm:t>
        <a:bodyPr/>
        <a:lstStyle/>
        <a:p>
          <a:endParaRPr lang="en-US"/>
        </a:p>
      </dgm:t>
    </dgm:pt>
    <dgm:pt modelId="{893864B7-2D5B-491A-9AE4-47422E424577}" type="sibTrans" cxnId="{A43EB5DA-6F5A-4026-8DB1-C61D8B701406}">
      <dgm:prSet/>
      <dgm:spPr/>
      <dgm:t>
        <a:bodyPr/>
        <a:lstStyle/>
        <a:p>
          <a:endParaRPr lang="en-US"/>
        </a:p>
      </dgm:t>
    </dgm:pt>
    <dgm:pt modelId="{311202AA-7023-4C9C-A36D-9D114DC09AC8}">
      <dgm:prSet/>
      <dgm:spPr/>
      <dgm:t>
        <a:bodyPr/>
        <a:lstStyle/>
        <a:p>
          <a:pPr>
            <a:lnSpc>
              <a:spcPct val="100000"/>
            </a:lnSpc>
          </a:pPr>
          <a:r>
            <a:rPr lang="en-US" b="1"/>
            <a:t>Heatmap Generation</a:t>
          </a:r>
          <a:r>
            <a:rPr lang="en-US"/>
            <a:t>: After completing the test, the system processes the collected data to produce a heatmap. This visualization highlights regions on the screen where the participant's gaze was most frequently focused, indicating areas of attention and interest.</a:t>
          </a:r>
          <a:endParaRPr lang="en-US" b="1">
            <a:latin typeface="Tenorite"/>
          </a:endParaRPr>
        </a:p>
      </dgm:t>
    </dgm:pt>
    <dgm:pt modelId="{61E26A92-2421-4019-A299-ED6E5B14D853}" type="parTrans" cxnId="{118FDB59-84D5-4E31-8D0D-6AA4D5F6AB1D}">
      <dgm:prSet/>
      <dgm:spPr/>
      <dgm:t>
        <a:bodyPr/>
        <a:lstStyle/>
        <a:p>
          <a:endParaRPr lang="en-US"/>
        </a:p>
      </dgm:t>
    </dgm:pt>
    <dgm:pt modelId="{CC997AF9-ABE3-4A2F-92D1-5DFB9434C6B5}" type="sibTrans" cxnId="{118FDB59-84D5-4E31-8D0D-6AA4D5F6AB1D}">
      <dgm:prSet/>
      <dgm:spPr/>
      <dgm:t>
        <a:bodyPr/>
        <a:lstStyle/>
        <a:p>
          <a:endParaRPr lang="en-US"/>
        </a:p>
      </dgm:t>
    </dgm:pt>
    <dgm:pt modelId="{9A5FFF7C-669B-4681-B894-95577F6AD48E}">
      <dgm:prSet/>
      <dgm:spPr/>
      <dgm:t>
        <a:bodyPr/>
        <a:lstStyle/>
        <a:p>
          <a:pPr>
            <a:lnSpc>
              <a:spcPct val="100000"/>
            </a:lnSpc>
          </a:pPr>
          <a:r>
            <a:rPr lang="en-US" b="1"/>
            <a:t>Objective</a:t>
          </a:r>
          <a:r>
            <a:rPr lang="en-US"/>
            <a:t>: The aim is to leverage this dataset to develop an automated system capable of distinguishing between cheating and non-cheating behaviors during tests based on eye gaze tracking and analysis.</a:t>
          </a:r>
        </a:p>
      </dgm:t>
    </dgm:pt>
    <dgm:pt modelId="{DBAC7F7C-8585-4B34-B9D0-97724D79B57C}" type="parTrans" cxnId="{B05A2E12-1830-49C3-882E-F4117C74C4AE}">
      <dgm:prSet/>
      <dgm:spPr/>
      <dgm:t>
        <a:bodyPr/>
        <a:lstStyle/>
        <a:p>
          <a:endParaRPr lang="en-US"/>
        </a:p>
      </dgm:t>
    </dgm:pt>
    <dgm:pt modelId="{E71BF801-FD6B-40E2-99F9-D5862F3D30D5}" type="sibTrans" cxnId="{B05A2E12-1830-49C3-882E-F4117C74C4AE}">
      <dgm:prSet/>
      <dgm:spPr/>
      <dgm:t>
        <a:bodyPr/>
        <a:lstStyle/>
        <a:p>
          <a:endParaRPr lang="en-US"/>
        </a:p>
      </dgm:t>
    </dgm:pt>
    <dgm:pt modelId="{F7E1EE57-275A-4358-8727-DDD9AC36CE78}">
      <dgm:prSet phldr="0"/>
      <dgm:spPr/>
      <dgm:t>
        <a:bodyPr/>
        <a:lstStyle/>
        <a:p>
          <a:pPr>
            <a:lnSpc>
              <a:spcPct val="100000"/>
            </a:lnSpc>
          </a:pPr>
          <a:r>
            <a:rPr lang="en-US" b="1">
              <a:latin typeface="Tenorite"/>
            </a:rPr>
            <a:t>Dataset Compilation: The experiment is repeated with multiple participants to gather a comprehensive dataset :</a:t>
          </a:r>
          <a:endParaRPr lang="en-US"/>
        </a:p>
      </dgm:t>
    </dgm:pt>
    <dgm:pt modelId="{2A296FDD-92E1-49A6-9D30-AC9FCC869691}" type="parTrans" cxnId="{8377EEA9-50C1-4413-9529-AF2A4713D7A5}">
      <dgm:prSet/>
      <dgm:spPr/>
    </dgm:pt>
    <dgm:pt modelId="{E0545AC1-DA82-4C80-A68F-460073CDA4A6}" type="sibTrans" cxnId="{8377EEA9-50C1-4413-9529-AF2A4713D7A5}">
      <dgm:prSet/>
      <dgm:spPr/>
    </dgm:pt>
    <dgm:pt modelId="{A04FBDC0-E55E-4C6D-9363-D5A6C5A6C25D}">
      <dgm:prSet phldr="0"/>
      <dgm:spPr/>
      <dgm:t>
        <a:bodyPr/>
        <a:lstStyle/>
        <a:p>
          <a:pPr>
            <a:lnSpc>
              <a:spcPct val="100000"/>
            </a:lnSpc>
          </a:pPr>
          <a:r>
            <a:rPr lang="en-US" b="1">
              <a:latin typeface="Tenorite"/>
            </a:rPr>
            <a:t>Honest</a:t>
          </a:r>
          <a:r>
            <a:rPr lang="en-US" b="0">
              <a:latin typeface="Tenorite"/>
            </a:rPr>
            <a:t>: Labelled for participants whose gaze patterns suggest adherence to the expected focus areas, without indications of cheating behavior.</a:t>
          </a:r>
          <a:endParaRPr lang="en-US"/>
        </a:p>
      </dgm:t>
    </dgm:pt>
    <dgm:pt modelId="{9E1CE2B5-E5E7-4DF7-BC46-1859F76E2E41}" type="parTrans" cxnId="{1689ECDC-B377-4DA6-8321-CFC0EBB58496}">
      <dgm:prSet/>
      <dgm:spPr/>
    </dgm:pt>
    <dgm:pt modelId="{AAAAC9D3-DD8C-4BD0-A3B7-71E03389AC65}" type="sibTrans" cxnId="{1689ECDC-B377-4DA6-8321-CFC0EBB58496}">
      <dgm:prSet/>
      <dgm:spPr/>
    </dgm:pt>
    <dgm:pt modelId="{56F0F16F-390C-47CE-B149-6AE0F4C353E4}">
      <dgm:prSet phldr="0"/>
      <dgm:spPr/>
      <dgm:t>
        <a:bodyPr/>
        <a:lstStyle/>
        <a:p>
          <a:pPr>
            <a:lnSpc>
              <a:spcPct val="100000"/>
            </a:lnSpc>
          </a:pPr>
          <a:r>
            <a:rPr lang="en-US" b="1">
              <a:latin typeface="Tenorite"/>
            </a:rPr>
            <a:t>Cheat</a:t>
          </a:r>
          <a:r>
            <a:rPr lang="en-US" b="0">
              <a:latin typeface="Tenorite"/>
            </a:rPr>
            <a:t>: Assigned to participants exhibiting gaze patterns that stray significantly from the focal area, suggesting potential cheating behavior. </a:t>
          </a:r>
          <a:endParaRPr lang="en-US" b="0"/>
        </a:p>
      </dgm:t>
    </dgm:pt>
    <dgm:pt modelId="{7037AB75-FBEB-4551-91EC-9D77CB99DF2E}" type="parTrans" cxnId="{72467A7F-9207-4C42-BB9F-793A4D468036}">
      <dgm:prSet/>
      <dgm:spPr/>
    </dgm:pt>
    <dgm:pt modelId="{4DFDA399-68FA-4C09-A165-4982962A9E38}" type="sibTrans" cxnId="{72467A7F-9207-4C42-BB9F-793A4D468036}">
      <dgm:prSet/>
      <dgm:spPr/>
    </dgm:pt>
    <dgm:pt modelId="{ED8B5CF2-36B8-442B-B516-18B413B518E5}" type="pres">
      <dgm:prSet presAssocID="{02958984-B023-43F5-B98B-8132BE192AC1}" presName="root" presStyleCnt="0">
        <dgm:presLayoutVars>
          <dgm:dir/>
          <dgm:resizeHandles val="exact"/>
        </dgm:presLayoutVars>
      </dgm:prSet>
      <dgm:spPr/>
    </dgm:pt>
    <dgm:pt modelId="{12763BD0-C9D1-42E4-8B04-B3A9FAFE255D}" type="pres">
      <dgm:prSet presAssocID="{5086BF87-F63F-437A-86A1-BA829DFFD8DE}" presName="compNode" presStyleCnt="0"/>
      <dgm:spPr/>
    </dgm:pt>
    <dgm:pt modelId="{CAAB355C-978F-4D61-A35D-2ACD9A5BDC23}" type="pres">
      <dgm:prSet presAssocID="{5086BF87-F63F-437A-86A1-BA829DFFD8DE}" presName="bgRect" presStyleLbl="bgShp" presStyleIdx="0" presStyleCnt="5"/>
      <dgm:spPr/>
    </dgm:pt>
    <dgm:pt modelId="{442F15F6-F858-40F7-ACD8-58E7E04DA4D1}" type="pres">
      <dgm:prSet presAssocID="{5086BF87-F63F-437A-86A1-BA829DFFD8D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335D036D-45DC-4D1A-A41F-4D718B8E6746}" type="pres">
      <dgm:prSet presAssocID="{5086BF87-F63F-437A-86A1-BA829DFFD8DE}" presName="spaceRect" presStyleCnt="0"/>
      <dgm:spPr/>
    </dgm:pt>
    <dgm:pt modelId="{B35A78CD-F28D-45EA-AEB2-5C4EF2EAEDA7}" type="pres">
      <dgm:prSet presAssocID="{5086BF87-F63F-437A-86A1-BA829DFFD8DE}" presName="parTx" presStyleLbl="revTx" presStyleIdx="0" presStyleCnt="6">
        <dgm:presLayoutVars>
          <dgm:chMax val="0"/>
          <dgm:chPref val="0"/>
        </dgm:presLayoutVars>
      </dgm:prSet>
      <dgm:spPr/>
    </dgm:pt>
    <dgm:pt modelId="{BEFD1CF0-4FBE-49C2-A16C-762F6238FE78}" type="pres">
      <dgm:prSet presAssocID="{D0AEDE49-9474-49E6-9E7A-CF2BEA34B8EB}" presName="sibTrans" presStyleCnt="0"/>
      <dgm:spPr/>
    </dgm:pt>
    <dgm:pt modelId="{DE93A12C-57EA-40FE-BABC-3B3004752F21}" type="pres">
      <dgm:prSet presAssocID="{676519AF-249F-4486-940B-88EE3472E2FF}" presName="compNode" presStyleCnt="0"/>
      <dgm:spPr/>
    </dgm:pt>
    <dgm:pt modelId="{3725D7C3-E1B8-4697-B01B-E9D26AA4EA67}" type="pres">
      <dgm:prSet presAssocID="{676519AF-249F-4486-940B-88EE3472E2FF}" presName="bgRect" presStyleLbl="bgShp" presStyleIdx="1" presStyleCnt="5"/>
      <dgm:spPr/>
    </dgm:pt>
    <dgm:pt modelId="{6A8F186E-FA05-463B-AA0D-04EB16BBF273}" type="pres">
      <dgm:prSet presAssocID="{676519AF-249F-4486-940B-88EE3472E2F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32FBEACC-37A6-44C0-A079-4BD42B61A756}" type="pres">
      <dgm:prSet presAssocID="{676519AF-249F-4486-940B-88EE3472E2FF}" presName="spaceRect" presStyleCnt="0"/>
      <dgm:spPr/>
    </dgm:pt>
    <dgm:pt modelId="{9012201F-862A-4400-9EF8-09382813C704}" type="pres">
      <dgm:prSet presAssocID="{676519AF-249F-4486-940B-88EE3472E2FF}" presName="parTx" presStyleLbl="revTx" presStyleIdx="1" presStyleCnt="6">
        <dgm:presLayoutVars>
          <dgm:chMax val="0"/>
          <dgm:chPref val="0"/>
        </dgm:presLayoutVars>
      </dgm:prSet>
      <dgm:spPr/>
    </dgm:pt>
    <dgm:pt modelId="{352BAFF2-8DCB-45E2-87AE-BF43414FA198}" type="pres">
      <dgm:prSet presAssocID="{893864B7-2D5B-491A-9AE4-47422E424577}" presName="sibTrans" presStyleCnt="0"/>
      <dgm:spPr/>
    </dgm:pt>
    <dgm:pt modelId="{8180F10B-E200-41D6-823D-5801289C6D66}" type="pres">
      <dgm:prSet presAssocID="{311202AA-7023-4C9C-A36D-9D114DC09AC8}" presName="compNode" presStyleCnt="0"/>
      <dgm:spPr/>
    </dgm:pt>
    <dgm:pt modelId="{0BFC6522-A9F6-454D-B76E-3670E006CCA9}" type="pres">
      <dgm:prSet presAssocID="{311202AA-7023-4C9C-A36D-9D114DC09AC8}" presName="bgRect" presStyleLbl="bgShp" presStyleIdx="2" presStyleCnt="5"/>
      <dgm:spPr/>
    </dgm:pt>
    <dgm:pt modelId="{9EC7717E-C931-4798-A2C5-DE208DB75472}" type="pres">
      <dgm:prSet presAssocID="{311202AA-7023-4C9C-A36D-9D114DC09AC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est tubes"/>
        </a:ext>
      </dgm:extLst>
    </dgm:pt>
    <dgm:pt modelId="{B04FEB69-C35E-4910-826B-DC11AB9898E6}" type="pres">
      <dgm:prSet presAssocID="{311202AA-7023-4C9C-A36D-9D114DC09AC8}" presName="spaceRect" presStyleCnt="0"/>
      <dgm:spPr/>
    </dgm:pt>
    <dgm:pt modelId="{FEF510A0-E94E-40EE-AD2D-9F1A6D2B1D5D}" type="pres">
      <dgm:prSet presAssocID="{311202AA-7023-4C9C-A36D-9D114DC09AC8}" presName="parTx" presStyleLbl="revTx" presStyleIdx="2" presStyleCnt="6">
        <dgm:presLayoutVars>
          <dgm:chMax val="0"/>
          <dgm:chPref val="0"/>
        </dgm:presLayoutVars>
      </dgm:prSet>
      <dgm:spPr/>
    </dgm:pt>
    <dgm:pt modelId="{C20C6680-E364-465C-8A91-F1A27149DE34}" type="pres">
      <dgm:prSet presAssocID="{CC997AF9-ABE3-4A2F-92D1-5DFB9434C6B5}" presName="sibTrans" presStyleCnt="0"/>
      <dgm:spPr/>
    </dgm:pt>
    <dgm:pt modelId="{A0794008-B414-4F5F-8267-FF5881F6B782}" type="pres">
      <dgm:prSet presAssocID="{F7E1EE57-275A-4358-8727-DDD9AC36CE78}" presName="compNode" presStyleCnt="0"/>
      <dgm:spPr/>
    </dgm:pt>
    <dgm:pt modelId="{FA75363B-01FA-4497-AD35-3D6B26E4E2E7}" type="pres">
      <dgm:prSet presAssocID="{F7E1EE57-275A-4358-8727-DDD9AC36CE78}" presName="bgRect" presStyleLbl="bgShp" presStyleIdx="3" presStyleCnt="5"/>
      <dgm:spPr/>
    </dgm:pt>
    <dgm:pt modelId="{CA29D667-0E65-431F-ADAB-7822C6F56FBA}" type="pres">
      <dgm:prSet presAssocID="{F7E1EE57-275A-4358-8727-DDD9AC36CE7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A0EC188B-218C-4975-8B5B-7C6718D0F4B6}" type="pres">
      <dgm:prSet presAssocID="{F7E1EE57-275A-4358-8727-DDD9AC36CE78}" presName="spaceRect" presStyleCnt="0"/>
      <dgm:spPr/>
    </dgm:pt>
    <dgm:pt modelId="{8A670462-128A-4886-BF3C-F1286DE2C41B}" type="pres">
      <dgm:prSet presAssocID="{F7E1EE57-275A-4358-8727-DDD9AC36CE78}" presName="parTx" presStyleLbl="revTx" presStyleIdx="3" presStyleCnt="6">
        <dgm:presLayoutVars>
          <dgm:chMax val="0"/>
          <dgm:chPref val="0"/>
        </dgm:presLayoutVars>
      </dgm:prSet>
      <dgm:spPr/>
    </dgm:pt>
    <dgm:pt modelId="{E0A4AAE9-5E19-4D32-830E-11701F6ACFD8}" type="pres">
      <dgm:prSet presAssocID="{F7E1EE57-275A-4358-8727-DDD9AC36CE78}" presName="desTx" presStyleLbl="revTx" presStyleIdx="4" presStyleCnt="6">
        <dgm:presLayoutVars/>
      </dgm:prSet>
      <dgm:spPr/>
    </dgm:pt>
    <dgm:pt modelId="{7A52DE5E-C907-4631-B314-BB75934E48F0}" type="pres">
      <dgm:prSet presAssocID="{E0545AC1-DA82-4C80-A68F-460073CDA4A6}" presName="sibTrans" presStyleCnt="0"/>
      <dgm:spPr/>
    </dgm:pt>
    <dgm:pt modelId="{0084C1F3-2A1F-468E-8FDD-C7116897E42E}" type="pres">
      <dgm:prSet presAssocID="{9A5FFF7C-669B-4681-B894-95577F6AD48E}" presName="compNode" presStyleCnt="0"/>
      <dgm:spPr/>
    </dgm:pt>
    <dgm:pt modelId="{4550559F-D110-4946-90AF-B99316301601}" type="pres">
      <dgm:prSet presAssocID="{9A5FFF7C-669B-4681-B894-95577F6AD48E}" presName="bgRect" presStyleLbl="bgShp" presStyleIdx="4" presStyleCnt="5"/>
      <dgm:spPr/>
    </dgm:pt>
    <dgm:pt modelId="{CE7F80AC-2183-45E1-A65A-B812AFC19B3D}" type="pres">
      <dgm:prSet presAssocID="{9A5FFF7C-669B-4681-B894-95577F6AD48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tatistics"/>
        </a:ext>
      </dgm:extLst>
    </dgm:pt>
    <dgm:pt modelId="{FEFBAD34-5758-4A71-88FA-9FBBFD368631}" type="pres">
      <dgm:prSet presAssocID="{9A5FFF7C-669B-4681-B894-95577F6AD48E}" presName="spaceRect" presStyleCnt="0"/>
      <dgm:spPr/>
    </dgm:pt>
    <dgm:pt modelId="{34385E9A-0EAA-446E-A76B-B0B4D271D5F9}" type="pres">
      <dgm:prSet presAssocID="{9A5FFF7C-669B-4681-B894-95577F6AD48E}" presName="parTx" presStyleLbl="revTx" presStyleIdx="5" presStyleCnt="6">
        <dgm:presLayoutVars>
          <dgm:chMax val="0"/>
          <dgm:chPref val="0"/>
        </dgm:presLayoutVars>
      </dgm:prSet>
      <dgm:spPr/>
    </dgm:pt>
  </dgm:ptLst>
  <dgm:cxnLst>
    <dgm:cxn modelId="{B05A2E12-1830-49C3-882E-F4117C74C4AE}" srcId="{02958984-B023-43F5-B98B-8132BE192AC1}" destId="{9A5FFF7C-669B-4681-B894-95577F6AD48E}" srcOrd="4" destOrd="0" parTransId="{DBAC7F7C-8585-4B34-B9D0-97724D79B57C}" sibTransId="{E71BF801-FD6B-40E2-99F9-D5862F3D30D5}"/>
    <dgm:cxn modelId="{D5706015-E7CE-41FB-8B3F-99EF7FDC3A82}" type="presOf" srcId="{02958984-B023-43F5-B98B-8132BE192AC1}" destId="{ED8B5CF2-36B8-442B-B516-18B413B518E5}" srcOrd="0" destOrd="0" presId="urn:microsoft.com/office/officeart/2018/2/layout/IconVerticalSolidList"/>
    <dgm:cxn modelId="{118FDB59-84D5-4E31-8D0D-6AA4D5F6AB1D}" srcId="{02958984-B023-43F5-B98B-8132BE192AC1}" destId="{311202AA-7023-4C9C-A36D-9D114DC09AC8}" srcOrd="2" destOrd="0" parTransId="{61E26A92-2421-4019-A299-ED6E5B14D853}" sibTransId="{CC997AF9-ABE3-4A2F-92D1-5DFB9434C6B5}"/>
    <dgm:cxn modelId="{DF37167C-D428-4726-9821-693363C2518D}" type="presOf" srcId="{56F0F16F-390C-47CE-B149-6AE0F4C353E4}" destId="{E0A4AAE9-5E19-4D32-830E-11701F6ACFD8}" srcOrd="0" destOrd="1" presId="urn:microsoft.com/office/officeart/2018/2/layout/IconVerticalSolidList"/>
    <dgm:cxn modelId="{72467A7F-9207-4C42-BB9F-793A4D468036}" srcId="{F7E1EE57-275A-4358-8727-DDD9AC36CE78}" destId="{56F0F16F-390C-47CE-B149-6AE0F4C353E4}" srcOrd="1" destOrd="0" parTransId="{7037AB75-FBEB-4551-91EC-9D77CB99DF2E}" sibTransId="{4DFDA399-68FA-4C09-A165-4982962A9E38}"/>
    <dgm:cxn modelId="{1C8C0090-A411-4C76-9DFA-FD859E8B77E1}" type="presOf" srcId="{9A5FFF7C-669B-4681-B894-95577F6AD48E}" destId="{34385E9A-0EAA-446E-A76B-B0B4D271D5F9}" srcOrd="0" destOrd="0" presId="urn:microsoft.com/office/officeart/2018/2/layout/IconVerticalSolidList"/>
    <dgm:cxn modelId="{4E2EE890-EBA0-4C11-BCA6-C3D42F2FC692}" type="presOf" srcId="{5086BF87-F63F-437A-86A1-BA829DFFD8DE}" destId="{B35A78CD-F28D-45EA-AEB2-5C4EF2EAEDA7}" srcOrd="0" destOrd="0" presId="urn:microsoft.com/office/officeart/2018/2/layout/IconVerticalSolidList"/>
    <dgm:cxn modelId="{DD259992-E2D7-45AC-8507-271B6D2F87D4}" type="presOf" srcId="{A04FBDC0-E55E-4C6D-9363-D5A6C5A6C25D}" destId="{E0A4AAE9-5E19-4D32-830E-11701F6ACFD8}" srcOrd="0" destOrd="0" presId="urn:microsoft.com/office/officeart/2018/2/layout/IconVerticalSolidList"/>
    <dgm:cxn modelId="{6E0CE798-C4E0-499C-B35B-8033BC9930E9}" type="presOf" srcId="{F7E1EE57-275A-4358-8727-DDD9AC36CE78}" destId="{8A670462-128A-4886-BF3C-F1286DE2C41B}" srcOrd="0" destOrd="0" presId="urn:microsoft.com/office/officeart/2018/2/layout/IconVerticalSolidList"/>
    <dgm:cxn modelId="{BEB0999A-90CC-4953-AACC-1B0B7DCDCE21}" type="presOf" srcId="{676519AF-249F-4486-940B-88EE3472E2FF}" destId="{9012201F-862A-4400-9EF8-09382813C704}" srcOrd="0" destOrd="0" presId="urn:microsoft.com/office/officeart/2018/2/layout/IconVerticalSolidList"/>
    <dgm:cxn modelId="{4AE244A4-AA86-4D90-B59B-D2B2F8B08807}" type="presOf" srcId="{311202AA-7023-4C9C-A36D-9D114DC09AC8}" destId="{FEF510A0-E94E-40EE-AD2D-9F1A6D2B1D5D}" srcOrd="0" destOrd="0" presId="urn:microsoft.com/office/officeart/2018/2/layout/IconVerticalSolidList"/>
    <dgm:cxn modelId="{8377EEA9-50C1-4413-9529-AF2A4713D7A5}" srcId="{02958984-B023-43F5-B98B-8132BE192AC1}" destId="{F7E1EE57-275A-4358-8727-DDD9AC36CE78}" srcOrd="3" destOrd="0" parTransId="{2A296FDD-92E1-49A6-9D30-AC9FCC869691}" sibTransId="{E0545AC1-DA82-4C80-A68F-460073CDA4A6}"/>
    <dgm:cxn modelId="{C30B85D6-B17E-43FE-8A65-E9C31A966C96}" srcId="{02958984-B023-43F5-B98B-8132BE192AC1}" destId="{5086BF87-F63F-437A-86A1-BA829DFFD8DE}" srcOrd="0" destOrd="0" parTransId="{216C8020-24D8-457F-AAA4-F916BDA37344}" sibTransId="{D0AEDE49-9474-49E6-9E7A-CF2BEA34B8EB}"/>
    <dgm:cxn modelId="{A43EB5DA-6F5A-4026-8DB1-C61D8B701406}" srcId="{02958984-B023-43F5-B98B-8132BE192AC1}" destId="{676519AF-249F-4486-940B-88EE3472E2FF}" srcOrd="1" destOrd="0" parTransId="{63F55BA6-3A1A-4523-A370-5F05F248C0E6}" sibTransId="{893864B7-2D5B-491A-9AE4-47422E424577}"/>
    <dgm:cxn modelId="{1689ECDC-B377-4DA6-8321-CFC0EBB58496}" srcId="{F7E1EE57-275A-4358-8727-DDD9AC36CE78}" destId="{A04FBDC0-E55E-4C6D-9363-D5A6C5A6C25D}" srcOrd="0" destOrd="0" parTransId="{9E1CE2B5-E5E7-4DF7-BC46-1859F76E2E41}" sibTransId="{AAAAC9D3-DD8C-4BD0-A3B7-71E03389AC65}"/>
    <dgm:cxn modelId="{15016E9C-AE46-4487-9CF0-DF7F1BEC7854}" type="presParOf" srcId="{ED8B5CF2-36B8-442B-B516-18B413B518E5}" destId="{12763BD0-C9D1-42E4-8B04-B3A9FAFE255D}" srcOrd="0" destOrd="0" presId="urn:microsoft.com/office/officeart/2018/2/layout/IconVerticalSolidList"/>
    <dgm:cxn modelId="{3AAFDB0C-6668-4D15-B2ED-37F6BD2E2F0F}" type="presParOf" srcId="{12763BD0-C9D1-42E4-8B04-B3A9FAFE255D}" destId="{CAAB355C-978F-4D61-A35D-2ACD9A5BDC23}" srcOrd="0" destOrd="0" presId="urn:microsoft.com/office/officeart/2018/2/layout/IconVerticalSolidList"/>
    <dgm:cxn modelId="{AA52B2E3-D6A8-4C50-B669-53FE69F66EF0}" type="presParOf" srcId="{12763BD0-C9D1-42E4-8B04-B3A9FAFE255D}" destId="{442F15F6-F858-40F7-ACD8-58E7E04DA4D1}" srcOrd="1" destOrd="0" presId="urn:microsoft.com/office/officeart/2018/2/layout/IconVerticalSolidList"/>
    <dgm:cxn modelId="{7EDFBBE6-7ED7-49AE-97D5-00CD24CF1CF0}" type="presParOf" srcId="{12763BD0-C9D1-42E4-8B04-B3A9FAFE255D}" destId="{335D036D-45DC-4D1A-A41F-4D718B8E6746}" srcOrd="2" destOrd="0" presId="urn:microsoft.com/office/officeart/2018/2/layout/IconVerticalSolidList"/>
    <dgm:cxn modelId="{E7FD2728-A976-4D86-B420-A28486F18D10}" type="presParOf" srcId="{12763BD0-C9D1-42E4-8B04-B3A9FAFE255D}" destId="{B35A78CD-F28D-45EA-AEB2-5C4EF2EAEDA7}" srcOrd="3" destOrd="0" presId="urn:microsoft.com/office/officeart/2018/2/layout/IconVerticalSolidList"/>
    <dgm:cxn modelId="{0C917BC2-6CA3-4434-9711-7D40F4085663}" type="presParOf" srcId="{ED8B5CF2-36B8-442B-B516-18B413B518E5}" destId="{BEFD1CF0-4FBE-49C2-A16C-762F6238FE78}" srcOrd="1" destOrd="0" presId="urn:microsoft.com/office/officeart/2018/2/layout/IconVerticalSolidList"/>
    <dgm:cxn modelId="{76216228-1335-41A6-B6BB-E4894D20E799}" type="presParOf" srcId="{ED8B5CF2-36B8-442B-B516-18B413B518E5}" destId="{DE93A12C-57EA-40FE-BABC-3B3004752F21}" srcOrd="2" destOrd="0" presId="urn:microsoft.com/office/officeart/2018/2/layout/IconVerticalSolidList"/>
    <dgm:cxn modelId="{487064A1-263D-4442-8670-3A5657A05345}" type="presParOf" srcId="{DE93A12C-57EA-40FE-BABC-3B3004752F21}" destId="{3725D7C3-E1B8-4697-B01B-E9D26AA4EA67}" srcOrd="0" destOrd="0" presId="urn:microsoft.com/office/officeart/2018/2/layout/IconVerticalSolidList"/>
    <dgm:cxn modelId="{66D35BC5-F3E2-41F8-8D54-37E91DB0D595}" type="presParOf" srcId="{DE93A12C-57EA-40FE-BABC-3B3004752F21}" destId="{6A8F186E-FA05-463B-AA0D-04EB16BBF273}" srcOrd="1" destOrd="0" presId="urn:microsoft.com/office/officeart/2018/2/layout/IconVerticalSolidList"/>
    <dgm:cxn modelId="{4DA2419E-C60C-40B8-B69B-3ED9B78353B2}" type="presParOf" srcId="{DE93A12C-57EA-40FE-BABC-3B3004752F21}" destId="{32FBEACC-37A6-44C0-A079-4BD42B61A756}" srcOrd="2" destOrd="0" presId="urn:microsoft.com/office/officeart/2018/2/layout/IconVerticalSolidList"/>
    <dgm:cxn modelId="{5A04192F-25DD-456D-82FC-E31C2A279113}" type="presParOf" srcId="{DE93A12C-57EA-40FE-BABC-3B3004752F21}" destId="{9012201F-862A-4400-9EF8-09382813C704}" srcOrd="3" destOrd="0" presId="urn:microsoft.com/office/officeart/2018/2/layout/IconVerticalSolidList"/>
    <dgm:cxn modelId="{074D8D4A-DAA9-477F-A501-E6FB787BA28C}" type="presParOf" srcId="{ED8B5CF2-36B8-442B-B516-18B413B518E5}" destId="{352BAFF2-8DCB-45E2-87AE-BF43414FA198}" srcOrd="3" destOrd="0" presId="urn:microsoft.com/office/officeart/2018/2/layout/IconVerticalSolidList"/>
    <dgm:cxn modelId="{97F5DFFD-194E-4709-BB20-B244FF20B446}" type="presParOf" srcId="{ED8B5CF2-36B8-442B-B516-18B413B518E5}" destId="{8180F10B-E200-41D6-823D-5801289C6D66}" srcOrd="4" destOrd="0" presId="urn:microsoft.com/office/officeart/2018/2/layout/IconVerticalSolidList"/>
    <dgm:cxn modelId="{EFC5C949-3628-4957-94BE-AF0DC2593CB7}" type="presParOf" srcId="{8180F10B-E200-41D6-823D-5801289C6D66}" destId="{0BFC6522-A9F6-454D-B76E-3670E006CCA9}" srcOrd="0" destOrd="0" presId="urn:microsoft.com/office/officeart/2018/2/layout/IconVerticalSolidList"/>
    <dgm:cxn modelId="{AE101AE1-DCAE-44D4-A418-0020C3AC1BF8}" type="presParOf" srcId="{8180F10B-E200-41D6-823D-5801289C6D66}" destId="{9EC7717E-C931-4798-A2C5-DE208DB75472}" srcOrd="1" destOrd="0" presId="urn:microsoft.com/office/officeart/2018/2/layout/IconVerticalSolidList"/>
    <dgm:cxn modelId="{BBD182D1-F97C-4E39-A186-159A3156F45F}" type="presParOf" srcId="{8180F10B-E200-41D6-823D-5801289C6D66}" destId="{B04FEB69-C35E-4910-826B-DC11AB9898E6}" srcOrd="2" destOrd="0" presId="urn:microsoft.com/office/officeart/2018/2/layout/IconVerticalSolidList"/>
    <dgm:cxn modelId="{A305BB64-DF9B-4A6D-BF3C-0A3302366111}" type="presParOf" srcId="{8180F10B-E200-41D6-823D-5801289C6D66}" destId="{FEF510A0-E94E-40EE-AD2D-9F1A6D2B1D5D}" srcOrd="3" destOrd="0" presId="urn:microsoft.com/office/officeart/2018/2/layout/IconVerticalSolidList"/>
    <dgm:cxn modelId="{B89C8197-A187-4857-A992-8F76A87AE839}" type="presParOf" srcId="{ED8B5CF2-36B8-442B-B516-18B413B518E5}" destId="{C20C6680-E364-465C-8A91-F1A27149DE34}" srcOrd="5" destOrd="0" presId="urn:microsoft.com/office/officeart/2018/2/layout/IconVerticalSolidList"/>
    <dgm:cxn modelId="{41BD3D75-C26F-4C8B-B4F5-B73749831962}" type="presParOf" srcId="{ED8B5CF2-36B8-442B-B516-18B413B518E5}" destId="{A0794008-B414-4F5F-8267-FF5881F6B782}" srcOrd="6" destOrd="0" presId="urn:microsoft.com/office/officeart/2018/2/layout/IconVerticalSolidList"/>
    <dgm:cxn modelId="{4A167267-ED89-469A-AA5F-3A65657086E8}" type="presParOf" srcId="{A0794008-B414-4F5F-8267-FF5881F6B782}" destId="{FA75363B-01FA-4497-AD35-3D6B26E4E2E7}" srcOrd="0" destOrd="0" presId="urn:microsoft.com/office/officeart/2018/2/layout/IconVerticalSolidList"/>
    <dgm:cxn modelId="{20B94D3F-CD0A-4892-B7AA-21C77548D1A3}" type="presParOf" srcId="{A0794008-B414-4F5F-8267-FF5881F6B782}" destId="{CA29D667-0E65-431F-ADAB-7822C6F56FBA}" srcOrd="1" destOrd="0" presId="urn:microsoft.com/office/officeart/2018/2/layout/IconVerticalSolidList"/>
    <dgm:cxn modelId="{BAE06C65-BEEB-4CFD-9AAA-812247795141}" type="presParOf" srcId="{A0794008-B414-4F5F-8267-FF5881F6B782}" destId="{A0EC188B-218C-4975-8B5B-7C6718D0F4B6}" srcOrd="2" destOrd="0" presId="urn:microsoft.com/office/officeart/2018/2/layout/IconVerticalSolidList"/>
    <dgm:cxn modelId="{CB08C475-40DA-497D-863F-4D4BEC83FF15}" type="presParOf" srcId="{A0794008-B414-4F5F-8267-FF5881F6B782}" destId="{8A670462-128A-4886-BF3C-F1286DE2C41B}" srcOrd="3" destOrd="0" presId="urn:microsoft.com/office/officeart/2018/2/layout/IconVerticalSolidList"/>
    <dgm:cxn modelId="{11CD487D-3E88-4959-B058-22982608CEFB}" type="presParOf" srcId="{A0794008-B414-4F5F-8267-FF5881F6B782}" destId="{E0A4AAE9-5E19-4D32-830E-11701F6ACFD8}" srcOrd="4" destOrd="0" presId="urn:microsoft.com/office/officeart/2018/2/layout/IconVerticalSolidList"/>
    <dgm:cxn modelId="{2A8F9806-99F7-444C-9567-7DCE9C54A550}" type="presParOf" srcId="{ED8B5CF2-36B8-442B-B516-18B413B518E5}" destId="{7A52DE5E-C907-4631-B314-BB75934E48F0}" srcOrd="7" destOrd="0" presId="urn:microsoft.com/office/officeart/2018/2/layout/IconVerticalSolidList"/>
    <dgm:cxn modelId="{6E7D3781-E52E-4477-B375-554ECBE63F31}" type="presParOf" srcId="{ED8B5CF2-36B8-442B-B516-18B413B518E5}" destId="{0084C1F3-2A1F-468E-8FDD-C7116897E42E}" srcOrd="8" destOrd="0" presId="urn:microsoft.com/office/officeart/2018/2/layout/IconVerticalSolidList"/>
    <dgm:cxn modelId="{7047D3E4-99AD-4CD7-AD0B-B06660DA939F}" type="presParOf" srcId="{0084C1F3-2A1F-468E-8FDD-C7116897E42E}" destId="{4550559F-D110-4946-90AF-B99316301601}" srcOrd="0" destOrd="0" presId="urn:microsoft.com/office/officeart/2018/2/layout/IconVerticalSolidList"/>
    <dgm:cxn modelId="{1E5973E3-30F1-4D85-AB6A-171EB5C0BCC0}" type="presParOf" srcId="{0084C1F3-2A1F-468E-8FDD-C7116897E42E}" destId="{CE7F80AC-2183-45E1-A65A-B812AFC19B3D}" srcOrd="1" destOrd="0" presId="urn:microsoft.com/office/officeart/2018/2/layout/IconVerticalSolidList"/>
    <dgm:cxn modelId="{9B9F83F6-F5EA-48B7-824D-372C7293E4D0}" type="presParOf" srcId="{0084C1F3-2A1F-468E-8FDD-C7116897E42E}" destId="{FEFBAD34-5758-4A71-88FA-9FBBFD368631}" srcOrd="2" destOrd="0" presId="urn:microsoft.com/office/officeart/2018/2/layout/IconVerticalSolidList"/>
    <dgm:cxn modelId="{29B092A9-B6F0-4BAB-9E96-C6AFE0DBE1EC}" type="presParOf" srcId="{0084C1F3-2A1F-468E-8FDD-C7116897E42E}" destId="{34385E9A-0EAA-446E-A76B-B0B4D271D5F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73D947E0-108F-4D20-A71E-3CF329F97212}">
      <dgm:prSet phldr="0"/>
      <dgm:spPr>
        <a:solidFill>
          <a:schemeClr val="accent1"/>
        </a:solidFill>
        <a:ln>
          <a:noFill/>
        </a:ln>
      </dgm:spPr>
      <dgm:t>
        <a:bodyPr/>
        <a:lstStyle/>
        <a:p>
          <a:pPr marL="0" algn="ctr" rtl="0">
            <a:buNone/>
          </a:pPr>
          <a:r>
            <a:rPr lang="en-US" sz="2000">
              <a:latin typeface="Tenorite"/>
            </a:rPr>
            <a:t>Understanding The Problem</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rtl="0">
            <a:buNone/>
          </a:pPr>
          <a:r>
            <a:rPr lang="en-US" sz="2000">
              <a:latin typeface="Tenorite"/>
            </a:rPr>
            <a:t>Creating The Dataset</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rtl="0">
            <a:buNone/>
          </a:pPr>
          <a:r>
            <a:rPr lang="en-US" sz="2000">
              <a:latin typeface="Tenorite"/>
            </a:rPr>
            <a:t>Pre-Processing The Data</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rtl="0"/>
          <a:r>
            <a:rPr lang="en-US" sz="2000">
              <a:latin typeface="Tenorite"/>
            </a:rPr>
            <a:t>Training A model</a:t>
          </a: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rtl="0">
            <a:buNone/>
          </a:pPr>
          <a:r>
            <a:rPr lang="en-US" sz="2000">
              <a:latin typeface="Tenorite"/>
            </a:rPr>
            <a:t>Ananlysing The Edges and Corners</a:t>
          </a: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5A185B1F-CA47-4075-8793-4142831A25A5}" type="presOf" srcId="{A2322D3A-7AC2-4C5C-9D7E-EAB2313D47D4}" destId="{73C20AF0-FA1E-3C4A-AD07-551A27BE2B92}" srcOrd="0" destOrd="0" presId="urn:microsoft.com/office/officeart/2005/8/layout/hList7"/>
    <dgm:cxn modelId="{E4498625-0C1A-4251-89D4-5DA86AF99FF5}" type="presOf" srcId="{B1AFA1AF-0FF8-45B3-A6D0-0E255A2F637D}" destId="{BA2077AD-A827-784F-87A6-E8E29A836D84}" srcOrd="1" destOrd="0" presId="urn:microsoft.com/office/officeart/2005/8/layout/hList7"/>
    <dgm:cxn modelId="{876AA85B-6919-42A8-AE50-C215EF9254A3}" type="presOf" srcId="{A2322D3A-7AC2-4C5C-9D7E-EAB2313D47D4}" destId="{AF3E8B43-0466-2941-94BF-5E057B356E82}" srcOrd="1" destOrd="0" presId="urn:microsoft.com/office/officeart/2005/8/layout/hList7"/>
    <dgm:cxn modelId="{C2993C51-7861-4BF9-BE75-0320C9CDB67B}" type="presOf" srcId="{88649F7A-400B-4056-965D-C9AC0B3AD942}" destId="{56C7F139-002F-DF46-BB7F-23A563E7CE98}" srcOrd="0" destOrd="0" presId="urn:microsoft.com/office/officeart/2005/8/layout/hList7"/>
    <dgm:cxn modelId="{B11DBC71-1DFE-46C4-BDF9-F10131735619}" type="presOf" srcId="{73D947E0-108F-4D20-A71E-3CF329F97212}" destId="{7DA281F5-0265-2048-A63A-727E19796F79}"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6D92BB7C-1248-4EDC-B4B8-C67EB8BB3F57}" type="presOf" srcId="{4F85505A-81B6-4FDA-A144-900B71DAD946}" destId="{028C9BA8-C3B3-F947-915F-EE2FD2FCA9A5}" srcOrd="0" destOrd="0" presId="urn:microsoft.com/office/officeart/2005/8/layout/hList7"/>
    <dgm:cxn modelId="{781B6FA0-0F00-0D41-8C2E-EA6A255C6967}" type="presOf" srcId="{0DD8915E-DC14-41D6-9BB5-F49E1C265163}" destId="{A34AE8AA-FDF7-FA40-BADC-6B62C2B1DE88}" srcOrd="0" destOrd="0" presId="urn:microsoft.com/office/officeart/2005/8/layout/hList7"/>
    <dgm:cxn modelId="{34B76DAD-2D0D-4B94-82B2-225AA80470A5}" type="presOf" srcId="{4F85505A-81B6-4FDA-A144-900B71DAD946}" destId="{9312E8E2-BBD1-104A-9F74-B0103AF69816}" srcOrd="1" destOrd="0" presId="urn:microsoft.com/office/officeart/2005/8/layout/hList7"/>
    <dgm:cxn modelId="{1CEC43B2-4DD2-43AE-B052-6CA2F8A1D01E}" type="presOf" srcId="{B1AFA1AF-0FF8-45B3-A6D0-0E255A2F637D}" destId="{4DFF6703-D32F-9E47-96B8-A304C47CCB78}" srcOrd="0" destOrd="0" presId="urn:microsoft.com/office/officeart/2005/8/layout/hList7"/>
    <dgm:cxn modelId="{300635B7-EB7C-4486-BC9D-11A8F4D1F7D6}" type="presOf" srcId="{E9682B4F-0217-4B50-923E-C104AA24290F}" destId="{434ABADC-97F5-A547-823D-7594A86D79D3}" srcOrd="0" destOrd="0" presId="urn:microsoft.com/office/officeart/2005/8/layout/hList7"/>
    <dgm:cxn modelId="{137FAFB7-8949-41EB-BAD9-F430EDF51A09}" type="presOf" srcId="{B8632E42-D7EB-4C31-877E-6F1B2801851A}" destId="{9BFD88E3-0F90-7143-8807-6B030CF54283}" srcOrd="0" destOrd="0" presId="urn:microsoft.com/office/officeart/2005/8/layout/hList7"/>
    <dgm:cxn modelId="{89AC89BC-8770-422B-816A-A9B233DA1B9B}" type="presOf" srcId="{73D947E0-108F-4D20-A71E-3CF329F97212}" destId="{8F8B275D-8553-0846-A316-484B7B291C97}"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179FAFCF-F878-464E-A8A6-1185EFA0E380}" srcId="{0DD8915E-DC14-41D6-9BB5-F49E1C265163}" destId="{A2322D3A-7AC2-4C5C-9D7E-EAB2313D47D4}" srcOrd="4" destOrd="0" parTransId="{4A8C15D4-B36F-4764-B4FF-F2AF790D3E17}" sibTransId="{84DE1C3A-3FC7-4DB3-88ED-33F65A71557A}"/>
    <dgm:cxn modelId="{5FAFDEE0-F4D5-4774-B486-BF9D884EB503}" type="presOf" srcId="{68F74A88-49DC-44B1-BC0D-220A7B97601C}" destId="{849C45A5-41B7-C14C-8FCB-1F684E015BD4}" srcOrd="0" destOrd="0" presId="urn:microsoft.com/office/officeart/2005/8/layout/hList7"/>
    <dgm:cxn modelId="{1370FAF3-C8B2-4E4E-8D41-CCBE3DFB5264}" type="presOf" srcId="{AE813459-65AB-4FA9-B717-330DDA6DFA4E}" destId="{DF3C77F5-32F3-5845-BEE2-529229516397}" srcOrd="0" destOrd="0" presId="urn:microsoft.com/office/officeart/2005/8/layout/hList7"/>
    <dgm:cxn modelId="{47F952F8-CBA4-4192-BEF9-7142D0701D68}" type="presOf" srcId="{E9682B4F-0217-4B50-923E-C104AA24290F}" destId="{BC636E4B-34B9-8543-A308-00E0D1B0D2F9}" srcOrd="1" destOrd="0" presId="urn:microsoft.com/office/officeart/2005/8/layout/hList7"/>
    <dgm:cxn modelId="{7AD4B5DB-E970-45BF-AC6E-5B86921F253F}" type="presParOf" srcId="{A34AE8AA-FDF7-FA40-BADC-6B62C2B1DE88}" destId="{2107607C-A87A-3347-81F6-106C527DBD58}" srcOrd="0" destOrd="0" presId="urn:microsoft.com/office/officeart/2005/8/layout/hList7"/>
    <dgm:cxn modelId="{6E2B06CA-FA13-46A0-91A5-4D4112A8B8CD}" type="presParOf" srcId="{A34AE8AA-FDF7-FA40-BADC-6B62C2B1DE88}" destId="{0955960D-7F7D-E54C-8843-B1DBEEBFB364}" srcOrd="1" destOrd="0" presId="urn:microsoft.com/office/officeart/2005/8/layout/hList7"/>
    <dgm:cxn modelId="{5578B34F-F5E6-4AE8-B48C-D9993D3B9CF2}" type="presParOf" srcId="{0955960D-7F7D-E54C-8843-B1DBEEBFB364}" destId="{81155D12-3CC8-3D49-B0F3-3C84AC48510A}" srcOrd="0" destOrd="0" presId="urn:microsoft.com/office/officeart/2005/8/layout/hList7"/>
    <dgm:cxn modelId="{5D59898A-48F3-4DE0-BB51-B2A91FD254F8}" type="presParOf" srcId="{81155D12-3CC8-3D49-B0F3-3C84AC48510A}" destId="{8F8B275D-8553-0846-A316-484B7B291C97}" srcOrd="0" destOrd="0" presId="urn:microsoft.com/office/officeart/2005/8/layout/hList7"/>
    <dgm:cxn modelId="{FFECD87C-1626-4FD0-9809-7769B1B0BBBA}" type="presParOf" srcId="{81155D12-3CC8-3D49-B0F3-3C84AC48510A}" destId="{7DA281F5-0265-2048-A63A-727E19796F79}" srcOrd="1" destOrd="0" presId="urn:microsoft.com/office/officeart/2005/8/layout/hList7"/>
    <dgm:cxn modelId="{03D3FABC-F3DB-4544-AF96-2B98048BCE59}" type="presParOf" srcId="{81155D12-3CC8-3D49-B0F3-3C84AC48510A}" destId="{79A13FEB-C61A-0346-824D-E0457CC5B4C9}" srcOrd="2" destOrd="0" presId="urn:microsoft.com/office/officeart/2005/8/layout/hList7"/>
    <dgm:cxn modelId="{023D46C7-D686-453E-88AD-58ED0C60C0F4}" type="presParOf" srcId="{81155D12-3CC8-3D49-B0F3-3C84AC48510A}" destId="{A126BA88-D0F9-AF4A-A7BA-0638E32B45F8}" srcOrd="3" destOrd="0" presId="urn:microsoft.com/office/officeart/2005/8/layout/hList7"/>
    <dgm:cxn modelId="{7D8B38D1-F143-44D9-9516-87C6C141779F}" type="presParOf" srcId="{0955960D-7F7D-E54C-8843-B1DBEEBFB364}" destId="{DF3C77F5-32F3-5845-BEE2-529229516397}" srcOrd="1" destOrd="0" presId="urn:microsoft.com/office/officeart/2005/8/layout/hList7"/>
    <dgm:cxn modelId="{FF6F46D3-E04A-4BB9-A818-7B6E8BF90DE7}" type="presParOf" srcId="{0955960D-7F7D-E54C-8843-B1DBEEBFB364}" destId="{16FC6348-B601-E348-A50F-7576C3DDD207}" srcOrd="2" destOrd="0" presId="urn:microsoft.com/office/officeart/2005/8/layout/hList7"/>
    <dgm:cxn modelId="{B5328A34-574A-4615-8F93-E7A9DF6A279F}" type="presParOf" srcId="{16FC6348-B601-E348-A50F-7576C3DDD207}" destId="{4DFF6703-D32F-9E47-96B8-A304C47CCB78}" srcOrd="0" destOrd="0" presId="urn:microsoft.com/office/officeart/2005/8/layout/hList7"/>
    <dgm:cxn modelId="{26CA564D-5A47-4E58-944E-216337F59EA0}" type="presParOf" srcId="{16FC6348-B601-E348-A50F-7576C3DDD207}" destId="{BA2077AD-A827-784F-87A6-E8E29A836D84}" srcOrd="1" destOrd="0" presId="urn:microsoft.com/office/officeart/2005/8/layout/hList7"/>
    <dgm:cxn modelId="{B6A8680A-40F4-41F8-A48D-D9F4E5942441}" type="presParOf" srcId="{16FC6348-B601-E348-A50F-7576C3DDD207}" destId="{47276A48-75DE-FE4F-B4C6-8B77CF2957C3}" srcOrd="2" destOrd="0" presId="urn:microsoft.com/office/officeart/2005/8/layout/hList7"/>
    <dgm:cxn modelId="{AE37FCAA-A252-4401-B779-1D1B4B68BC73}" type="presParOf" srcId="{16FC6348-B601-E348-A50F-7576C3DDD207}" destId="{EFEB790C-BD5C-F54D-9993-F81422A8AD8E}" srcOrd="3" destOrd="0" presId="urn:microsoft.com/office/officeart/2005/8/layout/hList7"/>
    <dgm:cxn modelId="{1A8AC720-2809-4AF4-B7ED-CDE77D40C8F5}" type="presParOf" srcId="{0955960D-7F7D-E54C-8843-B1DBEEBFB364}" destId="{56C7F139-002F-DF46-BB7F-23A563E7CE98}" srcOrd="3" destOrd="0" presId="urn:microsoft.com/office/officeart/2005/8/layout/hList7"/>
    <dgm:cxn modelId="{3B695090-3A74-412F-8C7A-FC96CA3AAB5F}" type="presParOf" srcId="{0955960D-7F7D-E54C-8843-B1DBEEBFB364}" destId="{91E3D51E-7AB8-6349-A1D0-02F993052AB3}" srcOrd="4" destOrd="0" presId="urn:microsoft.com/office/officeart/2005/8/layout/hList7"/>
    <dgm:cxn modelId="{51F5A9DD-5DF3-48D4-897C-E9BA63296D46}" type="presParOf" srcId="{91E3D51E-7AB8-6349-A1D0-02F993052AB3}" destId="{434ABADC-97F5-A547-823D-7594A86D79D3}" srcOrd="0" destOrd="0" presId="urn:microsoft.com/office/officeart/2005/8/layout/hList7"/>
    <dgm:cxn modelId="{E0F3E480-C9F1-4A6C-958B-9B06115BB369}" type="presParOf" srcId="{91E3D51E-7AB8-6349-A1D0-02F993052AB3}" destId="{BC636E4B-34B9-8543-A308-00E0D1B0D2F9}" srcOrd="1" destOrd="0" presId="urn:microsoft.com/office/officeart/2005/8/layout/hList7"/>
    <dgm:cxn modelId="{1A830D3D-87FF-4CBC-A289-551D67A9C3E6}" type="presParOf" srcId="{91E3D51E-7AB8-6349-A1D0-02F993052AB3}" destId="{073A77BB-E8BD-4B4C-BFA2-7B530A2B3199}" srcOrd="2" destOrd="0" presId="urn:microsoft.com/office/officeart/2005/8/layout/hList7"/>
    <dgm:cxn modelId="{40DF2B2C-9B2F-4A88-AC8E-917318B3E018}" type="presParOf" srcId="{91E3D51E-7AB8-6349-A1D0-02F993052AB3}" destId="{CC076D56-4BB0-7246-9039-788AB439DAF0}" srcOrd="3" destOrd="0" presId="urn:microsoft.com/office/officeart/2005/8/layout/hList7"/>
    <dgm:cxn modelId="{14D0DBB6-CC21-4846-877B-4E13B125492B}" type="presParOf" srcId="{0955960D-7F7D-E54C-8843-B1DBEEBFB364}" destId="{9BFD88E3-0F90-7143-8807-6B030CF54283}" srcOrd="5" destOrd="0" presId="urn:microsoft.com/office/officeart/2005/8/layout/hList7"/>
    <dgm:cxn modelId="{33E5C57B-60FC-4CCE-B3DC-6D1EDB028784}" type="presParOf" srcId="{0955960D-7F7D-E54C-8843-B1DBEEBFB364}" destId="{900296CF-6A25-E746-A345-792DBE36F92C}" srcOrd="6" destOrd="0" presId="urn:microsoft.com/office/officeart/2005/8/layout/hList7"/>
    <dgm:cxn modelId="{F64B9A4F-48FC-4FBB-8A73-A5C0E9BD80F9}" type="presParOf" srcId="{900296CF-6A25-E746-A345-792DBE36F92C}" destId="{028C9BA8-C3B3-F947-915F-EE2FD2FCA9A5}" srcOrd="0" destOrd="0" presId="urn:microsoft.com/office/officeart/2005/8/layout/hList7"/>
    <dgm:cxn modelId="{EC0290A9-4541-4909-9E8A-8FA29EB05E2C}" type="presParOf" srcId="{900296CF-6A25-E746-A345-792DBE36F92C}" destId="{9312E8E2-BBD1-104A-9F74-B0103AF69816}" srcOrd="1" destOrd="0" presId="urn:microsoft.com/office/officeart/2005/8/layout/hList7"/>
    <dgm:cxn modelId="{375E6B21-4CF5-415B-914F-EB8BC0F55A6B}" type="presParOf" srcId="{900296CF-6A25-E746-A345-792DBE36F92C}" destId="{A0D6F489-540A-D44E-B596-6A182486B777}" srcOrd="2" destOrd="0" presId="urn:microsoft.com/office/officeart/2005/8/layout/hList7"/>
    <dgm:cxn modelId="{ED919535-6078-4C5F-A809-B74B6E5E46C7}" type="presParOf" srcId="{900296CF-6A25-E746-A345-792DBE36F92C}" destId="{FDF2BC93-305C-D94B-A6C2-ED9CE7F40C2F}" srcOrd="3" destOrd="0" presId="urn:microsoft.com/office/officeart/2005/8/layout/hList7"/>
    <dgm:cxn modelId="{9D5205B9-29F3-44CF-AE33-1362B8002945}" type="presParOf" srcId="{0955960D-7F7D-E54C-8843-B1DBEEBFB364}" destId="{849C45A5-41B7-C14C-8FCB-1F684E015BD4}" srcOrd="7" destOrd="0" presId="urn:microsoft.com/office/officeart/2005/8/layout/hList7"/>
    <dgm:cxn modelId="{83ADD099-86A3-4C55-BEF8-0B129FDA377B}" type="presParOf" srcId="{0955960D-7F7D-E54C-8843-B1DBEEBFB364}" destId="{CFB52331-3A90-8741-B893-154B21972CAC}" srcOrd="8" destOrd="0" presId="urn:microsoft.com/office/officeart/2005/8/layout/hList7"/>
    <dgm:cxn modelId="{C65F409A-1E45-45F7-B404-0AF8FC36ECDF}" type="presParOf" srcId="{CFB52331-3A90-8741-B893-154B21972CAC}" destId="{73C20AF0-FA1E-3C4A-AD07-551A27BE2B92}" srcOrd="0" destOrd="0" presId="urn:microsoft.com/office/officeart/2005/8/layout/hList7"/>
    <dgm:cxn modelId="{A0778B03-1B25-44AC-BDD1-1EAB76C44FF1}" type="presParOf" srcId="{CFB52331-3A90-8741-B893-154B21972CAC}" destId="{AF3E8B43-0466-2941-94BF-5E057B356E82}" srcOrd="1" destOrd="0" presId="urn:microsoft.com/office/officeart/2005/8/layout/hList7"/>
    <dgm:cxn modelId="{8A3C7B71-1860-41B8-BB11-E9A71D0AC594}" type="presParOf" srcId="{CFB52331-3A90-8741-B893-154B21972CAC}" destId="{D1AAA287-E1AF-9946-AA96-77AD6193B1DD}" srcOrd="2" destOrd="0" presId="urn:microsoft.com/office/officeart/2005/8/layout/hList7"/>
    <dgm:cxn modelId="{0450D6CE-624D-466B-AE5C-B54EF778FCA4}"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FB6CBD6-CFEE-49D1-AC7C-E5FB6AFCEC5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1D1F035-A15F-4A9D-816E-726EB897C81A}">
      <dgm:prSet/>
      <dgm:spPr/>
      <dgm:t>
        <a:bodyPr/>
        <a:lstStyle/>
        <a:p>
          <a:r>
            <a:rPr lang="en-US" b="1"/>
            <a:t>Color Space Conversion</a:t>
          </a:r>
          <a:r>
            <a:rPr lang="en-US"/>
            <a:t>: The image is converted from BGR to RGB color space. This step ensures compatibility with libraries or tools that expect the RGB format for accurate color representation, especially important for displaying images with correct colors.</a:t>
          </a:r>
        </a:p>
      </dgm:t>
    </dgm:pt>
    <dgm:pt modelId="{79A26A1C-82FC-4B15-A348-47783516FCE0}" type="parTrans" cxnId="{30D32D64-9255-439A-ADD1-7C17C4C190DE}">
      <dgm:prSet/>
      <dgm:spPr/>
      <dgm:t>
        <a:bodyPr/>
        <a:lstStyle/>
        <a:p>
          <a:endParaRPr lang="en-US"/>
        </a:p>
      </dgm:t>
    </dgm:pt>
    <dgm:pt modelId="{8FAF4A19-89FB-4C29-B3A8-97AC42798D33}" type="sibTrans" cxnId="{30D32D64-9255-439A-ADD1-7C17C4C190DE}">
      <dgm:prSet/>
      <dgm:spPr/>
      <dgm:t>
        <a:bodyPr/>
        <a:lstStyle/>
        <a:p>
          <a:endParaRPr lang="en-US"/>
        </a:p>
      </dgm:t>
    </dgm:pt>
    <dgm:pt modelId="{5B14F990-E77B-4A5A-9AF1-B013AAA6A448}">
      <dgm:prSet/>
      <dgm:spPr/>
      <dgm:t>
        <a:bodyPr/>
        <a:lstStyle/>
        <a:p>
          <a:r>
            <a:rPr lang="en-US" b="1"/>
            <a:t>Grayscale Conversion</a:t>
          </a:r>
          <a:r>
            <a:rPr lang="en-US"/>
            <a:t>: Converting the image to grayscale simplifies it by collapsing the color information into a single intensity channel. This reduction is beneficial for most computer vision tasks, as it lowers the computational complexity and focuses on the intensity variation, which is often more relevant than color for feature detection.</a:t>
          </a:r>
        </a:p>
      </dgm:t>
    </dgm:pt>
    <dgm:pt modelId="{1B1DC0F6-8C13-4CBB-AA1D-ABF30AAC5F6B}" type="parTrans" cxnId="{874F21CE-7480-4AA2-B603-0008CDBBE331}">
      <dgm:prSet/>
      <dgm:spPr/>
      <dgm:t>
        <a:bodyPr/>
        <a:lstStyle/>
        <a:p>
          <a:endParaRPr lang="en-US"/>
        </a:p>
      </dgm:t>
    </dgm:pt>
    <dgm:pt modelId="{29B062E0-770C-45C5-82DB-5B67A6151C9C}" type="sibTrans" cxnId="{874F21CE-7480-4AA2-B603-0008CDBBE331}">
      <dgm:prSet/>
      <dgm:spPr/>
      <dgm:t>
        <a:bodyPr/>
        <a:lstStyle/>
        <a:p>
          <a:endParaRPr lang="en-US"/>
        </a:p>
      </dgm:t>
    </dgm:pt>
    <dgm:pt modelId="{C83DC9B6-5A3B-4554-8CEE-72C84174F850}">
      <dgm:prSet/>
      <dgm:spPr/>
      <dgm:t>
        <a:bodyPr/>
        <a:lstStyle/>
        <a:p>
          <a:r>
            <a:rPr lang="en-US" b="1"/>
            <a:t>Gaussian Blurring</a:t>
          </a:r>
          <a:r>
            <a:rPr lang="en-US"/>
            <a:t>: Applying Gaussian blur smooths the image by averaging pixel values with their neighbors. It helps reduce noise and detail in the image, making it easier to detect larger, more relevant patterns or features by eliminating fine, irrelevant variations.</a:t>
          </a:r>
        </a:p>
      </dgm:t>
    </dgm:pt>
    <dgm:pt modelId="{832A18D6-21DD-4D2B-AF6F-B705B3957FB7}" type="parTrans" cxnId="{02189757-2262-480A-8A5D-0E5ED0989FD7}">
      <dgm:prSet/>
      <dgm:spPr/>
      <dgm:t>
        <a:bodyPr/>
        <a:lstStyle/>
        <a:p>
          <a:endParaRPr lang="en-US"/>
        </a:p>
      </dgm:t>
    </dgm:pt>
    <dgm:pt modelId="{D830D425-E495-45C1-97AB-06E405AA7929}" type="sibTrans" cxnId="{02189757-2262-480A-8A5D-0E5ED0989FD7}">
      <dgm:prSet/>
      <dgm:spPr/>
      <dgm:t>
        <a:bodyPr/>
        <a:lstStyle/>
        <a:p>
          <a:endParaRPr lang="en-US"/>
        </a:p>
      </dgm:t>
    </dgm:pt>
    <dgm:pt modelId="{D53D48FD-02C5-4E9A-B3F7-861F483C463B}">
      <dgm:prSet/>
      <dgm:spPr/>
      <dgm:t>
        <a:bodyPr/>
        <a:lstStyle/>
        <a:p>
          <a:r>
            <a:rPr lang="en-US" b="1"/>
            <a:t>Binary Thresholding</a:t>
          </a:r>
          <a:r>
            <a:rPr lang="en-US"/>
            <a:t>: This process segments the image into foreground and background by converting it into a binary image based on a threshold. It simplifies the analysis by focusing on the significant parts of the image, usually by highlighting areas of interest and suppressing the less relevant background.</a:t>
          </a:r>
        </a:p>
      </dgm:t>
    </dgm:pt>
    <dgm:pt modelId="{74758EBF-D8F7-41BA-A86D-23E067EF066F}" type="parTrans" cxnId="{A24607D6-09DB-4FD0-8B89-412C4B6AA1B0}">
      <dgm:prSet/>
      <dgm:spPr/>
      <dgm:t>
        <a:bodyPr/>
        <a:lstStyle/>
        <a:p>
          <a:endParaRPr lang="en-US"/>
        </a:p>
      </dgm:t>
    </dgm:pt>
    <dgm:pt modelId="{1BD97A87-98A9-4D02-9405-0BD79D91BE06}" type="sibTrans" cxnId="{A24607D6-09DB-4FD0-8B89-412C4B6AA1B0}">
      <dgm:prSet/>
      <dgm:spPr/>
      <dgm:t>
        <a:bodyPr/>
        <a:lstStyle/>
        <a:p>
          <a:endParaRPr lang="en-US"/>
        </a:p>
      </dgm:t>
    </dgm:pt>
    <dgm:pt modelId="{E2EEDCC9-28DD-49D4-81F1-78A86DC5383D}">
      <dgm:prSet/>
      <dgm:spPr/>
      <dgm:t>
        <a:bodyPr/>
        <a:lstStyle/>
        <a:p>
          <a:r>
            <a:rPr lang="en-US" b="1"/>
            <a:t>Morphological Closing</a:t>
          </a:r>
          <a:r>
            <a:rPr lang="en-US"/>
            <a:t>: The closing operation, which is a dilation followed by an erosion, helps to close small holes and gaps in the foreground objects. This step is crucial for creating more continuous and solid object shapes, making it easier to analyze their structure and spatial relationships.</a:t>
          </a:r>
        </a:p>
      </dgm:t>
    </dgm:pt>
    <dgm:pt modelId="{88142E01-BEA7-4BE6-8B16-DEA34D7C935B}" type="parTrans" cxnId="{B8D35BDA-0DB9-45B1-AFF6-1DFF6E335D1A}">
      <dgm:prSet/>
      <dgm:spPr/>
      <dgm:t>
        <a:bodyPr/>
        <a:lstStyle/>
        <a:p>
          <a:endParaRPr lang="en-US"/>
        </a:p>
      </dgm:t>
    </dgm:pt>
    <dgm:pt modelId="{889E3FE0-8410-4E61-8E74-F245C849A9A9}" type="sibTrans" cxnId="{B8D35BDA-0DB9-45B1-AFF6-1DFF6E335D1A}">
      <dgm:prSet/>
      <dgm:spPr/>
      <dgm:t>
        <a:bodyPr/>
        <a:lstStyle/>
        <a:p>
          <a:endParaRPr lang="en-US"/>
        </a:p>
      </dgm:t>
    </dgm:pt>
    <dgm:pt modelId="{EC12CF34-BDB1-4464-B87C-6C28DEEEB1F5}" type="pres">
      <dgm:prSet presAssocID="{DFB6CBD6-CFEE-49D1-AC7C-E5FB6AFCEC5A}" presName="root" presStyleCnt="0">
        <dgm:presLayoutVars>
          <dgm:dir/>
          <dgm:resizeHandles val="exact"/>
        </dgm:presLayoutVars>
      </dgm:prSet>
      <dgm:spPr/>
    </dgm:pt>
    <dgm:pt modelId="{95919B7D-D7E4-467B-BD0E-7624118CB053}" type="pres">
      <dgm:prSet presAssocID="{51D1F035-A15F-4A9D-816E-726EB897C81A}" presName="compNode" presStyleCnt="0"/>
      <dgm:spPr/>
    </dgm:pt>
    <dgm:pt modelId="{B05C5C05-C2C7-431C-A397-B100FEAD7C43}" type="pres">
      <dgm:prSet presAssocID="{51D1F035-A15F-4A9D-816E-726EB897C81A}" presName="bgRect" presStyleLbl="bgShp" presStyleIdx="0" presStyleCnt="5"/>
      <dgm:spPr/>
    </dgm:pt>
    <dgm:pt modelId="{465C467F-8FAB-4134-8A8D-827F03BEB9B7}" type="pres">
      <dgm:prSet presAssocID="{51D1F035-A15F-4A9D-816E-726EB897C81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B939332D-2D65-4585-B899-58CCEA885D92}" type="pres">
      <dgm:prSet presAssocID="{51D1F035-A15F-4A9D-816E-726EB897C81A}" presName="spaceRect" presStyleCnt="0"/>
      <dgm:spPr/>
    </dgm:pt>
    <dgm:pt modelId="{5B8767B2-6A72-47F4-8A75-474E7567E682}" type="pres">
      <dgm:prSet presAssocID="{51D1F035-A15F-4A9D-816E-726EB897C81A}" presName="parTx" presStyleLbl="revTx" presStyleIdx="0" presStyleCnt="5">
        <dgm:presLayoutVars>
          <dgm:chMax val="0"/>
          <dgm:chPref val="0"/>
        </dgm:presLayoutVars>
      </dgm:prSet>
      <dgm:spPr/>
    </dgm:pt>
    <dgm:pt modelId="{2BEEFD48-EA39-4739-865D-F374A43DB53A}" type="pres">
      <dgm:prSet presAssocID="{8FAF4A19-89FB-4C29-B3A8-97AC42798D33}" presName="sibTrans" presStyleCnt="0"/>
      <dgm:spPr/>
    </dgm:pt>
    <dgm:pt modelId="{C4ECE45B-B0F3-4C39-977A-3D6BCB033783}" type="pres">
      <dgm:prSet presAssocID="{5B14F990-E77B-4A5A-9AF1-B013AAA6A448}" presName="compNode" presStyleCnt="0"/>
      <dgm:spPr/>
    </dgm:pt>
    <dgm:pt modelId="{30C90DE5-543C-446D-A804-6E003287E3BD}" type="pres">
      <dgm:prSet presAssocID="{5B14F990-E77B-4A5A-9AF1-B013AAA6A448}" presName="bgRect" presStyleLbl="bgShp" presStyleIdx="1" presStyleCnt="5"/>
      <dgm:spPr/>
    </dgm:pt>
    <dgm:pt modelId="{A3DDAF4D-38E4-4D91-9256-2815A39696A2}" type="pres">
      <dgm:prSet presAssocID="{5B14F990-E77B-4A5A-9AF1-B013AAA6A44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1AA4DEF1-A358-473D-899A-A55F0C79A060}" type="pres">
      <dgm:prSet presAssocID="{5B14F990-E77B-4A5A-9AF1-B013AAA6A448}" presName="spaceRect" presStyleCnt="0"/>
      <dgm:spPr/>
    </dgm:pt>
    <dgm:pt modelId="{62552B07-A912-491C-9BFE-AB3FFEA5557D}" type="pres">
      <dgm:prSet presAssocID="{5B14F990-E77B-4A5A-9AF1-B013AAA6A448}" presName="parTx" presStyleLbl="revTx" presStyleIdx="1" presStyleCnt="5">
        <dgm:presLayoutVars>
          <dgm:chMax val="0"/>
          <dgm:chPref val="0"/>
        </dgm:presLayoutVars>
      </dgm:prSet>
      <dgm:spPr/>
    </dgm:pt>
    <dgm:pt modelId="{23098BC1-72A8-4DA0-B9A4-E5EACD976491}" type="pres">
      <dgm:prSet presAssocID="{29B062E0-770C-45C5-82DB-5B67A6151C9C}" presName="sibTrans" presStyleCnt="0"/>
      <dgm:spPr/>
    </dgm:pt>
    <dgm:pt modelId="{E6B39F0E-A70D-4800-9D31-EB15B8F947C2}" type="pres">
      <dgm:prSet presAssocID="{C83DC9B6-5A3B-4554-8CEE-72C84174F850}" presName="compNode" presStyleCnt="0"/>
      <dgm:spPr/>
    </dgm:pt>
    <dgm:pt modelId="{43734BC1-2352-4BF4-BF68-C08C41DA5D64}" type="pres">
      <dgm:prSet presAssocID="{C83DC9B6-5A3B-4554-8CEE-72C84174F850}" presName="bgRect" presStyleLbl="bgShp" presStyleIdx="2" presStyleCnt="5"/>
      <dgm:spPr/>
    </dgm:pt>
    <dgm:pt modelId="{0207D9F3-3E4C-4595-B091-C4C321D0D5FF}" type="pres">
      <dgm:prSet presAssocID="{C83DC9B6-5A3B-4554-8CEE-72C84174F85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E77E9DCD-72C8-44CA-AD3B-15EE3AF6E855}" type="pres">
      <dgm:prSet presAssocID="{C83DC9B6-5A3B-4554-8CEE-72C84174F850}" presName="spaceRect" presStyleCnt="0"/>
      <dgm:spPr/>
    </dgm:pt>
    <dgm:pt modelId="{6B376393-2710-4FAF-A5DA-B18B718AF587}" type="pres">
      <dgm:prSet presAssocID="{C83DC9B6-5A3B-4554-8CEE-72C84174F850}" presName="parTx" presStyleLbl="revTx" presStyleIdx="2" presStyleCnt="5">
        <dgm:presLayoutVars>
          <dgm:chMax val="0"/>
          <dgm:chPref val="0"/>
        </dgm:presLayoutVars>
      </dgm:prSet>
      <dgm:spPr/>
    </dgm:pt>
    <dgm:pt modelId="{836F3EEE-FFE0-4352-B1A2-710315A433EE}" type="pres">
      <dgm:prSet presAssocID="{D830D425-E495-45C1-97AB-06E405AA7929}" presName="sibTrans" presStyleCnt="0"/>
      <dgm:spPr/>
    </dgm:pt>
    <dgm:pt modelId="{7477AF57-8072-4DF9-A440-0813242BAF55}" type="pres">
      <dgm:prSet presAssocID="{D53D48FD-02C5-4E9A-B3F7-861F483C463B}" presName="compNode" presStyleCnt="0"/>
      <dgm:spPr/>
    </dgm:pt>
    <dgm:pt modelId="{2C80B63E-6363-40DC-B4B4-831F71E6EB0E}" type="pres">
      <dgm:prSet presAssocID="{D53D48FD-02C5-4E9A-B3F7-861F483C463B}" presName="bgRect" presStyleLbl="bgShp" presStyleIdx="3" presStyleCnt="5"/>
      <dgm:spPr/>
    </dgm:pt>
    <dgm:pt modelId="{79EED21B-1864-4742-90EA-7010CD5A1A91}" type="pres">
      <dgm:prSet presAssocID="{D53D48FD-02C5-4E9A-B3F7-861F483C463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mage"/>
        </a:ext>
      </dgm:extLst>
    </dgm:pt>
    <dgm:pt modelId="{F7469C51-F7BC-4BC9-8833-47BFBEAFD51E}" type="pres">
      <dgm:prSet presAssocID="{D53D48FD-02C5-4E9A-B3F7-861F483C463B}" presName="spaceRect" presStyleCnt="0"/>
      <dgm:spPr/>
    </dgm:pt>
    <dgm:pt modelId="{133E41F6-E61D-459E-B4F5-08CB7393D3E5}" type="pres">
      <dgm:prSet presAssocID="{D53D48FD-02C5-4E9A-B3F7-861F483C463B}" presName="parTx" presStyleLbl="revTx" presStyleIdx="3" presStyleCnt="5">
        <dgm:presLayoutVars>
          <dgm:chMax val="0"/>
          <dgm:chPref val="0"/>
        </dgm:presLayoutVars>
      </dgm:prSet>
      <dgm:spPr/>
    </dgm:pt>
    <dgm:pt modelId="{6F7C2E09-ED75-4DB1-B3AA-F109705A4A14}" type="pres">
      <dgm:prSet presAssocID="{1BD97A87-98A9-4D02-9405-0BD79D91BE06}" presName="sibTrans" presStyleCnt="0"/>
      <dgm:spPr/>
    </dgm:pt>
    <dgm:pt modelId="{8E0F2A3B-013B-46D2-B150-7B114613FD2C}" type="pres">
      <dgm:prSet presAssocID="{E2EEDCC9-28DD-49D4-81F1-78A86DC5383D}" presName="compNode" presStyleCnt="0"/>
      <dgm:spPr/>
    </dgm:pt>
    <dgm:pt modelId="{2665CDA2-490A-4B29-ADC0-8DCDD5B95AD1}" type="pres">
      <dgm:prSet presAssocID="{E2EEDCC9-28DD-49D4-81F1-78A86DC5383D}" presName="bgRect" presStyleLbl="bgShp" presStyleIdx="4" presStyleCnt="5"/>
      <dgm:spPr/>
    </dgm:pt>
    <dgm:pt modelId="{D40442E6-84DE-4E2B-894E-6811CDDC776F}" type="pres">
      <dgm:prSet presAssocID="{E2EEDCC9-28DD-49D4-81F1-78A86DC5383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lldozer"/>
        </a:ext>
      </dgm:extLst>
    </dgm:pt>
    <dgm:pt modelId="{FEF03F91-FA10-4B4A-A485-D3783900FCD0}" type="pres">
      <dgm:prSet presAssocID="{E2EEDCC9-28DD-49D4-81F1-78A86DC5383D}" presName="spaceRect" presStyleCnt="0"/>
      <dgm:spPr/>
    </dgm:pt>
    <dgm:pt modelId="{B696BAD3-5054-4795-A277-BCB2B4A5ED2B}" type="pres">
      <dgm:prSet presAssocID="{E2EEDCC9-28DD-49D4-81F1-78A86DC5383D}" presName="parTx" presStyleLbl="revTx" presStyleIdx="4" presStyleCnt="5">
        <dgm:presLayoutVars>
          <dgm:chMax val="0"/>
          <dgm:chPref val="0"/>
        </dgm:presLayoutVars>
      </dgm:prSet>
      <dgm:spPr/>
    </dgm:pt>
  </dgm:ptLst>
  <dgm:cxnLst>
    <dgm:cxn modelId="{F625F01B-6698-494E-8288-BD2CEE1AA2F4}" type="presOf" srcId="{51D1F035-A15F-4A9D-816E-726EB897C81A}" destId="{5B8767B2-6A72-47F4-8A75-474E7567E682}" srcOrd="0" destOrd="0" presId="urn:microsoft.com/office/officeart/2018/2/layout/IconVerticalSolidList"/>
    <dgm:cxn modelId="{B03C2A1F-7DAB-4C47-98CF-359BE00AE027}" type="presOf" srcId="{D53D48FD-02C5-4E9A-B3F7-861F483C463B}" destId="{133E41F6-E61D-459E-B4F5-08CB7393D3E5}" srcOrd="0" destOrd="0" presId="urn:microsoft.com/office/officeart/2018/2/layout/IconVerticalSolidList"/>
    <dgm:cxn modelId="{FFD79B36-C591-4B05-821D-CFE27BE37FC6}" type="presOf" srcId="{C83DC9B6-5A3B-4554-8CEE-72C84174F850}" destId="{6B376393-2710-4FAF-A5DA-B18B718AF587}" srcOrd="0" destOrd="0" presId="urn:microsoft.com/office/officeart/2018/2/layout/IconVerticalSolidList"/>
    <dgm:cxn modelId="{30D32D64-9255-439A-ADD1-7C17C4C190DE}" srcId="{DFB6CBD6-CFEE-49D1-AC7C-E5FB6AFCEC5A}" destId="{51D1F035-A15F-4A9D-816E-726EB897C81A}" srcOrd="0" destOrd="0" parTransId="{79A26A1C-82FC-4B15-A348-47783516FCE0}" sibTransId="{8FAF4A19-89FB-4C29-B3A8-97AC42798D33}"/>
    <dgm:cxn modelId="{02189757-2262-480A-8A5D-0E5ED0989FD7}" srcId="{DFB6CBD6-CFEE-49D1-AC7C-E5FB6AFCEC5A}" destId="{C83DC9B6-5A3B-4554-8CEE-72C84174F850}" srcOrd="2" destOrd="0" parTransId="{832A18D6-21DD-4D2B-AF6F-B705B3957FB7}" sibTransId="{D830D425-E495-45C1-97AB-06E405AA7929}"/>
    <dgm:cxn modelId="{D97B4A9D-D697-466D-BFB8-2CE9019C0DB1}" type="presOf" srcId="{5B14F990-E77B-4A5A-9AF1-B013AAA6A448}" destId="{62552B07-A912-491C-9BFE-AB3FFEA5557D}" srcOrd="0" destOrd="0" presId="urn:microsoft.com/office/officeart/2018/2/layout/IconVerticalSolidList"/>
    <dgm:cxn modelId="{3F6806AF-592E-4600-B7A7-59C6A6073331}" type="presOf" srcId="{DFB6CBD6-CFEE-49D1-AC7C-E5FB6AFCEC5A}" destId="{EC12CF34-BDB1-4464-B87C-6C28DEEEB1F5}" srcOrd="0" destOrd="0" presId="urn:microsoft.com/office/officeart/2018/2/layout/IconVerticalSolidList"/>
    <dgm:cxn modelId="{874F21CE-7480-4AA2-B603-0008CDBBE331}" srcId="{DFB6CBD6-CFEE-49D1-AC7C-E5FB6AFCEC5A}" destId="{5B14F990-E77B-4A5A-9AF1-B013AAA6A448}" srcOrd="1" destOrd="0" parTransId="{1B1DC0F6-8C13-4CBB-AA1D-ABF30AAC5F6B}" sibTransId="{29B062E0-770C-45C5-82DB-5B67A6151C9C}"/>
    <dgm:cxn modelId="{A24607D6-09DB-4FD0-8B89-412C4B6AA1B0}" srcId="{DFB6CBD6-CFEE-49D1-AC7C-E5FB6AFCEC5A}" destId="{D53D48FD-02C5-4E9A-B3F7-861F483C463B}" srcOrd="3" destOrd="0" parTransId="{74758EBF-D8F7-41BA-A86D-23E067EF066F}" sibTransId="{1BD97A87-98A9-4D02-9405-0BD79D91BE06}"/>
    <dgm:cxn modelId="{B8D35BDA-0DB9-45B1-AFF6-1DFF6E335D1A}" srcId="{DFB6CBD6-CFEE-49D1-AC7C-E5FB6AFCEC5A}" destId="{E2EEDCC9-28DD-49D4-81F1-78A86DC5383D}" srcOrd="4" destOrd="0" parTransId="{88142E01-BEA7-4BE6-8B16-DEA34D7C935B}" sibTransId="{889E3FE0-8410-4E61-8E74-F245C849A9A9}"/>
    <dgm:cxn modelId="{B4B851E2-64E1-46AB-9983-12BF537677E4}" type="presOf" srcId="{E2EEDCC9-28DD-49D4-81F1-78A86DC5383D}" destId="{B696BAD3-5054-4795-A277-BCB2B4A5ED2B}" srcOrd="0" destOrd="0" presId="urn:microsoft.com/office/officeart/2018/2/layout/IconVerticalSolidList"/>
    <dgm:cxn modelId="{418FA324-718C-4C6C-97AF-0B4B86904559}" type="presParOf" srcId="{EC12CF34-BDB1-4464-B87C-6C28DEEEB1F5}" destId="{95919B7D-D7E4-467B-BD0E-7624118CB053}" srcOrd="0" destOrd="0" presId="urn:microsoft.com/office/officeart/2018/2/layout/IconVerticalSolidList"/>
    <dgm:cxn modelId="{D4C2E8D4-0319-4791-8D2F-DFB06250FEB3}" type="presParOf" srcId="{95919B7D-D7E4-467B-BD0E-7624118CB053}" destId="{B05C5C05-C2C7-431C-A397-B100FEAD7C43}" srcOrd="0" destOrd="0" presId="urn:microsoft.com/office/officeart/2018/2/layout/IconVerticalSolidList"/>
    <dgm:cxn modelId="{2D570212-FAA5-4023-9345-F4FCEE13D86E}" type="presParOf" srcId="{95919B7D-D7E4-467B-BD0E-7624118CB053}" destId="{465C467F-8FAB-4134-8A8D-827F03BEB9B7}" srcOrd="1" destOrd="0" presId="urn:microsoft.com/office/officeart/2018/2/layout/IconVerticalSolidList"/>
    <dgm:cxn modelId="{B288DBC5-85CB-42BD-9E10-095B0733FF8B}" type="presParOf" srcId="{95919B7D-D7E4-467B-BD0E-7624118CB053}" destId="{B939332D-2D65-4585-B899-58CCEA885D92}" srcOrd="2" destOrd="0" presId="urn:microsoft.com/office/officeart/2018/2/layout/IconVerticalSolidList"/>
    <dgm:cxn modelId="{ED912F60-B6BF-4E33-B47B-C1F16D9B8BB3}" type="presParOf" srcId="{95919B7D-D7E4-467B-BD0E-7624118CB053}" destId="{5B8767B2-6A72-47F4-8A75-474E7567E682}" srcOrd="3" destOrd="0" presId="urn:microsoft.com/office/officeart/2018/2/layout/IconVerticalSolidList"/>
    <dgm:cxn modelId="{A1E0F5C9-12DD-4E21-A677-D75D470D2E39}" type="presParOf" srcId="{EC12CF34-BDB1-4464-B87C-6C28DEEEB1F5}" destId="{2BEEFD48-EA39-4739-865D-F374A43DB53A}" srcOrd="1" destOrd="0" presId="urn:microsoft.com/office/officeart/2018/2/layout/IconVerticalSolidList"/>
    <dgm:cxn modelId="{EA82EC46-317A-480A-AC30-A3538FF1C99C}" type="presParOf" srcId="{EC12CF34-BDB1-4464-B87C-6C28DEEEB1F5}" destId="{C4ECE45B-B0F3-4C39-977A-3D6BCB033783}" srcOrd="2" destOrd="0" presId="urn:microsoft.com/office/officeart/2018/2/layout/IconVerticalSolidList"/>
    <dgm:cxn modelId="{BA66DA5D-9864-4EBA-A898-EC68516ADA60}" type="presParOf" srcId="{C4ECE45B-B0F3-4C39-977A-3D6BCB033783}" destId="{30C90DE5-543C-446D-A804-6E003287E3BD}" srcOrd="0" destOrd="0" presId="urn:microsoft.com/office/officeart/2018/2/layout/IconVerticalSolidList"/>
    <dgm:cxn modelId="{338E4B4D-4201-4EBD-9848-FBBB41714C7E}" type="presParOf" srcId="{C4ECE45B-B0F3-4C39-977A-3D6BCB033783}" destId="{A3DDAF4D-38E4-4D91-9256-2815A39696A2}" srcOrd="1" destOrd="0" presId="urn:microsoft.com/office/officeart/2018/2/layout/IconVerticalSolidList"/>
    <dgm:cxn modelId="{0222695B-403B-4A7B-8221-161E3ADED638}" type="presParOf" srcId="{C4ECE45B-B0F3-4C39-977A-3D6BCB033783}" destId="{1AA4DEF1-A358-473D-899A-A55F0C79A060}" srcOrd="2" destOrd="0" presId="urn:microsoft.com/office/officeart/2018/2/layout/IconVerticalSolidList"/>
    <dgm:cxn modelId="{E09A27C2-1779-4CA1-936F-8107268658C3}" type="presParOf" srcId="{C4ECE45B-B0F3-4C39-977A-3D6BCB033783}" destId="{62552B07-A912-491C-9BFE-AB3FFEA5557D}" srcOrd="3" destOrd="0" presId="urn:microsoft.com/office/officeart/2018/2/layout/IconVerticalSolidList"/>
    <dgm:cxn modelId="{744FFFCB-FDF1-4F79-A97B-E8218E844215}" type="presParOf" srcId="{EC12CF34-BDB1-4464-B87C-6C28DEEEB1F5}" destId="{23098BC1-72A8-4DA0-B9A4-E5EACD976491}" srcOrd="3" destOrd="0" presId="urn:microsoft.com/office/officeart/2018/2/layout/IconVerticalSolidList"/>
    <dgm:cxn modelId="{FB9F9B9B-6B35-480B-B64A-48B8640FDD42}" type="presParOf" srcId="{EC12CF34-BDB1-4464-B87C-6C28DEEEB1F5}" destId="{E6B39F0E-A70D-4800-9D31-EB15B8F947C2}" srcOrd="4" destOrd="0" presId="urn:microsoft.com/office/officeart/2018/2/layout/IconVerticalSolidList"/>
    <dgm:cxn modelId="{96F83410-D735-4FC6-B1CF-9F09B5D160D8}" type="presParOf" srcId="{E6B39F0E-A70D-4800-9D31-EB15B8F947C2}" destId="{43734BC1-2352-4BF4-BF68-C08C41DA5D64}" srcOrd="0" destOrd="0" presId="urn:microsoft.com/office/officeart/2018/2/layout/IconVerticalSolidList"/>
    <dgm:cxn modelId="{158122EE-343A-4F3C-A6DC-5B4DC5F66219}" type="presParOf" srcId="{E6B39F0E-A70D-4800-9D31-EB15B8F947C2}" destId="{0207D9F3-3E4C-4595-B091-C4C321D0D5FF}" srcOrd="1" destOrd="0" presId="urn:microsoft.com/office/officeart/2018/2/layout/IconVerticalSolidList"/>
    <dgm:cxn modelId="{524C22C4-C869-493F-978F-C0D27FBA02BA}" type="presParOf" srcId="{E6B39F0E-A70D-4800-9D31-EB15B8F947C2}" destId="{E77E9DCD-72C8-44CA-AD3B-15EE3AF6E855}" srcOrd="2" destOrd="0" presId="urn:microsoft.com/office/officeart/2018/2/layout/IconVerticalSolidList"/>
    <dgm:cxn modelId="{319E193E-BD05-4280-9535-CCB406307504}" type="presParOf" srcId="{E6B39F0E-A70D-4800-9D31-EB15B8F947C2}" destId="{6B376393-2710-4FAF-A5DA-B18B718AF587}" srcOrd="3" destOrd="0" presId="urn:microsoft.com/office/officeart/2018/2/layout/IconVerticalSolidList"/>
    <dgm:cxn modelId="{B3FD92C4-F9AF-41B7-B73C-DE96A536F4CD}" type="presParOf" srcId="{EC12CF34-BDB1-4464-B87C-6C28DEEEB1F5}" destId="{836F3EEE-FFE0-4352-B1A2-710315A433EE}" srcOrd="5" destOrd="0" presId="urn:microsoft.com/office/officeart/2018/2/layout/IconVerticalSolidList"/>
    <dgm:cxn modelId="{7FE8F3D6-402E-49F9-9104-C54649609B31}" type="presParOf" srcId="{EC12CF34-BDB1-4464-B87C-6C28DEEEB1F5}" destId="{7477AF57-8072-4DF9-A440-0813242BAF55}" srcOrd="6" destOrd="0" presId="urn:microsoft.com/office/officeart/2018/2/layout/IconVerticalSolidList"/>
    <dgm:cxn modelId="{87B371A4-D867-4681-A523-5F58DF0E777D}" type="presParOf" srcId="{7477AF57-8072-4DF9-A440-0813242BAF55}" destId="{2C80B63E-6363-40DC-B4B4-831F71E6EB0E}" srcOrd="0" destOrd="0" presId="urn:microsoft.com/office/officeart/2018/2/layout/IconVerticalSolidList"/>
    <dgm:cxn modelId="{30A560A3-A2BA-4F84-99BF-7662C71D43A2}" type="presParOf" srcId="{7477AF57-8072-4DF9-A440-0813242BAF55}" destId="{79EED21B-1864-4742-90EA-7010CD5A1A91}" srcOrd="1" destOrd="0" presId="urn:microsoft.com/office/officeart/2018/2/layout/IconVerticalSolidList"/>
    <dgm:cxn modelId="{2F3E128D-4661-4EEB-8216-3B4717E0E231}" type="presParOf" srcId="{7477AF57-8072-4DF9-A440-0813242BAF55}" destId="{F7469C51-F7BC-4BC9-8833-47BFBEAFD51E}" srcOrd="2" destOrd="0" presId="urn:microsoft.com/office/officeart/2018/2/layout/IconVerticalSolidList"/>
    <dgm:cxn modelId="{E8422E5B-EB86-44D2-A5C4-360D48EE159F}" type="presParOf" srcId="{7477AF57-8072-4DF9-A440-0813242BAF55}" destId="{133E41F6-E61D-459E-B4F5-08CB7393D3E5}" srcOrd="3" destOrd="0" presId="urn:microsoft.com/office/officeart/2018/2/layout/IconVerticalSolidList"/>
    <dgm:cxn modelId="{A4E89575-A29C-47F3-8948-33C98A4D36A5}" type="presParOf" srcId="{EC12CF34-BDB1-4464-B87C-6C28DEEEB1F5}" destId="{6F7C2E09-ED75-4DB1-B3AA-F109705A4A14}" srcOrd="7" destOrd="0" presId="urn:microsoft.com/office/officeart/2018/2/layout/IconVerticalSolidList"/>
    <dgm:cxn modelId="{4F8B3F69-7359-4B72-9461-3A023E95576B}" type="presParOf" srcId="{EC12CF34-BDB1-4464-B87C-6C28DEEEB1F5}" destId="{8E0F2A3B-013B-46D2-B150-7B114613FD2C}" srcOrd="8" destOrd="0" presId="urn:microsoft.com/office/officeart/2018/2/layout/IconVerticalSolidList"/>
    <dgm:cxn modelId="{56199064-C555-4C5B-8330-21B9BA74729D}" type="presParOf" srcId="{8E0F2A3B-013B-46D2-B150-7B114613FD2C}" destId="{2665CDA2-490A-4B29-ADC0-8DCDD5B95AD1}" srcOrd="0" destOrd="0" presId="urn:microsoft.com/office/officeart/2018/2/layout/IconVerticalSolidList"/>
    <dgm:cxn modelId="{89511C76-D14B-4227-B2E1-749D3D21DA3C}" type="presParOf" srcId="{8E0F2A3B-013B-46D2-B150-7B114613FD2C}" destId="{D40442E6-84DE-4E2B-894E-6811CDDC776F}" srcOrd="1" destOrd="0" presId="urn:microsoft.com/office/officeart/2018/2/layout/IconVerticalSolidList"/>
    <dgm:cxn modelId="{0CD20158-9EFE-4119-BCD8-45B4739B7A4C}" type="presParOf" srcId="{8E0F2A3B-013B-46D2-B150-7B114613FD2C}" destId="{FEF03F91-FA10-4B4A-A485-D3783900FCD0}" srcOrd="2" destOrd="0" presId="urn:microsoft.com/office/officeart/2018/2/layout/IconVerticalSolidList"/>
    <dgm:cxn modelId="{F4896F26-B78E-4240-B88E-9CBEC48F8BAE}" type="presParOf" srcId="{8E0F2A3B-013B-46D2-B150-7B114613FD2C}" destId="{B696BAD3-5054-4795-A277-BCB2B4A5ED2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8E416A3-CCC7-48E2-90E2-A2194F111605}"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490147F3-99D6-4DD0-AC8E-01E28FCA1170}">
      <dgm:prSet/>
      <dgm:spPr/>
      <dgm:t>
        <a:bodyPr/>
        <a:lstStyle/>
        <a:p>
          <a:pPr>
            <a:lnSpc>
              <a:spcPct val="100000"/>
            </a:lnSpc>
            <a:defRPr b="1"/>
          </a:pPr>
          <a:r>
            <a:rPr lang="en-US" b="1"/>
            <a:t>What is Grayscale Conversion?</a:t>
          </a:r>
          <a:endParaRPr lang="en-US"/>
        </a:p>
      </dgm:t>
    </dgm:pt>
    <dgm:pt modelId="{3138C156-3A5C-4C50-B071-648F933CDFE7}" type="parTrans" cxnId="{43164741-47BC-4F28-B896-C9B8F98C9691}">
      <dgm:prSet/>
      <dgm:spPr/>
      <dgm:t>
        <a:bodyPr/>
        <a:lstStyle/>
        <a:p>
          <a:endParaRPr lang="en-US"/>
        </a:p>
      </dgm:t>
    </dgm:pt>
    <dgm:pt modelId="{F052AF5B-3FE5-4C5C-81FF-48B922D28CB6}" type="sibTrans" cxnId="{43164741-47BC-4F28-B896-C9B8F98C9691}">
      <dgm:prSet/>
      <dgm:spPr/>
      <dgm:t>
        <a:bodyPr/>
        <a:lstStyle/>
        <a:p>
          <a:endParaRPr lang="en-US"/>
        </a:p>
      </dgm:t>
    </dgm:pt>
    <dgm:pt modelId="{FD3BE09F-F1DC-46B2-86B3-5676D2531748}">
      <dgm:prSet/>
      <dgm:spPr/>
      <dgm:t>
        <a:bodyPr/>
        <a:lstStyle/>
        <a:p>
          <a:pPr>
            <a:lnSpc>
              <a:spcPct val="100000"/>
            </a:lnSpc>
          </a:pPr>
          <a:r>
            <a:rPr lang="en-US" b="1"/>
            <a:t>Definition</a:t>
          </a:r>
          <a:r>
            <a:rPr lang="en-US"/>
            <a:t>: Grayscale conversion transforms a color image into shades of gray, consolidating the information across color channels into a single intensity channel. This process results in an image composed of varying shades of gray, where each pixel represents the brightness of the original color at that location.</a:t>
          </a:r>
        </a:p>
      </dgm:t>
    </dgm:pt>
    <dgm:pt modelId="{F27194DA-4B19-4060-A42E-D133EC055C9F}" type="parTrans" cxnId="{A3E95298-9FE1-476E-9355-88DF652D8E42}">
      <dgm:prSet/>
      <dgm:spPr/>
      <dgm:t>
        <a:bodyPr/>
        <a:lstStyle/>
        <a:p>
          <a:endParaRPr lang="en-US"/>
        </a:p>
      </dgm:t>
    </dgm:pt>
    <dgm:pt modelId="{2DCEDF75-DA68-4E06-A3C5-FCC7E136AB24}" type="sibTrans" cxnId="{A3E95298-9FE1-476E-9355-88DF652D8E42}">
      <dgm:prSet/>
      <dgm:spPr/>
      <dgm:t>
        <a:bodyPr/>
        <a:lstStyle/>
        <a:p>
          <a:endParaRPr lang="en-US"/>
        </a:p>
      </dgm:t>
    </dgm:pt>
    <dgm:pt modelId="{CB0E2D05-3C4F-4622-83FB-F77A8497BA03}">
      <dgm:prSet/>
      <dgm:spPr/>
      <dgm:t>
        <a:bodyPr/>
        <a:lstStyle/>
        <a:p>
          <a:pPr>
            <a:lnSpc>
              <a:spcPct val="100000"/>
            </a:lnSpc>
          </a:pPr>
          <a:r>
            <a:rPr lang="en-US" b="1"/>
            <a:t>Color to Grayscale</a:t>
          </a:r>
          <a:r>
            <a:rPr lang="en-US"/>
            <a:t>: In color images, each pixel's color is determined by a combination of red, green, and blue values. Grayscale conversion averages or weights these values to produce a single brightness value. A common method involves applying specific weights to the RGB channels.</a:t>
          </a:r>
        </a:p>
      </dgm:t>
    </dgm:pt>
    <dgm:pt modelId="{60FE805F-67C9-4F9B-87E1-FD8AE245D212}" type="parTrans" cxnId="{E9983232-E97C-429B-AA08-084DA9797F68}">
      <dgm:prSet/>
      <dgm:spPr/>
      <dgm:t>
        <a:bodyPr/>
        <a:lstStyle/>
        <a:p>
          <a:endParaRPr lang="en-US"/>
        </a:p>
      </dgm:t>
    </dgm:pt>
    <dgm:pt modelId="{DF4230B4-E549-4DF1-B2B0-E6343CC20211}" type="sibTrans" cxnId="{E9983232-E97C-429B-AA08-084DA9797F68}">
      <dgm:prSet/>
      <dgm:spPr/>
      <dgm:t>
        <a:bodyPr/>
        <a:lstStyle/>
        <a:p>
          <a:endParaRPr lang="en-US"/>
        </a:p>
      </dgm:t>
    </dgm:pt>
    <dgm:pt modelId="{78B520F2-DE1D-49AD-B5AB-F707196902C1}">
      <dgm:prSet/>
      <dgm:spPr/>
      <dgm:t>
        <a:bodyPr/>
        <a:lstStyle/>
        <a:p>
          <a:pPr>
            <a:lnSpc>
              <a:spcPct val="100000"/>
            </a:lnSpc>
            <a:defRPr b="1"/>
          </a:pPr>
          <a:r>
            <a:rPr lang="en-US" b="1"/>
            <a:t>Significance of Grayscale Conversion</a:t>
          </a:r>
          <a:endParaRPr lang="en-US"/>
        </a:p>
      </dgm:t>
    </dgm:pt>
    <dgm:pt modelId="{B940477C-1513-4A34-A7EE-E2ADACD00D5C}" type="parTrans" cxnId="{6DDD6DBF-4492-4F03-B836-2C1B94448BB0}">
      <dgm:prSet/>
      <dgm:spPr/>
      <dgm:t>
        <a:bodyPr/>
        <a:lstStyle/>
        <a:p>
          <a:endParaRPr lang="en-US"/>
        </a:p>
      </dgm:t>
    </dgm:pt>
    <dgm:pt modelId="{0E03FFC6-532F-498C-944E-DA62FA583629}" type="sibTrans" cxnId="{6DDD6DBF-4492-4F03-B836-2C1B94448BB0}">
      <dgm:prSet/>
      <dgm:spPr/>
      <dgm:t>
        <a:bodyPr/>
        <a:lstStyle/>
        <a:p>
          <a:endParaRPr lang="en-US"/>
        </a:p>
      </dgm:t>
    </dgm:pt>
    <dgm:pt modelId="{50BF2FF9-4AC2-4219-B9AE-244647328ED1}">
      <dgm:prSet/>
      <dgm:spPr/>
      <dgm:t>
        <a:bodyPr/>
        <a:lstStyle/>
        <a:p>
          <a:pPr>
            <a:lnSpc>
              <a:spcPct val="100000"/>
            </a:lnSpc>
          </a:pPr>
          <a:r>
            <a:rPr lang="en-US" b="1"/>
            <a:t>Reduces Complexity</a:t>
          </a:r>
          <a:r>
            <a:rPr lang="en-US"/>
            <a:t>: By converting to grayscale, the amount of data to be processed is significantly reduced since the image is represented by a single channel rather than three. This simplification speeds up computational tasks and reduces resource requirements.</a:t>
          </a:r>
        </a:p>
      </dgm:t>
    </dgm:pt>
    <dgm:pt modelId="{234C157D-4077-4E17-B221-DE2AC858E5C9}" type="parTrans" cxnId="{5554B33A-08A2-4982-BC3A-474FC1E7090F}">
      <dgm:prSet/>
      <dgm:spPr/>
      <dgm:t>
        <a:bodyPr/>
        <a:lstStyle/>
        <a:p>
          <a:endParaRPr lang="en-US"/>
        </a:p>
      </dgm:t>
    </dgm:pt>
    <dgm:pt modelId="{AD75EF5C-50C0-4474-8707-525F590F7373}" type="sibTrans" cxnId="{5554B33A-08A2-4982-BC3A-474FC1E7090F}">
      <dgm:prSet/>
      <dgm:spPr/>
      <dgm:t>
        <a:bodyPr/>
        <a:lstStyle/>
        <a:p>
          <a:endParaRPr lang="en-US"/>
        </a:p>
      </dgm:t>
    </dgm:pt>
    <dgm:pt modelId="{0F3F6FA8-7FEE-433B-842E-E1356C00AF74}">
      <dgm:prSet/>
      <dgm:spPr/>
      <dgm:t>
        <a:bodyPr/>
        <a:lstStyle/>
        <a:p>
          <a:pPr>
            <a:lnSpc>
              <a:spcPct val="100000"/>
            </a:lnSpc>
          </a:pPr>
          <a:r>
            <a:rPr lang="en-US" b="1"/>
            <a:t>Enhances Algorithm Efficiency</a:t>
          </a:r>
          <a:r>
            <a:rPr lang="en-US"/>
            <a:t>: Many algorithms for tasks like edge detection, thresholding, and feature extraction perform more efficiently on grayscale images. The reduced complexity allows these algorithms to focus on texture and shape instead of color variations.</a:t>
          </a:r>
        </a:p>
      </dgm:t>
    </dgm:pt>
    <dgm:pt modelId="{5A07E446-E6CB-49D7-8490-8B69B435D54E}" type="parTrans" cxnId="{262435C3-29B1-41C5-A4F8-3E2876AE71B8}">
      <dgm:prSet/>
      <dgm:spPr/>
      <dgm:t>
        <a:bodyPr/>
        <a:lstStyle/>
        <a:p>
          <a:endParaRPr lang="en-US"/>
        </a:p>
      </dgm:t>
    </dgm:pt>
    <dgm:pt modelId="{D90C5E66-8124-4564-A805-F89AA0A9BC81}" type="sibTrans" cxnId="{262435C3-29B1-41C5-A4F8-3E2876AE71B8}">
      <dgm:prSet/>
      <dgm:spPr/>
      <dgm:t>
        <a:bodyPr/>
        <a:lstStyle/>
        <a:p>
          <a:endParaRPr lang="en-US"/>
        </a:p>
      </dgm:t>
    </dgm:pt>
    <dgm:pt modelId="{21AEE76C-613C-4EFA-9A9F-042C83FC3826}">
      <dgm:prSet/>
      <dgm:spPr/>
      <dgm:t>
        <a:bodyPr/>
        <a:lstStyle/>
        <a:p>
          <a:pPr>
            <a:lnSpc>
              <a:spcPct val="100000"/>
            </a:lnSpc>
            <a:defRPr b="1"/>
          </a:pPr>
          <a:r>
            <a:rPr lang="en-US" b="1"/>
            <a:t>Impact on Image Processing and Analysis</a:t>
          </a:r>
          <a:endParaRPr lang="en-US"/>
        </a:p>
      </dgm:t>
    </dgm:pt>
    <dgm:pt modelId="{D1EC2975-DCD2-459C-90AB-FA8433033C6D}" type="parTrans" cxnId="{6EA5AB14-7A28-4F5B-90D4-FE39C3854B0F}">
      <dgm:prSet/>
      <dgm:spPr/>
      <dgm:t>
        <a:bodyPr/>
        <a:lstStyle/>
        <a:p>
          <a:endParaRPr lang="en-US"/>
        </a:p>
      </dgm:t>
    </dgm:pt>
    <dgm:pt modelId="{389A040B-6A97-4A90-A2DA-9C50DACF3AAE}" type="sibTrans" cxnId="{6EA5AB14-7A28-4F5B-90D4-FE39C3854B0F}">
      <dgm:prSet/>
      <dgm:spPr/>
      <dgm:t>
        <a:bodyPr/>
        <a:lstStyle/>
        <a:p>
          <a:endParaRPr lang="en-US"/>
        </a:p>
      </dgm:t>
    </dgm:pt>
    <dgm:pt modelId="{86D1E799-4421-4E65-AF8B-53F2D87CF154}">
      <dgm:prSet/>
      <dgm:spPr/>
      <dgm:t>
        <a:bodyPr/>
        <a:lstStyle/>
        <a:p>
          <a:pPr>
            <a:lnSpc>
              <a:spcPct val="100000"/>
            </a:lnSpc>
          </a:pPr>
          <a:r>
            <a:rPr lang="en-US" b="1"/>
            <a:t>Feature Detection and Recognition</a:t>
          </a:r>
          <a:r>
            <a:rPr lang="en-US"/>
            <a:t>: Grayscale images highlight structural properties and contrast differences, facilitating the detection of edges, shapes, and patterns without the distraction of color.</a:t>
          </a:r>
        </a:p>
      </dgm:t>
    </dgm:pt>
    <dgm:pt modelId="{1A6D9C1C-EB08-434E-B762-2C19E323585F}" type="parTrans" cxnId="{B33D7462-F0E3-4D82-B6DF-6801F1FD2DD2}">
      <dgm:prSet/>
      <dgm:spPr/>
      <dgm:t>
        <a:bodyPr/>
        <a:lstStyle/>
        <a:p>
          <a:endParaRPr lang="en-US"/>
        </a:p>
      </dgm:t>
    </dgm:pt>
    <dgm:pt modelId="{C9A00D6E-8C75-4BE6-AD18-EDFA39A0572E}" type="sibTrans" cxnId="{B33D7462-F0E3-4D82-B6DF-6801F1FD2DD2}">
      <dgm:prSet/>
      <dgm:spPr/>
      <dgm:t>
        <a:bodyPr/>
        <a:lstStyle/>
        <a:p>
          <a:endParaRPr lang="en-US"/>
        </a:p>
      </dgm:t>
    </dgm:pt>
    <dgm:pt modelId="{5A64A591-94A4-4A6B-AFC2-D585CB8243DC}">
      <dgm:prSet/>
      <dgm:spPr/>
      <dgm:t>
        <a:bodyPr/>
        <a:lstStyle/>
        <a:p>
          <a:pPr>
            <a:lnSpc>
              <a:spcPct val="100000"/>
            </a:lnSpc>
          </a:pPr>
          <a:r>
            <a:rPr lang="en-US" b="1"/>
            <a:t>Preprocessing Step for Further Analysis</a:t>
          </a:r>
          <a:r>
            <a:rPr lang="en-US"/>
            <a:t>: Grayscale conversion is often the first step in a sequence of preprocessing operations aimed at preparing images for more complex analyses, such as segmentation, classification, or tracking movements, including eye gaze.</a:t>
          </a:r>
        </a:p>
      </dgm:t>
    </dgm:pt>
    <dgm:pt modelId="{334E46A0-FF6A-4CF9-9E26-BA73CA6DBBEE}" type="parTrans" cxnId="{0787B2E6-EB84-42D6-96BC-E36553041435}">
      <dgm:prSet/>
      <dgm:spPr/>
      <dgm:t>
        <a:bodyPr/>
        <a:lstStyle/>
        <a:p>
          <a:endParaRPr lang="en-US"/>
        </a:p>
      </dgm:t>
    </dgm:pt>
    <dgm:pt modelId="{B5270D29-1607-4A92-BEE1-623FFA96AE17}" type="sibTrans" cxnId="{0787B2E6-EB84-42D6-96BC-E36553041435}">
      <dgm:prSet/>
      <dgm:spPr/>
      <dgm:t>
        <a:bodyPr/>
        <a:lstStyle/>
        <a:p>
          <a:endParaRPr lang="en-US"/>
        </a:p>
      </dgm:t>
    </dgm:pt>
    <dgm:pt modelId="{AC04AFB1-DA7C-410F-965A-C1253CAB5C99}" type="pres">
      <dgm:prSet presAssocID="{E8E416A3-CCC7-48E2-90E2-A2194F111605}" presName="root" presStyleCnt="0">
        <dgm:presLayoutVars>
          <dgm:dir/>
          <dgm:resizeHandles val="exact"/>
        </dgm:presLayoutVars>
      </dgm:prSet>
      <dgm:spPr/>
    </dgm:pt>
    <dgm:pt modelId="{60E4EAD1-6334-43CE-9D2C-CAE6A3BDB676}" type="pres">
      <dgm:prSet presAssocID="{490147F3-99D6-4DD0-AC8E-01E28FCA1170}" presName="compNode" presStyleCnt="0"/>
      <dgm:spPr/>
    </dgm:pt>
    <dgm:pt modelId="{4D720685-9D32-455C-829D-96427C2E51A6}" type="pres">
      <dgm:prSet presAssocID="{490147F3-99D6-4DD0-AC8E-01E28FCA117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eaker"/>
        </a:ext>
      </dgm:extLst>
    </dgm:pt>
    <dgm:pt modelId="{1EC8363E-5B21-44B2-9E8E-0E9D7D04BB3E}" type="pres">
      <dgm:prSet presAssocID="{490147F3-99D6-4DD0-AC8E-01E28FCA1170}" presName="iconSpace" presStyleCnt="0"/>
      <dgm:spPr/>
    </dgm:pt>
    <dgm:pt modelId="{69B66129-96FF-445C-B51D-8986BF4B3E83}" type="pres">
      <dgm:prSet presAssocID="{490147F3-99D6-4DD0-AC8E-01E28FCA1170}" presName="parTx" presStyleLbl="revTx" presStyleIdx="0" presStyleCnt="6">
        <dgm:presLayoutVars>
          <dgm:chMax val="0"/>
          <dgm:chPref val="0"/>
        </dgm:presLayoutVars>
      </dgm:prSet>
      <dgm:spPr/>
    </dgm:pt>
    <dgm:pt modelId="{C8A5F766-556E-4856-A0C8-D09617DFC12F}" type="pres">
      <dgm:prSet presAssocID="{490147F3-99D6-4DD0-AC8E-01E28FCA1170}" presName="txSpace" presStyleCnt="0"/>
      <dgm:spPr/>
    </dgm:pt>
    <dgm:pt modelId="{FDD92E02-2A14-44EB-A613-E24C242030EC}" type="pres">
      <dgm:prSet presAssocID="{490147F3-99D6-4DD0-AC8E-01E28FCA1170}" presName="desTx" presStyleLbl="revTx" presStyleIdx="1" presStyleCnt="6">
        <dgm:presLayoutVars/>
      </dgm:prSet>
      <dgm:spPr/>
    </dgm:pt>
    <dgm:pt modelId="{E36ECE48-7165-4DAC-A166-6633304BAECD}" type="pres">
      <dgm:prSet presAssocID="{F052AF5B-3FE5-4C5C-81FF-48B922D28CB6}" presName="sibTrans" presStyleCnt="0"/>
      <dgm:spPr/>
    </dgm:pt>
    <dgm:pt modelId="{76CB05D6-91BE-4505-9365-7AD254EF2407}" type="pres">
      <dgm:prSet presAssocID="{78B520F2-DE1D-49AD-B5AB-F707196902C1}" presName="compNode" presStyleCnt="0"/>
      <dgm:spPr/>
    </dgm:pt>
    <dgm:pt modelId="{644568CA-540B-44E6-AC5E-A9CF9961641E}" type="pres">
      <dgm:prSet presAssocID="{78B520F2-DE1D-49AD-B5AB-F707196902C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lculator"/>
        </a:ext>
      </dgm:extLst>
    </dgm:pt>
    <dgm:pt modelId="{5C77D2E6-129D-4654-A6EC-21F424BA04FC}" type="pres">
      <dgm:prSet presAssocID="{78B520F2-DE1D-49AD-B5AB-F707196902C1}" presName="iconSpace" presStyleCnt="0"/>
      <dgm:spPr/>
    </dgm:pt>
    <dgm:pt modelId="{D8563792-36E6-4C2A-88F3-1AB147A56502}" type="pres">
      <dgm:prSet presAssocID="{78B520F2-DE1D-49AD-B5AB-F707196902C1}" presName="parTx" presStyleLbl="revTx" presStyleIdx="2" presStyleCnt="6">
        <dgm:presLayoutVars>
          <dgm:chMax val="0"/>
          <dgm:chPref val="0"/>
        </dgm:presLayoutVars>
      </dgm:prSet>
      <dgm:spPr/>
    </dgm:pt>
    <dgm:pt modelId="{910213B5-0A9A-4379-A674-3C888A16069B}" type="pres">
      <dgm:prSet presAssocID="{78B520F2-DE1D-49AD-B5AB-F707196902C1}" presName="txSpace" presStyleCnt="0"/>
      <dgm:spPr/>
    </dgm:pt>
    <dgm:pt modelId="{5C301B1A-2AF8-40BF-96B7-DF040F8A8D96}" type="pres">
      <dgm:prSet presAssocID="{78B520F2-DE1D-49AD-B5AB-F707196902C1}" presName="desTx" presStyleLbl="revTx" presStyleIdx="3" presStyleCnt="6">
        <dgm:presLayoutVars/>
      </dgm:prSet>
      <dgm:spPr/>
    </dgm:pt>
    <dgm:pt modelId="{1E1F8068-7708-4373-BA2C-B1D5D8079863}" type="pres">
      <dgm:prSet presAssocID="{0E03FFC6-532F-498C-944E-DA62FA583629}" presName="sibTrans" presStyleCnt="0"/>
      <dgm:spPr/>
    </dgm:pt>
    <dgm:pt modelId="{F31CF53B-BC3F-4053-8EB9-AF8E527EB50A}" type="pres">
      <dgm:prSet presAssocID="{21AEE76C-613C-4EFA-9A9F-042C83FC3826}" presName="compNode" presStyleCnt="0"/>
      <dgm:spPr/>
    </dgm:pt>
    <dgm:pt modelId="{F4A65872-95DA-4A82-8AB7-C57E9868CB65}" type="pres">
      <dgm:prSet presAssocID="{21AEE76C-613C-4EFA-9A9F-042C83FC382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CA282B2C-2616-4BB0-B63E-8F1D4B50EC22}" type="pres">
      <dgm:prSet presAssocID="{21AEE76C-613C-4EFA-9A9F-042C83FC3826}" presName="iconSpace" presStyleCnt="0"/>
      <dgm:spPr/>
    </dgm:pt>
    <dgm:pt modelId="{D5294447-0149-491C-BCF0-4AEFA77503AC}" type="pres">
      <dgm:prSet presAssocID="{21AEE76C-613C-4EFA-9A9F-042C83FC3826}" presName="parTx" presStyleLbl="revTx" presStyleIdx="4" presStyleCnt="6">
        <dgm:presLayoutVars>
          <dgm:chMax val="0"/>
          <dgm:chPref val="0"/>
        </dgm:presLayoutVars>
      </dgm:prSet>
      <dgm:spPr/>
    </dgm:pt>
    <dgm:pt modelId="{B2115BB5-573C-4F4E-A236-4707EA3D2667}" type="pres">
      <dgm:prSet presAssocID="{21AEE76C-613C-4EFA-9A9F-042C83FC3826}" presName="txSpace" presStyleCnt="0"/>
      <dgm:spPr/>
    </dgm:pt>
    <dgm:pt modelId="{E6702B56-D8EA-4A73-8608-E13C60AC60E3}" type="pres">
      <dgm:prSet presAssocID="{21AEE76C-613C-4EFA-9A9F-042C83FC3826}" presName="desTx" presStyleLbl="revTx" presStyleIdx="5" presStyleCnt="6">
        <dgm:presLayoutVars/>
      </dgm:prSet>
      <dgm:spPr/>
    </dgm:pt>
  </dgm:ptLst>
  <dgm:cxnLst>
    <dgm:cxn modelId="{6EA5AB14-7A28-4F5B-90D4-FE39C3854B0F}" srcId="{E8E416A3-CCC7-48E2-90E2-A2194F111605}" destId="{21AEE76C-613C-4EFA-9A9F-042C83FC3826}" srcOrd="2" destOrd="0" parTransId="{D1EC2975-DCD2-459C-90AB-FA8433033C6D}" sibTransId="{389A040B-6A97-4A90-A2DA-9C50DACF3AAE}"/>
    <dgm:cxn modelId="{F0BA4124-3B0B-43BF-A025-DF5E18F53896}" type="presOf" srcId="{E8E416A3-CCC7-48E2-90E2-A2194F111605}" destId="{AC04AFB1-DA7C-410F-965A-C1253CAB5C99}" srcOrd="0" destOrd="0" presId="urn:microsoft.com/office/officeart/2018/2/layout/IconLabelDescriptionList"/>
    <dgm:cxn modelId="{E9983232-E97C-429B-AA08-084DA9797F68}" srcId="{490147F3-99D6-4DD0-AC8E-01E28FCA1170}" destId="{CB0E2D05-3C4F-4622-83FB-F77A8497BA03}" srcOrd="1" destOrd="0" parTransId="{60FE805F-67C9-4F9B-87E1-FD8AE245D212}" sibTransId="{DF4230B4-E549-4DF1-B2B0-E6343CC20211}"/>
    <dgm:cxn modelId="{5554B33A-08A2-4982-BC3A-474FC1E7090F}" srcId="{78B520F2-DE1D-49AD-B5AB-F707196902C1}" destId="{50BF2FF9-4AC2-4219-B9AE-244647328ED1}" srcOrd="0" destOrd="0" parTransId="{234C157D-4077-4E17-B221-DE2AC858E5C9}" sibTransId="{AD75EF5C-50C0-4474-8707-525F590F7373}"/>
    <dgm:cxn modelId="{43164741-47BC-4F28-B896-C9B8F98C9691}" srcId="{E8E416A3-CCC7-48E2-90E2-A2194F111605}" destId="{490147F3-99D6-4DD0-AC8E-01E28FCA1170}" srcOrd="0" destOrd="0" parTransId="{3138C156-3A5C-4C50-B071-648F933CDFE7}" sibTransId="{F052AF5B-3FE5-4C5C-81FF-48B922D28CB6}"/>
    <dgm:cxn modelId="{2C8FCB41-4C0F-4ED0-B2FD-A830B1C44ECD}" type="presOf" srcId="{21AEE76C-613C-4EFA-9A9F-042C83FC3826}" destId="{D5294447-0149-491C-BCF0-4AEFA77503AC}" srcOrd="0" destOrd="0" presId="urn:microsoft.com/office/officeart/2018/2/layout/IconLabelDescriptionList"/>
    <dgm:cxn modelId="{B33D7462-F0E3-4D82-B6DF-6801F1FD2DD2}" srcId="{21AEE76C-613C-4EFA-9A9F-042C83FC3826}" destId="{86D1E799-4421-4E65-AF8B-53F2D87CF154}" srcOrd="0" destOrd="0" parTransId="{1A6D9C1C-EB08-434E-B762-2C19E323585F}" sibTransId="{C9A00D6E-8C75-4BE6-AD18-EDFA39A0572E}"/>
    <dgm:cxn modelId="{3F402A48-7811-48D4-97E2-3BFF7E0932C5}" type="presOf" srcId="{5A64A591-94A4-4A6B-AFC2-D585CB8243DC}" destId="{E6702B56-D8EA-4A73-8608-E13C60AC60E3}" srcOrd="0" destOrd="1" presId="urn:microsoft.com/office/officeart/2018/2/layout/IconLabelDescriptionList"/>
    <dgm:cxn modelId="{7CC99C84-FD79-4C02-8BFA-D3A36CF5BF2E}" type="presOf" srcId="{50BF2FF9-4AC2-4219-B9AE-244647328ED1}" destId="{5C301B1A-2AF8-40BF-96B7-DF040F8A8D96}" srcOrd="0" destOrd="0" presId="urn:microsoft.com/office/officeart/2018/2/layout/IconLabelDescriptionList"/>
    <dgm:cxn modelId="{BB04D38C-7688-4E8C-B4EC-241BCAA8C65E}" type="presOf" srcId="{CB0E2D05-3C4F-4622-83FB-F77A8497BA03}" destId="{FDD92E02-2A14-44EB-A613-E24C242030EC}" srcOrd="0" destOrd="1" presId="urn:microsoft.com/office/officeart/2018/2/layout/IconLabelDescriptionList"/>
    <dgm:cxn modelId="{A3E95298-9FE1-476E-9355-88DF652D8E42}" srcId="{490147F3-99D6-4DD0-AC8E-01E28FCA1170}" destId="{FD3BE09F-F1DC-46B2-86B3-5676D2531748}" srcOrd="0" destOrd="0" parTransId="{F27194DA-4B19-4060-A42E-D133EC055C9F}" sibTransId="{2DCEDF75-DA68-4E06-A3C5-FCC7E136AB24}"/>
    <dgm:cxn modelId="{0094E6A6-F092-47F4-BF29-D8B11BB5EAF8}" type="presOf" srcId="{86D1E799-4421-4E65-AF8B-53F2D87CF154}" destId="{E6702B56-D8EA-4A73-8608-E13C60AC60E3}" srcOrd="0" destOrd="0" presId="urn:microsoft.com/office/officeart/2018/2/layout/IconLabelDescriptionList"/>
    <dgm:cxn modelId="{1E390FA8-F2F1-4E5C-A506-9DBC250C1F0A}" type="presOf" srcId="{FD3BE09F-F1DC-46B2-86B3-5676D2531748}" destId="{FDD92E02-2A14-44EB-A613-E24C242030EC}" srcOrd="0" destOrd="0" presId="urn:microsoft.com/office/officeart/2018/2/layout/IconLabelDescriptionList"/>
    <dgm:cxn modelId="{6DDD6DBF-4492-4F03-B836-2C1B94448BB0}" srcId="{E8E416A3-CCC7-48E2-90E2-A2194F111605}" destId="{78B520F2-DE1D-49AD-B5AB-F707196902C1}" srcOrd="1" destOrd="0" parTransId="{B940477C-1513-4A34-A7EE-E2ADACD00D5C}" sibTransId="{0E03FFC6-532F-498C-944E-DA62FA583629}"/>
    <dgm:cxn modelId="{262435C3-29B1-41C5-A4F8-3E2876AE71B8}" srcId="{78B520F2-DE1D-49AD-B5AB-F707196902C1}" destId="{0F3F6FA8-7FEE-433B-842E-E1356C00AF74}" srcOrd="1" destOrd="0" parTransId="{5A07E446-E6CB-49D7-8490-8B69B435D54E}" sibTransId="{D90C5E66-8124-4564-A805-F89AA0A9BC81}"/>
    <dgm:cxn modelId="{49D655E3-B132-4D2C-8CB7-E86450CB5D1A}" type="presOf" srcId="{0F3F6FA8-7FEE-433B-842E-E1356C00AF74}" destId="{5C301B1A-2AF8-40BF-96B7-DF040F8A8D96}" srcOrd="0" destOrd="1" presId="urn:microsoft.com/office/officeart/2018/2/layout/IconLabelDescriptionList"/>
    <dgm:cxn modelId="{0787B2E6-EB84-42D6-96BC-E36553041435}" srcId="{21AEE76C-613C-4EFA-9A9F-042C83FC3826}" destId="{5A64A591-94A4-4A6B-AFC2-D585CB8243DC}" srcOrd="1" destOrd="0" parTransId="{334E46A0-FF6A-4CF9-9E26-BA73CA6DBBEE}" sibTransId="{B5270D29-1607-4A92-BEE1-623FFA96AE17}"/>
    <dgm:cxn modelId="{C7524BE9-8416-4471-AB75-267CD48C53A1}" type="presOf" srcId="{490147F3-99D6-4DD0-AC8E-01E28FCA1170}" destId="{69B66129-96FF-445C-B51D-8986BF4B3E83}" srcOrd="0" destOrd="0" presId="urn:microsoft.com/office/officeart/2018/2/layout/IconLabelDescriptionList"/>
    <dgm:cxn modelId="{069DCAFB-2D9A-4391-A402-076A4E4971A3}" type="presOf" srcId="{78B520F2-DE1D-49AD-B5AB-F707196902C1}" destId="{D8563792-36E6-4C2A-88F3-1AB147A56502}" srcOrd="0" destOrd="0" presId="urn:microsoft.com/office/officeart/2018/2/layout/IconLabelDescriptionList"/>
    <dgm:cxn modelId="{98A2398D-CC3B-422B-A361-23E096B1D2C5}" type="presParOf" srcId="{AC04AFB1-DA7C-410F-965A-C1253CAB5C99}" destId="{60E4EAD1-6334-43CE-9D2C-CAE6A3BDB676}" srcOrd="0" destOrd="0" presId="urn:microsoft.com/office/officeart/2018/2/layout/IconLabelDescriptionList"/>
    <dgm:cxn modelId="{1E106A0C-707C-43A0-B15E-DD4A006EB6AE}" type="presParOf" srcId="{60E4EAD1-6334-43CE-9D2C-CAE6A3BDB676}" destId="{4D720685-9D32-455C-829D-96427C2E51A6}" srcOrd="0" destOrd="0" presId="urn:microsoft.com/office/officeart/2018/2/layout/IconLabelDescriptionList"/>
    <dgm:cxn modelId="{80F9EAAD-8954-4E4D-B31C-5F299724BCA4}" type="presParOf" srcId="{60E4EAD1-6334-43CE-9D2C-CAE6A3BDB676}" destId="{1EC8363E-5B21-44B2-9E8E-0E9D7D04BB3E}" srcOrd="1" destOrd="0" presId="urn:microsoft.com/office/officeart/2018/2/layout/IconLabelDescriptionList"/>
    <dgm:cxn modelId="{592F89CD-04DA-4C23-A92E-394778F7A5BF}" type="presParOf" srcId="{60E4EAD1-6334-43CE-9D2C-CAE6A3BDB676}" destId="{69B66129-96FF-445C-B51D-8986BF4B3E83}" srcOrd="2" destOrd="0" presId="urn:microsoft.com/office/officeart/2018/2/layout/IconLabelDescriptionList"/>
    <dgm:cxn modelId="{66A113C7-B8C9-4DEC-94BA-EBD1693BFE88}" type="presParOf" srcId="{60E4EAD1-6334-43CE-9D2C-CAE6A3BDB676}" destId="{C8A5F766-556E-4856-A0C8-D09617DFC12F}" srcOrd="3" destOrd="0" presId="urn:microsoft.com/office/officeart/2018/2/layout/IconLabelDescriptionList"/>
    <dgm:cxn modelId="{2B71783D-7D70-4E78-B864-ED7AD8468DEC}" type="presParOf" srcId="{60E4EAD1-6334-43CE-9D2C-CAE6A3BDB676}" destId="{FDD92E02-2A14-44EB-A613-E24C242030EC}" srcOrd="4" destOrd="0" presId="urn:microsoft.com/office/officeart/2018/2/layout/IconLabelDescriptionList"/>
    <dgm:cxn modelId="{FE20B8C7-85E5-4A0A-ADEE-E2DE23384FD3}" type="presParOf" srcId="{AC04AFB1-DA7C-410F-965A-C1253CAB5C99}" destId="{E36ECE48-7165-4DAC-A166-6633304BAECD}" srcOrd="1" destOrd="0" presId="urn:microsoft.com/office/officeart/2018/2/layout/IconLabelDescriptionList"/>
    <dgm:cxn modelId="{101C8C89-15D0-4CB8-879B-C505CD2AD9A3}" type="presParOf" srcId="{AC04AFB1-DA7C-410F-965A-C1253CAB5C99}" destId="{76CB05D6-91BE-4505-9365-7AD254EF2407}" srcOrd="2" destOrd="0" presId="urn:microsoft.com/office/officeart/2018/2/layout/IconLabelDescriptionList"/>
    <dgm:cxn modelId="{5E89A896-55FD-4893-860D-9F7C642767E3}" type="presParOf" srcId="{76CB05D6-91BE-4505-9365-7AD254EF2407}" destId="{644568CA-540B-44E6-AC5E-A9CF9961641E}" srcOrd="0" destOrd="0" presId="urn:microsoft.com/office/officeart/2018/2/layout/IconLabelDescriptionList"/>
    <dgm:cxn modelId="{F4915D18-7242-486C-8EFA-718C7BD716C9}" type="presParOf" srcId="{76CB05D6-91BE-4505-9365-7AD254EF2407}" destId="{5C77D2E6-129D-4654-A6EC-21F424BA04FC}" srcOrd="1" destOrd="0" presId="urn:microsoft.com/office/officeart/2018/2/layout/IconLabelDescriptionList"/>
    <dgm:cxn modelId="{36EAB7FD-89E9-4BA5-967E-AA88D498CF7E}" type="presParOf" srcId="{76CB05D6-91BE-4505-9365-7AD254EF2407}" destId="{D8563792-36E6-4C2A-88F3-1AB147A56502}" srcOrd="2" destOrd="0" presId="urn:microsoft.com/office/officeart/2018/2/layout/IconLabelDescriptionList"/>
    <dgm:cxn modelId="{9B34CC14-78A3-4EF6-9D18-EEEDE1222630}" type="presParOf" srcId="{76CB05D6-91BE-4505-9365-7AD254EF2407}" destId="{910213B5-0A9A-4379-A674-3C888A16069B}" srcOrd="3" destOrd="0" presId="urn:microsoft.com/office/officeart/2018/2/layout/IconLabelDescriptionList"/>
    <dgm:cxn modelId="{F55B189B-351A-4C1F-96D7-03CE59CA8C1E}" type="presParOf" srcId="{76CB05D6-91BE-4505-9365-7AD254EF2407}" destId="{5C301B1A-2AF8-40BF-96B7-DF040F8A8D96}" srcOrd="4" destOrd="0" presId="urn:microsoft.com/office/officeart/2018/2/layout/IconLabelDescriptionList"/>
    <dgm:cxn modelId="{442727AB-E7D6-44E6-8DAE-E09D0772DA3A}" type="presParOf" srcId="{AC04AFB1-DA7C-410F-965A-C1253CAB5C99}" destId="{1E1F8068-7708-4373-BA2C-B1D5D8079863}" srcOrd="3" destOrd="0" presId="urn:microsoft.com/office/officeart/2018/2/layout/IconLabelDescriptionList"/>
    <dgm:cxn modelId="{E1384FF7-20B1-4201-B5E3-F3174172385D}" type="presParOf" srcId="{AC04AFB1-DA7C-410F-965A-C1253CAB5C99}" destId="{F31CF53B-BC3F-4053-8EB9-AF8E527EB50A}" srcOrd="4" destOrd="0" presId="urn:microsoft.com/office/officeart/2018/2/layout/IconLabelDescriptionList"/>
    <dgm:cxn modelId="{564ACE56-1983-4D79-80D9-906E67448192}" type="presParOf" srcId="{F31CF53B-BC3F-4053-8EB9-AF8E527EB50A}" destId="{F4A65872-95DA-4A82-8AB7-C57E9868CB65}" srcOrd="0" destOrd="0" presId="urn:microsoft.com/office/officeart/2018/2/layout/IconLabelDescriptionList"/>
    <dgm:cxn modelId="{F30C4B75-A5B0-4B97-AB7D-02F79485890D}" type="presParOf" srcId="{F31CF53B-BC3F-4053-8EB9-AF8E527EB50A}" destId="{CA282B2C-2616-4BB0-B63E-8F1D4B50EC22}" srcOrd="1" destOrd="0" presId="urn:microsoft.com/office/officeart/2018/2/layout/IconLabelDescriptionList"/>
    <dgm:cxn modelId="{319EF03B-0F6D-4820-969B-BB56294972BD}" type="presParOf" srcId="{F31CF53B-BC3F-4053-8EB9-AF8E527EB50A}" destId="{D5294447-0149-491C-BCF0-4AEFA77503AC}" srcOrd="2" destOrd="0" presId="urn:microsoft.com/office/officeart/2018/2/layout/IconLabelDescriptionList"/>
    <dgm:cxn modelId="{B28D8F9C-18F2-4490-ABF0-0E7EE2AAF067}" type="presParOf" srcId="{F31CF53B-BC3F-4053-8EB9-AF8E527EB50A}" destId="{B2115BB5-573C-4F4E-A236-4707EA3D2667}" srcOrd="3" destOrd="0" presId="urn:microsoft.com/office/officeart/2018/2/layout/IconLabelDescriptionList"/>
    <dgm:cxn modelId="{97DAD821-3652-4BE7-9842-9CFA5C89371F}" type="presParOf" srcId="{F31CF53B-BC3F-4053-8EB9-AF8E527EB50A}" destId="{E6702B56-D8EA-4A73-8608-E13C60AC60E3}"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4B132C0-3BD0-464E-B3BC-8D5AFF26C49B}"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370E7B2-439D-4A0A-9592-D78B4B3A8277}">
      <dgm:prSet/>
      <dgm:spPr/>
      <dgm:t>
        <a:bodyPr/>
        <a:lstStyle/>
        <a:p>
          <a:pPr>
            <a:lnSpc>
              <a:spcPct val="100000"/>
            </a:lnSpc>
          </a:pPr>
          <a:r>
            <a:rPr lang="en-US" b="1"/>
            <a:t>Dilation</a:t>
          </a:r>
          <a:r>
            <a:rPr lang="en-US"/>
            <a:t>: Expands the shapes in an image, typically increasing the area of white (or foreground) regions. It can fill small holes and connect disjoint regions but may also merge closely located objects.</a:t>
          </a:r>
        </a:p>
      </dgm:t>
    </dgm:pt>
    <dgm:pt modelId="{F954AE43-F4BC-4C08-9076-27CB133CE1FE}" type="parTrans" cxnId="{11368A3D-FF68-48A3-93D1-B1796D66D5C3}">
      <dgm:prSet/>
      <dgm:spPr/>
      <dgm:t>
        <a:bodyPr/>
        <a:lstStyle/>
        <a:p>
          <a:endParaRPr lang="en-US"/>
        </a:p>
      </dgm:t>
    </dgm:pt>
    <dgm:pt modelId="{C4C98A66-DF86-4F47-81E2-27DC50D7BEA1}" type="sibTrans" cxnId="{11368A3D-FF68-48A3-93D1-B1796D66D5C3}">
      <dgm:prSet/>
      <dgm:spPr/>
      <dgm:t>
        <a:bodyPr/>
        <a:lstStyle/>
        <a:p>
          <a:pPr>
            <a:lnSpc>
              <a:spcPct val="100000"/>
            </a:lnSpc>
          </a:pPr>
          <a:endParaRPr lang="en-US"/>
        </a:p>
      </dgm:t>
    </dgm:pt>
    <dgm:pt modelId="{3E3E2C27-608C-4ADB-B365-9C5229851D15}">
      <dgm:prSet/>
      <dgm:spPr/>
      <dgm:t>
        <a:bodyPr/>
        <a:lstStyle/>
        <a:p>
          <a:pPr>
            <a:lnSpc>
              <a:spcPct val="100000"/>
            </a:lnSpc>
          </a:pPr>
          <a:r>
            <a:rPr lang="en-US" b="1"/>
            <a:t>Erosion</a:t>
          </a:r>
          <a:r>
            <a:rPr lang="en-US"/>
            <a:t>: Reduces the shapes in an image, effectively shrinking the area of white regions. It can remove small noise and detach slightly connected objects but may also break thin connections and reduce object sizes.</a:t>
          </a:r>
        </a:p>
      </dgm:t>
    </dgm:pt>
    <dgm:pt modelId="{70CAF960-0E5C-4C51-9F31-69FCBD71DD75}" type="parTrans" cxnId="{26763AE3-D81C-4D6B-A828-D9BD443BE17E}">
      <dgm:prSet/>
      <dgm:spPr/>
      <dgm:t>
        <a:bodyPr/>
        <a:lstStyle/>
        <a:p>
          <a:endParaRPr lang="en-US"/>
        </a:p>
      </dgm:t>
    </dgm:pt>
    <dgm:pt modelId="{503EB131-228E-4DDB-88E4-46D073ED452C}" type="sibTrans" cxnId="{26763AE3-D81C-4D6B-A828-D9BD443BE17E}">
      <dgm:prSet/>
      <dgm:spPr/>
      <dgm:t>
        <a:bodyPr/>
        <a:lstStyle/>
        <a:p>
          <a:pPr>
            <a:lnSpc>
              <a:spcPct val="100000"/>
            </a:lnSpc>
          </a:pPr>
          <a:endParaRPr lang="en-US"/>
        </a:p>
      </dgm:t>
    </dgm:pt>
    <dgm:pt modelId="{4B9B26C3-1260-4045-8B2D-4CCD5A9A7FB8}">
      <dgm:prSet/>
      <dgm:spPr/>
      <dgm:t>
        <a:bodyPr/>
        <a:lstStyle/>
        <a:p>
          <a:pPr>
            <a:lnSpc>
              <a:spcPct val="100000"/>
            </a:lnSpc>
          </a:pPr>
          <a:r>
            <a:rPr lang="en-US" b="1"/>
            <a:t>Opening</a:t>
          </a:r>
          <a:r>
            <a:rPr lang="en-US"/>
            <a:t>: A sequence of erosion followed by dilation. This operation is used to remove small objects or noise from an image without significantly affecting the size of the larger objects present.</a:t>
          </a:r>
        </a:p>
      </dgm:t>
    </dgm:pt>
    <dgm:pt modelId="{6523C9F8-57CB-4BCC-A6F4-B74ED3627254}" type="parTrans" cxnId="{CA52DA84-3E01-47D3-B86B-79034E51A7AD}">
      <dgm:prSet/>
      <dgm:spPr/>
      <dgm:t>
        <a:bodyPr/>
        <a:lstStyle/>
        <a:p>
          <a:endParaRPr lang="en-US"/>
        </a:p>
      </dgm:t>
    </dgm:pt>
    <dgm:pt modelId="{6FBA651F-66C9-44DE-A75D-882B01CC8C0A}" type="sibTrans" cxnId="{CA52DA84-3E01-47D3-B86B-79034E51A7AD}">
      <dgm:prSet/>
      <dgm:spPr/>
      <dgm:t>
        <a:bodyPr/>
        <a:lstStyle/>
        <a:p>
          <a:pPr>
            <a:lnSpc>
              <a:spcPct val="100000"/>
            </a:lnSpc>
          </a:pPr>
          <a:endParaRPr lang="en-US"/>
        </a:p>
      </dgm:t>
    </dgm:pt>
    <dgm:pt modelId="{188A943A-D375-4443-A99B-01DED8E2D8FE}">
      <dgm:prSet/>
      <dgm:spPr/>
      <dgm:t>
        <a:bodyPr/>
        <a:lstStyle/>
        <a:p>
          <a:pPr>
            <a:lnSpc>
              <a:spcPct val="100000"/>
            </a:lnSpc>
          </a:pPr>
          <a:r>
            <a:rPr lang="en-US" b="1"/>
            <a:t>Closing</a:t>
          </a:r>
          <a:r>
            <a:rPr lang="en-US"/>
            <a:t>: A sequence of dilation followed by erosion. It fills small holes and gaps within the objects in an image, smoothing the object outlines without significantly changing their size.</a:t>
          </a:r>
        </a:p>
      </dgm:t>
    </dgm:pt>
    <dgm:pt modelId="{6D6DCD99-37C2-4A31-8D4B-34A7917CAA9A}" type="parTrans" cxnId="{FC99EC3F-AAE9-43A8-ABA2-E4CECC061AAF}">
      <dgm:prSet/>
      <dgm:spPr/>
      <dgm:t>
        <a:bodyPr/>
        <a:lstStyle/>
        <a:p>
          <a:endParaRPr lang="en-US"/>
        </a:p>
      </dgm:t>
    </dgm:pt>
    <dgm:pt modelId="{AC78AA1E-7153-4F78-AD53-407881CFEA16}" type="sibTrans" cxnId="{FC99EC3F-AAE9-43A8-ABA2-E4CECC061AAF}">
      <dgm:prSet/>
      <dgm:spPr/>
      <dgm:t>
        <a:bodyPr/>
        <a:lstStyle/>
        <a:p>
          <a:endParaRPr lang="en-US"/>
        </a:p>
      </dgm:t>
    </dgm:pt>
    <dgm:pt modelId="{7AE73AF7-51B0-44EA-BDB9-867B646DD28C}" type="pres">
      <dgm:prSet presAssocID="{F4B132C0-3BD0-464E-B3BC-8D5AFF26C49B}" presName="root" presStyleCnt="0">
        <dgm:presLayoutVars>
          <dgm:dir/>
          <dgm:resizeHandles val="exact"/>
        </dgm:presLayoutVars>
      </dgm:prSet>
      <dgm:spPr/>
    </dgm:pt>
    <dgm:pt modelId="{A7F3AA8F-7C2F-42EB-971A-6CBC8A9B9FC9}" type="pres">
      <dgm:prSet presAssocID="{F4B132C0-3BD0-464E-B3BC-8D5AFF26C49B}" presName="container" presStyleCnt="0">
        <dgm:presLayoutVars>
          <dgm:dir/>
          <dgm:resizeHandles val="exact"/>
        </dgm:presLayoutVars>
      </dgm:prSet>
      <dgm:spPr/>
    </dgm:pt>
    <dgm:pt modelId="{FBA315C9-489D-4C50-9527-ED4E5AC487D5}" type="pres">
      <dgm:prSet presAssocID="{0370E7B2-439D-4A0A-9592-D78B4B3A8277}" presName="compNode" presStyleCnt="0"/>
      <dgm:spPr/>
    </dgm:pt>
    <dgm:pt modelId="{787D56FB-56B1-4F83-B7C5-111213FB9D9E}" type="pres">
      <dgm:prSet presAssocID="{0370E7B2-439D-4A0A-9592-D78B4B3A8277}" presName="iconBgRect" presStyleLbl="bgShp" presStyleIdx="0" presStyleCnt="4"/>
      <dgm:spPr/>
    </dgm:pt>
    <dgm:pt modelId="{865D51DE-3998-4415-8A12-7E0BE32F12B7}" type="pres">
      <dgm:prSet presAssocID="{0370E7B2-439D-4A0A-9592-D78B4B3A827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sel"/>
        </a:ext>
      </dgm:extLst>
    </dgm:pt>
    <dgm:pt modelId="{3D91FFD2-27DF-466A-9355-D3B209A169F3}" type="pres">
      <dgm:prSet presAssocID="{0370E7B2-439D-4A0A-9592-D78B4B3A8277}" presName="spaceRect" presStyleCnt="0"/>
      <dgm:spPr/>
    </dgm:pt>
    <dgm:pt modelId="{29E03551-24D6-41CC-B19A-E7E329E500EE}" type="pres">
      <dgm:prSet presAssocID="{0370E7B2-439D-4A0A-9592-D78B4B3A8277}" presName="textRect" presStyleLbl="revTx" presStyleIdx="0" presStyleCnt="4">
        <dgm:presLayoutVars>
          <dgm:chMax val="1"/>
          <dgm:chPref val="1"/>
        </dgm:presLayoutVars>
      </dgm:prSet>
      <dgm:spPr/>
    </dgm:pt>
    <dgm:pt modelId="{5775B6B6-22A8-4346-8965-1E9C233A827A}" type="pres">
      <dgm:prSet presAssocID="{C4C98A66-DF86-4F47-81E2-27DC50D7BEA1}" presName="sibTrans" presStyleLbl="sibTrans2D1" presStyleIdx="0" presStyleCnt="0"/>
      <dgm:spPr/>
    </dgm:pt>
    <dgm:pt modelId="{FED4E83F-3316-45FD-B861-69B21FA9CD75}" type="pres">
      <dgm:prSet presAssocID="{3E3E2C27-608C-4ADB-B365-9C5229851D15}" presName="compNode" presStyleCnt="0"/>
      <dgm:spPr/>
    </dgm:pt>
    <dgm:pt modelId="{EECC53A8-6EC1-4160-80A0-50F04D57908A}" type="pres">
      <dgm:prSet presAssocID="{3E3E2C27-608C-4ADB-B365-9C5229851D15}" presName="iconBgRect" presStyleLbl="bgShp" presStyleIdx="1" presStyleCnt="4"/>
      <dgm:spPr/>
    </dgm:pt>
    <dgm:pt modelId="{A8C07FCB-8091-4A78-BC4F-C3B2FA0CA707}" type="pres">
      <dgm:prSet presAssocID="{3E3E2C27-608C-4ADB-B365-9C5229851D1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nyon scene"/>
        </a:ext>
      </dgm:extLst>
    </dgm:pt>
    <dgm:pt modelId="{6DEAB710-10A0-447C-974C-D66702F24F83}" type="pres">
      <dgm:prSet presAssocID="{3E3E2C27-608C-4ADB-B365-9C5229851D15}" presName="spaceRect" presStyleCnt="0"/>
      <dgm:spPr/>
    </dgm:pt>
    <dgm:pt modelId="{2B541580-D68C-4EDF-A158-5AAF222D8036}" type="pres">
      <dgm:prSet presAssocID="{3E3E2C27-608C-4ADB-B365-9C5229851D15}" presName="textRect" presStyleLbl="revTx" presStyleIdx="1" presStyleCnt="4">
        <dgm:presLayoutVars>
          <dgm:chMax val="1"/>
          <dgm:chPref val="1"/>
        </dgm:presLayoutVars>
      </dgm:prSet>
      <dgm:spPr/>
    </dgm:pt>
    <dgm:pt modelId="{99C2A81F-FBCD-4F9F-A045-A383A22E4923}" type="pres">
      <dgm:prSet presAssocID="{503EB131-228E-4DDB-88E4-46D073ED452C}" presName="sibTrans" presStyleLbl="sibTrans2D1" presStyleIdx="0" presStyleCnt="0"/>
      <dgm:spPr/>
    </dgm:pt>
    <dgm:pt modelId="{9D1E5733-5660-49A7-9300-8F819F8A8066}" type="pres">
      <dgm:prSet presAssocID="{4B9B26C3-1260-4045-8B2D-4CCD5A9A7FB8}" presName="compNode" presStyleCnt="0"/>
      <dgm:spPr/>
    </dgm:pt>
    <dgm:pt modelId="{2E24D907-5366-4C6D-A3EC-E446C21C1533}" type="pres">
      <dgm:prSet presAssocID="{4B9B26C3-1260-4045-8B2D-4CCD5A9A7FB8}" presName="iconBgRect" presStyleLbl="bgShp" presStyleIdx="2" presStyleCnt="4"/>
      <dgm:spPr/>
    </dgm:pt>
    <dgm:pt modelId="{E2E774F4-4956-4DC6-B730-7D308BFB5784}" type="pres">
      <dgm:prSet presAssocID="{4B9B26C3-1260-4045-8B2D-4CCD5A9A7FB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house scene"/>
        </a:ext>
      </dgm:extLst>
    </dgm:pt>
    <dgm:pt modelId="{73B233DF-718A-4117-B8F2-3CD787BEAD7B}" type="pres">
      <dgm:prSet presAssocID="{4B9B26C3-1260-4045-8B2D-4CCD5A9A7FB8}" presName="spaceRect" presStyleCnt="0"/>
      <dgm:spPr/>
    </dgm:pt>
    <dgm:pt modelId="{205BD091-5234-4CDF-B2F9-D4936C208C71}" type="pres">
      <dgm:prSet presAssocID="{4B9B26C3-1260-4045-8B2D-4CCD5A9A7FB8}" presName="textRect" presStyleLbl="revTx" presStyleIdx="2" presStyleCnt="4">
        <dgm:presLayoutVars>
          <dgm:chMax val="1"/>
          <dgm:chPref val="1"/>
        </dgm:presLayoutVars>
      </dgm:prSet>
      <dgm:spPr/>
    </dgm:pt>
    <dgm:pt modelId="{949D60FE-5670-4C7B-9A38-EE91A62772F1}" type="pres">
      <dgm:prSet presAssocID="{6FBA651F-66C9-44DE-A75D-882B01CC8C0A}" presName="sibTrans" presStyleLbl="sibTrans2D1" presStyleIdx="0" presStyleCnt="0"/>
      <dgm:spPr/>
    </dgm:pt>
    <dgm:pt modelId="{B349E178-3857-4D82-8D25-49057BD277DD}" type="pres">
      <dgm:prSet presAssocID="{188A943A-D375-4443-A99B-01DED8E2D8FE}" presName="compNode" presStyleCnt="0"/>
      <dgm:spPr/>
    </dgm:pt>
    <dgm:pt modelId="{A39D6E30-B33E-4834-B4CD-54C887E058AE}" type="pres">
      <dgm:prSet presAssocID="{188A943A-D375-4443-A99B-01DED8E2D8FE}" presName="iconBgRect" presStyleLbl="bgShp" presStyleIdx="3" presStyleCnt="4"/>
      <dgm:spPr/>
    </dgm:pt>
    <dgm:pt modelId="{CCD1FDDE-A1BE-42C1-956F-B04C3B4CD61C}" type="pres">
      <dgm:prSet presAssocID="{188A943A-D375-4443-A99B-01DED8E2D8F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dozer"/>
        </a:ext>
      </dgm:extLst>
    </dgm:pt>
    <dgm:pt modelId="{2449A622-12F8-479D-8CF9-860F1D00B53F}" type="pres">
      <dgm:prSet presAssocID="{188A943A-D375-4443-A99B-01DED8E2D8FE}" presName="spaceRect" presStyleCnt="0"/>
      <dgm:spPr/>
    </dgm:pt>
    <dgm:pt modelId="{A5AF7126-1EF6-45E8-95C5-0A7988E698D4}" type="pres">
      <dgm:prSet presAssocID="{188A943A-D375-4443-A99B-01DED8E2D8FE}" presName="textRect" presStyleLbl="revTx" presStyleIdx="3" presStyleCnt="4">
        <dgm:presLayoutVars>
          <dgm:chMax val="1"/>
          <dgm:chPref val="1"/>
        </dgm:presLayoutVars>
      </dgm:prSet>
      <dgm:spPr/>
    </dgm:pt>
  </dgm:ptLst>
  <dgm:cxnLst>
    <dgm:cxn modelId="{8C342819-CD7A-4BD0-80AD-5B9A9B5097BF}" type="presOf" srcId="{4B9B26C3-1260-4045-8B2D-4CCD5A9A7FB8}" destId="{205BD091-5234-4CDF-B2F9-D4936C208C71}" srcOrd="0" destOrd="0" presId="urn:microsoft.com/office/officeart/2018/2/layout/IconCircleList"/>
    <dgm:cxn modelId="{BCB87919-4DBD-4B90-9D71-BB445A7309EC}" type="presOf" srcId="{F4B132C0-3BD0-464E-B3BC-8D5AFF26C49B}" destId="{7AE73AF7-51B0-44EA-BDB9-867B646DD28C}" srcOrd="0" destOrd="0" presId="urn:microsoft.com/office/officeart/2018/2/layout/IconCircleList"/>
    <dgm:cxn modelId="{11368A3D-FF68-48A3-93D1-B1796D66D5C3}" srcId="{F4B132C0-3BD0-464E-B3BC-8D5AFF26C49B}" destId="{0370E7B2-439D-4A0A-9592-D78B4B3A8277}" srcOrd="0" destOrd="0" parTransId="{F954AE43-F4BC-4C08-9076-27CB133CE1FE}" sibTransId="{C4C98A66-DF86-4F47-81E2-27DC50D7BEA1}"/>
    <dgm:cxn modelId="{FC99EC3F-AAE9-43A8-ABA2-E4CECC061AAF}" srcId="{F4B132C0-3BD0-464E-B3BC-8D5AFF26C49B}" destId="{188A943A-D375-4443-A99B-01DED8E2D8FE}" srcOrd="3" destOrd="0" parTransId="{6D6DCD99-37C2-4A31-8D4B-34A7917CAA9A}" sibTransId="{AC78AA1E-7153-4F78-AD53-407881CFEA16}"/>
    <dgm:cxn modelId="{EF1B5D4F-AB8D-4D97-892F-3B45FD3092D2}" type="presOf" srcId="{6FBA651F-66C9-44DE-A75D-882B01CC8C0A}" destId="{949D60FE-5670-4C7B-9A38-EE91A62772F1}" srcOrd="0" destOrd="0" presId="urn:microsoft.com/office/officeart/2018/2/layout/IconCircleList"/>
    <dgm:cxn modelId="{E8133F51-8BC1-47BD-9413-5EF5001E3041}" type="presOf" srcId="{188A943A-D375-4443-A99B-01DED8E2D8FE}" destId="{A5AF7126-1EF6-45E8-95C5-0A7988E698D4}" srcOrd="0" destOrd="0" presId="urn:microsoft.com/office/officeart/2018/2/layout/IconCircleList"/>
    <dgm:cxn modelId="{CA52DA84-3E01-47D3-B86B-79034E51A7AD}" srcId="{F4B132C0-3BD0-464E-B3BC-8D5AFF26C49B}" destId="{4B9B26C3-1260-4045-8B2D-4CCD5A9A7FB8}" srcOrd="2" destOrd="0" parTransId="{6523C9F8-57CB-4BCC-A6F4-B74ED3627254}" sibTransId="{6FBA651F-66C9-44DE-A75D-882B01CC8C0A}"/>
    <dgm:cxn modelId="{E7BBD1AE-562C-42F4-8A33-1B21E2DBEEC5}" type="presOf" srcId="{C4C98A66-DF86-4F47-81E2-27DC50D7BEA1}" destId="{5775B6B6-22A8-4346-8965-1E9C233A827A}" srcOrd="0" destOrd="0" presId="urn:microsoft.com/office/officeart/2018/2/layout/IconCircleList"/>
    <dgm:cxn modelId="{2FB8C8B4-42F9-4C82-A29C-B48A4EF944E6}" type="presOf" srcId="{503EB131-228E-4DDB-88E4-46D073ED452C}" destId="{99C2A81F-FBCD-4F9F-A045-A383A22E4923}" srcOrd="0" destOrd="0" presId="urn:microsoft.com/office/officeart/2018/2/layout/IconCircleList"/>
    <dgm:cxn modelId="{DB8718CA-50A3-42C0-829D-E18322403583}" type="presOf" srcId="{0370E7B2-439D-4A0A-9592-D78B4B3A8277}" destId="{29E03551-24D6-41CC-B19A-E7E329E500EE}" srcOrd="0" destOrd="0" presId="urn:microsoft.com/office/officeart/2018/2/layout/IconCircleList"/>
    <dgm:cxn modelId="{26763AE3-D81C-4D6B-A828-D9BD443BE17E}" srcId="{F4B132C0-3BD0-464E-B3BC-8D5AFF26C49B}" destId="{3E3E2C27-608C-4ADB-B365-9C5229851D15}" srcOrd="1" destOrd="0" parTransId="{70CAF960-0E5C-4C51-9F31-69FCBD71DD75}" sibTransId="{503EB131-228E-4DDB-88E4-46D073ED452C}"/>
    <dgm:cxn modelId="{8BD395F3-CAD9-4847-80BF-7AEA6C7E603B}" type="presOf" srcId="{3E3E2C27-608C-4ADB-B365-9C5229851D15}" destId="{2B541580-D68C-4EDF-A158-5AAF222D8036}" srcOrd="0" destOrd="0" presId="urn:microsoft.com/office/officeart/2018/2/layout/IconCircleList"/>
    <dgm:cxn modelId="{7A6C19D9-922C-4F63-A5BA-E734B5F3BF22}" type="presParOf" srcId="{7AE73AF7-51B0-44EA-BDB9-867B646DD28C}" destId="{A7F3AA8F-7C2F-42EB-971A-6CBC8A9B9FC9}" srcOrd="0" destOrd="0" presId="urn:microsoft.com/office/officeart/2018/2/layout/IconCircleList"/>
    <dgm:cxn modelId="{196F9BA2-1A8E-4300-A4A6-52CF34C9C908}" type="presParOf" srcId="{A7F3AA8F-7C2F-42EB-971A-6CBC8A9B9FC9}" destId="{FBA315C9-489D-4C50-9527-ED4E5AC487D5}" srcOrd="0" destOrd="0" presId="urn:microsoft.com/office/officeart/2018/2/layout/IconCircleList"/>
    <dgm:cxn modelId="{E78F43C8-81D2-483C-A672-40B72E507D44}" type="presParOf" srcId="{FBA315C9-489D-4C50-9527-ED4E5AC487D5}" destId="{787D56FB-56B1-4F83-B7C5-111213FB9D9E}" srcOrd="0" destOrd="0" presId="urn:microsoft.com/office/officeart/2018/2/layout/IconCircleList"/>
    <dgm:cxn modelId="{90FF7D66-010C-45E2-B241-C88BD31FB07C}" type="presParOf" srcId="{FBA315C9-489D-4C50-9527-ED4E5AC487D5}" destId="{865D51DE-3998-4415-8A12-7E0BE32F12B7}" srcOrd="1" destOrd="0" presId="urn:microsoft.com/office/officeart/2018/2/layout/IconCircleList"/>
    <dgm:cxn modelId="{6710AA9F-F7C6-4B2A-B7A0-A99FAC0B7844}" type="presParOf" srcId="{FBA315C9-489D-4C50-9527-ED4E5AC487D5}" destId="{3D91FFD2-27DF-466A-9355-D3B209A169F3}" srcOrd="2" destOrd="0" presId="urn:microsoft.com/office/officeart/2018/2/layout/IconCircleList"/>
    <dgm:cxn modelId="{7677E329-F0C6-4D5E-B265-DD4246E652A3}" type="presParOf" srcId="{FBA315C9-489D-4C50-9527-ED4E5AC487D5}" destId="{29E03551-24D6-41CC-B19A-E7E329E500EE}" srcOrd="3" destOrd="0" presId="urn:microsoft.com/office/officeart/2018/2/layout/IconCircleList"/>
    <dgm:cxn modelId="{F6B05D7F-FDF0-4436-9972-8896913330FB}" type="presParOf" srcId="{A7F3AA8F-7C2F-42EB-971A-6CBC8A9B9FC9}" destId="{5775B6B6-22A8-4346-8965-1E9C233A827A}" srcOrd="1" destOrd="0" presId="urn:microsoft.com/office/officeart/2018/2/layout/IconCircleList"/>
    <dgm:cxn modelId="{39F64737-65FE-4FE5-B233-728BC3F0BA90}" type="presParOf" srcId="{A7F3AA8F-7C2F-42EB-971A-6CBC8A9B9FC9}" destId="{FED4E83F-3316-45FD-B861-69B21FA9CD75}" srcOrd="2" destOrd="0" presId="urn:microsoft.com/office/officeart/2018/2/layout/IconCircleList"/>
    <dgm:cxn modelId="{04926C1D-2FE9-4174-944A-14110F2DEAE8}" type="presParOf" srcId="{FED4E83F-3316-45FD-B861-69B21FA9CD75}" destId="{EECC53A8-6EC1-4160-80A0-50F04D57908A}" srcOrd="0" destOrd="0" presId="urn:microsoft.com/office/officeart/2018/2/layout/IconCircleList"/>
    <dgm:cxn modelId="{3169FD4F-1A6A-4DD7-B1D0-6329F2B5734A}" type="presParOf" srcId="{FED4E83F-3316-45FD-B861-69B21FA9CD75}" destId="{A8C07FCB-8091-4A78-BC4F-C3B2FA0CA707}" srcOrd="1" destOrd="0" presId="urn:microsoft.com/office/officeart/2018/2/layout/IconCircleList"/>
    <dgm:cxn modelId="{64F9BF7E-0553-42C3-A4AB-0A8035B848BF}" type="presParOf" srcId="{FED4E83F-3316-45FD-B861-69B21FA9CD75}" destId="{6DEAB710-10A0-447C-974C-D66702F24F83}" srcOrd="2" destOrd="0" presId="urn:microsoft.com/office/officeart/2018/2/layout/IconCircleList"/>
    <dgm:cxn modelId="{AF4A1481-E3C6-437F-B87A-026D9252F8A4}" type="presParOf" srcId="{FED4E83F-3316-45FD-B861-69B21FA9CD75}" destId="{2B541580-D68C-4EDF-A158-5AAF222D8036}" srcOrd="3" destOrd="0" presId="urn:microsoft.com/office/officeart/2018/2/layout/IconCircleList"/>
    <dgm:cxn modelId="{B67D6C65-FB44-4860-813B-21333D585B53}" type="presParOf" srcId="{A7F3AA8F-7C2F-42EB-971A-6CBC8A9B9FC9}" destId="{99C2A81F-FBCD-4F9F-A045-A383A22E4923}" srcOrd="3" destOrd="0" presId="urn:microsoft.com/office/officeart/2018/2/layout/IconCircleList"/>
    <dgm:cxn modelId="{B22C6118-0383-4C84-A7F2-19A663DD956A}" type="presParOf" srcId="{A7F3AA8F-7C2F-42EB-971A-6CBC8A9B9FC9}" destId="{9D1E5733-5660-49A7-9300-8F819F8A8066}" srcOrd="4" destOrd="0" presId="urn:microsoft.com/office/officeart/2018/2/layout/IconCircleList"/>
    <dgm:cxn modelId="{55DFEBE3-EE4A-4B96-860E-625501713672}" type="presParOf" srcId="{9D1E5733-5660-49A7-9300-8F819F8A8066}" destId="{2E24D907-5366-4C6D-A3EC-E446C21C1533}" srcOrd="0" destOrd="0" presId="urn:microsoft.com/office/officeart/2018/2/layout/IconCircleList"/>
    <dgm:cxn modelId="{CC927DD1-F373-4F89-98F4-2E1F459488DE}" type="presParOf" srcId="{9D1E5733-5660-49A7-9300-8F819F8A8066}" destId="{E2E774F4-4956-4DC6-B730-7D308BFB5784}" srcOrd="1" destOrd="0" presId="urn:microsoft.com/office/officeart/2018/2/layout/IconCircleList"/>
    <dgm:cxn modelId="{A6C536CC-1AC9-4163-A565-2212D8D8285A}" type="presParOf" srcId="{9D1E5733-5660-49A7-9300-8F819F8A8066}" destId="{73B233DF-718A-4117-B8F2-3CD787BEAD7B}" srcOrd="2" destOrd="0" presId="urn:microsoft.com/office/officeart/2018/2/layout/IconCircleList"/>
    <dgm:cxn modelId="{4A50CC8D-A83A-4EA8-B038-A948128ECC02}" type="presParOf" srcId="{9D1E5733-5660-49A7-9300-8F819F8A8066}" destId="{205BD091-5234-4CDF-B2F9-D4936C208C71}" srcOrd="3" destOrd="0" presId="urn:microsoft.com/office/officeart/2018/2/layout/IconCircleList"/>
    <dgm:cxn modelId="{0DE0E5A4-B4D2-469F-A5F1-D5445372A569}" type="presParOf" srcId="{A7F3AA8F-7C2F-42EB-971A-6CBC8A9B9FC9}" destId="{949D60FE-5670-4C7B-9A38-EE91A62772F1}" srcOrd="5" destOrd="0" presId="urn:microsoft.com/office/officeart/2018/2/layout/IconCircleList"/>
    <dgm:cxn modelId="{0E622208-8244-4044-945C-1CA0CB45BDDA}" type="presParOf" srcId="{A7F3AA8F-7C2F-42EB-971A-6CBC8A9B9FC9}" destId="{B349E178-3857-4D82-8D25-49057BD277DD}" srcOrd="6" destOrd="0" presId="urn:microsoft.com/office/officeart/2018/2/layout/IconCircleList"/>
    <dgm:cxn modelId="{0A931FE6-6517-4FCA-8997-786548A51889}" type="presParOf" srcId="{B349E178-3857-4D82-8D25-49057BD277DD}" destId="{A39D6E30-B33E-4834-B4CD-54C887E058AE}" srcOrd="0" destOrd="0" presId="urn:microsoft.com/office/officeart/2018/2/layout/IconCircleList"/>
    <dgm:cxn modelId="{8D7A60EC-5444-48A8-BFBA-5D81891507B9}" type="presParOf" srcId="{B349E178-3857-4D82-8D25-49057BD277DD}" destId="{CCD1FDDE-A1BE-42C1-956F-B04C3B4CD61C}" srcOrd="1" destOrd="0" presId="urn:microsoft.com/office/officeart/2018/2/layout/IconCircleList"/>
    <dgm:cxn modelId="{6BA4AFB1-7004-4EAA-B023-D4A3CC5E171F}" type="presParOf" srcId="{B349E178-3857-4D82-8D25-49057BD277DD}" destId="{2449A622-12F8-479D-8CF9-860F1D00B53F}" srcOrd="2" destOrd="0" presId="urn:microsoft.com/office/officeart/2018/2/layout/IconCircleList"/>
    <dgm:cxn modelId="{59E6FF41-1BF0-48A5-A0AB-2FE536B4D2EC}" type="presParOf" srcId="{B349E178-3857-4D82-8D25-49057BD277DD}" destId="{A5AF7126-1EF6-45E8-95C5-0A7988E698D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D095C8-30E3-495E-95B5-9D50D913EF5E}">
      <dsp:nvSpPr>
        <dsp:cNvPr id="0" name=""/>
        <dsp:cNvSpPr/>
      </dsp:nvSpPr>
      <dsp:spPr>
        <a:xfrm>
          <a:off x="0" y="0"/>
          <a:ext cx="8414428" cy="75470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Introduction</a:t>
          </a:r>
        </a:p>
      </dsp:txBody>
      <dsp:txXfrm>
        <a:off x="22105" y="22105"/>
        <a:ext cx="7511741" cy="710494"/>
      </dsp:txXfrm>
    </dsp:sp>
    <dsp:sp modelId="{8F8A5407-0F16-4085-9566-EDC86F2FFE7A}">
      <dsp:nvSpPr>
        <dsp:cNvPr id="0" name=""/>
        <dsp:cNvSpPr/>
      </dsp:nvSpPr>
      <dsp:spPr>
        <a:xfrm>
          <a:off x="628350" y="859525"/>
          <a:ext cx="8414428" cy="75470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Dataset Collection</a:t>
          </a:r>
        </a:p>
      </dsp:txBody>
      <dsp:txXfrm>
        <a:off x="650455" y="881630"/>
        <a:ext cx="7251309" cy="710494"/>
      </dsp:txXfrm>
    </dsp:sp>
    <dsp:sp modelId="{42D13965-B928-45F9-96C1-383C8B7FB4D5}">
      <dsp:nvSpPr>
        <dsp:cNvPr id="0" name=""/>
        <dsp:cNvSpPr/>
      </dsp:nvSpPr>
      <dsp:spPr>
        <a:xfrm>
          <a:off x="1256700" y="1719050"/>
          <a:ext cx="8414428" cy="75470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Preprocessing</a:t>
          </a:r>
        </a:p>
      </dsp:txBody>
      <dsp:txXfrm>
        <a:off x="1278805" y="1741155"/>
        <a:ext cx="7251309" cy="710494"/>
      </dsp:txXfrm>
    </dsp:sp>
    <dsp:sp modelId="{833C92B0-5260-4BEF-A460-34718D60A5D3}">
      <dsp:nvSpPr>
        <dsp:cNvPr id="0" name=""/>
        <dsp:cNvSpPr/>
      </dsp:nvSpPr>
      <dsp:spPr>
        <a:xfrm>
          <a:off x="1885050" y="2578575"/>
          <a:ext cx="8414428" cy="75470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Canny edge</a:t>
          </a:r>
        </a:p>
      </dsp:txBody>
      <dsp:txXfrm>
        <a:off x="1907155" y="2600680"/>
        <a:ext cx="7251309" cy="710494"/>
      </dsp:txXfrm>
    </dsp:sp>
    <dsp:sp modelId="{9AAD412F-38B3-4126-A61C-82361225314B}">
      <dsp:nvSpPr>
        <dsp:cNvPr id="0" name=""/>
        <dsp:cNvSpPr/>
      </dsp:nvSpPr>
      <dsp:spPr>
        <a:xfrm>
          <a:off x="2513400" y="3438100"/>
          <a:ext cx="8414428" cy="754704"/>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Harris Corner</a:t>
          </a:r>
        </a:p>
      </dsp:txBody>
      <dsp:txXfrm>
        <a:off x="2535505" y="3460205"/>
        <a:ext cx="7251309" cy="710494"/>
      </dsp:txXfrm>
    </dsp:sp>
    <dsp:sp modelId="{AECB2651-1ABA-49E4-8BD4-14792F72DACF}">
      <dsp:nvSpPr>
        <dsp:cNvPr id="0" name=""/>
        <dsp:cNvSpPr/>
      </dsp:nvSpPr>
      <dsp:spPr>
        <a:xfrm>
          <a:off x="7923870" y="551353"/>
          <a:ext cx="490558" cy="490558"/>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034246" y="551353"/>
        <a:ext cx="269806" cy="369145"/>
      </dsp:txXfrm>
    </dsp:sp>
    <dsp:sp modelId="{229FDF87-F139-4651-BC8E-E2EAA0A0AB60}">
      <dsp:nvSpPr>
        <dsp:cNvPr id="0" name=""/>
        <dsp:cNvSpPr/>
      </dsp:nvSpPr>
      <dsp:spPr>
        <a:xfrm>
          <a:off x="8552220" y="1410878"/>
          <a:ext cx="490558" cy="490558"/>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662596" y="1410878"/>
        <a:ext cx="269806" cy="369145"/>
      </dsp:txXfrm>
    </dsp:sp>
    <dsp:sp modelId="{0E5C3BF0-AB54-48EF-B9B0-8A41651F9D8D}">
      <dsp:nvSpPr>
        <dsp:cNvPr id="0" name=""/>
        <dsp:cNvSpPr/>
      </dsp:nvSpPr>
      <dsp:spPr>
        <a:xfrm>
          <a:off x="9180570" y="2257825"/>
          <a:ext cx="490558" cy="490558"/>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9290946" y="2257825"/>
        <a:ext cx="269806" cy="369145"/>
      </dsp:txXfrm>
    </dsp:sp>
    <dsp:sp modelId="{A144C2DB-18FE-45CD-B357-9D8340F45EB0}">
      <dsp:nvSpPr>
        <dsp:cNvPr id="0" name=""/>
        <dsp:cNvSpPr/>
      </dsp:nvSpPr>
      <dsp:spPr>
        <a:xfrm>
          <a:off x="9808920" y="3125736"/>
          <a:ext cx="490558" cy="490558"/>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9919296" y="3125736"/>
        <a:ext cx="269806" cy="3691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AB355C-978F-4D61-A35D-2ACD9A5BDC23}">
      <dsp:nvSpPr>
        <dsp:cNvPr id="0" name=""/>
        <dsp:cNvSpPr/>
      </dsp:nvSpPr>
      <dsp:spPr>
        <a:xfrm>
          <a:off x="0" y="5849"/>
          <a:ext cx="10728959" cy="7213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2F15F6-F858-40F7-ACD8-58E7E04DA4D1}">
      <dsp:nvSpPr>
        <dsp:cNvPr id="0" name=""/>
        <dsp:cNvSpPr/>
      </dsp:nvSpPr>
      <dsp:spPr>
        <a:xfrm>
          <a:off x="218213" y="168157"/>
          <a:ext cx="397140" cy="3967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5A78CD-F28D-45EA-AEB2-5C4EF2EAEDA7}">
      <dsp:nvSpPr>
        <dsp:cNvPr id="0" name=""/>
        <dsp:cNvSpPr/>
      </dsp:nvSpPr>
      <dsp:spPr>
        <a:xfrm>
          <a:off x="833567" y="5849"/>
          <a:ext cx="9870144" cy="766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16" tIns="81116" rIns="81116" bIns="81116" numCol="1" spcCol="1270" anchor="ctr" anchorCtr="0">
          <a:noAutofit/>
        </a:bodyPr>
        <a:lstStyle/>
        <a:p>
          <a:pPr marL="0" lvl="0" indent="0" algn="l" defTabSz="622300">
            <a:lnSpc>
              <a:spcPct val="100000"/>
            </a:lnSpc>
            <a:spcBef>
              <a:spcPct val="0"/>
            </a:spcBef>
            <a:spcAft>
              <a:spcPct val="35000"/>
            </a:spcAft>
            <a:buNone/>
          </a:pPr>
          <a:r>
            <a:rPr lang="en-US" sz="1400" b="1" kern="1200"/>
            <a:t>Initial Calibration</a:t>
          </a:r>
          <a:r>
            <a:rPr lang="en-US" sz="1400" kern="1200"/>
            <a:t>: Utilizing a gaze recorder tool, participants first undergo a calibration process to align the system with their eye movements. This involves a dynamic 9-dot calibration technique, ensuring precise tracking throughout the experiment.</a:t>
          </a:r>
        </a:p>
      </dsp:txBody>
      <dsp:txXfrm>
        <a:off x="833567" y="5849"/>
        <a:ext cx="9870144" cy="766453"/>
      </dsp:txXfrm>
    </dsp:sp>
    <dsp:sp modelId="{3725D7C3-E1B8-4697-B01B-E9D26AA4EA67}">
      <dsp:nvSpPr>
        <dsp:cNvPr id="0" name=""/>
        <dsp:cNvSpPr/>
      </dsp:nvSpPr>
      <dsp:spPr>
        <a:xfrm>
          <a:off x="0" y="963915"/>
          <a:ext cx="10728959" cy="7213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8F186E-FA05-463B-AA0D-04EB16BBF273}">
      <dsp:nvSpPr>
        <dsp:cNvPr id="0" name=""/>
        <dsp:cNvSpPr/>
      </dsp:nvSpPr>
      <dsp:spPr>
        <a:xfrm>
          <a:off x="218213" y="1126223"/>
          <a:ext cx="397140" cy="3967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12201F-862A-4400-9EF8-09382813C704}">
      <dsp:nvSpPr>
        <dsp:cNvPr id="0" name=""/>
        <dsp:cNvSpPr/>
      </dsp:nvSpPr>
      <dsp:spPr>
        <a:xfrm>
          <a:off x="833567" y="963915"/>
          <a:ext cx="9870144" cy="766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16" tIns="81116" rIns="81116" bIns="81116" numCol="1" spcCol="1270" anchor="ctr" anchorCtr="0">
          <a:noAutofit/>
        </a:bodyPr>
        <a:lstStyle/>
        <a:p>
          <a:pPr marL="0" lvl="0" indent="0" algn="l" defTabSz="622300">
            <a:lnSpc>
              <a:spcPct val="100000"/>
            </a:lnSpc>
            <a:spcBef>
              <a:spcPct val="0"/>
            </a:spcBef>
            <a:spcAft>
              <a:spcPct val="35000"/>
            </a:spcAft>
            <a:buNone/>
          </a:pPr>
          <a:r>
            <a:rPr lang="en-US" sz="1400" b="1" kern="1200"/>
            <a:t>Test Administration</a:t>
          </a:r>
          <a:r>
            <a:rPr lang="en-US" sz="1400" kern="1200"/>
            <a:t>: Following calibration, a question paper is displayed on the screen. Participants are given 30 seconds to engage with the content. This time constraint is imposed by the limitations of the gaze recorder tool's free version.</a:t>
          </a:r>
        </a:p>
      </dsp:txBody>
      <dsp:txXfrm>
        <a:off x="833567" y="963915"/>
        <a:ext cx="9870144" cy="766453"/>
      </dsp:txXfrm>
    </dsp:sp>
    <dsp:sp modelId="{0BFC6522-A9F6-454D-B76E-3670E006CCA9}">
      <dsp:nvSpPr>
        <dsp:cNvPr id="0" name=""/>
        <dsp:cNvSpPr/>
      </dsp:nvSpPr>
      <dsp:spPr>
        <a:xfrm>
          <a:off x="0" y="1921982"/>
          <a:ext cx="10728959" cy="7213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C7717E-C931-4798-A2C5-DE208DB75472}">
      <dsp:nvSpPr>
        <dsp:cNvPr id="0" name=""/>
        <dsp:cNvSpPr/>
      </dsp:nvSpPr>
      <dsp:spPr>
        <a:xfrm>
          <a:off x="218213" y="2084290"/>
          <a:ext cx="397140" cy="3967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F510A0-E94E-40EE-AD2D-9F1A6D2B1D5D}">
      <dsp:nvSpPr>
        <dsp:cNvPr id="0" name=""/>
        <dsp:cNvSpPr/>
      </dsp:nvSpPr>
      <dsp:spPr>
        <a:xfrm>
          <a:off x="833567" y="1921982"/>
          <a:ext cx="9870144" cy="766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16" tIns="81116" rIns="81116" bIns="81116" numCol="1" spcCol="1270" anchor="ctr" anchorCtr="0">
          <a:noAutofit/>
        </a:bodyPr>
        <a:lstStyle/>
        <a:p>
          <a:pPr marL="0" lvl="0" indent="0" algn="l" defTabSz="622300">
            <a:lnSpc>
              <a:spcPct val="100000"/>
            </a:lnSpc>
            <a:spcBef>
              <a:spcPct val="0"/>
            </a:spcBef>
            <a:spcAft>
              <a:spcPct val="35000"/>
            </a:spcAft>
            <a:buNone/>
          </a:pPr>
          <a:r>
            <a:rPr lang="en-US" sz="1400" b="1" kern="1200"/>
            <a:t>Heatmap Generation</a:t>
          </a:r>
          <a:r>
            <a:rPr lang="en-US" sz="1400" kern="1200"/>
            <a:t>: After completing the test, the system processes the collected data to produce a heatmap. This visualization highlights regions on the screen where the participant's gaze was most frequently focused, indicating areas of attention and interest.</a:t>
          </a:r>
          <a:endParaRPr lang="en-US" sz="1400" b="1" kern="1200">
            <a:latin typeface="Tenorite"/>
          </a:endParaRPr>
        </a:p>
      </dsp:txBody>
      <dsp:txXfrm>
        <a:off x="833567" y="1921982"/>
        <a:ext cx="9870144" cy="766453"/>
      </dsp:txXfrm>
    </dsp:sp>
    <dsp:sp modelId="{FA75363B-01FA-4497-AD35-3D6B26E4E2E7}">
      <dsp:nvSpPr>
        <dsp:cNvPr id="0" name=""/>
        <dsp:cNvSpPr/>
      </dsp:nvSpPr>
      <dsp:spPr>
        <a:xfrm>
          <a:off x="0" y="2880048"/>
          <a:ext cx="10728959" cy="7213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29D667-0E65-431F-ADAB-7822C6F56FBA}">
      <dsp:nvSpPr>
        <dsp:cNvPr id="0" name=""/>
        <dsp:cNvSpPr/>
      </dsp:nvSpPr>
      <dsp:spPr>
        <a:xfrm>
          <a:off x="218213" y="3042356"/>
          <a:ext cx="397140" cy="39675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670462-128A-4886-BF3C-F1286DE2C41B}">
      <dsp:nvSpPr>
        <dsp:cNvPr id="0" name=""/>
        <dsp:cNvSpPr/>
      </dsp:nvSpPr>
      <dsp:spPr>
        <a:xfrm>
          <a:off x="833567" y="2880048"/>
          <a:ext cx="4828032" cy="766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16" tIns="81116" rIns="81116" bIns="81116" numCol="1" spcCol="1270" anchor="ctr" anchorCtr="0">
          <a:noAutofit/>
        </a:bodyPr>
        <a:lstStyle/>
        <a:p>
          <a:pPr marL="0" lvl="0" indent="0" algn="l" defTabSz="622300">
            <a:lnSpc>
              <a:spcPct val="100000"/>
            </a:lnSpc>
            <a:spcBef>
              <a:spcPct val="0"/>
            </a:spcBef>
            <a:spcAft>
              <a:spcPct val="35000"/>
            </a:spcAft>
            <a:buNone/>
          </a:pPr>
          <a:r>
            <a:rPr lang="en-US" sz="1400" b="1" kern="1200">
              <a:latin typeface="Tenorite"/>
            </a:rPr>
            <a:t>Dataset Compilation: The experiment is repeated with multiple participants to gather a comprehensive dataset :</a:t>
          </a:r>
          <a:endParaRPr lang="en-US" sz="1400" kern="1200"/>
        </a:p>
      </dsp:txBody>
      <dsp:txXfrm>
        <a:off x="833567" y="2880048"/>
        <a:ext cx="4828032" cy="766453"/>
      </dsp:txXfrm>
    </dsp:sp>
    <dsp:sp modelId="{E0A4AAE9-5E19-4D32-830E-11701F6ACFD8}">
      <dsp:nvSpPr>
        <dsp:cNvPr id="0" name=""/>
        <dsp:cNvSpPr/>
      </dsp:nvSpPr>
      <dsp:spPr>
        <a:xfrm>
          <a:off x="5661599" y="2880048"/>
          <a:ext cx="5042112" cy="766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16" tIns="81116" rIns="81116" bIns="81116" numCol="1" spcCol="1270" anchor="ctr" anchorCtr="0">
          <a:noAutofit/>
        </a:bodyPr>
        <a:lstStyle/>
        <a:p>
          <a:pPr marL="0" lvl="0" indent="0" algn="l" defTabSz="488950">
            <a:lnSpc>
              <a:spcPct val="100000"/>
            </a:lnSpc>
            <a:spcBef>
              <a:spcPct val="0"/>
            </a:spcBef>
            <a:spcAft>
              <a:spcPct val="35000"/>
            </a:spcAft>
            <a:buNone/>
          </a:pPr>
          <a:r>
            <a:rPr lang="en-US" sz="1100" b="1" kern="1200">
              <a:latin typeface="Tenorite"/>
            </a:rPr>
            <a:t>Honest</a:t>
          </a:r>
          <a:r>
            <a:rPr lang="en-US" sz="1100" b="0" kern="1200">
              <a:latin typeface="Tenorite"/>
            </a:rPr>
            <a:t>: Labelled for participants whose gaze patterns suggest adherence to the expected focus areas, without indications of cheating behavior.</a:t>
          </a:r>
          <a:endParaRPr lang="en-US" sz="1100" kern="1200"/>
        </a:p>
        <a:p>
          <a:pPr marL="0" lvl="0" indent="0" algn="l" defTabSz="488950">
            <a:lnSpc>
              <a:spcPct val="100000"/>
            </a:lnSpc>
            <a:spcBef>
              <a:spcPct val="0"/>
            </a:spcBef>
            <a:spcAft>
              <a:spcPct val="35000"/>
            </a:spcAft>
            <a:buNone/>
          </a:pPr>
          <a:r>
            <a:rPr lang="en-US" sz="1100" b="1" kern="1200">
              <a:latin typeface="Tenorite"/>
            </a:rPr>
            <a:t>Cheat</a:t>
          </a:r>
          <a:r>
            <a:rPr lang="en-US" sz="1100" b="0" kern="1200">
              <a:latin typeface="Tenorite"/>
            </a:rPr>
            <a:t>: Assigned to participants exhibiting gaze patterns that stray significantly from the focal area, suggesting potential cheating behavior. </a:t>
          </a:r>
          <a:endParaRPr lang="en-US" sz="1100" b="0" kern="1200"/>
        </a:p>
      </dsp:txBody>
      <dsp:txXfrm>
        <a:off x="5661599" y="2880048"/>
        <a:ext cx="5042112" cy="766453"/>
      </dsp:txXfrm>
    </dsp:sp>
    <dsp:sp modelId="{4550559F-D110-4946-90AF-B99316301601}">
      <dsp:nvSpPr>
        <dsp:cNvPr id="0" name=""/>
        <dsp:cNvSpPr/>
      </dsp:nvSpPr>
      <dsp:spPr>
        <a:xfrm>
          <a:off x="0" y="3838115"/>
          <a:ext cx="10728959" cy="7213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7F80AC-2183-45E1-A65A-B812AFC19B3D}">
      <dsp:nvSpPr>
        <dsp:cNvPr id="0" name=""/>
        <dsp:cNvSpPr/>
      </dsp:nvSpPr>
      <dsp:spPr>
        <a:xfrm>
          <a:off x="218213" y="4000423"/>
          <a:ext cx="397140" cy="39675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385E9A-0EAA-446E-A76B-B0B4D271D5F9}">
      <dsp:nvSpPr>
        <dsp:cNvPr id="0" name=""/>
        <dsp:cNvSpPr/>
      </dsp:nvSpPr>
      <dsp:spPr>
        <a:xfrm>
          <a:off x="833567" y="3838115"/>
          <a:ext cx="9870144" cy="766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16" tIns="81116" rIns="81116" bIns="81116" numCol="1" spcCol="1270" anchor="ctr" anchorCtr="0">
          <a:noAutofit/>
        </a:bodyPr>
        <a:lstStyle/>
        <a:p>
          <a:pPr marL="0" lvl="0" indent="0" algn="l" defTabSz="622300">
            <a:lnSpc>
              <a:spcPct val="100000"/>
            </a:lnSpc>
            <a:spcBef>
              <a:spcPct val="0"/>
            </a:spcBef>
            <a:spcAft>
              <a:spcPct val="35000"/>
            </a:spcAft>
            <a:buNone/>
          </a:pPr>
          <a:r>
            <a:rPr lang="en-US" sz="1400" b="1" kern="1200"/>
            <a:t>Objective</a:t>
          </a:r>
          <a:r>
            <a:rPr lang="en-US" sz="1400" kern="1200"/>
            <a:t>: The aim is to leverage this dataset to develop an automated system capable of distinguishing between cheating and non-cheating behaviors during tests based on eye gaze tracking and analysis.</a:t>
          </a:r>
        </a:p>
      </dsp:txBody>
      <dsp:txXfrm>
        <a:off x="833567" y="3838115"/>
        <a:ext cx="9870144" cy="7664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Tenorite"/>
            </a:rPr>
            <a:t>Understanding The Problem</a:t>
          </a: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Tenorite"/>
            </a:rPr>
            <a:t>Creating The Dataset</a:t>
          </a: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Tenorite"/>
            </a:rPr>
            <a:t>Pre-Processing The Data</a:t>
          </a: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Tenorite"/>
            </a:rPr>
            <a:t>Ananlysing The Edges and Corners</a:t>
          </a: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Tenorite"/>
            </a:rPr>
            <a:t>Training A model</a:t>
          </a: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5C5C05-C2C7-431C-A397-B100FEAD7C43}">
      <dsp:nvSpPr>
        <dsp:cNvPr id="0" name=""/>
        <dsp:cNvSpPr/>
      </dsp:nvSpPr>
      <dsp:spPr>
        <a:xfrm>
          <a:off x="0" y="3581"/>
          <a:ext cx="10506456" cy="76296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5C467F-8FAB-4134-8A8D-827F03BEB9B7}">
      <dsp:nvSpPr>
        <dsp:cNvPr id="0" name=""/>
        <dsp:cNvSpPr/>
      </dsp:nvSpPr>
      <dsp:spPr>
        <a:xfrm>
          <a:off x="230796" y="175248"/>
          <a:ext cx="419630" cy="4196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8767B2-6A72-47F4-8A75-474E7567E682}">
      <dsp:nvSpPr>
        <dsp:cNvPr id="0" name=""/>
        <dsp:cNvSpPr/>
      </dsp:nvSpPr>
      <dsp:spPr>
        <a:xfrm>
          <a:off x="881223" y="3581"/>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l" defTabSz="622300">
            <a:lnSpc>
              <a:spcPct val="90000"/>
            </a:lnSpc>
            <a:spcBef>
              <a:spcPct val="0"/>
            </a:spcBef>
            <a:spcAft>
              <a:spcPct val="35000"/>
            </a:spcAft>
            <a:buNone/>
          </a:pPr>
          <a:r>
            <a:rPr lang="en-US" sz="1400" b="1" kern="1200"/>
            <a:t>Color Space Conversion</a:t>
          </a:r>
          <a:r>
            <a:rPr lang="en-US" sz="1400" kern="1200"/>
            <a:t>: The image is converted from BGR to RGB color space. This step ensures compatibility with libraries or tools that expect the RGB format for accurate color representation, especially important for displaying images with correct colors.</a:t>
          </a:r>
        </a:p>
      </dsp:txBody>
      <dsp:txXfrm>
        <a:off x="881223" y="3581"/>
        <a:ext cx="9625232" cy="762963"/>
      </dsp:txXfrm>
    </dsp:sp>
    <dsp:sp modelId="{30C90DE5-543C-446D-A804-6E003287E3BD}">
      <dsp:nvSpPr>
        <dsp:cNvPr id="0" name=""/>
        <dsp:cNvSpPr/>
      </dsp:nvSpPr>
      <dsp:spPr>
        <a:xfrm>
          <a:off x="0" y="957286"/>
          <a:ext cx="10506456" cy="76296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DAF4D-38E4-4D91-9256-2815A39696A2}">
      <dsp:nvSpPr>
        <dsp:cNvPr id="0" name=""/>
        <dsp:cNvSpPr/>
      </dsp:nvSpPr>
      <dsp:spPr>
        <a:xfrm>
          <a:off x="230796" y="1128953"/>
          <a:ext cx="419630" cy="4196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552B07-A912-491C-9BFE-AB3FFEA5557D}">
      <dsp:nvSpPr>
        <dsp:cNvPr id="0" name=""/>
        <dsp:cNvSpPr/>
      </dsp:nvSpPr>
      <dsp:spPr>
        <a:xfrm>
          <a:off x="881223" y="957286"/>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l" defTabSz="622300">
            <a:lnSpc>
              <a:spcPct val="90000"/>
            </a:lnSpc>
            <a:spcBef>
              <a:spcPct val="0"/>
            </a:spcBef>
            <a:spcAft>
              <a:spcPct val="35000"/>
            </a:spcAft>
            <a:buNone/>
          </a:pPr>
          <a:r>
            <a:rPr lang="en-US" sz="1400" b="1" kern="1200"/>
            <a:t>Grayscale Conversion</a:t>
          </a:r>
          <a:r>
            <a:rPr lang="en-US" sz="1400" kern="1200"/>
            <a:t>: Converting the image to grayscale simplifies it by collapsing the color information into a single intensity channel. This reduction is beneficial for most computer vision tasks, as it lowers the computational complexity and focuses on the intensity variation, which is often more relevant than color for feature detection.</a:t>
          </a:r>
        </a:p>
      </dsp:txBody>
      <dsp:txXfrm>
        <a:off x="881223" y="957286"/>
        <a:ext cx="9625232" cy="762963"/>
      </dsp:txXfrm>
    </dsp:sp>
    <dsp:sp modelId="{43734BC1-2352-4BF4-BF68-C08C41DA5D64}">
      <dsp:nvSpPr>
        <dsp:cNvPr id="0" name=""/>
        <dsp:cNvSpPr/>
      </dsp:nvSpPr>
      <dsp:spPr>
        <a:xfrm>
          <a:off x="0" y="1910991"/>
          <a:ext cx="10506456" cy="76296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07D9F3-3E4C-4595-B091-C4C321D0D5FF}">
      <dsp:nvSpPr>
        <dsp:cNvPr id="0" name=""/>
        <dsp:cNvSpPr/>
      </dsp:nvSpPr>
      <dsp:spPr>
        <a:xfrm>
          <a:off x="230796" y="2082657"/>
          <a:ext cx="419630" cy="4196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376393-2710-4FAF-A5DA-B18B718AF587}">
      <dsp:nvSpPr>
        <dsp:cNvPr id="0" name=""/>
        <dsp:cNvSpPr/>
      </dsp:nvSpPr>
      <dsp:spPr>
        <a:xfrm>
          <a:off x="881223" y="1910991"/>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l" defTabSz="622300">
            <a:lnSpc>
              <a:spcPct val="90000"/>
            </a:lnSpc>
            <a:spcBef>
              <a:spcPct val="0"/>
            </a:spcBef>
            <a:spcAft>
              <a:spcPct val="35000"/>
            </a:spcAft>
            <a:buNone/>
          </a:pPr>
          <a:r>
            <a:rPr lang="en-US" sz="1400" b="1" kern="1200"/>
            <a:t>Gaussian Blurring</a:t>
          </a:r>
          <a:r>
            <a:rPr lang="en-US" sz="1400" kern="1200"/>
            <a:t>: Applying Gaussian blur smooths the image by averaging pixel values with their neighbors. It helps reduce noise and detail in the image, making it easier to detect larger, more relevant patterns or features by eliminating fine, irrelevant variations.</a:t>
          </a:r>
        </a:p>
      </dsp:txBody>
      <dsp:txXfrm>
        <a:off x="881223" y="1910991"/>
        <a:ext cx="9625232" cy="762963"/>
      </dsp:txXfrm>
    </dsp:sp>
    <dsp:sp modelId="{2C80B63E-6363-40DC-B4B4-831F71E6EB0E}">
      <dsp:nvSpPr>
        <dsp:cNvPr id="0" name=""/>
        <dsp:cNvSpPr/>
      </dsp:nvSpPr>
      <dsp:spPr>
        <a:xfrm>
          <a:off x="0" y="2864695"/>
          <a:ext cx="10506456" cy="76296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EED21B-1864-4742-90EA-7010CD5A1A91}">
      <dsp:nvSpPr>
        <dsp:cNvPr id="0" name=""/>
        <dsp:cNvSpPr/>
      </dsp:nvSpPr>
      <dsp:spPr>
        <a:xfrm>
          <a:off x="230796" y="3036362"/>
          <a:ext cx="419630" cy="4196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3E41F6-E61D-459E-B4F5-08CB7393D3E5}">
      <dsp:nvSpPr>
        <dsp:cNvPr id="0" name=""/>
        <dsp:cNvSpPr/>
      </dsp:nvSpPr>
      <dsp:spPr>
        <a:xfrm>
          <a:off x="881223" y="2864695"/>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l" defTabSz="622300">
            <a:lnSpc>
              <a:spcPct val="90000"/>
            </a:lnSpc>
            <a:spcBef>
              <a:spcPct val="0"/>
            </a:spcBef>
            <a:spcAft>
              <a:spcPct val="35000"/>
            </a:spcAft>
            <a:buNone/>
          </a:pPr>
          <a:r>
            <a:rPr lang="en-US" sz="1400" b="1" kern="1200"/>
            <a:t>Binary Thresholding</a:t>
          </a:r>
          <a:r>
            <a:rPr lang="en-US" sz="1400" kern="1200"/>
            <a:t>: This process segments the image into foreground and background by converting it into a binary image based on a threshold. It simplifies the analysis by focusing on the significant parts of the image, usually by highlighting areas of interest and suppressing the less relevant background.</a:t>
          </a:r>
        </a:p>
      </dsp:txBody>
      <dsp:txXfrm>
        <a:off x="881223" y="2864695"/>
        <a:ext cx="9625232" cy="762963"/>
      </dsp:txXfrm>
    </dsp:sp>
    <dsp:sp modelId="{2665CDA2-490A-4B29-ADC0-8DCDD5B95AD1}">
      <dsp:nvSpPr>
        <dsp:cNvPr id="0" name=""/>
        <dsp:cNvSpPr/>
      </dsp:nvSpPr>
      <dsp:spPr>
        <a:xfrm>
          <a:off x="0" y="3818400"/>
          <a:ext cx="10506456" cy="762963"/>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0442E6-84DE-4E2B-894E-6811CDDC776F}">
      <dsp:nvSpPr>
        <dsp:cNvPr id="0" name=""/>
        <dsp:cNvSpPr/>
      </dsp:nvSpPr>
      <dsp:spPr>
        <a:xfrm>
          <a:off x="230796" y="3990067"/>
          <a:ext cx="419630" cy="41963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96BAD3-5054-4795-A277-BCB2B4A5ED2B}">
      <dsp:nvSpPr>
        <dsp:cNvPr id="0" name=""/>
        <dsp:cNvSpPr/>
      </dsp:nvSpPr>
      <dsp:spPr>
        <a:xfrm>
          <a:off x="881223" y="3818400"/>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l" defTabSz="622300">
            <a:lnSpc>
              <a:spcPct val="90000"/>
            </a:lnSpc>
            <a:spcBef>
              <a:spcPct val="0"/>
            </a:spcBef>
            <a:spcAft>
              <a:spcPct val="35000"/>
            </a:spcAft>
            <a:buNone/>
          </a:pPr>
          <a:r>
            <a:rPr lang="en-US" sz="1400" b="1" kern="1200"/>
            <a:t>Morphological Closing</a:t>
          </a:r>
          <a:r>
            <a:rPr lang="en-US" sz="1400" kern="1200"/>
            <a:t>: The closing operation, which is a dilation followed by an erosion, helps to close small holes and gaps in the foreground objects. This step is crucial for creating more continuous and solid object shapes, making it easier to analyze their structure and spatial relationships.</a:t>
          </a:r>
        </a:p>
      </dsp:txBody>
      <dsp:txXfrm>
        <a:off x="881223" y="3818400"/>
        <a:ext cx="9625232" cy="7629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720685-9D32-455C-829D-96427C2E51A6}">
      <dsp:nvSpPr>
        <dsp:cNvPr id="0" name=""/>
        <dsp:cNvSpPr/>
      </dsp:nvSpPr>
      <dsp:spPr>
        <a:xfrm>
          <a:off x="7080" y="101714"/>
          <a:ext cx="1093064" cy="10930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B66129-96FF-445C-B51D-8986BF4B3E83}">
      <dsp:nvSpPr>
        <dsp:cNvPr id="0" name=""/>
        <dsp:cNvSpPr/>
      </dsp:nvSpPr>
      <dsp:spPr>
        <a:xfrm>
          <a:off x="7080" y="1371101"/>
          <a:ext cx="3123040" cy="468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defRPr b="1"/>
          </a:pPr>
          <a:r>
            <a:rPr lang="en-US" sz="1500" b="1" kern="1200"/>
            <a:t>What is Grayscale Conversion?</a:t>
          </a:r>
          <a:endParaRPr lang="en-US" sz="1500" kern="1200"/>
        </a:p>
      </dsp:txBody>
      <dsp:txXfrm>
        <a:off x="7080" y="1371101"/>
        <a:ext cx="3123040" cy="468456"/>
      </dsp:txXfrm>
    </dsp:sp>
    <dsp:sp modelId="{FDD92E02-2A14-44EB-A613-E24C242030EC}">
      <dsp:nvSpPr>
        <dsp:cNvPr id="0" name=""/>
        <dsp:cNvSpPr/>
      </dsp:nvSpPr>
      <dsp:spPr>
        <a:xfrm>
          <a:off x="7080" y="1921567"/>
          <a:ext cx="3123040" cy="2280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1" kern="1200"/>
            <a:t>Definition</a:t>
          </a:r>
          <a:r>
            <a:rPr lang="en-US" sz="1100" kern="1200"/>
            <a:t>: Grayscale conversion transforms a color image into shades of gray, consolidating the information across color channels into a single intensity channel. This process results in an image composed of varying shades of gray, where each pixel represents the brightness of the original color at that location.</a:t>
          </a:r>
        </a:p>
        <a:p>
          <a:pPr marL="0" lvl="0" indent="0" algn="l" defTabSz="488950">
            <a:lnSpc>
              <a:spcPct val="100000"/>
            </a:lnSpc>
            <a:spcBef>
              <a:spcPct val="0"/>
            </a:spcBef>
            <a:spcAft>
              <a:spcPct val="35000"/>
            </a:spcAft>
            <a:buNone/>
          </a:pPr>
          <a:r>
            <a:rPr lang="en-US" sz="1100" b="1" kern="1200"/>
            <a:t>Color to Grayscale</a:t>
          </a:r>
          <a:r>
            <a:rPr lang="en-US" sz="1100" kern="1200"/>
            <a:t>: In color images, each pixel's color is determined by a combination of red, green, and blue values. Grayscale conversion averages or weights these values to produce a single brightness value. A common method involves applying specific weights to the RGB channels.</a:t>
          </a:r>
        </a:p>
      </dsp:txBody>
      <dsp:txXfrm>
        <a:off x="7080" y="1921567"/>
        <a:ext cx="3123040" cy="2280670"/>
      </dsp:txXfrm>
    </dsp:sp>
    <dsp:sp modelId="{644568CA-540B-44E6-AC5E-A9CF9961641E}">
      <dsp:nvSpPr>
        <dsp:cNvPr id="0" name=""/>
        <dsp:cNvSpPr/>
      </dsp:nvSpPr>
      <dsp:spPr>
        <a:xfrm>
          <a:off x="3676654" y="101714"/>
          <a:ext cx="1093064" cy="10930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563792-36E6-4C2A-88F3-1AB147A56502}">
      <dsp:nvSpPr>
        <dsp:cNvPr id="0" name=""/>
        <dsp:cNvSpPr/>
      </dsp:nvSpPr>
      <dsp:spPr>
        <a:xfrm>
          <a:off x="3676654" y="1371101"/>
          <a:ext cx="3123040" cy="468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defRPr b="1"/>
          </a:pPr>
          <a:r>
            <a:rPr lang="en-US" sz="1500" b="1" kern="1200"/>
            <a:t>Significance of Grayscale Conversion</a:t>
          </a:r>
          <a:endParaRPr lang="en-US" sz="1500" kern="1200"/>
        </a:p>
      </dsp:txBody>
      <dsp:txXfrm>
        <a:off x="3676654" y="1371101"/>
        <a:ext cx="3123040" cy="468456"/>
      </dsp:txXfrm>
    </dsp:sp>
    <dsp:sp modelId="{5C301B1A-2AF8-40BF-96B7-DF040F8A8D96}">
      <dsp:nvSpPr>
        <dsp:cNvPr id="0" name=""/>
        <dsp:cNvSpPr/>
      </dsp:nvSpPr>
      <dsp:spPr>
        <a:xfrm>
          <a:off x="3676654" y="1921567"/>
          <a:ext cx="3123040" cy="2280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1" kern="1200"/>
            <a:t>Reduces Complexity</a:t>
          </a:r>
          <a:r>
            <a:rPr lang="en-US" sz="1100" kern="1200"/>
            <a:t>: By converting to grayscale, the amount of data to be processed is significantly reduced since the image is represented by a single channel rather than three. This simplification speeds up computational tasks and reduces resource requirements.</a:t>
          </a:r>
        </a:p>
        <a:p>
          <a:pPr marL="0" lvl="0" indent="0" algn="l" defTabSz="488950">
            <a:lnSpc>
              <a:spcPct val="100000"/>
            </a:lnSpc>
            <a:spcBef>
              <a:spcPct val="0"/>
            </a:spcBef>
            <a:spcAft>
              <a:spcPct val="35000"/>
            </a:spcAft>
            <a:buNone/>
          </a:pPr>
          <a:r>
            <a:rPr lang="en-US" sz="1100" b="1" kern="1200"/>
            <a:t>Enhances Algorithm Efficiency</a:t>
          </a:r>
          <a:r>
            <a:rPr lang="en-US" sz="1100" kern="1200"/>
            <a:t>: Many algorithms for tasks like edge detection, thresholding, and feature extraction perform more efficiently on grayscale images. The reduced complexity allows these algorithms to focus on texture and shape instead of color variations.</a:t>
          </a:r>
        </a:p>
      </dsp:txBody>
      <dsp:txXfrm>
        <a:off x="3676654" y="1921567"/>
        <a:ext cx="3123040" cy="2280670"/>
      </dsp:txXfrm>
    </dsp:sp>
    <dsp:sp modelId="{F4A65872-95DA-4A82-8AB7-C57E9868CB65}">
      <dsp:nvSpPr>
        <dsp:cNvPr id="0" name=""/>
        <dsp:cNvSpPr/>
      </dsp:nvSpPr>
      <dsp:spPr>
        <a:xfrm>
          <a:off x="7346227" y="101714"/>
          <a:ext cx="1093064" cy="10930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294447-0149-491C-BCF0-4AEFA77503AC}">
      <dsp:nvSpPr>
        <dsp:cNvPr id="0" name=""/>
        <dsp:cNvSpPr/>
      </dsp:nvSpPr>
      <dsp:spPr>
        <a:xfrm>
          <a:off x="7346227" y="1371101"/>
          <a:ext cx="3123040" cy="468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defRPr b="1"/>
          </a:pPr>
          <a:r>
            <a:rPr lang="en-US" sz="1500" b="1" kern="1200"/>
            <a:t>Impact on Image Processing and Analysis</a:t>
          </a:r>
          <a:endParaRPr lang="en-US" sz="1500" kern="1200"/>
        </a:p>
      </dsp:txBody>
      <dsp:txXfrm>
        <a:off x="7346227" y="1371101"/>
        <a:ext cx="3123040" cy="468456"/>
      </dsp:txXfrm>
    </dsp:sp>
    <dsp:sp modelId="{E6702B56-D8EA-4A73-8608-E13C60AC60E3}">
      <dsp:nvSpPr>
        <dsp:cNvPr id="0" name=""/>
        <dsp:cNvSpPr/>
      </dsp:nvSpPr>
      <dsp:spPr>
        <a:xfrm>
          <a:off x="7346227" y="1921567"/>
          <a:ext cx="3123040" cy="2280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1" kern="1200"/>
            <a:t>Feature Detection and Recognition</a:t>
          </a:r>
          <a:r>
            <a:rPr lang="en-US" sz="1100" kern="1200"/>
            <a:t>: Grayscale images highlight structural properties and contrast differences, facilitating the detection of edges, shapes, and patterns without the distraction of color.</a:t>
          </a:r>
        </a:p>
        <a:p>
          <a:pPr marL="0" lvl="0" indent="0" algn="l" defTabSz="488950">
            <a:lnSpc>
              <a:spcPct val="100000"/>
            </a:lnSpc>
            <a:spcBef>
              <a:spcPct val="0"/>
            </a:spcBef>
            <a:spcAft>
              <a:spcPct val="35000"/>
            </a:spcAft>
            <a:buNone/>
          </a:pPr>
          <a:r>
            <a:rPr lang="en-US" sz="1100" b="1" kern="1200"/>
            <a:t>Preprocessing Step for Further Analysis</a:t>
          </a:r>
          <a:r>
            <a:rPr lang="en-US" sz="1100" kern="1200"/>
            <a:t>: Grayscale conversion is often the first step in a sequence of preprocessing operations aimed at preparing images for more complex analyses, such as segmentation, classification, or tracking movements, including eye gaze.</a:t>
          </a:r>
        </a:p>
      </dsp:txBody>
      <dsp:txXfrm>
        <a:off x="7346227" y="1921567"/>
        <a:ext cx="3123040" cy="22806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7D56FB-56B1-4F83-B7C5-111213FB9D9E}">
      <dsp:nvSpPr>
        <dsp:cNvPr id="0" name=""/>
        <dsp:cNvSpPr/>
      </dsp:nvSpPr>
      <dsp:spPr>
        <a:xfrm>
          <a:off x="212335" y="469890"/>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5D51DE-3998-4415-8A12-7E0BE32F12B7}">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E03551-24D6-41CC-B19A-E7E329E500EE}">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a:t>Dilation</a:t>
          </a:r>
          <a:r>
            <a:rPr lang="en-US" sz="1400" kern="1200"/>
            <a:t>: Expands the shapes in an image, typically increasing the area of white (or foreground) regions. It can fill small holes and connect disjoint regions but may also merge closely located objects.</a:t>
          </a:r>
        </a:p>
      </dsp:txBody>
      <dsp:txXfrm>
        <a:off x="1834517" y="469890"/>
        <a:ext cx="3148942" cy="1335915"/>
      </dsp:txXfrm>
    </dsp:sp>
    <dsp:sp modelId="{EECC53A8-6EC1-4160-80A0-50F04D57908A}">
      <dsp:nvSpPr>
        <dsp:cNvPr id="0" name=""/>
        <dsp:cNvSpPr/>
      </dsp:nvSpPr>
      <dsp:spPr>
        <a:xfrm>
          <a:off x="5532139" y="469890"/>
          <a:ext cx="1335915" cy="13359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C07FCB-8091-4A78-BC4F-C3B2FA0CA707}">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541580-D68C-4EDF-A158-5AAF222D8036}">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a:t>Erosion</a:t>
          </a:r>
          <a:r>
            <a:rPr lang="en-US" sz="1400" kern="1200"/>
            <a:t>: Reduces the shapes in an image, effectively shrinking the area of white regions. It can remove small noise and detach slightly connected objects but may also break thin connections and reduce object sizes.</a:t>
          </a:r>
        </a:p>
      </dsp:txBody>
      <dsp:txXfrm>
        <a:off x="7154322" y="469890"/>
        <a:ext cx="3148942" cy="1335915"/>
      </dsp:txXfrm>
    </dsp:sp>
    <dsp:sp modelId="{2E24D907-5366-4C6D-A3EC-E446C21C1533}">
      <dsp:nvSpPr>
        <dsp:cNvPr id="0" name=""/>
        <dsp:cNvSpPr/>
      </dsp:nvSpPr>
      <dsp:spPr>
        <a:xfrm>
          <a:off x="212335" y="2545532"/>
          <a:ext cx="1335915" cy="133591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E774F4-4956-4DC6-B730-7D308BFB5784}">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5BD091-5234-4CDF-B2F9-D4936C208C71}">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a:t>Opening</a:t>
          </a:r>
          <a:r>
            <a:rPr lang="en-US" sz="1400" kern="1200"/>
            <a:t>: A sequence of erosion followed by dilation. This operation is used to remove small objects or noise from an image without significantly affecting the size of the larger objects present.</a:t>
          </a:r>
        </a:p>
      </dsp:txBody>
      <dsp:txXfrm>
        <a:off x="1834517" y="2545532"/>
        <a:ext cx="3148942" cy="1335915"/>
      </dsp:txXfrm>
    </dsp:sp>
    <dsp:sp modelId="{A39D6E30-B33E-4834-B4CD-54C887E058AE}">
      <dsp:nvSpPr>
        <dsp:cNvPr id="0" name=""/>
        <dsp:cNvSpPr/>
      </dsp:nvSpPr>
      <dsp:spPr>
        <a:xfrm>
          <a:off x="5532139" y="2545532"/>
          <a:ext cx="1335915" cy="133591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D1FDDE-A1BE-42C1-956F-B04C3B4CD61C}">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AF7126-1EF6-45E8-95C5-0A7988E698D4}">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a:t>Closing</a:t>
          </a:r>
          <a:r>
            <a:rPr lang="en-US" sz="1400" kern="1200"/>
            <a:t>: A sequence of dilation followed by erosion. It fills small holes and gaps within the objects in an image, smoothing the object outlines without significantly changing their size.</a:t>
          </a:r>
        </a:p>
      </dsp:txBody>
      <dsp:txXfrm>
        <a:off x="7154322" y="2545532"/>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2/28/2024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2/28/2024</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2/28/2024</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2/28/2024</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2/28/2024</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2/28/2024</a:t>
            </a:fld>
            <a:endParaRPr lang="en-US"/>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2/28/2024</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2/28/2024</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2/28/2024</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2/28/2024</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2/28/2024</a:t>
            </a:fld>
            <a:endParaRPr lang="en-US"/>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2/28/2024</a:t>
            </a:fld>
            <a:endParaRPr lang="en-US"/>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692623" y="1840189"/>
            <a:ext cx="8101889" cy="2387600"/>
          </a:xfrm>
        </p:spPr>
        <p:txBody>
          <a:bodyPr/>
          <a:lstStyle/>
          <a:p>
            <a:r>
              <a:rPr lang="en-US">
                <a:ea typeface="+mj-lt"/>
                <a:cs typeface="+mj-lt"/>
              </a:rPr>
              <a:t>Analyzing the human eye gaze pattern while attending the online test</a:t>
            </a:r>
            <a:endParaRPr lang="en-US"/>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a:t>Plan Of Action </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2447468529"/>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a:solidFill>
                  <a:schemeClr val="bg1"/>
                </a:solidFill>
                <a:latin typeface="Tenorite" pitchFamily="2" charset="0"/>
              </a:rPr>
              <a:t>5</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a:p>
        </p:txBody>
      </p:sp>
    </p:spTree>
    <p:extLst>
      <p:ext uri="{BB962C8B-B14F-4D97-AF65-F5344CB8AC3E}">
        <p14:creationId xmlns:p14="http://schemas.microsoft.com/office/powerpoint/2010/main" val="700209266"/>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a:t>Gaze Recorder</a:t>
            </a:r>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7" name="Rectangle 1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8F1F332-6BF7-F326-3390-B03C8A4B60DF}"/>
              </a:ext>
            </a:extLst>
          </p:cNvPr>
          <p:cNvSpPr txBox="1"/>
          <p:nvPr/>
        </p:nvSpPr>
        <p:spPr>
          <a:xfrm>
            <a:off x="590719" y="2330505"/>
            <a:ext cx="4559425" cy="397958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1600"/>
              <a:t>If you need a utility that can track your eye movement while you are operating your computer, GazeRecorder is one of the best software for that. </a:t>
            </a:r>
          </a:p>
          <a:p>
            <a:pPr marL="285750" indent="-228600">
              <a:lnSpc>
                <a:spcPct val="90000"/>
              </a:lnSpc>
              <a:spcAft>
                <a:spcPts val="600"/>
              </a:spcAft>
              <a:buFont typeface="Arial" panose="020B0604020202020204" pitchFamily="34" charset="0"/>
              <a:buChar char="•"/>
            </a:pPr>
            <a:r>
              <a:rPr lang="en-US" sz="1600"/>
              <a:t>Doing this might come in handy especially if you are developing certain accessibility-related software solutions, as it can provide you with significant insight about your eye movement behavior.</a:t>
            </a:r>
          </a:p>
          <a:p>
            <a:pPr marL="285750" indent="-228600">
              <a:lnSpc>
                <a:spcPct val="90000"/>
              </a:lnSpc>
              <a:spcAft>
                <a:spcPts val="600"/>
              </a:spcAft>
              <a:buFont typeface="Arial" panose="020B0604020202020204" pitchFamily="34" charset="0"/>
              <a:buChar char="•"/>
            </a:pPr>
            <a:r>
              <a:rPr lang="en-US" sz="1600"/>
              <a:t>Aside from enabling you to track your eye movement, this application also lets you capture video recordings so that you can save the results on your computer and use them for your future projects.</a:t>
            </a:r>
          </a:p>
          <a:p>
            <a:pPr marL="285750" indent="-228600">
              <a:lnSpc>
                <a:spcPct val="90000"/>
              </a:lnSpc>
              <a:spcAft>
                <a:spcPts val="600"/>
              </a:spcAft>
              <a:buFont typeface="Arial" panose="020B0604020202020204" pitchFamily="34" charset="0"/>
              <a:buChar char="•"/>
            </a:pPr>
            <a:r>
              <a:rPr lang="en-US" sz="1600"/>
              <a:t> GazeRecorder measures the intuitive gaze and the interactional behavior.</a:t>
            </a:r>
          </a:p>
        </p:txBody>
      </p:sp>
      <p:sp>
        <p:nvSpPr>
          <p:cNvPr id="22" name="Rectangle 2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9385070" y="6492240"/>
            <a:ext cx="1055716" cy="365125"/>
          </a:xfrm>
        </p:spPr>
        <p:txBody>
          <a:bodyPr vert="horz" lIns="91440" tIns="45720" rIns="91440" bIns="45720" rtlCol="0" anchor="ctr">
            <a:normAutofit/>
          </a:bodyPr>
          <a:lstStyle/>
          <a:p>
            <a:pPr>
              <a:spcAft>
                <a:spcPts val="600"/>
              </a:spcAft>
              <a:defRPr/>
            </a:pPr>
            <a:fld id="{294A09A9-5501-47C1-A89A-A340965A2BE2}" type="slidenum">
              <a:rPr lang="en-US" smtClean="0">
                <a:solidFill>
                  <a:prstClr val="black">
                    <a:tint val="75000"/>
                  </a:prstClr>
                </a:solidFill>
                <a:latin typeface="Calibri" panose="020F0502020204030204"/>
              </a:rPr>
              <a:pPr>
                <a:spcAft>
                  <a:spcPts val="600"/>
                </a:spcAft>
                <a:defRPr/>
              </a:pPr>
              <a:t>11</a:t>
            </a:fld>
            <a:endParaRPr lang="en-US">
              <a:solidFill>
                <a:prstClr val="black">
                  <a:tint val="75000"/>
                </a:prstClr>
              </a:solidFill>
              <a:latin typeface="Calibri" panose="020F0502020204030204"/>
            </a:endParaRPr>
          </a:p>
        </p:txBody>
      </p:sp>
      <p:pic>
        <p:nvPicPr>
          <p:cNvPr id="5" name="Picture 4" descr="A screenshot of a phone&#10;&#10;Description automatically generated">
            <a:extLst>
              <a:ext uri="{FF2B5EF4-FFF2-40B4-BE49-F238E27FC236}">
                <a16:creationId xmlns:a16="http://schemas.microsoft.com/office/drawing/2014/main" id="{E3953834-78E7-2DD1-0429-556BCB3CC42E}"/>
              </a:ext>
            </a:extLst>
          </p:cNvPr>
          <p:cNvPicPr>
            <a:picLocks noChangeAspect="1"/>
          </p:cNvPicPr>
          <p:nvPr/>
        </p:nvPicPr>
        <p:blipFill>
          <a:blip r:embed="rId2"/>
          <a:stretch>
            <a:fillRect/>
          </a:stretch>
        </p:blipFill>
        <p:spPr>
          <a:xfrm>
            <a:off x="5780294" y="1082261"/>
            <a:ext cx="5810805" cy="4726609"/>
          </a:xfrm>
          <a:prstGeom prst="rect">
            <a:avLst/>
          </a:prstGeom>
        </p:spPr>
      </p:pic>
    </p:spTree>
    <p:extLst>
      <p:ext uri="{BB962C8B-B14F-4D97-AF65-F5344CB8AC3E}">
        <p14:creationId xmlns:p14="http://schemas.microsoft.com/office/powerpoint/2010/main" val="2563119616"/>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308776" y="2074363"/>
            <a:ext cx="4051066"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IMPLEMENTATION FLOW OF PREPROCESSING FOR EYE GAZE DETECTION</a:t>
            </a:r>
            <a:endParaRPr lang="en-US" sz="2600" kern="1200">
              <a:solidFill>
                <a:srgbClr val="FFFFFF"/>
              </a:solidFill>
              <a:latin typeface="+mj-lt"/>
            </a:endParaRPr>
          </a:p>
        </p:txBody>
      </p:sp>
      <p:pic>
        <p:nvPicPr>
          <p:cNvPr id="3" name="Content Placeholder 2" descr="A blue rectangular sign with white text&#10;&#10;Description automatically generated">
            <a:extLst>
              <a:ext uri="{FF2B5EF4-FFF2-40B4-BE49-F238E27FC236}">
                <a16:creationId xmlns:a16="http://schemas.microsoft.com/office/drawing/2014/main" id="{ED91CE2C-710C-0598-F6A3-BEDBACDFA334}"/>
              </a:ext>
            </a:extLst>
          </p:cNvPr>
          <p:cNvPicPr>
            <a:picLocks noGrp="1" noChangeAspect="1"/>
          </p:cNvPicPr>
          <p:nvPr>
            <p:ph idx="1"/>
          </p:nvPr>
        </p:nvPicPr>
        <p:blipFill>
          <a:blip r:embed="rId2"/>
          <a:stretch>
            <a:fillRect/>
          </a:stretch>
        </p:blipFill>
        <p:spPr>
          <a:xfrm>
            <a:off x="4729433" y="134266"/>
            <a:ext cx="2814167" cy="6461124"/>
          </a:xfrm>
          <a:prstGeom prst="rect">
            <a:avLst/>
          </a:prstGeom>
        </p:spPr>
      </p:pic>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11310257" y="6356350"/>
            <a:ext cx="560009" cy="365125"/>
          </a:xfrm>
        </p:spPr>
        <p:txBody>
          <a:bodyPr vert="horz" lIns="91440" tIns="45720" rIns="91440" bIns="45720" rtlCol="0" anchor="ctr">
            <a:normAutofit/>
          </a:bodyPr>
          <a:lstStyle/>
          <a:p>
            <a:pPr>
              <a:spcAft>
                <a:spcPts val="600"/>
              </a:spcAft>
            </a:pPr>
            <a:fld id="{294A09A9-5501-47C1-A89A-A340965A2BE2}" type="slidenum">
              <a:rPr lang="en-US">
                <a:solidFill>
                  <a:srgbClr val="898989"/>
                </a:solidFill>
              </a:rPr>
              <a:pPr>
                <a:spcAft>
                  <a:spcPts val="600"/>
                </a:spcAft>
              </a:pPr>
              <a:t>12</a:t>
            </a:fld>
            <a:endParaRPr lang="en-US">
              <a:solidFill>
                <a:srgbClr val="898989"/>
              </a:solidFill>
            </a:endParaRPr>
          </a:p>
        </p:txBody>
      </p:sp>
      <p:pic>
        <p:nvPicPr>
          <p:cNvPr id="5" name="Picture 4" descr="A screenshot of a computer&#10;&#10;Description automatically generated">
            <a:extLst>
              <a:ext uri="{FF2B5EF4-FFF2-40B4-BE49-F238E27FC236}">
                <a16:creationId xmlns:a16="http://schemas.microsoft.com/office/drawing/2014/main" id="{9763C788-E4F3-CEBB-8C1E-F6DD2125D3A7}"/>
              </a:ext>
            </a:extLst>
          </p:cNvPr>
          <p:cNvPicPr>
            <a:picLocks noChangeAspect="1"/>
          </p:cNvPicPr>
          <p:nvPr/>
        </p:nvPicPr>
        <p:blipFill>
          <a:blip r:embed="rId3"/>
          <a:stretch>
            <a:fillRect/>
          </a:stretch>
        </p:blipFill>
        <p:spPr>
          <a:xfrm>
            <a:off x="8411947" y="0"/>
            <a:ext cx="1814215" cy="6858000"/>
          </a:xfrm>
          <a:prstGeom prst="rect">
            <a:avLst/>
          </a:prstGeom>
        </p:spPr>
      </p:pic>
    </p:spTree>
    <p:extLst>
      <p:ext uri="{BB962C8B-B14F-4D97-AF65-F5344CB8AC3E}">
        <p14:creationId xmlns:p14="http://schemas.microsoft.com/office/powerpoint/2010/main" val="180990682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41248" y="251312"/>
            <a:ext cx="10506456" cy="1010264"/>
          </a:xfrm>
        </p:spPr>
        <p:txBody>
          <a:bodyPr anchor="ctr">
            <a:normAutofit/>
          </a:bodyPr>
          <a:lstStyle/>
          <a:p>
            <a:r>
              <a:rPr lang="en-US"/>
              <a:t>PRE - PROCESSING</a:t>
            </a:r>
          </a:p>
        </p:txBody>
      </p:sp>
      <p:sp>
        <p:nvSpPr>
          <p:cNvPr id="18" name="Rectangle 17">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8860536" y="6356350"/>
            <a:ext cx="2490216" cy="365125"/>
          </a:xfrm>
        </p:spPr>
        <p:txBody>
          <a:bodyPr>
            <a:normAutofit/>
          </a:bodyPr>
          <a:lstStyle/>
          <a:p>
            <a:pPr>
              <a:spcAft>
                <a:spcPts val="600"/>
              </a:spcAft>
            </a:pPr>
            <a:fld id="{294A09A9-5501-47C1-A89A-A340965A2BE2}" type="slidenum">
              <a:rPr lang="en-US">
                <a:solidFill>
                  <a:schemeClr val="tx1">
                    <a:lumMod val="50000"/>
                    <a:lumOff val="50000"/>
                  </a:schemeClr>
                </a:solidFill>
              </a:rPr>
              <a:pPr>
                <a:spcAft>
                  <a:spcPts val="600"/>
                </a:spcAft>
              </a:pPr>
              <a:t>13</a:t>
            </a:fld>
            <a:endParaRPr lang="en-US">
              <a:solidFill>
                <a:schemeClr val="tx1">
                  <a:lumMod val="50000"/>
                  <a:lumOff val="50000"/>
                </a:schemeClr>
              </a:solidFill>
            </a:endParaRPr>
          </a:p>
        </p:txBody>
      </p:sp>
      <p:graphicFrame>
        <p:nvGraphicFramePr>
          <p:cNvPr id="12" name="Content Placeholder 9">
            <a:extLst>
              <a:ext uri="{FF2B5EF4-FFF2-40B4-BE49-F238E27FC236}">
                <a16:creationId xmlns:a16="http://schemas.microsoft.com/office/drawing/2014/main" id="{A3A697CF-87CA-D5A2-53CA-43488C002FE8}"/>
              </a:ext>
            </a:extLst>
          </p:cNvPr>
          <p:cNvGraphicFramePr>
            <a:graphicFrameLocks noGrp="1"/>
          </p:cNvGraphicFramePr>
          <p:nvPr>
            <p:ph idx="1"/>
            <p:extLst>
              <p:ext uri="{D42A27DB-BD31-4B8C-83A1-F6EECF244321}">
                <p14:modId xmlns:p14="http://schemas.microsoft.com/office/powerpoint/2010/main" val="1271196289"/>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4220443"/>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28344" y="241851"/>
            <a:ext cx="9779183" cy="729216"/>
          </a:xfrm>
        </p:spPr>
        <p:txBody>
          <a:bodyPr/>
          <a:lstStyle/>
          <a:p>
            <a:r>
              <a:rPr lang="en-US"/>
              <a:t>Grayscale Conversion </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a:p>
        </p:txBody>
      </p:sp>
      <p:graphicFrame>
        <p:nvGraphicFramePr>
          <p:cNvPr id="12" name="Content Placeholder 9">
            <a:extLst>
              <a:ext uri="{FF2B5EF4-FFF2-40B4-BE49-F238E27FC236}">
                <a16:creationId xmlns:a16="http://schemas.microsoft.com/office/drawing/2014/main" id="{5C7423D8-2DC2-E709-5BA8-EA76AAC28C53}"/>
              </a:ext>
            </a:extLst>
          </p:cNvPr>
          <p:cNvGraphicFramePr>
            <a:graphicFrameLocks noGrp="1"/>
          </p:cNvGraphicFramePr>
          <p:nvPr>
            <p:ph idx="1"/>
            <p:extLst>
              <p:ext uri="{D42A27DB-BD31-4B8C-83A1-F6EECF244321}">
                <p14:modId xmlns:p14="http://schemas.microsoft.com/office/powerpoint/2010/main" val="3511461488"/>
              </p:ext>
            </p:extLst>
          </p:nvPr>
        </p:nvGraphicFramePr>
        <p:xfrm>
          <a:off x="820105" y="1295276"/>
          <a:ext cx="10476349" cy="43039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70768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Gaussian Blur</a:t>
            </a:r>
          </a:p>
        </p:txBody>
      </p:sp>
      <p:sp>
        <p:nvSpPr>
          <p:cNvPr id="17" name="Rectangle 16">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104FD254-FDF7-B0A0-3693-CA2522990064}"/>
              </a:ext>
            </a:extLst>
          </p:cNvPr>
          <p:cNvSpPr>
            <a:spLocks noGrp="1"/>
          </p:cNvSpPr>
          <p:nvPr>
            <p:ph idx="1"/>
          </p:nvPr>
        </p:nvSpPr>
        <p:spPr>
          <a:xfrm>
            <a:off x="1155548" y="2217343"/>
            <a:ext cx="9880893" cy="3959619"/>
          </a:xfrm>
        </p:spPr>
        <p:txBody>
          <a:bodyPr vert="horz" lIns="91440" tIns="45720" rIns="91440" bIns="45720" rtlCol="0">
            <a:normAutofit/>
          </a:bodyPr>
          <a:lstStyle/>
          <a:p>
            <a:r>
              <a:rPr lang="en-US" sz="1300" b="1"/>
              <a:t>Kernel in Gaussian Blur</a:t>
            </a:r>
            <a:endParaRPr lang="en-US" sz="1300"/>
          </a:p>
          <a:p>
            <a:pPr marL="285750" indent="-285750">
              <a:buFont typeface="Arial"/>
              <a:buChar char="•"/>
            </a:pPr>
            <a:r>
              <a:rPr lang="en-US" sz="1300" b="1">
                <a:ea typeface="+mn-lt"/>
                <a:cs typeface="+mn-lt"/>
              </a:rPr>
              <a:t>Definition</a:t>
            </a:r>
            <a:r>
              <a:rPr lang="en-US" sz="1300">
                <a:ea typeface="+mn-lt"/>
                <a:cs typeface="+mn-lt"/>
              </a:rPr>
              <a:t>: A kernel, also known as a convolution matrix or mask, is a small matrix used to apply effects like blurring, sharpening, embossing, edge detection, and more to an image. In the context of Gaussian blur, the kernel represents the weights given to neighboring pixels when computing the new value of a specific pixel.</a:t>
            </a:r>
          </a:p>
          <a:p>
            <a:pPr marL="285750" indent="-285750">
              <a:buFont typeface="Arial"/>
              <a:buChar char="•"/>
            </a:pPr>
            <a:r>
              <a:rPr lang="en-US" sz="1300" b="1">
                <a:ea typeface="+mn-lt"/>
                <a:cs typeface="+mn-lt"/>
              </a:rPr>
              <a:t>Structure</a:t>
            </a:r>
            <a:r>
              <a:rPr lang="en-US" sz="1300">
                <a:ea typeface="+mn-lt"/>
                <a:cs typeface="+mn-lt"/>
              </a:rPr>
              <a:t>: The kernel is structured according to the Gaussian function. Its size (e.g., 3x3, 5x5, etc.) determines how many neighboring pixels are considered in the blurring process. The values within the kernel decrease as they move away from the center, following the Gaussian distribution curve. This means that pixels closer to the target pixel have a higher influence on the final result than those further away.</a:t>
            </a:r>
          </a:p>
          <a:p>
            <a:pPr marL="285750" indent="-285750">
              <a:buFont typeface="Arial"/>
              <a:buChar char="•"/>
            </a:pPr>
            <a:r>
              <a:rPr lang="en-US" sz="1300" b="1">
                <a:ea typeface="+mn-lt"/>
                <a:cs typeface="+mn-lt"/>
              </a:rPr>
              <a:t>Application</a:t>
            </a:r>
            <a:r>
              <a:rPr lang="en-US" sz="1300">
                <a:ea typeface="+mn-lt"/>
                <a:cs typeface="+mn-lt"/>
              </a:rPr>
              <a:t>: The kernel is applied to every pixel in the image by taking the dot product of the kernel and the portion of the image it covers. The result is a weighted average that determines the new intensity of the central pixel, effectively blurring the image.</a:t>
            </a:r>
          </a:p>
          <a:p>
            <a:r>
              <a:rPr lang="en-US" sz="1300" b="1"/>
              <a:t>Standard Deviation (σ) in Gaussian Blur</a:t>
            </a:r>
            <a:endParaRPr lang="en-US" sz="1300"/>
          </a:p>
          <a:p>
            <a:pPr marL="285750" indent="-285750">
              <a:buFont typeface="Arial"/>
              <a:buChar char="•"/>
            </a:pPr>
            <a:r>
              <a:rPr lang="en-US" sz="1300" b="1">
                <a:ea typeface="+mn-lt"/>
                <a:cs typeface="+mn-lt"/>
              </a:rPr>
              <a:t>Role of Standard Deviation</a:t>
            </a:r>
            <a:r>
              <a:rPr lang="en-US" sz="1300">
                <a:ea typeface="+mn-lt"/>
                <a:cs typeface="+mn-lt"/>
              </a:rPr>
              <a:t>: The standard deviation (σ) of the Gaussian distribution plays a crucial role in controlling the extent of blurring. It determines how "spread out" the bell curve is, which in turn affects how rapidly the weights decrease as you move away from the center of the kernel.</a:t>
            </a:r>
          </a:p>
          <a:p>
            <a:pPr marL="285750" indent="-285750">
              <a:buFont typeface="Arial"/>
              <a:buChar char="•"/>
            </a:pPr>
            <a:r>
              <a:rPr lang="en-US" sz="1300" b="1">
                <a:ea typeface="+mn-lt"/>
                <a:cs typeface="+mn-lt"/>
              </a:rPr>
              <a:t>Effect on Blurring</a:t>
            </a:r>
            <a:r>
              <a:rPr lang="en-US" sz="1300">
                <a:ea typeface="+mn-lt"/>
                <a:cs typeface="+mn-lt"/>
              </a:rPr>
              <a:t>: A larger σ results in a wider bell curve, meaning that pixels farther away from the central pixel have more influence on the blurring effect. This leads to a more pronounced blur. </a:t>
            </a:r>
            <a:endParaRPr lang="en-US" sz="1300"/>
          </a:p>
          <a:p>
            <a:endParaRPr lang="en-US" sz="1300" b="1"/>
          </a:p>
        </p:txBody>
      </p:sp>
    </p:spTree>
    <p:extLst>
      <p:ext uri="{BB962C8B-B14F-4D97-AF65-F5344CB8AC3E}">
        <p14:creationId xmlns:p14="http://schemas.microsoft.com/office/powerpoint/2010/main" val="1164937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38200" y="365125"/>
            <a:ext cx="10515600" cy="1325563"/>
          </a:xfrm>
        </p:spPr>
        <p:txBody>
          <a:bodyPr>
            <a:normAutofit/>
          </a:bodyPr>
          <a:lstStyle/>
          <a:p>
            <a:r>
              <a:rPr lang="en-US" sz="5400"/>
              <a:t>Binary Thresholding</a:t>
            </a:r>
          </a:p>
        </p:txBody>
      </p:sp>
      <p:sp>
        <p:nvSpPr>
          <p:cNvPr id="3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104FD254-FDF7-B0A0-3693-CA2522990064}"/>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1400" b="1"/>
              <a:t>Threshold Selection</a:t>
            </a:r>
            <a:endParaRPr lang="en-US" sz="1400"/>
          </a:p>
          <a:p>
            <a:r>
              <a:rPr lang="en-US" sz="1400">
                <a:ea typeface="+mn-lt"/>
                <a:cs typeface="+mn-lt"/>
              </a:rPr>
              <a:t>The selection of an appropriate threshold value is a critical decision in binary thresholding. This value determines the cutoff point for classifying pixel values into two groups: those that will be turned black (typically set to 0) and those that will be turned white (typically set to 255). The goal is to choose a threshold that best separates the objects of interest from the background or distinguishes between different features within the image. There are several approaches to threshold selection:</a:t>
            </a:r>
            <a:endParaRPr lang="en-US" sz="1400"/>
          </a:p>
          <a:p>
            <a:r>
              <a:rPr lang="en-US" sz="1400" b="1">
                <a:ea typeface="+mn-lt"/>
                <a:cs typeface="+mn-lt"/>
              </a:rPr>
              <a:t>Manual Selection</a:t>
            </a:r>
            <a:r>
              <a:rPr lang="en-US" sz="1400">
                <a:ea typeface="+mn-lt"/>
                <a:cs typeface="+mn-lt"/>
              </a:rPr>
              <a:t>: Involves visually inspecting the image or its histogram and choosing a threshold value that appears to best separate the desired features from the background. This method is straightforward but can be imprecise and inconsistent across different images.</a:t>
            </a:r>
            <a:endParaRPr lang="en-US" sz="1400"/>
          </a:p>
          <a:p>
            <a:endParaRPr lang="en-US" sz="1400" b="1"/>
          </a:p>
          <a:p>
            <a:r>
              <a:rPr lang="en-US" sz="1400" b="1">
                <a:ea typeface="+mn-lt"/>
                <a:cs typeface="+mn-lt"/>
              </a:rPr>
              <a:t>Automatic Selection:</a:t>
            </a:r>
            <a:endParaRPr lang="en-US" sz="1400"/>
          </a:p>
          <a:p>
            <a:pPr marL="285750" indent="-285750">
              <a:buFont typeface="Arial"/>
              <a:buChar char="•"/>
            </a:pPr>
            <a:r>
              <a:rPr lang="en-US" sz="1400" b="1">
                <a:ea typeface="+mn-lt"/>
                <a:cs typeface="+mn-lt"/>
              </a:rPr>
              <a:t>Adaptive Thresholding</a:t>
            </a:r>
            <a:r>
              <a:rPr lang="en-US" sz="1400">
                <a:ea typeface="+mn-lt"/>
                <a:cs typeface="+mn-lt"/>
              </a:rPr>
              <a:t>: Instead of a single global threshold value, adaptive thresholding calculates different thresholds for different regions of the image. This method is particularly useful for images with varying lighting conditions across the scene.</a:t>
            </a:r>
            <a:endParaRPr lang="en-US" sz="1400"/>
          </a:p>
          <a:p>
            <a:pPr marL="285750" indent="-285750">
              <a:buFont typeface="Arial"/>
              <a:buChar char="•"/>
            </a:pPr>
            <a:r>
              <a:rPr lang="en-US" sz="1400" b="1">
                <a:ea typeface="+mn-lt"/>
                <a:cs typeface="+mn-lt"/>
              </a:rPr>
              <a:t>Histogram-based Methods</a:t>
            </a:r>
            <a:r>
              <a:rPr lang="en-US" sz="1400">
                <a:ea typeface="+mn-lt"/>
                <a:cs typeface="+mn-lt"/>
              </a:rPr>
              <a:t>: Analyze the image's histogram to find peaks and valleys that can suggest a suitable threshold, often used in bimodal images where the histogram shows two distinct peaks corresponding to the background and foreground.</a:t>
            </a:r>
            <a:endParaRPr lang="en-US" sz="1400"/>
          </a:p>
          <a:p>
            <a:endParaRPr lang="en-US" sz="1400" b="1"/>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8610600" y="6356350"/>
            <a:ext cx="2743200" cy="365125"/>
          </a:xfrm>
        </p:spPr>
        <p:txBody>
          <a:bodyPr>
            <a:normAutofit/>
          </a:bodyPr>
          <a:lstStyle/>
          <a:p>
            <a:pPr>
              <a:spcAft>
                <a:spcPts val="600"/>
              </a:spcAft>
            </a:pPr>
            <a:fld id="{294A09A9-5501-47C1-A89A-A340965A2BE2}" type="slidenum">
              <a:rPr lang="en-US" smtClean="0"/>
              <a:pPr>
                <a:spcAft>
                  <a:spcPts val="600"/>
                </a:spcAft>
              </a:pPr>
              <a:t>16</a:t>
            </a:fld>
            <a:endParaRPr lang="en-US"/>
          </a:p>
        </p:txBody>
      </p:sp>
    </p:spTree>
    <p:extLst>
      <p:ext uri="{BB962C8B-B14F-4D97-AF65-F5344CB8AC3E}">
        <p14:creationId xmlns:p14="http://schemas.microsoft.com/office/powerpoint/2010/main" val="3355739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38200" y="459863"/>
            <a:ext cx="10515600" cy="1004594"/>
          </a:xfrm>
        </p:spPr>
        <p:txBody>
          <a:bodyPr>
            <a:normAutofit/>
          </a:bodyPr>
          <a:lstStyle/>
          <a:p>
            <a:pPr algn="ctr"/>
            <a:r>
              <a:rPr lang="en-US"/>
              <a:t>Morphological Operations</a:t>
            </a:r>
          </a:p>
        </p:txBody>
      </p:sp>
      <p:sp>
        <p:nvSpPr>
          <p:cNvPr id="49" name="Rectangle: Rounded Corners 48">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8610600" y="6356350"/>
            <a:ext cx="2743200" cy="365125"/>
          </a:xfrm>
        </p:spPr>
        <p:txBody>
          <a:bodyPr>
            <a:normAutofit/>
          </a:bodyPr>
          <a:lstStyle/>
          <a:p>
            <a:pPr>
              <a:spcAft>
                <a:spcPts val="600"/>
              </a:spcAft>
            </a:pPr>
            <a:fld id="{294A09A9-5501-47C1-A89A-A340965A2BE2}" type="slidenum">
              <a:rPr lang="en-US">
                <a:solidFill>
                  <a:srgbClr val="FFFFFF"/>
                </a:solidFill>
              </a:rPr>
              <a:pPr>
                <a:spcAft>
                  <a:spcPts val="600"/>
                </a:spcAft>
              </a:pPr>
              <a:t>17</a:t>
            </a:fld>
            <a:endParaRPr lang="en-US">
              <a:solidFill>
                <a:srgbClr val="FFFFFF"/>
              </a:solidFill>
            </a:endParaRPr>
          </a:p>
        </p:txBody>
      </p:sp>
      <p:graphicFrame>
        <p:nvGraphicFramePr>
          <p:cNvPr id="34" name="Content Placeholder 9">
            <a:extLst>
              <a:ext uri="{FF2B5EF4-FFF2-40B4-BE49-F238E27FC236}">
                <a16:creationId xmlns:a16="http://schemas.microsoft.com/office/drawing/2014/main" id="{6DB8EEC0-5F47-6270-3C43-D8C2ED48B312}"/>
              </a:ext>
            </a:extLst>
          </p:cNvPr>
          <p:cNvGraphicFramePr>
            <a:graphicFrameLocks noGrp="1"/>
          </p:cNvGraphicFramePr>
          <p:nvPr>
            <p:ph idx="1"/>
            <p:extLst>
              <p:ext uri="{D42A27DB-BD31-4B8C-83A1-F6EECF244321}">
                <p14:modId xmlns:p14="http://schemas.microsoft.com/office/powerpoint/2010/main" val="3660147868"/>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2247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68709" y="-98496"/>
            <a:ext cx="9779183" cy="1325563"/>
          </a:xfrm>
        </p:spPr>
        <p:txBody>
          <a:bodyPr/>
          <a:lstStyle/>
          <a:p>
            <a:r>
              <a:rPr lang="en-US" sz="4000"/>
              <a:t>EDGE DETECTION – CANNY ALGORITHM</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18</a:t>
            </a:fld>
            <a:endParaRPr lang="en-US"/>
          </a:p>
        </p:txBody>
      </p:sp>
      <p:sp>
        <p:nvSpPr>
          <p:cNvPr id="10" name="Content Placeholder 9">
            <a:extLst>
              <a:ext uri="{FF2B5EF4-FFF2-40B4-BE49-F238E27FC236}">
                <a16:creationId xmlns:a16="http://schemas.microsoft.com/office/drawing/2014/main" id="{104FD254-FDF7-B0A0-3693-CA2522990064}"/>
              </a:ext>
            </a:extLst>
          </p:cNvPr>
          <p:cNvSpPr>
            <a:spLocks noGrp="1"/>
          </p:cNvSpPr>
          <p:nvPr>
            <p:ph idx="1"/>
          </p:nvPr>
        </p:nvSpPr>
        <p:spPr>
          <a:xfrm>
            <a:off x="966210" y="1226276"/>
            <a:ext cx="10270609" cy="4714376"/>
          </a:xfrm>
        </p:spPr>
        <p:txBody>
          <a:bodyPr vert="horz" lIns="91440" tIns="45720" rIns="91440" bIns="45720" rtlCol="0" anchor="t">
            <a:noAutofit/>
          </a:bodyPr>
          <a:lstStyle/>
          <a:p>
            <a:r>
              <a:rPr lang="en-US" sz="1800">
                <a:ea typeface="+mn-lt"/>
                <a:cs typeface="+mn-lt"/>
              </a:rPr>
              <a:t>The Canny Algorithm makes use of two concepts: the Gradient Operator and the Laplacian Operator.</a:t>
            </a:r>
            <a:endParaRPr lang="en-US"/>
          </a:p>
          <a:p>
            <a:r>
              <a:rPr lang="en-US" sz="1800">
                <a:ea typeface="+mn-lt"/>
                <a:cs typeface="+mn-lt"/>
              </a:rPr>
              <a:t>The first step involves smoothing the image with the Gaussian operator, where 'n' and 'sigma' are parameters for Gaussian which is </a:t>
            </a:r>
            <a:r>
              <a:rPr lang="en-US" sz="2100">
                <a:ea typeface="+mn-lt"/>
                <a:cs typeface="+mn-lt"/>
              </a:rPr>
              <a:t>convoluted</a:t>
            </a:r>
            <a:r>
              <a:rPr lang="en-US" sz="1800">
                <a:ea typeface="+mn-lt"/>
                <a:cs typeface="+mn-lt"/>
              </a:rPr>
              <a:t> with the image 'I'.</a:t>
            </a:r>
            <a:endParaRPr lang="en-US"/>
          </a:p>
          <a:p>
            <a:r>
              <a:rPr lang="en-US" sz="1800">
                <a:ea typeface="+mn-lt"/>
                <a:cs typeface="+mn-lt"/>
              </a:rPr>
              <a:t>Then, apply the gradient operator to compute the image gradient using the Sobel operator. This provides two numbers: the derivative in the x-direction and the derivative in the y-direction, which aids in computing the magnitude of the gradient at each pixel.</a:t>
            </a:r>
            <a:endParaRPr lang="en-US">
              <a:ea typeface="+mn-lt"/>
              <a:cs typeface="+mn-lt"/>
            </a:endParaRPr>
          </a:p>
          <a:p>
            <a:r>
              <a:rPr lang="en-US" sz="1800">
                <a:ea typeface="+mn-lt"/>
                <a:cs typeface="+mn-lt"/>
              </a:rPr>
              <a:t>Orientation is computed at each pixel based on the magnitude of the gradient, where brighter points indicate higher magnitude, thus providing the direction of the edge.</a:t>
            </a:r>
            <a:endParaRPr lang="en-US">
              <a:ea typeface="+mn-lt"/>
              <a:cs typeface="+mn-lt"/>
            </a:endParaRPr>
          </a:p>
          <a:p>
            <a:r>
              <a:rPr lang="en-US" sz="1800">
                <a:ea typeface="+mn-lt"/>
                <a:cs typeface="+mn-lt"/>
              </a:rPr>
              <a:t>While a 2D Laplacian operator is typically used, in the Canny algorithm, a 1D Laplacian operator is applied along the direction of the edge. This approach ensures that the result is not affected by variations along other dimensions, yielding a more reliable outcome.</a:t>
            </a:r>
            <a:endParaRPr lang="en-US">
              <a:ea typeface="+mn-lt"/>
              <a:cs typeface="+mn-lt"/>
            </a:endParaRPr>
          </a:p>
          <a:p>
            <a:r>
              <a:rPr lang="en-US" sz="1800">
                <a:ea typeface="+mn-lt"/>
                <a:cs typeface="+mn-lt"/>
              </a:rPr>
              <a:t>To detect edges, the algorithm checks for zero crossings in the Laplacian operator. If a zero crossing is found, an edge exists. </a:t>
            </a:r>
            <a:r>
              <a:rPr lang="en-US" sz="1800" dirty="0">
                <a:ea typeface="+mn-lt"/>
                <a:cs typeface="+mn-lt"/>
              </a:rPr>
              <a:t>The parameter value </a:t>
            </a:r>
            <a:r>
              <a:rPr lang="en-US" sz="1800">
                <a:ea typeface="+mn-lt"/>
                <a:cs typeface="+mn-lt"/>
              </a:rPr>
              <a:t>of sigma affects </a:t>
            </a:r>
            <a:r>
              <a:rPr lang="en-US" sz="1800" dirty="0">
                <a:ea typeface="+mn-lt"/>
                <a:cs typeface="+mn-lt"/>
              </a:rPr>
              <a:t>the smoothness of the image</a:t>
            </a:r>
            <a:r>
              <a:rPr lang="en-US" sz="1800">
                <a:ea typeface="+mn-lt"/>
                <a:cs typeface="+mn-lt"/>
              </a:rPr>
              <a:t>, thereby influencing</a:t>
            </a:r>
            <a:r>
              <a:rPr lang="en-US" sz="1800" dirty="0">
                <a:ea typeface="+mn-lt"/>
                <a:cs typeface="+mn-lt"/>
              </a:rPr>
              <a:t> edge detection</a:t>
            </a:r>
            <a:r>
              <a:rPr lang="en-US" sz="1800">
                <a:ea typeface="+mn-lt"/>
                <a:cs typeface="+mn-lt"/>
              </a:rPr>
              <a:t>. A</a:t>
            </a:r>
            <a:r>
              <a:rPr lang="en-US" sz="1800" dirty="0">
                <a:ea typeface="+mn-lt"/>
                <a:cs typeface="+mn-lt"/>
              </a:rPr>
              <a:t> higher </a:t>
            </a:r>
            <a:r>
              <a:rPr lang="en-US" sz="1800">
                <a:ea typeface="+mn-lt"/>
                <a:cs typeface="+mn-lt"/>
              </a:rPr>
              <a:t>sigma </a:t>
            </a:r>
            <a:r>
              <a:rPr lang="en-US" sz="1800" dirty="0">
                <a:ea typeface="+mn-lt"/>
                <a:cs typeface="+mn-lt"/>
              </a:rPr>
              <a:t>value </a:t>
            </a:r>
            <a:r>
              <a:rPr lang="en-US" sz="1800">
                <a:ea typeface="+mn-lt"/>
                <a:cs typeface="+mn-lt"/>
              </a:rPr>
              <a:t>results in fewer </a:t>
            </a:r>
            <a:r>
              <a:rPr lang="en-US" sz="1800" dirty="0">
                <a:ea typeface="+mn-lt"/>
                <a:cs typeface="+mn-lt"/>
              </a:rPr>
              <a:t>detected </a:t>
            </a:r>
            <a:r>
              <a:rPr lang="en-US" sz="1800">
                <a:ea typeface="+mn-lt"/>
                <a:cs typeface="+mn-lt"/>
              </a:rPr>
              <a:t>edges, while a lower </a:t>
            </a:r>
            <a:r>
              <a:rPr lang="en-US" sz="1800" dirty="0">
                <a:ea typeface="+mn-lt"/>
                <a:cs typeface="+mn-lt"/>
              </a:rPr>
              <a:t>value </a:t>
            </a:r>
            <a:r>
              <a:rPr lang="en-US" sz="1800">
                <a:ea typeface="+mn-lt"/>
                <a:cs typeface="+mn-lt"/>
              </a:rPr>
              <a:t>detects </a:t>
            </a:r>
            <a:r>
              <a:rPr lang="en-US" sz="1800" dirty="0">
                <a:ea typeface="+mn-lt"/>
                <a:cs typeface="+mn-lt"/>
              </a:rPr>
              <a:t>more </a:t>
            </a:r>
            <a:r>
              <a:rPr lang="en-US" sz="1800">
                <a:ea typeface="+mn-lt"/>
                <a:cs typeface="+mn-lt"/>
              </a:rPr>
              <a:t>edges, making it </a:t>
            </a:r>
            <a:r>
              <a:rPr lang="en-US" sz="1800" dirty="0">
                <a:ea typeface="+mn-lt"/>
                <a:cs typeface="+mn-lt"/>
              </a:rPr>
              <a:t>more </a:t>
            </a:r>
            <a:r>
              <a:rPr lang="en-US" sz="1800">
                <a:ea typeface="+mn-lt"/>
                <a:cs typeface="+mn-lt"/>
              </a:rPr>
              <a:t>convenient </a:t>
            </a:r>
            <a:r>
              <a:rPr lang="en-US" sz="1800" dirty="0">
                <a:ea typeface="+mn-lt"/>
                <a:cs typeface="+mn-lt"/>
              </a:rPr>
              <a:t>to </a:t>
            </a:r>
            <a:r>
              <a:rPr lang="en-US" sz="1800">
                <a:ea typeface="+mn-lt"/>
                <a:cs typeface="+mn-lt"/>
              </a:rPr>
              <a:t>identify the </a:t>
            </a:r>
            <a:r>
              <a:rPr lang="en-US" sz="1800" dirty="0">
                <a:ea typeface="+mn-lt"/>
                <a:cs typeface="+mn-lt"/>
              </a:rPr>
              <a:t>edges of interest</a:t>
            </a:r>
            <a:r>
              <a:rPr lang="en-US" sz="1800">
                <a:ea typeface="+mn-lt"/>
                <a:cs typeface="+mn-lt"/>
              </a:rPr>
              <a:t>.</a:t>
            </a:r>
            <a:endParaRPr lang="en-US"/>
          </a:p>
          <a:p>
            <a:endParaRPr lang="en-US" sz="1800"/>
          </a:p>
          <a:p>
            <a:endParaRPr lang="en-US" sz="2400"/>
          </a:p>
        </p:txBody>
      </p:sp>
    </p:spTree>
    <p:extLst>
      <p:ext uri="{BB962C8B-B14F-4D97-AF65-F5344CB8AC3E}">
        <p14:creationId xmlns:p14="http://schemas.microsoft.com/office/powerpoint/2010/main" val="42749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C242A7-3BDC-7CDE-7E5D-1B96106B30F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How Canny Algorithm Works</a:t>
            </a:r>
          </a:p>
        </p:txBody>
      </p:sp>
      <p:pic>
        <p:nvPicPr>
          <p:cNvPr id="9" name="Content Placeholder 8" descr="A diagram of a process&#10;&#10;Description automatically generated">
            <a:extLst>
              <a:ext uri="{FF2B5EF4-FFF2-40B4-BE49-F238E27FC236}">
                <a16:creationId xmlns:a16="http://schemas.microsoft.com/office/drawing/2014/main" id="{87A4C166-BCF3-EC0D-6E71-0CC95C1AE258}"/>
              </a:ext>
            </a:extLst>
          </p:cNvPr>
          <p:cNvPicPr>
            <a:picLocks noGrp="1" noChangeAspect="1"/>
          </p:cNvPicPr>
          <p:nvPr>
            <p:ph idx="1"/>
          </p:nvPr>
        </p:nvPicPr>
        <p:blipFill>
          <a:blip r:embed="rId2"/>
          <a:stretch>
            <a:fillRect/>
          </a:stretch>
        </p:blipFill>
        <p:spPr>
          <a:xfrm>
            <a:off x="4774226" y="128601"/>
            <a:ext cx="4511176" cy="6354305"/>
          </a:xfrm>
          <a:prstGeom prst="rect">
            <a:avLst/>
          </a:prstGeom>
        </p:spPr>
      </p:pic>
      <p:sp>
        <p:nvSpPr>
          <p:cNvPr id="4" name="Footer Placeholder 3">
            <a:extLst>
              <a:ext uri="{FF2B5EF4-FFF2-40B4-BE49-F238E27FC236}">
                <a16:creationId xmlns:a16="http://schemas.microsoft.com/office/drawing/2014/main" id="{ACF8DB2A-54FE-F1D9-2507-F53DCAA7E127}"/>
              </a:ext>
            </a:extLst>
          </p:cNvPr>
          <p:cNvSpPr>
            <a:spLocks noGrp="1"/>
          </p:cNvSpPr>
          <p:nvPr>
            <p:ph type="ftr" sz="quarter" idx="3"/>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PRESENTATION TITLE</a:t>
            </a:r>
          </a:p>
        </p:txBody>
      </p:sp>
      <p:sp>
        <p:nvSpPr>
          <p:cNvPr id="5" name="Slide Number Placeholder 4">
            <a:extLst>
              <a:ext uri="{FF2B5EF4-FFF2-40B4-BE49-F238E27FC236}">
                <a16:creationId xmlns:a16="http://schemas.microsoft.com/office/drawing/2014/main" id="{8BD0073D-35DA-2589-E611-6951321A632A}"/>
              </a:ext>
            </a:extLst>
          </p:cNvPr>
          <p:cNvSpPr>
            <a:spLocks noGrp="1"/>
          </p:cNvSpPr>
          <p:nvPr>
            <p:ph type="sldNum" sz="quarter" idx="4"/>
          </p:nvPr>
        </p:nvSpPr>
        <p:spPr>
          <a:xfrm>
            <a:off x="11034184" y="6356350"/>
            <a:ext cx="514349" cy="365125"/>
          </a:xfrm>
        </p:spPr>
        <p:txBody>
          <a:bodyPr vert="horz" lIns="91440" tIns="45720" rIns="91440" bIns="45720" rtlCol="0" anchor="ctr">
            <a:normAutofit/>
          </a:bodyPr>
          <a:lstStyle/>
          <a:p>
            <a:pPr>
              <a:spcAft>
                <a:spcPts val="600"/>
              </a:spcAft>
            </a:pPr>
            <a:fld id="{294A09A9-5501-47C1-A89A-A340965A2BE2}" type="slidenum">
              <a:rPr lang="en-US">
                <a:solidFill>
                  <a:schemeClr val="tx1">
                    <a:alpha val="80000"/>
                  </a:schemeClr>
                </a:solidFill>
              </a:rPr>
              <a:pPr>
                <a:spcAft>
                  <a:spcPts val="600"/>
                </a:spcAft>
              </a:pPr>
              <a:t>19</a:t>
            </a:fld>
            <a:endParaRPr lang="en-US">
              <a:solidFill>
                <a:schemeClr val="tx1">
                  <a:alpha val="80000"/>
                </a:schemeClr>
              </a:solidFill>
            </a:endParaRPr>
          </a:p>
        </p:txBody>
      </p:sp>
    </p:spTree>
    <p:extLst>
      <p:ext uri="{BB962C8B-B14F-4D97-AF65-F5344CB8AC3E}">
        <p14:creationId xmlns:p14="http://schemas.microsoft.com/office/powerpoint/2010/main" val="683145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1F9E02-CB32-1BF0-8873-0F1D0148718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Members in the team</a:t>
            </a:r>
          </a:p>
        </p:txBody>
      </p:sp>
      <p:sp>
        <p:nvSpPr>
          <p:cNvPr id="4" name="Footer Placeholder 3">
            <a:extLst>
              <a:ext uri="{FF2B5EF4-FFF2-40B4-BE49-F238E27FC236}">
                <a16:creationId xmlns:a16="http://schemas.microsoft.com/office/drawing/2014/main" id="{BE0A6FC7-5B79-61E4-8653-F089663EFAC0}"/>
              </a:ext>
            </a:extLst>
          </p:cNvPr>
          <p:cNvSpPr>
            <a:spLocks noGrp="1"/>
          </p:cNvSpPr>
          <p:nvPr>
            <p:ph type="ftr" sz="quarter" idx="3"/>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PRESENTATION TITLE</a:t>
            </a:r>
          </a:p>
        </p:txBody>
      </p:sp>
      <p:sp>
        <p:nvSpPr>
          <p:cNvPr id="5" name="Slide Number Placeholder 4">
            <a:extLst>
              <a:ext uri="{FF2B5EF4-FFF2-40B4-BE49-F238E27FC236}">
                <a16:creationId xmlns:a16="http://schemas.microsoft.com/office/drawing/2014/main" id="{45EDFCEE-CEB3-7C9A-ED62-4C1ACB5F1593}"/>
              </a:ext>
            </a:extLst>
          </p:cNvPr>
          <p:cNvSpPr>
            <a:spLocks noGrp="1"/>
          </p:cNvSpPr>
          <p:nvPr>
            <p:ph type="sldNum" sz="quarter" idx="4"/>
          </p:nvPr>
        </p:nvSpPr>
        <p:spPr>
          <a:xfrm>
            <a:off x="11310257" y="6356350"/>
            <a:ext cx="560009" cy="365125"/>
          </a:xfrm>
        </p:spPr>
        <p:txBody>
          <a:bodyPr vert="horz" lIns="91440" tIns="45720" rIns="91440" bIns="45720" rtlCol="0" anchor="ctr">
            <a:normAutofit/>
          </a:bodyPr>
          <a:lstStyle/>
          <a:p>
            <a:pPr>
              <a:spcAft>
                <a:spcPts val="600"/>
              </a:spcAft>
            </a:pPr>
            <a:fld id="{294A09A9-5501-47C1-A89A-A340965A2BE2}" type="slidenum">
              <a:rPr lang="en-US">
                <a:solidFill>
                  <a:srgbClr val="898989"/>
                </a:solidFill>
              </a:rPr>
              <a:pPr>
                <a:spcAft>
                  <a:spcPts val="600"/>
                </a:spcAft>
              </a:pPr>
              <a:t>2</a:t>
            </a:fld>
            <a:endParaRPr lang="en-US">
              <a:solidFill>
                <a:srgbClr val="898989"/>
              </a:solidFill>
            </a:endParaRPr>
          </a:p>
        </p:txBody>
      </p:sp>
      <p:graphicFrame>
        <p:nvGraphicFramePr>
          <p:cNvPr id="6" name="Content Placeholder 5">
            <a:extLst>
              <a:ext uri="{FF2B5EF4-FFF2-40B4-BE49-F238E27FC236}">
                <a16:creationId xmlns:a16="http://schemas.microsoft.com/office/drawing/2014/main" id="{4E3203BA-4A60-DC21-BED7-4EE2C5319A98}"/>
              </a:ext>
            </a:extLst>
          </p:cNvPr>
          <p:cNvGraphicFramePr>
            <a:graphicFrameLocks noGrp="1"/>
          </p:cNvGraphicFramePr>
          <p:nvPr>
            <p:ph idx="1"/>
            <p:extLst>
              <p:ext uri="{D42A27DB-BD31-4B8C-83A1-F6EECF244321}">
                <p14:modId xmlns:p14="http://schemas.microsoft.com/office/powerpoint/2010/main" val="3558783848"/>
              </p:ext>
            </p:extLst>
          </p:nvPr>
        </p:nvGraphicFramePr>
        <p:xfrm>
          <a:off x="4134053" y="961812"/>
          <a:ext cx="6997295" cy="4930990"/>
        </p:xfrm>
        <a:graphic>
          <a:graphicData uri="http://schemas.openxmlformats.org/drawingml/2006/table">
            <a:tbl>
              <a:tblPr firstRow="1" bandRow="1">
                <a:solidFill>
                  <a:schemeClr val="bg1"/>
                </a:solidFill>
                <a:tableStyleId>{5C22544A-7EE6-4342-B048-85BDC9FD1C3A}</a:tableStyleId>
              </a:tblPr>
              <a:tblGrid>
                <a:gridCol w="1058012">
                  <a:extLst>
                    <a:ext uri="{9D8B030D-6E8A-4147-A177-3AD203B41FA5}">
                      <a16:colId xmlns:a16="http://schemas.microsoft.com/office/drawing/2014/main" val="284492505"/>
                    </a:ext>
                  </a:extLst>
                </a:gridCol>
                <a:gridCol w="2875150">
                  <a:extLst>
                    <a:ext uri="{9D8B030D-6E8A-4147-A177-3AD203B41FA5}">
                      <a16:colId xmlns:a16="http://schemas.microsoft.com/office/drawing/2014/main" val="2531396460"/>
                    </a:ext>
                  </a:extLst>
                </a:gridCol>
                <a:gridCol w="3064133">
                  <a:extLst>
                    <a:ext uri="{9D8B030D-6E8A-4147-A177-3AD203B41FA5}">
                      <a16:colId xmlns:a16="http://schemas.microsoft.com/office/drawing/2014/main" val="2959189125"/>
                    </a:ext>
                  </a:extLst>
                </a:gridCol>
              </a:tblGrid>
              <a:tr h="986198">
                <a:tc>
                  <a:txBody>
                    <a:bodyPr/>
                    <a:lstStyle/>
                    <a:p>
                      <a:endParaRPr lang="en-US" sz="2100" b="0" cap="none" spc="0">
                        <a:solidFill>
                          <a:schemeClr val="bg1"/>
                        </a:solidFill>
                      </a:endParaRPr>
                    </a:p>
                    <a:p>
                      <a:pPr lvl="0">
                        <a:buNone/>
                      </a:pPr>
                      <a:r>
                        <a:rPr lang="en-US" sz="2100" b="0" cap="none" spc="0">
                          <a:solidFill>
                            <a:schemeClr val="bg1"/>
                          </a:solidFill>
                        </a:rPr>
                        <a:t>S.no</a:t>
                      </a:r>
                    </a:p>
                  </a:txBody>
                  <a:tcPr marL="181423" marR="139556" marT="139556" marB="139556"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endParaRPr lang="en-US" sz="2100" b="0" cap="none" spc="0">
                        <a:solidFill>
                          <a:schemeClr val="bg1"/>
                        </a:solidFill>
                      </a:endParaRPr>
                    </a:p>
                    <a:p>
                      <a:pPr lvl="0">
                        <a:buNone/>
                      </a:pPr>
                      <a:r>
                        <a:rPr lang="en-US" sz="2100" b="0" cap="none" spc="0">
                          <a:solidFill>
                            <a:schemeClr val="bg1"/>
                          </a:solidFill>
                        </a:rPr>
                        <a:t>Name of the person</a:t>
                      </a:r>
                    </a:p>
                  </a:txBody>
                  <a:tcPr marL="181423" marR="139556" marT="139556" marB="139556"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endParaRPr lang="en-US" sz="2100" b="0" cap="none" spc="0">
                        <a:solidFill>
                          <a:schemeClr val="bg1"/>
                        </a:solidFill>
                      </a:endParaRPr>
                    </a:p>
                    <a:p>
                      <a:pPr lvl="0">
                        <a:buNone/>
                      </a:pPr>
                      <a:r>
                        <a:rPr lang="en-US" sz="2100" b="0" cap="none" spc="0">
                          <a:solidFill>
                            <a:schemeClr val="bg1"/>
                          </a:solidFill>
                        </a:rPr>
                        <a:t>Roll number</a:t>
                      </a:r>
                    </a:p>
                  </a:txBody>
                  <a:tcPr marL="181423" marR="139556" marT="139556" marB="139556"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2053810523"/>
                  </a:ext>
                </a:extLst>
              </a:tr>
              <a:tr h="986198">
                <a:tc>
                  <a:txBody>
                    <a:bodyPr/>
                    <a:lstStyle/>
                    <a:p>
                      <a:endParaRPr lang="en-US" sz="2100" cap="none" spc="0">
                        <a:solidFill>
                          <a:schemeClr val="tx1"/>
                        </a:solidFill>
                      </a:endParaRPr>
                    </a:p>
                    <a:p>
                      <a:pPr lvl="0">
                        <a:buNone/>
                      </a:pPr>
                      <a:r>
                        <a:rPr lang="en-US" sz="2100" cap="none" spc="0">
                          <a:solidFill>
                            <a:schemeClr val="tx1"/>
                          </a:solidFill>
                        </a:rPr>
                        <a:t>1</a:t>
                      </a:r>
                    </a:p>
                  </a:txBody>
                  <a:tcPr marL="181423" marR="139556" marT="139556" marB="139556">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endParaRPr lang="en-US" sz="2100" cap="none" spc="0">
                        <a:solidFill>
                          <a:schemeClr val="tx1"/>
                        </a:solidFill>
                      </a:endParaRPr>
                    </a:p>
                    <a:p>
                      <a:pPr lvl="0">
                        <a:buNone/>
                      </a:pPr>
                      <a:r>
                        <a:rPr lang="en-US" sz="2100" cap="none" spc="0">
                          <a:solidFill>
                            <a:schemeClr val="tx1"/>
                          </a:solidFill>
                        </a:rPr>
                        <a:t>Adwaita</a:t>
                      </a:r>
                    </a:p>
                  </a:txBody>
                  <a:tcPr marL="181423" marR="139556" marT="139556" marB="139556">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endParaRPr lang="en-US" sz="2100" cap="none" spc="0">
                        <a:solidFill>
                          <a:schemeClr val="tx1"/>
                        </a:solidFill>
                      </a:endParaRPr>
                    </a:p>
                    <a:p>
                      <a:pPr lvl="0">
                        <a:buNone/>
                      </a:pPr>
                      <a:r>
                        <a:rPr lang="en-US" sz="2100" cap="none" spc="0">
                          <a:solidFill>
                            <a:schemeClr val="tx1"/>
                          </a:solidFill>
                        </a:rPr>
                        <a:t>CB.EN.U4CSE21403</a:t>
                      </a:r>
                    </a:p>
                  </a:txBody>
                  <a:tcPr marL="181423" marR="139556" marT="139556" marB="139556">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535307273"/>
                  </a:ext>
                </a:extLst>
              </a:tr>
              <a:tr h="986198">
                <a:tc>
                  <a:txBody>
                    <a:bodyPr/>
                    <a:lstStyle/>
                    <a:p>
                      <a:endParaRPr lang="en-US" sz="2100" cap="none" spc="0">
                        <a:solidFill>
                          <a:schemeClr val="tx1"/>
                        </a:solidFill>
                      </a:endParaRPr>
                    </a:p>
                    <a:p>
                      <a:pPr lvl="0">
                        <a:buNone/>
                      </a:pPr>
                      <a:r>
                        <a:rPr lang="en-US" sz="2100" cap="none" spc="0">
                          <a:solidFill>
                            <a:schemeClr val="tx1"/>
                          </a:solidFill>
                        </a:rPr>
                        <a:t>2</a:t>
                      </a:r>
                    </a:p>
                  </a:txBody>
                  <a:tcPr marL="181423" marR="139556" marT="139556" marB="139556">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endParaRPr lang="en-US" sz="2100" cap="none" spc="0">
                        <a:solidFill>
                          <a:schemeClr val="tx1"/>
                        </a:solidFill>
                      </a:endParaRPr>
                    </a:p>
                    <a:p>
                      <a:pPr lvl="0">
                        <a:buNone/>
                      </a:pPr>
                      <a:r>
                        <a:rPr lang="en-US" sz="2100" cap="none" spc="0" dirty="0">
                          <a:solidFill>
                            <a:schemeClr val="tx1"/>
                          </a:solidFill>
                        </a:rPr>
                        <a:t>Hari </a:t>
                      </a:r>
                      <a:r>
                        <a:rPr lang="en-US" sz="2100" cap="none" spc="0">
                          <a:solidFill>
                            <a:schemeClr val="tx1"/>
                          </a:solidFill>
                        </a:rPr>
                        <a:t>kesav</a:t>
                      </a:r>
                    </a:p>
                  </a:txBody>
                  <a:tcPr marL="181423" marR="139556" marT="139556" marB="139556">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buNone/>
                      </a:pPr>
                      <a:endParaRPr lang="en-US" sz="2100" b="0" i="0" u="none" strike="noStrike" cap="none" spc="0" noProof="0">
                        <a:solidFill>
                          <a:schemeClr val="tx1"/>
                        </a:solidFill>
                        <a:latin typeface="Tenorite"/>
                      </a:endParaRPr>
                    </a:p>
                    <a:p>
                      <a:pPr lvl="0">
                        <a:buNone/>
                      </a:pPr>
                      <a:r>
                        <a:rPr lang="en-US" sz="2100" b="0" i="0" u="none" strike="noStrike" cap="none" spc="0" noProof="0">
                          <a:solidFill>
                            <a:schemeClr val="tx1"/>
                          </a:solidFill>
                          <a:latin typeface="Tenorite"/>
                        </a:rPr>
                        <a:t>CB.EN.U4CSE21420</a:t>
                      </a:r>
                      <a:endParaRPr lang="en-US" sz="2100" cap="none" spc="0">
                        <a:solidFill>
                          <a:schemeClr val="tx1"/>
                        </a:solidFill>
                      </a:endParaRPr>
                    </a:p>
                  </a:txBody>
                  <a:tcPr marL="181423" marR="139556" marT="139556" marB="139556">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318134117"/>
                  </a:ext>
                </a:extLst>
              </a:tr>
              <a:tr h="986198">
                <a:tc>
                  <a:txBody>
                    <a:bodyPr/>
                    <a:lstStyle/>
                    <a:p>
                      <a:endParaRPr lang="en-US" sz="2100" cap="none" spc="0">
                        <a:solidFill>
                          <a:schemeClr val="tx1"/>
                        </a:solidFill>
                      </a:endParaRPr>
                    </a:p>
                    <a:p>
                      <a:pPr lvl="0">
                        <a:buNone/>
                      </a:pPr>
                      <a:r>
                        <a:rPr lang="en-US" sz="2100" cap="none" spc="0">
                          <a:solidFill>
                            <a:schemeClr val="tx1"/>
                          </a:solidFill>
                        </a:rPr>
                        <a:t>3</a:t>
                      </a:r>
                    </a:p>
                  </a:txBody>
                  <a:tcPr marL="181423" marR="139556" marT="139556" marB="139556">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endParaRPr lang="en-US" sz="2100" cap="none" spc="0">
                        <a:solidFill>
                          <a:schemeClr val="tx1"/>
                        </a:solidFill>
                      </a:endParaRPr>
                    </a:p>
                    <a:p>
                      <a:pPr lvl="0">
                        <a:buNone/>
                      </a:pPr>
                      <a:r>
                        <a:rPr lang="en-US" sz="2100" cap="none" spc="0">
                          <a:solidFill>
                            <a:schemeClr val="tx1"/>
                          </a:solidFill>
                        </a:rPr>
                        <a:t>K Ganesh</a:t>
                      </a:r>
                    </a:p>
                  </a:txBody>
                  <a:tcPr marL="181423" marR="139556" marT="139556" marB="139556">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lvl="0">
                        <a:buNone/>
                      </a:pPr>
                      <a:endParaRPr lang="en-US" sz="2100" b="0" i="0" u="none" strike="noStrike" cap="none" spc="0" noProof="0">
                        <a:solidFill>
                          <a:schemeClr val="tx1"/>
                        </a:solidFill>
                        <a:latin typeface="Tenorite"/>
                      </a:endParaRPr>
                    </a:p>
                    <a:p>
                      <a:pPr lvl="0">
                        <a:buNone/>
                      </a:pPr>
                      <a:r>
                        <a:rPr lang="en-US" sz="2100" b="0" i="0" u="none" strike="noStrike" cap="none" spc="0" noProof="0">
                          <a:solidFill>
                            <a:schemeClr val="tx1"/>
                          </a:solidFill>
                          <a:latin typeface="Tenorite"/>
                        </a:rPr>
                        <a:t>CB.EN.U4CSE21426</a:t>
                      </a:r>
                      <a:endParaRPr lang="en-US" sz="2100" cap="none" spc="0">
                        <a:solidFill>
                          <a:schemeClr val="tx1"/>
                        </a:solidFill>
                      </a:endParaRPr>
                    </a:p>
                  </a:txBody>
                  <a:tcPr marL="181423" marR="139556" marT="139556" marB="139556">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413926036"/>
                  </a:ext>
                </a:extLst>
              </a:tr>
              <a:tr h="986198">
                <a:tc>
                  <a:txBody>
                    <a:bodyPr/>
                    <a:lstStyle/>
                    <a:p>
                      <a:endParaRPr lang="en-US" sz="2100" cap="none" spc="0">
                        <a:solidFill>
                          <a:schemeClr val="tx1"/>
                        </a:solidFill>
                      </a:endParaRPr>
                    </a:p>
                    <a:p>
                      <a:pPr lvl="0">
                        <a:buNone/>
                      </a:pPr>
                      <a:r>
                        <a:rPr lang="en-US" sz="2100" cap="none" spc="0">
                          <a:solidFill>
                            <a:schemeClr val="tx1"/>
                          </a:solidFill>
                        </a:rPr>
                        <a:t>4</a:t>
                      </a:r>
                    </a:p>
                  </a:txBody>
                  <a:tcPr marL="181423" marR="139556" marT="139556" marB="139556">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endParaRPr lang="en-US" sz="2100" cap="none" spc="0">
                        <a:solidFill>
                          <a:schemeClr val="tx1"/>
                        </a:solidFill>
                      </a:endParaRPr>
                    </a:p>
                    <a:p>
                      <a:pPr lvl="0">
                        <a:buNone/>
                      </a:pPr>
                      <a:r>
                        <a:rPr lang="en-US" sz="2100" cap="none" spc="0">
                          <a:solidFill>
                            <a:schemeClr val="tx1"/>
                          </a:solidFill>
                        </a:rPr>
                        <a:t>K Akhila Pavani</a:t>
                      </a:r>
                    </a:p>
                  </a:txBody>
                  <a:tcPr marL="181423" marR="139556" marT="139556" marB="139556">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buNone/>
                      </a:pPr>
                      <a:endParaRPr lang="en-US" sz="2100" b="0" i="0" u="none" strike="noStrike" cap="none" spc="0" noProof="0">
                        <a:solidFill>
                          <a:schemeClr val="tx1"/>
                        </a:solidFill>
                        <a:latin typeface="Tenorite"/>
                      </a:endParaRPr>
                    </a:p>
                    <a:p>
                      <a:pPr lvl="0">
                        <a:buNone/>
                      </a:pPr>
                      <a:r>
                        <a:rPr lang="en-US" sz="2100" b="0" i="0" u="none" strike="noStrike" cap="none" spc="0" noProof="0">
                          <a:solidFill>
                            <a:schemeClr val="tx1"/>
                          </a:solidFill>
                          <a:latin typeface="Tenorite"/>
                        </a:rPr>
                        <a:t>CB.EN.U4CSE21433</a:t>
                      </a:r>
                      <a:endParaRPr lang="en-US" sz="2100" cap="none" spc="0">
                        <a:solidFill>
                          <a:schemeClr val="tx1"/>
                        </a:solidFill>
                      </a:endParaRPr>
                    </a:p>
                  </a:txBody>
                  <a:tcPr marL="181423" marR="139556" marT="139556" marB="139556">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49129785"/>
                  </a:ext>
                </a:extLst>
              </a:tr>
            </a:tbl>
          </a:graphicData>
        </a:graphic>
      </p:graphicFrame>
    </p:spTree>
    <p:extLst>
      <p:ext uri="{BB962C8B-B14F-4D97-AF65-F5344CB8AC3E}">
        <p14:creationId xmlns:p14="http://schemas.microsoft.com/office/powerpoint/2010/main" val="12627246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37554" y="-184608"/>
            <a:ext cx="9997843" cy="1332189"/>
          </a:xfrm>
        </p:spPr>
        <p:txBody>
          <a:bodyPr/>
          <a:lstStyle/>
          <a:p>
            <a:r>
              <a:rPr lang="en-US" sz="4000"/>
              <a:t>CORNER DETECTION – HARRIS ALGORITHM</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20</a:t>
            </a:fld>
            <a:endParaRPr lang="en-US"/>
          </a:p>
        </p:txBody>
      </p:sp>
      <p:sp>
        <p:nvSpPr>
          <p:cNvPr id="10" name="Content Placeholder 9">
            <a:extLst>
              <a:ext uri="{FF2B5EF4-FFF2-40B4-BE49-F238E27FC236}">
                <a16:creationId xmlns:a16="http://schemas.microsoft.com/office/drawing/2014/main" id="{104FD254-FDF7-B0A0-3693-CA2522990064}"/>
              </a:ext>
            </a:extLst>
          </p:cNvPr>
          <p:cNvSpPr>
            <a:spLocks noGrp="1"/>
          </p:cNvSpPr>
          <p:nvPr>
            <p:ph idx="1"/>
          </p:nvPr>
        </p:nvSpPr>
        <p:spPr>
          <a:xfrm>
            <a:off x="895509" y="1275002"/>
            <a:ext cx="9296506" cy="4454290"/>
          </a:xfrm>
        </p:spPr>
        <p:txBody>
          <a:bodyPr vert="horz" lIns="91440" tIns="45720" rIns="91440" bIns="45720" rtlCol="0" anchor="t">
            <a:noAutofit/>
          </a:bodyPr>
          <a:lstStyle/>
          <a:p>
            <a:r>
              <a:rPr lang="en-US" sz="1400">
                <a:ea typeface="+mn-lt"/>
                <a:cs typeface="+mn-lt"/>
              </a:rPr>
              <a:t> The Harris Corner Detection algorithm detects corners in an image through the following steps:</a:t>
            </a:r>
            <a:endParaRPr lang="en-US"/>
          </a:p>
          <a:p>
            <a:endParaRPr lang="en-US"/>
          </a:p>
          <a:p>
            <a:r>
              <a:rPr lang="en-US" sz="1400">
                <a:ea typeface="+mn-lt"/>
                <a:cs typeface="+mn-lt"/>
              </a:rPr>
              <a:t>1 </a:t>
            </a:r>
            <a:r>
              <a:rPr lang="en-US" sz="1400" b="1">
                <a:ea typeface="+mn-lt"/>
                <a:cs typeface="+mn-lt"/>
              </a:rPr>
              <a:t>Convert Image to Grayscale</a:t>
            </a:r>
            <a:r>
              <a:rPr lang="en-US" sz="1400">
                <a:ea typeface="+mn-lt"/>
                <a:cs typeface="+mn-lt"/>
              </a:rPr>
              <a:t>: Simplify the image by reducing it to one color channel.</a:t>
            </a:r>
            <a:endParaRPr lang="en-US"/>
          </a:p>
          <a:p>
            <a:r>
              <a:rPr lang="en-US" sz="1400">
                <a:ea typeface="+mn-lt"/>
                <a:cs typeface="+mn-lt"/>
              </a:rPr>
              <a:t>2</a:t>
            </a:r>
            <a:r>
              <a:rPr lang="en-US" sz="1400" b="1">
                <a:ea typeface="+mn-lt"/>
                <a:cs typeface="+mn-lt"/>
              </a:rPr>
              <a:t>. Calculate Image Gradients:</a:t>
            </a:r>
            <a:r>
              <a:rPr lang="en-US" sz="1400">
                <a:ea typeface="+mn-lt"/>
                <a:cs typeface="+mn-lt"/>
              </a:rPr>
              <a:t> Determine how the image brightness changes in the horizontal and vertical directions.</a:t>
            </a:r>
            <a:endParaRPr lang="en-US"/>
          </a:p>
          <a:p>
            <a:r>
              <a:rPr lang="en-US" sz="1400">
                <a:ea typeface="+mn-lt"/>
                <a:cs typeface="+mn-lt"/>
              </a:rPr>
              <a:t>3. </a:t>
            </a:r>
            <a:r>
              <a:rPr lang="en-US" sz="1400" b="1">
                <a:ea typeface="+mn-lt"/>
                <a:cs typeface="+mn-lt"/>
              </a:rPr>
              <a:t>Compute Gradient Products: </a:t>
            </a:r>
            <a:r>
              <a:rPr lang="en-US" sz="1400">
                <a:ea typeface="+mn-lt"/>
                <a:cs typeface="+mn-lt"/>
              </a:rPr>
              <a:t>Calculate the products of the gradients for each pixel.</a:t>
            </a:r>
            <a:endParaRPr lang="en-US"/>
          </a:p>
          <a:p>
            <a:r>
              <a:rPr lang="en-US" sz="1400">
                <a:ea typeface="+mn-lt"/>
                <a:cs typeface="+mn-lt"/>
              </a:rPr>
              <a:t>4.</a:t>
            </a:r>
            <a:r>
              <a:rPr lang="en-US" sz="1400" b="1">
                <a:ea typeface="+mn-lt"/>
                <a:cs typeface="+mn-lt"/>
              </a:rPr>
              <a:t> Apply Gaussian Filter</a:t>
            </a:r>
            <a:r>
              <a:rPr lang="en-US" sz="1400">
                <a:ea typeface="+mn-lt"/>
                <a:cs typeface="+mn-lt"/>
              </a:rPr>
              <a:t>: Smooth the gradient products to reduce noise.</a:t>
            </a:r>
            <a:endParaRPr lang="en-US"/>
          </a:p>
          <a:p>
            <a:r>
              <a:rPr lang="en-US" sz="1400">
                <a:ea typeface="+mn-lt"/>
                <a:cs typeface="+mn-lt"/>
              </a:rPr>
              <a:t>5. </a:t>
            </a:r>
            <a:r>
              <a:rPr lang="en-US" sz="1400" b="1">
                <a:ea typeface="+mn-lt"/>
                <a:cs typeface="+mn-lt"/>
              </a:rPr>
              <a:t>Calculate Harris Response</a:t>
            </a:r>
            <a:r>
              <a:rPr lang="en-US" sz="1400">
                <a:ea typeface="+mn-lt"/>
                <a:cs typeface="+mn-lt"/>
              </a:rPr>
              <a:t>: Evaluate a mathematical formula for each pixel to measure the likelihood of a corner.</a:t>
            </a:r>
            <a:endParaRPr lang="en-US"/>
          </a:p>
          <a:p>
            <a:r>
              <a:rPr lang="en-US" sz="1400">
                <a:ea typeface="+mn-lt"/>
                <a:cs typeface="+mn-lt"/>
              </a:rPr>
              <a:t>6. </a:t>
            </a:r>
            <a:r>
              <a:rPr lang="en-US" sz="1400" b="1">
                <a:ea typeface="+mn-lt"/>
                <a:cs typeface="+mn-lt"/>
              </a:rPr>
              <a:t>Thresholding</a:t>
            </a:r>
            <a:r>
              <a:rPr lang="en-US" sz="1400">
                <a:ea typeface="+mn-lt"/>
                <a:cs typeface="+mn-lt"/>
              </a:rPr>
              <a:t>: Identify potential corners by selecting pixels with a Harris response above a certain value.</a:t>
            </a:r>
            <a:endParaRPr lang="en-US"/>
          </a:p>
          <a:p>
            <a:r>
              <a:rPr lang="en-US" sz="1400">
                <a:ea typeface="+mn-lt"/>
                <a:cs typeface="+mn-lt"/>
              </a:rPr>
              <a:t>7. </a:t>
            </a:r>
            <a:r>
              <a:rPr lang="en-US" sz="1400" b="1">
                <a:ea typeface="+mn-lt"/>
                <a:cs typeface="+mn-lt"/>
              </a:rPr>
              <a:t>Non-maximum Suppression</a:t>
            </a:r>
            <a:r>
              <a:rPr lang="en-US" sz="1400">
                <a:ea typeface="+mn-lt"/>
                <a:cs typeface="+mn-lt"/>
              </a:rPr>
              <a:t>: Refine corner detection by keeping only the strongest corner candidates within a local area.</a:t>
            </a:r>
            <a:endParaRPr lang="en-US"/>
          </a:p>
          <a:p>
            <a:r>
              <a:rPr lang="en-US" sz="1400">
                <a:ea typeface="+mn-lt"/>
                <a:cs typeface="+mn-lt"/>
              </a:rPr>
              <a:t>8. </a:t>
            </a:r>
            <a:r>
              <a:rPr lang="en-US" sz="1400" b="1">
                <a:ea typeface="+mn-lt"/>
                <a:cs typeface="+mn-lt"/>
              </a:rPr>
              <a:t>Output Corner Points:</a:t>
            </a:r>
            <a:r>
              <a:rPr lang="en-US" sz="1400">
                <a:ea typeface="+mn-lt"/>
                <a:cs typeface="+mn-lt"/>
              </a:rPr>
              <a:t> Finalize and output the positions of detected corners.</a:t>
            </a:r>
            <a:endParaRPr lang="en-US"/>
          </a:p>
          <a:p>
            <a:endParaRPr lang="en-US"/>
          </a:p>
          <a:p>
            <a:r>
              <a:rPr lang="en-US" sz="1400">
                <a:ea typeface="+mn-lt"/>
                <a:cs typeface="+mn-lt"/>
              </a:rPr>
              <a:t>This process identifies points in the image where edges meet or the gradient direction changes sharply, which are typically considered corners.</a:t>
            </a:r>
            <a:endParaRPr lang="en-US"/>
          </a:p>
          <a:p>
            <a:endParaRPr lang="en-US" sz="2400"/>
          </a:p>
        </p:txBody>
      </p:sp>
    </p:spTree>
    <p:extLst>
      <p:ext uri="{BB962C8B-B14F-4D97-AF65-F5344CB8AC3E}">
        <p14:creationId xmlns:p14="http://schemas.microsoft.com/office/powerpoint/2010/main" val="2900525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fontScale="62500" lnSpcReduction="20000"/>
          </a:bodyPr>
          <a:lstStyle/>
          <a:p>
            <a:r>
              <a:rPr lang="en-US">
                <a:ea typeface="+mn-lt"/>
                <a:cs typeface="+mn-lt"/>
              </a:rPr>
              <a:t>Eye gaze detection using OpenCV encompasses the utilization of advanced computer vision methodologies to discern the direction in which an individual is looking. Initially, facial recognition algorithms are employed to pinpoint the facial area, followed by precise localization of the eyes within the detected face regions. Techniques such as Haar cascades, canny models facilitate accurate eye identification. Subsequently, intricate features like eye landmarks or iris segmentation are extracted to estimate the precise direction of the gaze. This information can then be utilized for a myriad of applications including but not limited to human-computer interaction, gaze-based control systems, or even driver monitoring systems in automotive contexts. The success of such systems heavily relies on the robustness of the algorithms deployed, as well as their ability to operate effectively in diverse environmental conditions, ensuring reliable and precise gaze estimation.</a:t>
            </a:r>
            <a:endParaRPr lang="en-US"/>
          </a:p>
          <a:p>
            <a:endParaRPr lang="en-US"/>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21</a:t>
            </a:fld>
            <a:endParaRPr lang="en-US"/>
          </a:p>
        </p:txBody>
      </p:sp>
    </p:spTree>
    <p:extLst>
      <p:ext uri="{BB962C8B-B14F-4D97-AF65-F5344CB8AC3E}">
        <p14:creationId xmlns:p14="http://schemas.microsoft.com/office/powerpoint/2010/main" val="445070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a:t>Thank you</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8693" y="700557"/>
            <a:ext cx="10044023" cy="877729"/>
          </a:xfrm>
        </p:spPr>
        <p:txBody>
          <a:bodyPr anchor="ctr">
            <a:normAutofit/>
          </a:bodyPr>
          <a:lstStyle/>
          <a:p>
            <a:r>
              <a:rPr lang="en-US">
                <a:solidFill>
                  <a:srgbClr val="FFFFFF"/>
                </a:solidFill>
                <a:ea typeface="+mj-lt"/>
                <a:cs typeface="+mj-lt"/>
              </a:rPr>
              <a:t>Content</a:t>
            </a:r>
            <a:endParaRPr lang="en-US" b="0">
              <a:solidFill>
                <a:srgbClr val="FFFFFF"/>
              </a:solidFill>
              <a:ea typeface="+mj-lt"/>
              <a:cs typeface="+mj-lt"/>
            </a:endParaRPr>
          </a:p>
          <a:p>
            <a:endParaRPr lang="en-US" sz="4000">
              <a:solidFill>
                <a:srgbClr val="FFFFFF"/>
              </a:solidFill>
            </a:endParaRP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1704320" y="6455664"/>
            <a:ext cx="448056" cy="365125"/>
          </a:xfrm>
        </p:spPr>
        <p:txBody>
          <a:bodyPr>
            <a:normAutofit/>
          </a:bodyPr>
          <a:lstStyle/>
          <a:p>
            <a:pPr>
              <a:spcAft>
                <a:spcPts val="600"/>
              </a:spcAft>
            </a:pPr>
            <a:fld id="{294A09A9-5501-47C1-A89A-A340965A2BE2}" type="slidenum">
              <a:rPr lang="en-US" sz="1100">
                <a:solidFill>
                  <a:schemeClr val="tx1">
                    <a:lumMod val="50000"/>
                    <a:lumOff val="50000"/>
                  </a:schemeClr>
                </a:solidFill>
              </a:rPr>
              <a:pPr>
                <a:spcAft>
                  <a:spcPts val="600"/>
                </a:spcAft>
              </a:pPr>
              <a:t>3</a:t>
            </a:fld>
            <a:endParaRPr lang="en-US" sz="1100">
              <a:solidFill>
                <a:schemeClr val="tx1">
                  <a:lumMod val="50000"/>
                  <a:lumOff val="50000"/>
                </a:schemeClr>
              </a:solidFill>
            </a:endParaRPr>
          </a:p>
        </p:txBody>
      </p:sp>
      <p:graphicFrame>
        <p:nvGraphicFramePr>
          <p:cNvPr id="38" name="Content Placeholder 2">
            <a:extLst>
              <a:ext uri="{FF2B5EF4-FFF2-40B4-BE49-F238E27FC236}">
                <a16:creationId xmlns:a16="http://schemas.microsoft.com/office/drawing/2014/main" id="{B7CB1C62-E9DC-C552-A1D7-FCD11ADEA531}"/>
              </a:ext>
            </a:extLst>
          </p:cNvPr>
          <p:cNvGraphicFramePr>
            <a:graphicFrameLocks noGrp="1"/>
          </p:cNvGraphicFramePr>
          <p:nvPr>
            <p:ph idx="1"/>
            <p:extLst>
              <p:ext uri="{D42A27DB-BD31-4B8C-83A1-F6EECF244321}">
                <p14:modId xmlns:p14="http://schemas.microsoft.com/office/powerpoint/2010/main" val="1300241148"/>
              </p:ext>
            </p:extLst>
          </p:nvPr>
        </p:nvGraphicFramePr>
        <p:xfrm>
          <a:off x="534152" y="2097925"/>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56085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445979" y="2868997"/>
            <a:ext cx="11029644" cy="3436483"/>
          </a:xfrm>
          <a:ln>
            <a:solidFill>
              <a:schemeClr val="accent1">
                <a:lumMod val="60000"/>
                <a:lumOff val="40000"/>
              </a:schemeClr>
            </a:solidFill>
          </a:ln>
        </p:spPr>
        <p:txBody>
          <a:bodyPr vert="horz" lIns="91440" tIns="45720" rIns="91440" bIns="45720" rtlCol="0" anchor="t">
            <a:noAutofit/>
          </a:bodyPr>
          <a:lstStyle/>
          <a:p>
            <a:r>
              <a:rPr lang="en-US" sz="2000">
                <a:solidFill>
                  <a:srgbClr val="FFFFFF"/>
                </a:solidFill>
                <a:ea typeface="+mn-lt"/>
                <a:cs typeface="+mn-lt"/>
              </a:rPr>
              <a:t>The study of human eye gaze patterns during online tests provides critical insights into how individuals engage with digital assessments, revealing their focus, attention, and cognitive strategies. By leveraging eye-tracking technology, researchers can enhance the design and effectiveness of online learning environments, making them more intuitive and accessible. This research not only contributes to the fields of cognitive psychology and education but also offers practical applications in improving online testing interfaces for a diverse range of </a:t>
            </a:r>
            <a:r>
              <a:rPr lang="en-US" sz="2000" dirty="0">
                <a:ea typeface="+mn-lt"/>
                <a:cs typeface="+mn-lt"/>
              </a:rPr>
              <a:t>learners</a:t>
            </a:r>
            <a:r>
              <a:rPr lang="en-US" sz="2000">
                <a:solidFill>
                  <a:srgbClr val="FFFFFF"/>
                </a:solidFill>
                <a:ea typeface="+mn-lt"/>
                <a:cs typeface="+mn-lt"/>
              </a:rPr>
              <a:t>.</a:t>
            </a:r>
            <a:endParaRPr lang="en-US" sz="200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dirty="0" smtClean="0"/>
              <a:pPr/>
              <a:t>4</a:t>
            </a:fld>
            <a:endParaRPr lang="en-US"/>
          </a:p>
        </p:txBody>
      </p:sp>
    </p:spTree>
    <p:extLst>
      <p:ext uri="{BB962C8B-B14F-4D97-AF65-F5344CB8AC3E}">
        <p14:creationId xmlns:p14="http://schemas.microsoft.com/office/powerpoint/2010/main" val="163979915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a:t>Common questions asked</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5</a:t>
            </a:fld>
            <a:endParaRPr lang="en-US"/>
          </a:p>
        </p:txBody>
      </p:sp>
      <p:sp>
        <p:nvSpPr>
          <p:cNvPr id="7" name="Content Placeholder 6">
            <a:extLst>
              <a:ext uri="{FF2B5EF4-FFF2-40B4-BE49-F238E27FC236}">
                <a16:creationId xmlns:a16="http://schemas.microsoft.com/office/drawing/2014/main" id="{52EA55F7-28A0-1CA9-44EA-1F701D1901A7}"/>
              </a:ext>
            </a:extLst>
          </p:cNvPr>
          <p:cNvSpPr>
            <a:spLocks noGrp="1"/>
          </p:cNvSpPr>
          <p:nvPr>
            <p:ph idx="1"/>
          </p:nvPr>
        </p:nvSpPr>
        <p:spPr>
          <a:xfrm>
            <a:off x="1167493" y="2087563"/>
            <a:ext cx="9779182" cy="4275351"/>
          </a:xfrm>
        </p:spPr>
        <p:txBody>
          <a:bodyPr vert="horz" lIns="91440" tIns="45720" rIns="91440" bIns="45720" rtlCol="0" anchor="t">
            <a:noAutofit/>
          </a:bodyPr>
          <a:lstStyle/>
          <a:p>
            <a:pPr marL="457200" indent="-457200">
              <a:buChar char="•"/>
            </a:pPr>
            <a:r>
              <a:rPr lang="en-US"/>
              <a:t>How is the data collected?</a:t>
            </a:r>
          </a:p>
          <a:p>
            <a:pPr marL="457200" indent="-457200">
              <a:buChar char="•"/>
            </a:pPr>
            <a:r>
              <a:rPr lang="en-US"/>
              <a:t>How are you determining who is cheating or not?</a:t>
            </a:r>
          </a:p>
          <a:p>
            <a:pPr marL="457200" indent="-457200">
              <a:buChar char="•"/>
            </a:pPr>
            <a:r>
              <a:rPr lang="en-US">
                <a:solidFill>
                  <a:srgbClr val="000000"/>
                </a:solidFill>
                <a:ea typeface="+mn-lt"/>
                <a:cs typeface="+mn-lt"/>
              </a:rPr>
              <a:t>What is the relationship between eye gaze patterns and the types of questions asked in an online test?</a:t>
            </a:r>
          </a:p>
          <a:p>
            <a:pPr marL="457200" indent="-457200">
              <a:buChar char="•"/>
            </a:pPr>
            <a:r>
              <a:rPr lang="en-US">
                <a:solidFill>
                  <a:srgbClr val="000000"/>
                </a:solidFill>
                <a:ea typeface="+mn-lt"/>
                <a:cs typeface="+mn-lt"/>
              </a:rPr>
              <a:t>How do distractions within the online testing environment affect eye gaze patterns and test performance?</a:t>
            </a:r>
          </a:p>
          <a:p>
            <a:pPr marL="457200" indent="-457200">
              <a:buChar char="•"/>
            </a:pPr>
            <a:r>
              <a:rPr lang="en-US">
                <a:solidFill>
                  <a:srgbClr val="000000"/>
                </a:solidFill>
                <a:ea typeface="+mn-lt"/>
                <a:cs typeface="+mn-lt"/>
              </a:rPr>
              <a:t>Can eye gaze patterns predict areas of difficulty within the test material for individual learners?</a:t>
            </a:r>
            <a:endParaRPr lang="en-US">
              <a:solidFill>
                <a:srgbClr val="000000"/>
              </a:solidFill>
            </a:endParaRPr>
          </a:p>
        </p:txBody>
      </p:sp>
    </p:spTree>
    <p:extLst>
      <p:ext uri="{BB962C8B-B14F-4D97-AF65-F5344CB8AC3E}">
        <p14:creationId xmlns:p14="http://schemas.microsoft.com/office/powerpoint/2010/main" val="421291746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939A7A-CFA7-21F0-6FBC-88773ED0AADE}"/>
              </a:ext>
            </a:extLst>
          </p:cNvPr>
          <p:cNvSpPr>
            <a:spLocks noGrp="1"/>
          </p:cNvSpPr>
          <p:nvPr>
            <p:ph type="title"/>
          </p:nvPr>
        </p:nvSpPr>
        <p:spPr>
          <a:xfrm>
            <a:off x="5297762" y="329184"/>
            <a:ext cx="6251110" cy="1783080"/>
          </a:xfrm>
        </p:spPr>
        <p:txBody>
          <a:bodyPr anchor="b">
            <a:normAutofit/>
          </a:bodyPr>
          <a:lstStyle/>
          <a:p>
            <a:r>
              <a:rPr lang="en-US" sz="5400">
                <a:ea typeface="+mj-lt"/>
                <a:cs typeface="+mj-lt"/>
              </a:rPr>
              <a:t>Literature Review</a:t>
            </a:r>
            <a:endParaRPr lang="en-US" sz="5400"/>
          </a:p>
        </p:txBody>
      </p:sp>
      <p:pic>
        <p:nvPicPr>
          <p:cNvPr id="11" name="Picture 10" descr="Glasses on top of a book">
            <a:extLst>
              <a:ext uri="{FF2B5EF4-FFF2-40B4-BE49-F238E27FC236}">
                <a16:creationId xmlns:a16="http://schemas.microsoft.com/office/drawing/2014/main" id="{FC4B9AA6-9C81-F17A-C8A6-1A36059D54A2}"/>
              </a:ext>
            </a:extLst>
          </p:cNvPr>
          <p:cNvPicPr>
            <a:picLocks noChangeAspect="1"/>
          </p:cNvPicPr>
          <p:nvPr/>
        </p:nvPicPr>
        <p:blipFill rotWithShape="1">
          <a:blip r:embed="rId2"/>
          <a:srcRect l="17086" r="37954" b="10"/>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2"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52EA55F7-28A0-1CA9-44EA-1F701D1901A7}"/>
              </a:ext>
            </a:extLst>
          </p:cNvPr>
          <p:cNvSpPr>
            <a:spLocks noGrp="1"/>
          </p:cNvSpPr>
          <p:nvPr>
            <p:ph idx="1"/>
          </p:nvPr>
        </p:nvSpPr>
        <p:spPr>
          <a:xfrm>
            <a:off x="5297762" y="2706624"/>
            <a:ext cx="6251110" cy="3483864"/>
          </a:xfrm>
        </p:spPr>
        <p:txBody>
          <a:bodyPr vert="horz" lIns="91440" tIns="45720" rIns="91440" bIns="45720" rtlCol="0" anchor="t">
            <a:normAutofit lnSpcReduction="10000"/>
          </a:bodyPr>
          <a:lstStyle/>
          <a:p>
            <a:endParaRPr lang="en-US" sz="1700" b="1">
              <a:ea typeface="+mn-lt"/>
              <a:cs typeface="+mn-lt"/>
            </a:endParaRPr>
          </a:p>
          <a:p>
            <a:r>
              <a:rPr lang="en-US" sz="2400" b="1"/>
              <a:t>Introduction</a:t>
            </a:r>
            <a:endParaRPr lang="en-US" sz="2400"/>
          </a:p>
          <a:p>
            <a:pPr>
              <a:buFont typeface="Arial" panose="020B0604020202020204" pitchFamily="34" charset="0"/>
              <a:buChar char="•"/>
            </a:pPr>
            <a:r>
              <a:rPr lang="en-US" sz="1700" b="1">
                <a:ea typeface="+mn-lt"/>
                <a:cs typeface="+mn-lt"/>
              </a:rPr>
              <a:t>Background</a:t>
            </a:r>
            <a:r>
              <a:rPr lang="en-US" sz="1700">
                <a:ea typeface="+mn-lt"/>
                <a:cs typeface="+mn-lt"/>
              </a:rPr>
              <a:t>: With the shift towards online education, maintaining student engagement has become a challenge. Traditional methods for gauging attention are less effective in virtual classrooms.</a:t>
            </a:r>
          </a:p>
          <a:p>
            <a:pPr>
              <a:buChar char="•"/>
            </a:pPr>
            <a:r>
              <a:rPr lang="en-US" sz="1700" b="1">
                <a:ea typeface="+mn-lt"/>
                <a:cs typeface="+mn-lt"/>
              </a:rPr>
              <a:t>Problem Statement</a:t>
            </a:r>
            <a:r>
              <a:rPr lang="en-US" sz="1700">
                <a:ea typeface="+mn-lt"/>
                <a:cs typeface="+mn-lt"/>
              </a:rPr>
              <a:t>: The paper addresses the need for an automated, non-intrusive method to evaluate student engagement and attentiveness during online classes.</a:t>
            </a:r>
          </a:p>
          <a:p>
            <a:pPr>
              <a:buFont typeface="Arial" panose="020B0604020202020204" pitchFamily="34" charset="0"/>
              <a:buChar char="•"/>
            </a:pPr>
            <a:r>
              <a:rPr lang="en-US" sz="1700" b="1">
                <a:ea typeface="+mn-lt"/>
                <a:cs typeface="+mn-lt"/>
              </a:rPr>
              <a:t>Objective</a:t>
            </a:r>
            <a:r>
              <a:rPr lang="en-US" sz="1700">
                <a:ea typeface="+mn-lt"/>
                <a:cs typeface="+mn-lt"/>
              </a:rPr>
              <a:t>: To develop a computer vision-based system that can accurately track eye movements and classify student attention levels.</a:t>
            </a:r>
          </a:p>
          <a:p>
            <a:endParaRPr lang="en-US" sz="1700"/>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10052978" y="6356350"/>
            <a:ext cx="1300821" cy="365125"/>
          </a:xfrm>
        </p:spPr>
        <p:txBody>
          <a:bodyPr>
            <a:normAutofit/>
          </a:bodyPr>
          <a:lstStyle/>
          <a:p>
            <a:pPr>
              <a:spcAft>
                <a:spcPts val="600"/>
              </a:spcAft>
            </a:pPr>
            <a:fld id="{294A09A9-5501-47C1-A89A-A340965A2BE2}" type="slidenum">
              <a:rPr lang="en-US"/>
              <a:pPr>
                <a:spcAft>
                  <a:spcPts val="600"/>
                </a:spcAft>
              </a:pPr>
              <a:t>6</a:t>
            </a:fld>
            <a:endParaRPr lang="en-US"/>
          </a:p>
        </p:txBody>
      </p:sp>
    </p:spTree>
    <p:extLst>
      <p:ext uri="{BB962C8B-B14F-4D97-AF65-F5344CB8AC3E}">
        <p14:creationId xmlns:p14="http://schemas.microsoft.com/office/powerpoint/2010/main" val="26021570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Content Placeholder 6">
            <a:extLst>
              <a:ext uri="{FF2B5EF4-FFF2-40B4-BE49-F238E27FC236}">
                <a16:creationId xmlns:a16="http://schemas.microsoft.com/office/drawing/2014/main" id="{52EA55F7-28A0-1CA9-44EA-1F701D1901A7}"/>
              </a:ext>
            </a:extLst>
          </p:cNvPr>
          <p:cNvSpPr>
            <a:spLocks noGrp="1"/>
          </p:cNvSpPr>
          <p:nvPr>
            <p:ph idx="1"/>
          </p:nvPr>
        </p:nvSpPr>
        <p:spPr>
          <a:xfrm>
            <a:off x="549450" y="518333"/>
            <a:ext cx="10163068" cy="6111990"/>
          </a:xfrm>
        </p:spPr>
        <p:txBody>
          <a:bodyPr vert="horz" lIns="91440" tIns="45720" rIns="91440" bIns="45720" rtlCol="0" anchor="t">
            <a:normAutofit/>
          </a:bodyPr>
          <a:lstStyle/>
          <a:p>
            <a:r>
              <a:rPr lang="en-US" sz="2400" b="1"/>
              <a:t>Eye Tracking and Pupil Detection Algorithms</a:t>
            </a:r>
            <a:endParaRPr lang="en-US" sz="2400">
              <a:ea typeface="+mn-lt"/>
              <a:cs typeface="+mn-lt"/>
            </a:endParaRPr>
          </a:p>
          <a:p>
            <a:pPr>
              <a:buFont typeface="Arial" panose="020B0604020202020204" pitchFamily="34" charset="0"/>
              <a:buChar char="•"/>
            </a:pPr>
            <a:r>
              <a:rPr lang="en-US" sz="1300" b="1">
                <a:ea typeface="+mn-lt"/>
                <a:cs typeface="+mn-lt"/>
              </a:rPr>
              <a:t>Face and Eye Detection</a:t>
            </a:r>
            <a:r>
              <a:rPr lang="en-US" sz="1300">
                <a:ea typeface="+mn-lt"/>
                <a:cs typeface="+mn-lt"/>
              </a:rPr>
              <a:t>: Description of the initial step of locating the user's face and eyes within the video feed, possibly using the Haar Cascade classifier (Rectangular Features, Adaptive Learning), which is known for its effectiveness in detecting facial features through machine learning algorithms.</a:t>
            </a:r>
          </a:p>
          <a:p>
            <a:pPr>
              <a:buFont typeface="Arial" panose="020B0604020202020204" pitchFamily="34" charset="0"/>
              <a:buChar char="•"/>
            </a:pPr>
            <a:r>
              <a:rPr lang="en-US" sz="1300" b="1">
                <a:ea typeface="+mn-lt"/>
                <a:cs typeface="+mn-lt"/>
              </a:rPr>
              <a:t>Pupil Detection Techniques</a:t>
            </a:r>
            <a:r>
              <a:rPr lang="en-US" sz="1300">
                <a:ea typeface="+mn-lt"/>
                <a:cs typeface="+mn-lt"/>
              </a:rPr>
              <a:t>: Discussion on the specific algorithms applied for pupil detection:</a:t>
            </a:r>
            <a:endParaRPr lang="en-US" sz="1300"/>
          </a:p>
          <a:p>
            <a:pPr lvl="1">
              <a:buChar char="•"/>
            </a:pPr>
            <a:r>
              <a:rPr lang="en-US" sz="1300" b="1">
                <a:ea typeface="+mn-lt"/>
                <a:cs typeface="+mn-lt"/>
              </a:rPr>
              <a:t>Daugman's Algorithm</a:t>
            </a:r>
            <a:r>
              <a:rPr lang="en-US" sz="1300">
                <a:ea typeface="+mn-lt"/>
                <a:cs typeface="+mn-lt"/>
              </a:rPr>
              <a:t>: It uses the </a:t>
            </a:r>
            <a:r>
              <a:rPr lang="en-US" sz="1300" err="1">
                <a:ea typeface="+mn-lt"/>
                <a:cs typeface="+mn-lt"/>
              </a:rPr>
              <a:t>integro</a:t>
            </a:r>
            <a:r>
              <a:rPr lang="en-US" sz="1300">
                <a:ea typeface="+mn-lt"/>
                <a:cs typeface="+mn-lt"/>
              </a:rPr>
              <a:t>-differential operator on a circular region to find the iris boundary and detect the pupil.</a:t>
            </a:r>
          </a:p>
          <a:p>
            <a:pPr lvl="1">
              <a:buChar char="•"/>
            </a:pPr>
            <a:r>
              <a:rPr lang="en-US" sz="1300" b="1">
                <a:ea typeface="+mn-lt"/>
                <a:cs typeface="+mn-lt"/>
              </a:rPr>
              <a:t>Hough Circular Transform</a:t>
            </a:r>
            <a:r>
              <a:rPr lang="en-US" sz="1300">
                <a:ea typeface="+mn-lt"/>
                <a:cs typeface="+mn-lt"/>
              </a:rPr>
              <a:t>: Detecting circular patterns (the iris and pupil) in the eye region identified in the previous step.</a:t>
            </a:r>
          </a:p>
          <a:p>
            <a:pPr lvl="1">
              <a:buChar char="•"/>
            </a:pPr>
            <a:r>
              <a:rPr lang="en-US" sz="1300" b="1">
                <a:ea typeface="+mn-lt"/>
                <a:cs typeface="+mn-lt"/>
              </a:rPr>
              <a:t>Blob Detection</a:t>
            </a:r>
            <a:r>
              <a:rPr lang="en-US" sz="1300">
                <a:ea typeface="+mn-lt"/>
                <a:cs typeface="+mn-lt"/>
              </a:rPr>
              <a:t>: This method identifies the pupil by looking for areas that are significantly darker than the surrounding iris and sclera.</a:t>
            </a:r>
            <a:endParaRPr lang="en-US" sz="1300"/>
          </a:p>
          <a:p>
            <a:pPr lvl="1">
              <a:buChar char="•"/>
            </a:pPr>
            <a:r>
              <a:rPr lang="en-US" sz="1300" b="1">
                <a:ea typeface="+mn-lt"/>
                <a:cs typeface="+mn-lt"/>
              </a:rPr>
              <a:t>Centroid Detection</a:t>
            </a:r>
            <a:r>
              <a:rPr lang="en-US" sz="1300">
                <a:ea typeface="+mn-lt"/>
                <a:cs typeface="+mn-lt"/>
              </a:rPr>
              <a:t>: Calculating the geometric center of the detected pupil area to determine the gaze direction accurately.</a:t>
            </a:r>
            <a:endParaRPr lang="en-US" sz="1300"/>
          </a:p>
          <a:p>
            <a:pPr lvl="1">
              <a:buChar char="•"/>
            </a:pPr>
            <a:endParaRPr lang="en-US" sz="1300"/>
          </a:p>
          <a:p>
            <a:endParaRPr lang="en-US" sz="1300"/>
          </a:p>
          <a:p>
            <a:r>
              <a:rPr lang="en-US" b="1"/>
              <a:t>Gaze Direction Classification</a:t>
            </a:r>
            <a:endParaRPr lang="en-US" sz="1300"/>
          </a:p>
          <a:p>
            <a:pPr>
              <a:buFont typeface="Arial" panose="020B0604020202020204" pitchFamily="34" charset="0"/>
              <a:buChar char="•"/>
            </a:pPr>
            <a:r>
              <a:rPr lang="en-US" sz="1200" b="1">
                <a:ea typeface="+mn-lt"/>
                <a:cs typeface="+mn-lt"/>
              </a:rPr>
              <a:t>Geometric Model for Gaze Estimation</a:t>
            </a:r>
            <a:r>
              <a:rPr lang="en-US" sz="1200">
                <a:ea typeface="+mn-lt"/>
                <a:cs typeface="+mn-lt"/>
              </a:rPr>
              <a:t>: The methodology would explain the geometric model used to estimate the gaze direction based on the detected pupil position. It might involve mapping the pupil's position to screen coordinates to determine where the student is looking.</a:t>
            </a:r>
            <a:endParaRPr lang="en-US"/>
          </a:p>
          <a:p>
            <a:pPr>
              <a:buFont typeface="Arial" panose="020B0604020202020204" pitchFamily="34" charset="0"/>
              <a:buChar char="•"/>
            </a:pPr>
            <a:r>
              <a:rPr lang="en-US" sz="1200" b="1">
                <a:ea typeface="+mn-lt"/>
                <a:cs typeface="+mn-lt"/>
              </a:rPr>
              <a:t>Classification of Gaze Directions</a:t>
            </a:r>
            <a:r>
              <a:rPr lang="en-US" sz="1200">
                <a:ea typeface="+mn-lt"/>
                <a:cs typeface="+mn-lt"/>
              </a:rPr>
              <a:t>: Details on how the gaze direction is classified into distinct categories (e.g., looking at the screen, looking away) and the criteria used for classification. This part is essential for determining the attention state.</a:t>
            </a:r>
            <a:endParaRPr lang="en-US"/>
          </a:p>
          <a:p>
            <a:r>
              <a:rPr lang="en-US" b="1"/>
              <a:t>Attention Analysis</a:t>
            </a:r>
            <a:endParaRPr lang="en-US"/>
          </a:p>
          <a:p>
            <a:pPr>
              <a:buFont typeface="Arial" panose="020B0604020202020204" pitchFamily="34" charset="0"/>
              <a:buChar char="•"/>
            </a:pPr>
            <a:r>
              <a:rPr lang="en-US" sz="1200" b="1">
                <a:ea typeface="+mn-lt"/>
                <a:cs typeface="+mn-lt"/>
              </a:rPr>
              <a:t>Defining Attention States</a:t>
            </a:r>
            <a:r>
              <a:rPr lang="en-US" sz="1200">
                <a:ea typeface="+mn-lt"/>
                <a:cs typeface="+mn-lt"/>
              </a:rPr>
              <a:t>: The paper would describe how the system categorizes the student's attention level based on eye gaze patterns. It would detail the criteria for categorizing attention into states such as alert, sleepy, and not attentive.</a:t>
            </a:r>
            <a:endParaRPr lang="en-US"/>
          </a:p>
          <a:p>
            <a:pPr>
              <a:buFont typeface="Arial" panose="020B0604020202020204" pitchFamily="34" charset="0"/>
              <a:buChar char="•"/>
            </a:pPr>
            <a:r>
              <a:rPr lang="en-US" sz="1200" b="1">
                <a:ea typeface="+mn-lt"/>
                <a:cs typeface="+mn-lt"/>
              </a:rPr>
              <a:t>Algorithm for Attention Evaluation</a:t>
            </a:r>
            <a:r>
              <a:rPr lang="en-US" sz="1200">
                <a:ea typeface="+mn-lt"/>
                <a:cs typeface="+mn-lt"/>
              </a:rPr>
              <a:t>: An in-depth discussion of the algorithm or set of rules applied to analyze eye gaze data over time to evaluate the student's attentiveness. This could include frequency and duration of gaze away from the screen, blink rate analysis, and other metrics indicative of engagement or fatigue.</a:t>
            </a:r>
            <a:endParaRPr lang="en-US"/>
          </a:p>
          <a:p>
            <a:pPr>
              <a:buFont typeface="Arial" panose="020B0604020202020204" pitchFamily="34" charset="0"/>
              <a:buChar char="•"/>
            </a:pPr>
            <a:endParaRPr lang="en-US" sz="1300"/>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8610600" y="6356350"/>
            <a:ext cx="2743200" cy="365125"/>
          </a:xfrm>
        </p:spPr>
        <p:txBody>
          <a:bodyPr>
            <a:normAutofit/>
          </a:bodyPr>
          <a:lstStyle/>
          <a:p>
            <a:pPr>
              <a:spcAft>
                <a:spcPts val="600"/>
              </a:spcAft>
            </a:pPr>
            <a:fld id="{294A09A9-5501-47C1-A89A-A340965A2BE2}" type="slidenum">
              <a:rPr lang="en-US"/>
              <a:pPr>
                <a:spcAft>
                  <a:spcPts val="600"/>
                </a:spcAft>
              </a:pPr>
              <a:t>7</a:t>
            </a:fld>
            <a:endParaRPr lang="en-US"/>
          </a:p>
        </p:txBody>
      </p:sp>
      <p:pic>
        <p:nvPicPr>
          <p:cNvPr id="2" name="Picture 1" descr="A math equations on a black background&#10;&#10;Description automatically generated">
            <a:extLst>
              <a:ext uri="{FF2B5EF4-FFF2-40B4-BE49-F238E27FC236}">
                <a16:creationId xmlns:a16="http://schemas.microsoft.com/office/drawing/2014/main" id="{72A2FD56-6A08-736C-7053-B47070D7E8CD}"/>
              </a:ext>
            </a:extLst>
          </p:cNvPr>
          <p:cNvPicPr>
            <a:picLocks noChangeAspect="1"/>
          </p:cNvPicPr>
          <p:nvPr/>
        </p:nvPicPr>
        <p:blipFill>
          <a:blip r:embed="rId2"/>
          <a:stretch>
            <a:fillRect/>
          </a:stretch>
        </p:blipFill>
        <p:spPr>
          <a:xfrm>
            <a:off x="3800475" y="2919413"/>
            <a:ext cx="2174631" cy="481379"/>
          </a:xfrm>
          <a:prstGeom prst="rect">
            <a:avLst/>
          </a:prstGeom>
        </p:spPr>
      </p:pic>
    </p:spTree>
    <p:extLst>
      <p:ext uri="{BB962C8B-B14F-4D97-AF65-F5344CB8AC3E}">
        <p14:creationId xmlns:p14="http://schemas.microsoft.com/office/powerpoint/2010/main" val="17231918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Interpretation of Results</a:t>
            </a:r>
            <a:endParaRPr lang="en-US"/>
          </a:p>
          <a:p>
            <a:pPr marL="285750" indent="-285750" algn="ctr">
              <a:buFont typeface="Arial"/>
              <a:buChar char="•"/>
            </a:pPr>
            <a:r>
              <a:rPr lang="en-US" b="1">
                <a:ea typeface="+mn-lt"/>
                <a:cs typeface="+mn-lt"/>
              </a:rPr>
              <a:t>Algorithmic Limitations and Efficiency</a:t>
            </a:r>
            <a:r>
              <a:rPr lang="en-US">
                <a:ea typeface="+mn-lt"/>
                <a:cs typeface="+mn-lt"/>
              </a:rPr>
              <a:t>: The document implies that setting the correct binarization threshold is crucial for the success of both centroid and blob detection algorithms. These algorithms significantly outperformed others when the threshold was appropriately adjusted. The paper also pointed out that facial occlusion and the stability of the subject's head pose significant challenges to the effectiveness of pupil detection and eye gaze tracking.</a:t>
            </a:r>
            <a:endParaRPr lang="en-US"/>
          </a:p>
          <a:p>
            <a:pPr marL="285750" indent="-285750" algn="ctr">
              <a:buFont typeface="Arial"/>
              <a:buChar char="•"/>
            </a:pPr>
            <a:r>
              <a:rPr lang="en-US" b="1">
                <a:ea typeface="+mn-lt"/>
                <a:cs typeface="+mn-lt"/>
              </a:rPr>
              <a:t>Graphical Representation</a:t>
            </a:r>
            <a:r>
              <a:rPr lang="en-US">
                <a:ea typeface="+mn-lt"/>
                <a:cs typeface="+mn-lt"/>
              </a:rPr>
              <a:t>: The results were also presented graphically, emphasizing the superior performance of centroid detection over other methods, with blob detection also being a viable option for pupil identification.</a:t>
            </a:r>
            <a:endParaRPr lang="en-US"/>
          </a:p>
          <a:p>
            <a:pPr algn="ctr"/>
            <a:r>
              <a:rPr lang="en-US" b="1"/>
              <a:t>Conclusion from Analysis</a:t>
            </a:r>
            <a:endParaRPr lang="en-US"/>
          </a:p>
          <a:p>
            <a:pPr algn="ctr"/>
            <a:r>
              <a:rPr lang="en-US">
                <a:ea typeface="+mn-lt"/>
                <a:cs typeface="+mn-lt"/>
              </a:rPr>
              <a:t>The detailed analysis underscores the importance of algorithm selection and parameter tuning in the context of eye gaze tracking and attention analysis systems. It highlights the practical challenges faced during implementation, such as the need for significant processing resources and the impact of environmental factors like facial occlusion and head stability. The comparative analysis reveals that while some algorithms may struggle with accuracy and reliability, methods like centroid detection show promise for effective pupil detection, serving as a critical component in developing systems aimed at assessing attention levels in e-learning environments.</a:t>
            </a:r>
            <a:endParaRPr lang="en-US"/>
          </a:p>
          <a:p>
            <a:pPr algn="ctr"/>
            <a:br>
              <a:rPr lang="en-US"/>
            </a:br>
            <a:endParaRPr lang="en-US"/>
          </a:p>
          <a:p>
            <a:pPr algn="ctr"/>
            <a:endParaRPr lang="en-US"/>
          </a:p>
        </p:txBody>
      </p:sp>
      <p:sp>
        <p:nvSpPr>
          <p:cNvPr id="34" name="Freeform: Shape 33">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Arc 3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52EA55F7-28A0-1CA9-44EA-1F701D1901A7}"/>
              </a:ext>
            </a:extLst>
          </p:cNvPr>
          <p:cNvSpPr>
            <a:spLocks noGrp="1"/>
          </p:cNvSpPr>
          <p:nvPr>
            <p:ph idx="1"/>
          </p:nvPr>
        </p:nvSpPr>
        <p:spPr>
          <a:xfrm>
            <a:off x="1365623" y="326804"/>
            <a:ext cx="10163068" cy="5356617"/>
          </a:xfrm>
        </p:spPr>
        <p:txBody>
          <a:bodyPr vert="horz" lIns="91440" tIns="45720" rIns="91440" bIns="45720" rtlCol="0" anchor="t">
            <a:normAutofit lnSpcReduction="10000"/>
          </a:bodyPr>
          <a:lstStyle/>
          <a:p>
            <a:r>
              <a:rPr lang="en-US" b="1"/>
              <a:t>Pupil Detection Results</a:t>
            </a:r>
            <a:endParaRPr lang="en-US"/>
          </a:p>
          <a:p>
            <a:pPr marL="285750" indent="-285750">
              <a:buFont typeface="Arial"/>
              <a:buChar char="•"/>
            </a:pPr>
            <a:r>
              <a:rPr lang="en-US" sz="1200" b="1">
                <a:ea typeface="+mn-lt"/>
                <a:cs typeface="+mn-lt"/>
              </a:rPr>
              <a:t>Accuracy Measurement</a:t>
            </a:r>
            <a:r>
              <a:rPr lang="en-US" sz="1200">
                <a:ea typeface="+mn-lt"/>
                <a:cs typeface="+mn-lt"/>
              </a:rPr>
              <a:t>: Accuracy was assessed using a confusion matrix for each of the four algorithms:</a:t>
            </a:r>
          </a:p>
          <a:p>
            <a:pPr marL="742950" lvl="1" indent="-285750">
              <a:buFont typeface="Arial"/>
              <a:buChar char="•"/>
            </a:pPr>
            <a:r>
              <a:rPr lang="en-US" sz="1200" b="1">
                <a:ea typeface="+mn-lt"/>
                <a:cs typeface="+mn-lt"/>
              </a:rPr>
              <a:t>Hough Transform</a:t>
            </a:r>
            <a:r>
              <a:rPr lang="en-US" sz="1200">
                <a:ea typeface="+mn-lt"/>
                <a:cs typeface="+mn-lt"/>
              </a:rPr>
              <a:t>: Demonstrated an accuracy of 42.85%, making it relatively ineffective and unreliable.</a:t>
            </a:r>
          </a:p>
          <a:p>
            <a:pPr marL="742950" lvl="1" indent="-285750">
              <a:buFont typeface="Arial"/>
              <a:buChar char="•"/>
            </a:pPr>
            <a:r>
              <a:rPr lang="en-US" sz="1200" b="1" err="1">
                <a:ea typeface="+mn-lt"/>
                <a:cs typeface="+mn-lt"/>
              </a:rPr>
              <a:t>Daugman</a:t>
            </a:r>
            <a:r>
              <a:rPr lang="en-US" sz="1200" b="1">
                <a:ea typeface="+mn-lt"/>
                <a:cs typeface="+mn-lt"/>
              </a:rPr>
              <a:t> Algorithm</a:t>
            </a:r>
            <a:r>
              <a:rPr lang="en-US" sz="1200">
                <a:ea typeface="+mn-lt"/>
                <a:cs typeface="+mn-lt"/>
              </a:rPr>
              <a:t>: Showed a slightly better accuracy of 43.33%, but still considered ineffective.</a:t>
            </a:r>
          </a:p>
          <a:p>
            <a:pPr marL="742950" lvl="1" indent="-285750">
              <a:buFont typeface="Arial"/>
              <a:buChar char="•"/>
            </a:pPr>
            <a:r>
              <a:rPr lang="en-US" sz="1200" b="1">
                <a:ea typeface="+mn-lt"/>
                <a:cs typeface="+mn-lt"/>
              </a:rPr>
              <a:t>Blob Detection</a:t>
            </a:r>
            <a:r>
              <a:rPr lang="en-US" sz="1200">
                <a:ea typeface="+mn-lt"/>
                <a:cs typeface="+mn-lt"/>
              </a:rPr>
              <a:t>: Achieved a respectable accuracy of 63.33%.</a:t>
            </a:r>
            <a:endParaRPr lang="en-US"/>
          </a:p>
          <a:p>
            <a:pPr marL="742950" lvl="1" indent="-285750">
              <a:buFont typeface="Arial"/>
              <a:buChar char="•"/>
            </a:pPr>
            <a:r>
              <a:rPr lang="en-US" sz="1200" b="1">
                <a:ea typeface="+mn-lt"/>
                <a:cs typeface="+mn-lt"/>
              </a:rPr>
              <a:t>Centroid Detection</a:t>
            </a:r>
            <a:r>
              <a:rPr lang="en-US" sz="1200">
                <a:ea typeface="+mn-lt"/>
                <a:cs typeface="+mn-lt"/>
              </a:rPr>
              <a:t>: Emerged as the most accurate with 76.66%, indicating it as the most effective method among those tested.</a:t>
            </a:r>
          </a:p>
          <a:p>
            <a:pPr marL="285750" indent="-285750">
              <a:buFont typeface="Arial"/>
              <a:buChar char="•"/>
            </a:pPr>
            <a:r>
              <a:rPr lang="en-US" sz="1200" b="1">
                <a:ea typeface="+mn-lt"/>
                <a:cs typeface="+mn-lt"/>
              </a:rPr>
              <a:t>Specific Challenges</a:t>
            </a:r>
            <a:r>
              <a:rPr lang="en-US" sz="1200">
                <a:ea typeface="+mn-lt"/>
                <a:cs typeface="+mn-lt"/>
              </a:rPr>
              <a:t>: The study also highlighted that all algorithms struggled with facial occlusion and were unable to detect the pupil when the head was not stable. This instability was attributed to the reliance on the orientation and stability of the face for detection, especially using the </a:t>
            </a:r>
            <a:r>
              <a:rPr lang="en-US" sz="1200" err="1">
                <a:ea typeface="+mn-lt"/>
                <a:cs typeface="+mn-lt"/>
              </a:rPr>
              <a:t>haar</a:t>
            </a:r>
            <a:r>
              <a:rPr lang="en-US" sz="1200">
                <a:ea typeface="+mn-lt"/>
                <a:cs typeface="+mn-lt"/>
              </a:rPr>
              <a:t> cascade method.</a:t>
            </a:r>
            <a:endParaRPr lang="en-US">
              <a:ea typeface="+mn-lt"/>
              <a:cs typeface="+mn-lt"/>
            </a:endParaRPr>
          </a:p>
          <a:p>
            <a:pPr marL="285750" indent="-285750">
              <a:buFont typeface="Arial"/>
              <a:buChar char="•"/>
            </a:pPr>
            <a:endParaRPr lang="en-US" sz="1200"/>
          </a:p>
          <a:p>
            <a:pPr>
              <a:buFont typeface="Arial"/>
              <a:buChar char="•"/>
            </a:pPr>
            <a:r>
              <a:rPr lang="en-US" b="1"/>
              <a:t>Interpretation of Results</a:t>
            </a:r>
            <a:endParaRPr lang="en-US" sz="1200"/>
          </a:p>
          <a:p>
            <a:pPr>
              <a:buFont typeface="Arial"/>
              <a:buChar char="•"/>
            </a:pPr>
            <a:r>
              <a:rPr lang="en-US" sz="1200" b="1">
                <a:ea typeface="+mn-lt"/>
                <a:cs typeface="+mn-lt"/>
              </a:rPr>
              <a:t>Algorithmic Limitations and Efficiency</a:t>
            </a:r>
            <a:r>
              <a:rPr lang="en-US" sz="1200">
                <a:ea typeface="+mn-lt"/>
                <a:cs typeface="+mn-lt"/>
              </a:rPr>
              <a:t>: The document implies that setting the correct binarization threshold is crucial for the success of both centroid and blob detection algorithms. These algorithms significantly outperformed others when the threshold was appropriately adjusted. The paper also pointed out that facial occlusion and the stability of the subject's head pose significant challenges to the effectiveness of pupil detection and eye gaze tracking.</a:t>
            </a:r>
            <a:endParaRPr lang="en-US"/>
          </a:p>
          <a:p>
            <a:pPr>
              <a:buFont typeface="Arial"/>
              <a:buChar char="•"/>
            </a:pPr>
            <a:r>
              <a:rPr lang="en-US" sz="1200" b="1">
                <a:ea typeface="+mn-lt"/>
                <a:cs typeface="+mn-lt"/>
              </a:rPr>
              <a:t>Graphical Representation</a:t>
            </a:r>
            <a:r>
              <a:rPr lang="en-US" sz="1200">
                <a:ea typeface="+mn-lt"/>
                <a:cs typeface="+mn-lt"/>
              </a:rPr>
              <a:t>: The results were also presented graphically, emphasizing the superior performance of centroid detection over other methods, with blob detection also being a viable option for pupil identification.</a:t>
            </a:r>
            <a:endParaRPr lang="en-US"/>
          </a:p>
          <a:p>
            <a:pPr>
              <a:buFont typeface="Arial"/>
              <a:buChar char="•"/>
            </a:pPr>
            <a:r>
              <a:rPr lang="en-US" b="1"/>
              <a:t>Conclusion from Analysis</a:t>
            </a:r>
            <a:endParaRPr lang="en-US"/>
          </a:p>
          <a:p>
            <a:pPr>
              <a:buFont typeface="Arial"/>
              <a:buChar char="•"/>
            </a:pPr>
            <a:r>
              <a:rPr lang="en-US" sz="1200">
                <a:ea typeface="+mn-lt"/>
                <a:cs typeface="+mn-lt"/>
              </a:rPr>
              <a:t>The detailed analysis underscores the importance of algorithm selection and parameter tuning in the context of eye gaze tracking and attention analysis systems. It highlights the practical challenges faced during implementation, such as the need for significant processing resources and the impact of environmental factors like facial occlusion and head stability. The comparative analysis reveals that while some algorithms may struggle with accuracy and reliability, methods like centroid detection show promise for effective pupil detection, serving as a critical component in developing systems aimed at assessing attention levels in e-learning environments.</a:t>
            </a:r>
            <a:endParaRPr lang="en-US"/>
          </a:p>
          <a:p>
            <a:endParaRPr lang="en-US"/>
          </a:p>
          <a:p>
            <a:endParaRPr lang="en-US" sz="2400" b="1"/>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8610600" y="6356350"/>
            <a:ext cx="2743200" cy="365125"/>
          </a:xfrm>
        </p:spPr>
        <p:txBody>
          <a:bodyPr>
            <a:normAutofit/>
          </a:bodyPr>
          <a:lstStyle/>
          <a:p>
            <a:pPr>
              <a:spcAft>
                <a:spcPts val="600"/>
              </a:spcAft>
            </a:pPr>
            <a:fld id="{294A09A9-5501-47C1-A89A-A340965A2BE2}" type="slidenum">
              <a:rPr lang="en-US"/>
              <a:pPr>
                <a:spcAft>
                  <a:spcPts val="600"/>
                </a:spcAft>
              </a:pPr>
              <a:t>8</a:t>
            </a:fld>
            <a:endParaRPr lang="en-US"/>
          </a:p>
        </p:txBody>
      </p:sp>
    </p:spTree>
    <p:extLst>
      <p:ext uri="{BB962C8B-B14F-4D97-AF65-F5344CB8AC3E}">
        <p14:creationId xmlns:p14="http://schemas.microsoft.com/office/powerpoint/2010/main" val="3621219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38200" y="556995"/>
            <a:ext cx="10515600" cy="1133693"/>
          </a:xfrm>
        </p:spPr>
        <p:txBody>
          <a:bodyPr>
            <a:normAutofit/>
          </a:bodyPr>
          <a:lstStyle/>
          <a:p>
            <a:r>
              <a:rPr lang="en-US" sz="5200"/>
              <a:t>Dataset Generation</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normAutofit/>
          </a:bodyPr>
          <a:lstStyle/>
          <a:p>
            <a:pPr>
              <a:spcAft>
                <a:spcPts val="600"/>
              </a:spcAft>
            </a:pPr>
            <a:r>
              <a:rPr lang="en-US"/>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8610600" y="6356350"/>
            <a:ext cx="2743200" cy="365125"/>
          </a:xfrm>
        </p:spPr>
        <p:txBody>
          <a:bodyPr>
            <a:normAutofit/>
          </a:bodyPr>
          <a:lstStyle/>
          <a:p>
            <a:pPr>
              <a:spcAft>
                <a:spcPts val="600"/>
              </a:spcAft>
            </a:pPr>
            <a:fld id="{294A09A9-5501-47C1-A89A-A340965A2BE2}" type="slidenum">
              <a:rPr lang="en-US"/>
              <a:pPr>
                <a:spcAft>
                  <a:spcPts val="600"/>
                </a:spcAft>
              </a:pPr>
              <a:t>9</a:t>
            </a:fld>
            <a:endParaRPr lang="en-US"/>
          </a:p>
        </p:txBody>
      </p:sp>
      <p:graphicFrame>
        <p:nvGraphicFramePr>
          <p:cNvPr id="29" name="Content Placeholder 9">
            <a:extLst>
              <a:ext uri="{FF2B5EF4-FFF2-40B4-BE49-F238E27FC236}">
                <a16:creationId xmlns:a16="http://schemas.microsoft.com/office/drawing/2014/main" id="{21041A7F-7FF2-71E6-C183-744F9AB0D755}"/>
              </a:ext>
            </a:extLst>
          </p:cNvPr>
          <p:cNvGraphicFramePr>
            <a:graphicFrameLocks noGrp="1"/>
          </p:cNvGraphicFramePr>
          <p:nvPr>
            <p:ph idx="1"/>
            <p:extLst>
              <p:ext uri="{D42A27DB-BD31-4B8C-83A1-F6EECF244321}">
                <p14:modId xmlns:p14="http://schemas.microsoft.com/office/powerpoint/2010/main" val="3273856552"/>
              </p:ext>
            </p:extLst>
          </p:nvPr>
        </p:nvGraphicFramePr>
        <p:xfrm>
          <a:off x="876300" y="1749425"/>
          <a:ext cx="10728960" cy="46104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1262297"/>
      </p:ext>
    </p:extLst>
  </p:cSld>
  <p:clrMapOvr>
    <a:masterClrMapping/>
  </p:clrMapOvr>
  <p:transition spd="slow">
    <p:push dir="u"/>
  </p:transition>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42FAFE-88B4-49B4-9588-86CB0E564E50}">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81C465B7-820B-4DEA-AB4B-5167C1BE9075}">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TM45331398</Template>
  <Application>Microsoft Office PowerPoint</Application>
  <PresentationFormat>Widescreen</PresentationFormat>
  <Slides>22</Slides>
  <Notes>0</Notes>
  <HiddenSlides>1</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Analyzing the human eye gaze pattern while attending the online test</vt:lpstr>
      <vt:lpstr>Members in the team</vt:lpstr>
      <vt:lpstr>Content </vt:lpstr>
      <vt:lpstr>Introduction</vt:lpstr>
      <vt:lpstr>Common questions asked</vt:lpstr>
      <vt:lpstr>Literature Review</vt:lpstr>
      <vt:lpstr>PowerPoint Presentation</vt:lpstr>
      <vt:lpstr>PowerPoint Presentation</vt:lpstr>
      <vt:lpstr>Dataset Generation</vt:lpstr>
      <vt:lpstr>Plan Of Action </vt:lpstr>
      <vt:lpstr>Gaze Recorder</vt:lpstr>
      <vt:lpstr>IMPLEMENTATION FLOW OF PREPROCESSING FOR EYE GAZE DETECTION</vt:lpstr>
      <vt:lpstr>PRE - PROCESSING</vt:lpstr>
      <vt:lpstr>Grayscale Conversion </vt:lpstr>
      <vt:lpstr>Gaussian Blur</vt:lpstr>
      <vt:lpstr>Binary Thresholding</vt:lpstr>
      <vt:lpstr>Morphological Operations</vt:lpstr>
      <vt:lpstr>EDGE DETECTION – CANNY ALGORITHM</vt:lpstr>
      <vt:lpstr>How Canny Algorithm Works</vt:lpstr>
      <vt:lpstr>CORNER DETECTION – HARRIS ALGORITHM</vt:lpstr>
      <vt:lpstr>Summary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revision>30</cp:revision>
  <dcterms:created xsi:type="dcterms:W3CDTF">2024-02-27T16:27:07Z</dcterms:created>
  <dcterms:modified xsi:type="dcterms:W3CDTF">2024-02-28T10:42:45Z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