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79" r:id="rId2"/>
    <p:sldId id="257" r:id="rId3"/>
    <p:sldId id="258" r:id="rId4"/>
    <p:sldId id="280" r:id="rId5"/>
    <p:sldId id="281" r:id="rId6"/>
    <p:sldId id="260" r:id="rId7"/>
    <p:sldId id="261" r:id="rId8"/>
    <p:sldId id="277" r:id="rId9"/>
    <p:sldId id="266" r:id="rId10"/>
    <p:sldId id="267" r:id="rId11"/>
    <p:sldId id="292" r:id="rId12"/>
    <p:sldId id="268" r:id="rId13"/>
    <p:sldId id="288" r:id="rId14"/>
    <p:sldId id="269" r:id="rId15"/>
    <p:sldId id="293" r:id="rId16"/>
    <p:sldId id="294" r:id="rId17"/>
    <p:sldId id="289" r:id="rId18"/>
    <p:sldId id="270" r:id="rId19"/>
    <p:sldId id="287" r:id="rId20"/>
    <p:sldId id="272" r:id="rId21"/>
    <p:sldId id="282" r:id="rId22"/>
    <p:sldId id="283" r:id="rId23"/>
    <p:sldId id="284" r:id="rId24"/>
    <p:sldId id="285" r:id="rId25"/>
    <p:sldId id="286" r:id="rId26"/>
    <p:sldId id="274" r:id="rId27"/>
    <p:sldId id="273" r:id="rId28"/>
    <p:sldId id="291" r:id="rId29"/>
    <p:sldId id="290" r:id="rId30"/>
    <p:sldId id="276" r:id="rId31"/>
    <p:sldId id="265" r:id="rId32"/>
    <p:sldId id="262"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82" autoAdjust="0"/>
    <p:restoredTop sz="94660"/>
  </p:normalViewPr>
  <p:slideViewPr>
    <p:cSldViewPr>
      <p:cViewPr varScale="1">
        <p:scale>
          <a:sx n="65" d="100"/>
          <a:sy n="65" d="100"/>
        </p:scale>
        <p:origin x="1220" y="6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C4331D8-1380-4152-B31E-2539C4B77B76}" type="datetimeFigureOut">
              <a:rPr lang="en-US" smtClean="0"/>
              <a:pPr/>
              <a:t>11/28/2024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A295E5-691B-420D-B7B4-4F22B9E4B90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AA295E5-691B-420D-B7B4-4F22B9E4B906}" type="slidenum">
              <a:rPr lang="en-US" smtClean="0"/>
              <a:pPr/>
              <a:t>26</a:t>
            </a:fld>
            <a:endParaRPr lang="en-US"/>
          </a:p>
        </p:txBody>
      </p:sp>
    </p:spTree>
    <p:extLst>
      <p:ext uri="{BB962C8B-B14F-4D97-AF65-F5344CB8AC3E}">
        <p14:creationId xmlns:p14="http://schemas.microsoft.com/office/powerpoint/2010/main" val="458224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3DEC4F3-799D-4B30-ACA4-128DF9A25D8F}" type="datetime1">
              <a:rPr lang="en-IN" smtClean="0"/>
              <a:pPr/>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597293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8362BFC3-0CF9-4CEB-8DD4-AC7FE80645A0}" type="datetime1">
              <a:rPr lang="en-IN" smtClean="0"/>
              <a:pPr/>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2823898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5045C2-0E87-4605-8DD2-D2B065ECB1A3}" type="datetime1">
              <a:rPr lang="en-IN" smtClean="0"/>
              <a:pPr/>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567729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556D206-6B7E-467B-B35D-2AA62E9A35E7}" type="datetime1">
              <a:rPr lang="en-IN" smtClean="0"/>
              <a:pPr/>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555239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B7987D-73F8-4081-9B30-5A598C8D32B9}" type="datetime1">
              <a:rPr lang="en-IN" smtClean="0"/>
              <a:pPr/>
              <a:t>28-11-2024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2741366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9903C6E7-43F8-4A38-A6C3-D43647B4DD8D}" type="datetime1">
              <a:rPr lang="en-IN" smtClean="0"/>
              <a:pPr/>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4167495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EE02365-ECBC-4B68-8DE4-E324E0684840}" type="datetime1">
              <a:rPr lang="en-IN" smtClean="0"/>
              <a:pPr/>
              <a:t>28-11-2024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616630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11E2FB9-09F8-461C-822C-F87AB9E712F1}" type="datetime1">
              <a:rPr lang="en-IN" smtClean="0"/>
              <a:pPr/>
              <a:t>28-11-2024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14841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058980-6964-406B-8E07-1738053AD700}" type="datetime1">
              <a:rPr lang="en-IN" smtClean="0"/>
              <a:pPr/>
              <a:t>28-11-2024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2641705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B0511D-4BC4-4CAC-850D-96DEC5B49D1A}" type="datetime1">
              <a:rPr lang="en-IN" smtClean="0"/>
              <a:pPr/>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3205011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8F0C436-B595-4DE7-AAF5-6C3EAE4AC70A}" type="datetime1">
              <a:rPr lang="en-IN" smtClean="0"/>
              <a:pPr/>
              <a:t>28-11-2024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D4E219-0C0C-4937-870D-08D46E532289}" type="slidenum">
              <a:rPr lang="en-IN" smtClean="0"/>
              <a:pPr/>
              <a:t>‹#›</a:t>
            </a:fld>
            <a:endParaRPr lang="en-IN"/>
          </a:p>
        </p:txBody>
      </p:sp>
    </p:spTree>
    <p:extLst>
      <p:ext uri="{BB962C8B-B14F-4D97-AF65-F5344CB8AC3E}">
        <p14:creationId xmlns:p14="http://schemas.microsoft.com/office/powerpoint/2010/main" val="14357795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13FB7E-E051-46AA-ADB3-2CFF9DB79A8C}" type="datetime1">
              <a:rPr lang="en-IN" smtClean="0"/>
              <a:pPr/>
              <a:t>28-11-2024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D4E219-0C0C-4937-870D-08D46E532289}" type="slidenum">
              <a:rPr lang="en-IN" smtClean="0"/>
              <a:pPr/>
              <a:t>‹#›</a:t>
            </a:fld>
            <a:endParaRPr lang="en-IN"/>
          </a:p>
        </p:txBody>
      </p:sp>
    </p:spTree>
    <p:extLst>
      <p:ext uri="{BB962C8B-B14F-4D97-AF65-F5344CB8AC3E}">
        <p14:creationId xmlns:p14="http://schemas.microsoft.com/office/powerpoint/2010/main" val="30484166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doaj.org/article/79b4806d030647f691e48ead4934c344" TargetMode="External"/><Relationship Id="rId7" Type="http://schemas.openxmlformats.org/officeDocument/2006/relationships/hyperlink" Target="https://www.sciencedirect.com/science/article/abs/pii/S1052305720305802" TargetMode="External"/><Relationship Id="rId2" Type="http://schemas.openxmlformats.org/officeDocument/2006/relationships/hyperlink" Target="https://www.kaggle.com/fedesoriano/stroke-prediction-dataset" TargetMode="External"/><Relationship Id="rId1" Type="http://schemas.openxmlformats.org/officeDocument/2006/relationships/slideLayout" Target="../slideLayouts/slideLayout2.xml"/><Relationship Id="rId6" Type="http://schemas.openxmlformats.org/officeDocument/2006/relationships/hyperlink" Target="https://pubmed.ncbi.nlm.nih.gov/32922515/" TargetMode="External"/><Relationship Id="rId5" Type="http://schemas.openxmlformats.org/officeDocument/2006/relationships/hyperlink" Target="https://pmc.ncbi.nlm.nih.gov/articles/PMC8658222/" TargetMode="External"/><Relationship Id="rId4" Type="http://schemas.openxmlformats.org/officeDocument/2006/relationships/hyperlink" Target="https://doaj.org/article/024a4d4178d4490b8ec9ac9633ca3934"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E8F443F-9186-BFC5-0B27-2D8B074E609D}"/>
              </a:ext>
            </a:extLst>
          </p:cNvPr>
          <p:cNvSpPr>
            <a:spLocks noGrp="1"/>
          </p:cNvSpPr>
          <p:nvPr/>
        </p:nvSpPr>
        <p:spPr>
          <a:xfrm>
            <a:off x="249999" y="1920028"/>
            <a:ext cx="8643998" cy="1143009"/>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200" b="1" dirty="0">
                <a:latin typeface="Times New Roman" panose="02020603050405020304" pitchFamily="18" charset="0"/>
                <a:cs typeface="Times New Roman" panose="02020603050405020304" pitchFamily="18" charset="0"/>
              </a:rPr>
              <a:t>DEPARTMENT OF COMPUTER SCIENCE &amp; ENGINEERING</a:t>
            </a:r>
            <a:br>
              <a:rPr lang="en-IN" dirty="0"/>
            </a:br>
            <a:endParaRPr lang="en-IN" dirty="0"/>
          </a:p>
        </p:txBody>
      </p:sp>
      <p:sp>
        <p:nvSpPr>
          <p:cNvPr id="4" name="Subtitle 2">
            <a:extLst>
              <a:ext uri="{FF2B5EF4-FFF2-40B4-BE49-F238E27FC236}">
                <a16:creationId xmlns:a16="http://schemas.microsoft.com/office/drawing/2014/main" id="{B6F82723-DDBC-B289-214A-20FC7D1FB8E3}"/>
              </a:ext>
            </a:extLst>
          </p:cNvPr>
          <p:cNvSpPr>
            <a:spLocks noGrp="1"/>
          </p:cNvSpPr>
          <p:nvPr/>
        </p:nvSpPr>
        <p:spPr>
          <a:xfrm>
            <a:off x="1371598" y="2562971"/>
            <a:ext cx="6400800" cy="100013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ctr"/>
            <a:r>
              <a:rPr lang="en-US" sz="2400" b="1" cap="all" dirty="0">
                <a:solidFill>
                  <a:schemeClr val="tx1"/>
                </a:solidFill>
                <a:latin typeface="Times New Roman" panose="02020603050405020304" pitchFamily="18" charset="0"/>
                <a:cs typeface="Times New Roman" panose="02020603050405020304" pitchFamily="18" charset="0"/>
              </a:rPr>
              <a:t> “Stroke detection using ai”</a:t>
            </a: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5" name="Rectangle 4">
            <a:extLst>
              <a:ext uri="{FF2B5EF4-FFF2-40B4-BE49-F238E27FC236}">
                <a16:creationId xmlns:a16="http://schemas.microsoft.com/office/drawing/2014/main" id="{C02F6142-E9BF-7647-D40A-53414F617817}"/>
              </a:ext>
            </a:extLst>
          </p:cNvPr>
          <p:cNvSpPr>
            <a:spLocks noChangeArrowheads="1"/>
          </p:cNvSpPr>
          <p:nvPr/>
        </p:nvSpPr>
        <p:spPr bwMode="auto">
          <a:xfrm>
            <a:off x="549006" y="1273697"/>
            <a:ext cx="8045985" cy="646331"/>
          </a:xfrm>
          <a:prstGeom prst="rect">
            <a:avLst/>
          </a:prstGeom>
          <a:noFill/>
          <a:ln w="9525">
            <a:noFill/>
            <a:miter lim="800000"/>
          </a:ln>
          <a:effectLst/>
        </p:spPr>
        <p:txBody>
          <a:bodyPr vert="horz" wrap="none" lIns="91440" tIns="45720" rIns="91440" bIns="45720" numCol="1" anchor="ctr"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0" lang="en-US" sz="3600" b="1" i="0" u="none" strike="noStrike" cap="none" normalizeH="0" baseline="0" dirty="0">
                <a:ln>
                  <a:noFill/>
                </a:ln>
                <a:effectLst/>
                <a:latin typeface="Times New Roman" panose="02020603050405020304" pitchFamily="18" charset="0"/>
                <a:cs typeface="Times New Roman" panose="02020603050405020304" pitchFamily="18" charset="0"/>
              </a:rPr>
              <a:t>SDM</a:t>
            </a:r>
            <a:r>
              <a:rPr kumimoji="0" lang="en-US" sz="3600" b="1" i="0" u="none" strike="noStrike" cap="none" normalizeH="0" dirty="0">
                <a:ln>
                  <a:noFill/>
                </a:ln>
                <a:effectLst/>
                <a:latin typeface="Times New Roman" panose="02020603050405020304" pitchFamily="18" charset="0"/>
                <a:cs typeface="Times New Roman" panose="02020603050405020304" pitchFamily="18" charset="0"/>
              </a:rPr>
              <a:t> </a:t>
            </a:r>
            <a:r>
              <a:rPr kumimoji="0" lang="en-US" sz="3600" b="1" i="0" u="none" strike="noStrike" cap="none" normalizeH="0" baseline="0" dirty="0">
                <a:ln>
                  <a:noFill/>
                </a:ln>
                <a:effectLst/>
                <a:latin typeface="Times New Roman" panose="02020603050405020304" pitchFamily="18" charset="0"/>
                <a:cs typeface="Times New Roman" panose="02020603050405020304" pitchFamily="18" charset="0"/>
              </a:rPr>
              <a:t>INSTITUTE OF TECHNOLOGY</a:t>
            </a:r>
            <a:endParaRPr kumimoji="0" lang="en-US" sz="3600" b="0" i="0" u="none" strike="noStrike" cap="none" normalizeH="0" baseline="0" dirty="0">
              <a:ln>
                <a:noFill/>
              </a:ln>
              <a:effectLst/>
              <a:latin typeface="Arial" panose="020B0604020202020204" pitchFamily="34" charset="0"/>
              <a:cs typeface="Arial" panose="020B0604020202020204" pitchFamily="34" charset="0"/>
            </a:endParaRPr>
          </a:p>
        </p:txBody>
      </p:sp>
      <p:pic>
        <p:nvPicPr>
          <p:cNvPr id="6" name="Picture 5" descr="logo_ujire">
            <a:extLst>
              <a:ext uri="{FF2B5EF4-FFF2-40B4-BE49-F238E27FC236}">
                <a16:creationId xmlns:a16="http://schemas.microsoft.com/office/drawing/2014/main" id="{F5C43A93-CCEE-CD40-D089-0268BC7E148C}"/>
              </a:ext>
            </a:extLst>
          </p:cNvPr>
          <p:cNvPicPr/>
          <p:nvPr/>
        </p:nvPicPr>
        <p:blipFill>
          <a:blip r:embed="rId2" cstate="print"/>
          <a:srcRect/>
          <a:stretch>
            <a:fillRect/>
          </a:stretch>
        </p:blipFill>
        <p:spPr bwMode="auto">
          <a:xfrm>
            <a:off x="4041457" y="154277"/>
            <a:ext cx="1061085" cy="1152548"/>
          </a:xfrm>
          <a:prstGeom prst="rect">
            <a:avLst/>
          </a:prstGeom>
          <a:noFill/>
          <a:ln w="9525">
            <a:noFill/>
            <a:miter lim="800000"/>
            <a:headEnd/>
            <a:tailEnd/>
          </a:ln>
        </p:spPr>
      </p:pic>
      <p:sp>
        <p:nvSpPr>
          <p:cNvPr id="7" name="TextBox 7">
            <a:extLst>
              <a:ext uri="{FF2B5EF4-FFF2-40B4-BE49-F238E27FC236}">
                <a16:creationId xmlns:a16="http://schemas.microsoft.com/office/drawing/2014/main" id="{B59F4911-856D-5684-FD9A-FA36161C26CD}"/>
              </a:ext>
            </a:extLst>
          </p:cNvPr>
          <p:cNvSpPr txBox="1"/>
          <p:nvPr/>
        </p:nvSpPr>
        <p:spPr>
          <a:xfrm>
            <a:off x="6096000" y="4820621"/>
            <a:ext cx="2546338" cy="170456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lnSpc>
                <a:spcPct val="150000"/>
              </a:lnSpc>
            </a:pPr>
            <a:r>
              <a:rPr lang="en-US" b="1" dirty="0">
                <a:latin typeface="Times New Roman" panose="02020603050405020304" pitchFamily="18" charset="0"/>
                <a:cs typeface="Times New Roman" panose="02020603050405020304" pitchFamily="18" charset="0"/>
              </a:rPr>
              <a:t>Presented By</a:t>
            </a:r>
          </a:p>
          <a:p>
            <a:pPr algn="r">
              <a:lnSpc>
                <a:spcPct val="150000"/>
              </a:lnSpc>
            </a:pPr>
            <a:r>
              <a:rPr lang="en-US" b="1" dirty="0">
                <a:latin typeface="Times New Roman" panose="02020603050405020304" pitchFamily="18" charset="0"/>
                <a:cs typeface="Times New Roman" panose="02020603050405020304" pitchFamily="18" charset="0"/>
              </a:rPr>
              <a:t>Ganesh K</a:t>
            </a:r>
          </a:p>
          <a:p>
            <a:pPr algn="r">
              <a:lnSpc>
                <a:spcPct val="150000"/>
              </a:lnSpc>
            </a:pPr>
            <a:r>
              <a:rPr lang="en-US" b="1" dirty="0" err="1">
                <a:latin typeface="Times New Roman" panose="02020603050405020304" pitchFamily="18" charset="0"/>
                <a:cs typeface="Times New Roman" panose="02020603050405020304" pitchFamily="18" charset="0"/>
              </a:rPr>
              <a:t>Nagashree</a:t>
            </a:r>
            <a:r>
              <a:rPr lang="en-US" b="1" dirty="0">
                <a:latin typeface="Times New Roman" panose="02020603050405020304" pitchFamily="18" charset="0"/>
                <a:cs typeface="Times New Roman" panose="02020603050405020304" pitchFamily="18" charset="0"/>
              </a:rPr>
              <a:t> Uday Bhat</a:t>
            </a:r>
          </a:p>
          <a:p>
            <a:pPr algn="r">
              <a:lnSpc>
                <a:spcPct val="150000"/>
              </a:lnSpc>
            </a:pPr>
            <a:r>
              <a:rPr lang="en-US" b="1" dirty="0">
                <a:latin typeface="Times New Roman" panose="02020603050405020304" pitchFamily="18" charset="0"/>
                <a:cs typeface="Times New Roman" panose="02020603050405020304" pitchFamily="18" charset="0"/>
              </a:rPr>
              <a:t>Nidhi </a:t>
            </a:r>
            <a:r>
              <a:rPr lang="en-US" b="1" dirty="0" err="1">
                <a:latin typeface="Times New Roman" panose="02020603050405020304" pitchFamily="18" charset="0"/>
                <a:cs typeface="Times New Roman" panose="02020603050405020304" pitchFamily="18" charset="0"/>
              </a:rPr>
              <a:t>Kothwal</a:t>
            </a:r>
            <a:endParaRPr lang="en-US" b="1" dirty="0">
              <a:latin typeface="Times New Roman" panose="02020603050405020304" pitchFamily="18" charset="0"/>
              <a:cs typeface="Times New Roman" panose="02020603050405020304" pitchFamily="18" charset="0"/>
            </a:endParaRPr>
          </a:p>
        </p:txBody>
      </p:sp>
      <p:sp>
        <p:nvSpPr>
          <p:cNvPr id="8" name="TextBox 10">
            <a:extLst>
              <a:ext uri="{FF2B5EF4-FFF2-40B4-BE49-F238E27FC236}">
                <a16:creationId xmlns:a16="http://schemas.microsoft.com/office/drawing/2014/main" id="{814B97F8-CE8B-A394-CA21-709C68982136}"/>
              </a:ext>
            </a:extLst>
          </p:cNvPr>
          <p:cNvSpPr txBox="1"/>
          <p:nvPr/>
        </p:nvSpPr>
        <p:spPr>
          <a:xfrm>
            <a:off x="2143108" y="3189405"/>
            <a:ext cx="4857784"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Times New Roman" panose="02020603050405020304" pitchFamily="18" charset="0"/>
                <a:cs typeface="Times New Roman" panose="02020603050405020304" pitchFamily="18" charset="0"/>
              </a:rPr>
              <a:t>Under the guidance of  </a:t>
            </a:r>
          </a:p>
          <a:p>
            <a:pPr algn="ctr"/>
            <a:r>
              <a:rPr lang="en-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Mr. Pradeep GS</a:t>
            </a:r>
          </a:p>
          <a:p>
            <a:pPr algn="ctr"/>
            <a:r>
              <a:rPr lang="en-US" sz="2000" b="1" dirty="0">
                <a:latin typeface="Times New Roman" panose="02020603050405020304" pitchFamily="18" charset="0"/>
                <a:cs typeface="Times New Roman" panose="02020603050405020304" pitchFamily="18" charset="0"/>
              </a:rPr>
              <a:t>Assistant Professor</a:t>
            </a:r>
          </a:p>
          <a:p>
            <a:pPr algn="ctr"/>
            <a:r>
              <a:rPr lang="en-US" b="1" dirty="0">
                <a:latin typeface="Times New Roman" panose="02020603050405020304" pitchFamily="18" charset="0"/>
                <a:cs typeface="Times New Roman" panose="02020603050405020304" pitchFamily="18" charset="0"/>
              </a:rPr>
              <a:t>Department of CSE</a:t>
            </a:r>
          </a:p>
          <a:p>
            <a:pPr algn="ctr"/>
            <a:r>
              <a:rPr lang="en-US" b="1" dirty="0">
                <a:latin typeface="Times New Roman" panose="02020603050405020304" pitchFamily="18" charset="0"/>
                <a:cs typeface="Times New Roman" panose="02020603050405020304" pitchFamily="18" charset="0"/>
              </a:rPr>
              <a:t>SDMIT, Ujire</a:t>
            </a:r>
            <a:endParaRPr lang="en-IN" b="1"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F4920200-336F-4729-2ECE-EB54B8080122}"/>
              </a:ext>
            </a:extLst>
          </p:cNvPr>
          <p:cNvSpPr txBox="1"/>
          <p:nvPr/>
        </p:nvSpPr>
        <p:spPr>
          <a:xfrm>
            <a:off x="549006" y="5480865"/>
            <a:ext cx="2000264"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TEAM ID: </a:t>
            </a:r>
            <a:r>
              <a:rPr lang="en-US" b="1" dirty="0">
                <a:latin typeface="Times New Roman" panose="02020603050405020304" pitchFamily="18" charset="0"/>
                <a:cs typeface="Times New Roman" panose="02020603050405020304" pitchFamily="18" charset="0"/>
              </a:rPr>
              <a:t>P7</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8912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APPLICATIONS</a:t>
            </a:r>
          </a:p>
        </p:txBody>
      </p:sp>
      <p:sp>
        <p:nvSpPr>
          <p:cNvPr id="3" name="Content Placeholder 2"/>
          <p:cNvSpPr>
            <a:spLocks noGrp="1"/>
          </p:cNvSpPr>
          <p:nvPr>
            <p:ph idx="1"/>
          </p:nvPr>
        </p:nvSpPr>
        <p:spPr>
          <a:xfrm>
            <a:off x="457200" y="1684901"/>
            <a:ext cx="8229600" cy="4068763"/>
          </a:xfrm>
        </p:spPr>
        <p:txBody>
          <a:bodyPr>
            <a:normAutofit/>
          </a:bodyPr>
          <a:lstStyle/>
          <a:p>
            <a:pPr>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Early Detection and Diagnosis</a:t>
            </a:r>
            <a:r>
              <a:rPr lang="en-US" sz="2400" dirty="0">
                <a:latin typeface="Times New Roman" panose="02020603050405020304" pitchFamily="18" charset="0"/>
                <a:cs typeface="Times New Roman" panose="02020603050405020304" pitchFamily="18" charset="0"/>
              </a:rPr>
              <a:t>.</a:t>
            </a:r>
          </a:p>
          <a:p>
            <a:pPr>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Personalized Patient Monitoring</a:t>
            </a:r>
            <a:r>
              <a:rPr lang="en-US" sz="2400" dirty="0">
                <a:latin typeface="Times New Roman" panose="02020603050405020304" pitchFamily="18" charset="0"/>
                <a:cs typeface="Times New Roman" panose="02020603050405020304" pitchFamily="18" charset="0"/>
              </a:rPr>
              <a:t>.</a:t>
            </a:r>
          </a:p>
          <a:p>
            <a:pPr>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Research and Analytics</a:t>
            </a:r>
            <a:r>
              <a:rPr lang="en-US" sz="2400" dirty="0">
                <a:latin typeface="Times New Roman" panose="02020603050405020304" pitchFamily="18" charset="0"/>
                <a:cs typeface="Times New Roman" panose="02020603050405020304" pitchFamily="18" charset="0"/>
              </a:rPr>
              <a:t>.</a:t>
            </a:r>
          </a:p>
          <a:p>
            <a:pPr>
              <a:lnSpc>
                <a:spcPct val="150000"/>
              </a:lnSpc>
              <a:buFont typeface="+mj-lt"/>
              <a:buAutoNum type="arabicPeriod"/>
            </a:pPr>
            <a:r>
              <a:rPr lang="en-IN" sz="2400" dirty="0">
                <a:latin typeface="Times New Roman" panose="02020603050405020304" pitchFamily="18" charset="0"/>
                <a:cs typeface="Times New Roman" panose="02020603050405020304" pitchFamily="18" charset="0"/>
              </a:rPr>
              <a:t>Emergency Management</a:t>
            </a:r>
            <a:r>
              <a:rPr lang="en-US" sz="2400" dirty="0">
                <a:latin typeface="Times New Roman" panose="02020603050405020304" pitchFamily="18" charset="0"/>
                <a:cs typeface="Times New Roman" panose="02020603050405020304" pitchFamily="18" charset="0"/>
              </a:rPr>
              <a:t>.</a:t>
            </a:r>
          </a:p>
          <a:p>
            <a:pPr>
              <a:lnSpc>
                <a:spcPct val="150000"/>
              </a:lnSpc>
              <a:buFont typeface="+mj-lt"/>
              <a:buAutoNum type="arabicPeriod"/>
            </a:pPr>
            <a:r>
              <a:rPr lang="en-US" sz="2400" dirty="0">
                <a:latin typeface="Times New Roman" panose="02020603050405020304" pitchFamily="18" charset="0"/>
                <a:cs typeface="Times New Roman" panose="02020603050405020304" pitchFamily="18" charset="0"/>
              </a:rPr>
              <a:t>Health Risk Prediction for General Public.</a:t>
            </a:r>
          </a:p>
        </p:txBody>
      </p:sp>
      <p:sp>
        <p:nvSpPr>
          <p:cNvPr id="4" name="Slide Number Placeholder 3"/>
          <p:cNvSpPr>
            <a:spLocks noGrp="1"/>
          </p:cNvSpPr>
          <p:nvPr>
            <p:ph type="sldNum" sz="quarter" idx="12"/>
          </p:nvPr>
        </p:nvSpPr>
        <p:spPr/>
        <p:txBody>
          <a:bodyPr/>
          <a:lstStyle/>
          <a:p>
            <a:fld id="{2DD4E219-0C0C-4937-870D-08D46E532289}" type="slidenum">
              <a:rPr lang="en-IN" smtClean="0"/>
              <a:pPr/>
              <a:t>10</a:t>
            </a:fld>
            <a:endParaRPr lang="en-IN"/>
          </a:p>
        </p:txBody>
      </p:sp>
    </p:spTree>
    <p:extLst>
      <p:ext uri="{BB962C8B-B14F-4D97-AF65-F5344CB8AC3E}">
        <p14:creationId xmlns:p14="http://schemas.microsoft.com/office/powerpoint/2010/main" val="32817458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7C3086-8B98-204E-A286-8A484806F4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516A03-F585-37CF-971B-1FEFA5CEE466}"/>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SYSTEM DESIGN</a:t>
            </a:r>
          </a:p>
        </p:txBody>
      </p:sp>
      <p:sp>
        <p:nvSpPr>
          <p:cNvPr id="4" name="Slide Number Placeholder 3">
            <a:extLst>
              <a:ext uri="{FF2B5EF4-FFF2-40B4-BE49-F238E27FC236}">
                <a16:creationId xmlns:a16="http://schemas.microsoft.com/office/drawing/2014/main" id="{1F776952-1A2A-EEE0-BDB3-20566F445208}"/>
              </a:ext>
            </a:extLst>
          </p:cNvPr>
          <p:cNvSpPr>
            <a:spLocks noGrp="1"/>
          </p:cNvSpPr>
          <p:nvPr>
            <p:ph type="sldNum" sz="quarter" idx="12"/>
          </p:nvPr>
        </p:nvSpPr>
        <p:spPr/>
        <p:txBody>
          <a:bodyPr/>
          <a:lstStyle/>
          <a:p>
            <a:fld id="{2DD4E219-0C0C-4937-870D-08D46E532289}" type="slidenum">
              <a:rPr lang="en-IN" smtClean="0"/>
              <a:pPr/>
              <a:t>11</a:t>
            </a:fld>
            <a:endParaRPr lang="en-IN"/>
          </a:p>
        </p:txBody>
      </p:sp>
      <p:sp>
        <p:nvSpPr>
          <p:cNvPr id="6" name="TextBox 5">
            <a:extLst>
              <a:ext uri="{FF2B5EF4-FFF2-40B4-BE49-F238E27FC236}">
                <a16:creationId xmlns:a16="http://schemas.microsoft.com/office/drawing/2014/main" id="{2736B7C6-EABA-BBE5-AE1B-4DA9906C6B2A}"/>
              </a:ext>
            </a:extLst>
          </p:cNvPr>
          <p:cNvSpPr txBox="1"/>
          <p:nvPr/>
        </p:nvSpPr>
        <p:spPr>
          <a:xfrm>
            <a:off x="228600" y="1554400"/>
            <a:ext cx="8458200"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Proposed Architecture:</a:t>
            </a:r>
          </a:p>
        </p:txBody>
      </p:sp>
      <p:pic>
        <p:nvPicPr>
          <p:cNvPr id="3" name="Picture 2">
            <a:extLst>
              <a:ext uri="{FF2B5EF4-FFF2-40B4-BE49-F238E27FC236}">
                <a16:creationId xmlns:a16="http://schemas.microsoft.com/office/drawing/2014/main" id="{96BF4803-22AB-1319-FC63-378717A05C3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663" y="2285776"/>
            <a:ext cx="9026674" cy="3776282"/>
          </a:xfrm>
          <a:prstGeom prst="rect">
            <a:avLst/>
          </a:prstGeom>
          <a:noFill/>
          <a:ln>
            <a:noFill/>
          </a:ln>
        </p:spPr>
      </p:pic>
    </p:spTree>
    <p:extLst>
      <p:ext uri="{BB962C8B-B14F-4D97-AF65-F5344CB8AC3E}">
        <p14:creationId xmlns:p14="http://schemas.microsoft.com/office/powerpoint/2010/main" val="28207115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SYSTEM DESIGN</a:t>
            </a:r>
          </a:p>
        </p:txBody>
      </p:sp>
      <p:sp>
        <p:nvSpPr>
          <p:cNvPr id="4" name="Slide Number Placeholder 3"/>
          <p:cNvSpPr>
            <a:spLocks noGrp="1"/>
          </p:cNvSpPr>
          <p:nvPr>
            <p:ph type="sldNum" sz="quarter" idx="12"/>
          </p:nvPr>
        </p:nvSpPr>
        <p:spPr/>
        <p:txBody>
          <a:bodyPr/>
          <a:lstStyle/>
          <a:p>
            <a:fld id="{2DD4E219-0C0C-4937-870D-08D46E532289}" type="slidenum">
              <a:rPr lang="en-IN" smtClean="0"/>
              <a:pPr/>
              <a:t>12</a:t>
            </a:fld>
            <a:endParaRPr lang="en-IN"/>
          </a:p>
        </p:txBody>
      </p:sp>
      <p:sp>
        <p:nvSpPr>
          <p:cNvPr id="6" name="TextBox 5">
            <a:extLst>
              <a:ext uri="{FF2B5EF4-FFF2-40B4-BE49-F238E27FC236}">
                <a16:creationId xmlns:a16="http://schemas.microsoft.com/office/drawing/2014/main" id="{11DA8515-F97C-8F8E-1FAD-1ADCE9D527ED}"/>
              </a:ext>
            </a:extLst>
          </p:cNvPr>
          <p:cNvSpPr txBox="1"/>
          <p:nvPr/>
        </p:nvSpPr>
        <p:spPr>
          <a:xfrm>
            <a:off x="228600" y="1219200"/>
            <a:ext cx="8458200"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System Flowchart:</a:t>
            </a:r>
          </a:p>
          <a:p>
            <a:pPr rtl="0"/>
            <a:r>
              <a:rPr lang="en-US" sz="2400" dirty="0">
                <a:latin typeface="Times New Roman" panose="02020603050405020304" pitchFamily="18" charset="0"/>
                <a:cs typeface="Times New Roman" panose="02020603050405020304" pitchFamily="18" charset="0"/>
              </a:rPr>
              <a:t>User  </a:t>
            </a:r>
            <a:r>
              <a:rPr lang="en-US" sz="2400" dirty="0">
                <a:latin typeface="+mj-lt"/>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Home  </a:t>
            </a:r>
            <a:r>
              <a:rPr lang="en-US" sz="2400" dirty="0">
                <a:latin typeface="+mj-lt"/>
                <a:cs typeface="Times New Roman" panose="02020603050405020304" pitchFamily="18" charset="0"/>
              </a:rPr>
              <a:t>--&gt;  </a:t>
            </a:r>
            <a:r>
              <a:rPr lang="en-US" sz="2400" dirty="0">
                <a:latin typeface="Times New Roman" panose="02020603050405020304" pitchFamily="18" charset="0"/>
                <a:cs typeface="Times New Roman" panose="02020603050405020304" pitchFamily="18" charset="0"/>
              </a:rPr>
              <a:t>Input  </a:t>
            </a:r>
            <a:r>
              <a:rPr lang="en-US" sz="2400" dirty="0">
                <a:latin typeface="+mj-lt"/>
                <a:cs typeface="Times New Roman" panose="02020603050405020304" pitchFamily="18" charset="0"/>
              </a:rPr>
              <a:t>--&gt; </a:t>
            </a:r>
            <a:r>
              <a:rPr lang="en-US" sz="2400" dirty="0">
                <a:latin typeface="Times New Roman" panose="02020603050405020304" pitchFamily="18" charset="0"/>
                <a:cs typeface="Times New Roman" panose="02020603050405020304" pitchFamily="18" charset="0"/>
              </a:rPr>
              <a:t> Get Result  </a:t>
            </a:r>
            <a:r>
              <a:rPr lang="en-US" sz="2400" dirty="0">
                <a:latin typeface="+mj-lt"/>
                <a:cs typeface="Times New Roman" panose="02020603050405020304" pitchFamily="18" charset="0"/>
              </a:rPr>
              <a:t>--&gt; </a:t>
            </a:r>
            <a:r>
              <a:rPr lang="en-US" sz="2400" dirty="0">
                <a:latin typeface="Times New Roman" panose="02020603050405020304" pitchFamily="18" charset="0"/>
                <a:cs typeface="Times New Roman" panose="02020603050405020304" pitchFamily="18" charset="0"/>
              </a:rPr>
              <a:t> View  </a:t>
            </a:r>
            <a:r>
              <a:rPr lang="en-US" sz="2400" dirty="0">
                <a:latin typeface="+mj-lt"/>
                <a:cs typeface="Times New Roman" panose="02020603050405020304" pitchFamily="18" charset="0"/>
              </a:rPr>
              <a:t>--&gt;</a:t>
            </a:r>
            <a:r>
              <a:rPr lang="en-US" sz="2400" dirty="0">
                <a:latin typeface="Times New Roman" panose="02020603050405020304" pitchFamily="18" charset="0"/>
                <a:cs typeface="Times New Roman" panose="02020603050405020304" pitchFamily="18" charset="0"/>
              </a:rPr>
              <a:t>  Exit.</a:t>
            </a:r>
          </a:p>
        </p:txBody>
      </p:sp>
      <p:pic>
        <p:nvPicPr>
          <p:cNvPr id="7" name="Picture 6">
            <a:extLst>
              <a:ext uri="{FF2B5EF4-FFF2-40B4-BE49-F238E27FC236}">
                <a16:creationId xmlns:a16="http://schemas.microsoft.com/office/drawing/2014/main" id="{7DD0EA8F-F47D-3806-AED0-126E68CBB74E}"/>
              </a:ext>
            </a:extLst>
          </p:cNvPr>
          <p:cNvPicPr>
            <a:picLocks noChangeAspect="1"/>
          </p:cNvPicPr>
          <p:nvPr/>
        </p:nvPicPr>
        <p:blipFill>
          <a:blip r:embed="rId2">
            <a:extLst>
              <a:ext uri="{28A0092B-C50C-407E-A947-70E740481C1C}">
                <a14:useLocalDpi xmlns:a14="http://schemas.microsoft.com/office/drawing/2010/main" val="0"/>
              </a:ext>
            </a:extLst>
          </a:blip>
          <a:srcRect l="6165" t="6031" r="5973" b="5017"/>
          <a:stretch/>
        </p:blipFill>
        <p:spPr>
          <a:xfrm>
            <a:off x="2212383" y="2079694"/>
            <a:ext cx="4490634" cy="4648200"/>
          </a:xfrm>
          <a:prstGeom prst="rect">
            <a:avLst/>
          </a:prstGeom>
        </p:spPr>
      </p:pic>
    </p:spTree>
    <p:extLst>
      <p:ext uri="{BB962C8B-B14F-4D97-AF65-F5344CB8AC3E}">
        <p14:creationId xmlns:p14="http://schemas.microsoft.com/office/powerpoint/2010/main" val="3281745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F4C1C-9F1E-6621-3F4E-0E603B53D7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B4A80C-3DB3-056B-1293-82496DDFB4BA}"/>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ALGORITHMS</a:t>
            </a:r>
          </a:p>
        </p:txBody>
      </p:sp>
      <p:sp>
        <p:nvSpPr>
          <p:cNvPr id="3" name="Content Placeholder 2">
            <a:extLst>
              <a:ext uri="{FF2B5EF4-FFF2-40B4-BE49-F238E27FC236}">
                <a16:creationId xmlns:a16="http://schemas.microsoft.com/office/drawing/2014/main" id="{483E09F2-62BF-6A97-28C3-184DD1057806}"/>
              </a:ext>
            </a:extLst>
          </p:cNvPr>
          <p:cNvSpPr>
            <a:spLocks noGrp="1"/>
          </p:cNvSpPr>
          <p:nvPr>
            <p:ph idx="1"/>
          </p:nvPr>
        </p:nvSpPr>
        <p:spPr>
          <a:xfrm>
            <a:off x="452284" y="1219200"/>
            <a:ext cx="8229600" cy="4525963"/>
          </a:xfrm>
        </p:spPr>
        <p:txBody>
          <a:bodyPr>
            <a:noAutofit/>
          </a:bodyPr>
          <a:lstStyle/>
          <a:p>
            <a:pPr marL="0" indent="0">
              <a:buNone/>
            </a:pPr>
            <a:endParaRPr lang="en-US" sz="2400" dirty="0">
              <a:latin typeface="Times New Roman" pitchFamily="18" charset="0"/>
              <a:cs typeface="Times New Roman" pitchFamily="18" charset="0"/>
            </a:endParaRPr>
          </a:p>
          <a:p>
            <a:pPr marL="0" indent="0">
              <a:buNone/>
            </a:pPr>
            <a:r>
              <a:rPr lang="en-US" sz="2400" dirty="0">
                <a:latin typeface="Times New Roman" pitchFamily="18" charset="0"/>
                <a:cs typeface="Times New Roman" pitchFamily="18" charset="0"/>
              </a:rPr>
              <a:t>The application uses several algorithms for user accuracy, mean calculation, nearest path and outlier removal.</a:t>
            </a:r>
          </a:p>
          <a:p>
            <a:endParaRPr lang="en-US" sz="2000" dirty="0">
              <a:latin typeface="Times New Roman" panose="02020603050405020304" pitchFamily="18" charset="0"/>
              <a:cs typeface="Times New Roman" pitchFamily="18" charset="0"/>
            </a:endParaRPr>
          </a:p>
          <a:p>
            <a:pPr marL="0" lvl="0" indent="0">
              <a:lnSpc>
                <a:spcPct val="107000"/>
              </a:lnSpc>
              <a:spcAft>
                <a:spcPts val="800"/>
              </a:spcAft>
              <a:buNone/>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K-Nearest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(KNN)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Choose the number of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(K).</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Calculate the distance between the query point and all data points.</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Sort the distances and find the K nearest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For classification, assign the majority class label from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neighbors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Optionally, apply distance-based weighting.</a:t>
            </a:r>
          </a:p>
          <a:p>
            <a:pPr marL="342900" lvl="0" indent="-342900">
              <a:lnSpc>
                <a:spcPct val="150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Output the predicted class (for classification) or value (for regression).</a:t>
            </a:r>
          </a:p>
          <a:p>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B762F782-BB0A-C0D6-9DDD-DFE1C0F22C35}"/>
              </a:ext>
            </a:extLst>
          </p:cNvPr>
          <p:cNvSpPr>
            <a:spLocks noGrp="1"/>
          </p:cNvSpPr>
          <p:nvPr>
            <p:ph type="sldNum" sz="quarter" idx="12"/>
          </p:nvPr>
        </p:nvSpPr>
        <p:spPr/>
        <p:txBody>
          <a:bodyPr/>
          <a:lstStyle/>
          <a:p>
            <a:fld id="{2DD4E219-0C0C-4937-870D-08D46E532289}" type="slidenum">
              <a:rPr lang="en-IN" smtClean="0"/>
              <a:pPr/>
              <a:t>13</a:t>
            </a:fld>
            <a:endParaRPr lang="en-IN" dirty="0"/>
          </a:p>
        </p:txBody>
      </p:sp>
    </p:spTree>
    <p:extLst>
      <p:ext uri="{BB962C8B-B14F-4D97-AF65-F5344CB8AC3E}">
        <p14:creationId xmlns:p14="http://schemas.microsoft.com/office/powerpoint/2010/main" val="3108029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ALGORITHMS</a:t>
            </a:r>
          </a:p>
        </p:txBody>
      </p:sp>
      <p:sp>
        <p:nvSpPr>
          <p:cNvPr id="3" name="Content Placeholder 2"/>
          <p:cNvSpPr>
            <a:spLocks noGrp="1"/>
          </p:cNvSpPr>
          <p:nvPr>
            <p:ph idx="1"/>
          </p:nvPr>
        </p:nvSpPr>
        <p:spPr>
          <a:xfrm>
            <a:off x="457200" y="609600"/>
            <a:ext cx="8229600" cy="5289550"/>
          </a:xfrm>
        </p:spPr>
        <p:txBody>
          <a:bodyPr>
            <a:noAutofit/>
          </a:bodyPr>
          <a:lstStyle/>
          <a:p>
            <a:pPr marL="0" indent="0">
              <a:buNone/>
            </a:pPr>
            <a:endParaRPr lang="en-US" sz="2400" dirty="0">
              <a:latin typeface="Times New Roman" pitchFamily="18" charset="0"/>
              <a:cs typeface="Times New Roman" pitchFamily="18" charset="0"/>
            </a:endParaRPr>
          </a:p>
          <a:p>
            <a:pPr marL="0" indent="0">
              <a:buNone/>
            </a:pPr>
            <a:endParaRPr lang="en-US" sz="2400" b="1" dirty="0">
              <a:latin typeface="Times New Roman" pitchFamily="18" charset="0"/>
              <a:cs typeface="Times New Roman" pitchFamily="18" charset="0"/>
            </a:endParaRPr>
          </a:p>
          <a:p>
            <a:pPr marL="0" indent="0">
              <a:buNone/>
            </a:pPr>
            <a:r>
              <a:rPr lang="en-US" sz="2400" b="1" dirty="0">
                <a:latin typeface="Times New Roman" pitchFamily="18" charset="0"/>
                <a:cs typeface="Times New Roman" pitchFamily="18" charset="0"/>
              </a:rPr>
              <a:t>Random Forest Algorithm:</a:t>
            </a:r>
          </a:p>
          <a:p>
            <a:pPr marL="0" indent="0">
              <a:buNone/>
            </a:pPr>
            <a:endParaRPr lang="en-US" sz="2400" b="1" dirty="0">
              <a:latin typeface="Times New Roman" pitchFamily="18" charset="0"/>
              <a:cs typeface="Times New Roman" pitchFamily="18" charset="0"/>
            </a:endParaRP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Bootstrap Sampling: Create multiple random subsets of the original data with replacement.</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Train Multiple Decision Trees: For each bootstrap sample, train a decision tree using a random subset of features at each node.</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Make Predictions: For classification, use majority voting; for regression, average the predictions.</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Aggregate Predictions: Combine the predictions of all trees to obtain the final prediction.</a:t>
            </a:r>
          </a:p>
          <a:p>
            <a:pPr marL="342900" lvl="0" indent="-342900">
              <a:lnSpc>
                <a:spcPct val="150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Model Evaluation: Evaluate the model using cross-validation and performance metrics</a:t>
            </a:r>
          </a:p>
        </p:txBody>
      </p:sp>
      <p:sp>
        <p:nvSpPr>
          <p:cNvPr id="4" name="Slide Number Placeholder 3"/>
          <p:cNvSpPr>
            <a:spLocks noGrp="1"/>
          </p:cNvSpPr>
          <p:nvPr>
            <p:ph type="sldNum" sz="quarter" idx="12"/>
          </p:nvPr>
        </p:nvSpPr>
        <p:spPr/>
        <p:txBody>
          <a:bodyPr/>
          <a:lstStyle/>
          <a:p>
            <a:fld id="{2DD4E219-0C0C-4937-870D-08D46E532289}" type="slidenum">
              <a:rPr lang="en-IN" smtClean="0"/>
              <a:pPr/>
              <a:t>14</a:t>
            </a:fld>
            <a:endParaRPr lang="en-IN"/>
          </a:p>
        </p:txBody>
      </p:sp>
    </p:spTree>
    <p:extLst>
      <p:ext uri="{BB962C8B-B14F-4D97-AF65-F5344CB8AC3E}">
        <p14:creationId xmlns:p14="http://schemas.microsoft.com/office/powerpoint/2010/main" val="328174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5FC6C-95E3-DD3D-0EA4-C6A0D578B8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3DDB61-2B29-B2F6-6155-DB1018DFF66E}"/>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ALGORITHMS</a:t>
            </a:r>
          </a:p>
        </p:txBody>
      </p:sp>
      <p:sp>
        <p:nvSpPr>
          <p:cNvPr id="3" name="Content Placeholder 2">
            <a:extLst>
              <a:ext uri="{FF2B5EF4-FFF2-40B4-BE49-F238E27FC236}">
                <a16:creationId xmlns:a16="http://schemas.microsoft.com/office/drawing/2014/main" id="{5894223C-5918-352A-2796-54BA58DFCE50}"/>
              </a:ext>
            </a:extLst>
          </p:cNvPr>
          <p:cNvSpPr>
            <a:spLocks noGrp="1"/>
          </p:cNvSpPr>
          <p:nvPr>
            <p:ph idx="1"/>
          </p:nvPr>
        </p:nvSpPr>
        <p:spPr>
          <a:xfrm>
            <a:off x="457200" y="1553702"/>
            <a:ext cx="8229600" cy="5289550"/>
          </a:xfrm>
        </p:spPr>
        <p:txBody>
          <a:bodyPr>
            <a:noAutofit/>
          </a:bodyPr>
          <a:lstStyle/>
          <a:p>
            <a:pPr marL="0" indent="0">
              <a:buNone/>
            </a:pPr>
            <a:r>
              <a:rPr lang="en-IN" sz="2400" b="1" dirty="0">
                <a:latin typeface="Times New Roman" panose="02020603050405020304" pitchFamily="18" charset="0"/>
                <a:cs typeface="Times New Roman" panose="02020603050405020304" pitchFamily="18" charset="0"/>
              </a:rPr>
              <a:t>Decision Tree </a:t>
            </a:r>
            <a:r>
              <a:rPr lang="en-US" sz="2400" b="1" dirty="0">
                <a:latin typeface="Times New Roman" panose="02020603050405020304" pitchFamily="18" charset="0"/>
                <a:cs typeface="Times New Roman" pitchFamily="18" charset="0"/>
              </a:rPr>
              <a:t>Algorithm:</a:t>
            </a:r>
          </a:p>
          <a:p>
            <a:pPr marL="0" indent="0">
              <a:buNone/>
            </a:pPr>
            <a:endParaRPr lang="en-US" sz="2400" b="1" dirty="0">
              <a:latin typeface="Times New Roman" panose="02020603050405020304" pitchFamily="18" charset="0"/>
              <a:cs typeface="Times New Roman" pitchFamily="18" charset="0"/>
            </a:endParaRP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Select the best feature to split the dataset using a splitting criterion (e.g., Gini Index, Entropy, Variance Reduction).</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Split the dataset into subsets based on the selected feature.</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Recursively repeat the process for each subset until a stopping condition is met.</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Assign a class label (for classification) or a value (for regression) at the leaf nodes.</a:t>
            </a:r>
          </a:p>
          <a:p>
            <a:pPr marL="342900" lvl="0" indent="-342900">
              <a:lnSpc>
                <a:spcPct val="150000"/>
              </a:lnSpc>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Optionally, prune the tree to avoid overfitting and improve generalization.</a:t>
            </a:r>
          </a:p>
          <a:p>
            <a:pPr marL="342900" lvl="0" indent="-342900">
              <a:lnSpc>
                <a:spcPct val="150000"/>
              </a:lnSpc>
              <a:spcAft>
                <a:spcPts val="800"/>
              </a:spcAft>
              <a:buFont typeface="Symbol" panose="05050102010706020507" pitchFamily="18" charset="2"/>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Use the tree to make predictions for new data points by traversing from the root to the appropriate leaf.</a:t>
            </a:r>
          </a:p>
          <a:p>
            <a:pPr marL="0" indent="0">
              <a:buNone/>
            </a:pPr>
            <a:endParaRPr lang="en-US" sz="2400"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CE4A8CF3-5588-08DC-2CAC-8A608F3C5C5D}"/>
              </a:ext>
            </a:extLst>
          </p:cNvPr>
          <p:cNvSpPr>
            <a:spLocks noGrp="1"/>
          </p:cNvSpPr>
          <p:nvPr>
            <p:ph type="sldNum" sz="quarter" idx="12"/>
          </p:nvPr>
        </p:nvSpPr>
        <p:spPr/>
        <p:txBody>
          <a:bodyPr/>
          <a:lstStyle/>
          <a:p>
            <a:fld id="{2DD4E219-0C0C-4937-870D-08D46E532289}" type="slidenum">
              <a:rPr lang="en-IN" smtClean="0"/>
              <a:pPr/>
              <a:t>15</a:t>
            </a:fld>
            <a:endParaRPr lang="en-IN"/>
          </a:p>
        </p:txBody>
      </p:sp>
    </p:spTree>
    <p:extLst>
      <p:ext uri="{BB962C8B-B14F-4D97-AF65-F5344CB8AC3E}">
        <p14:creationId xmlns:p14="http://schemas.microsoft.com/office/powerpoint/2010/main" val="1549094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19293-8003-D02B-062E-25D5317A7D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82E39-4CEB-8568-21F6-4066F6F857E4}"/>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ALGORITHMS</a:t>
            </a:r>
          </a:p>
        </p:txBody>
      </p:sp>
      <p:sp>
        <p:nvSpPr>
          <p:cNvPr id="3" name="Content Placeholder 2">
            <a:extLst>
              <a:ext uri="{FF2B5EF4-FFF2-40B4-BE49-F238E27FC236}">
                <a16:creationId xmlns:a16="http://schemas.microsoft.com/office/drawing/2014/main" id="{93517382-F312-DEA2-B881-5386AF1F786B}"/>
              </a:ext>
            </a:extLst>
          </p:cNvPr>
          <p:cNvSpPr>
            <a:spLocks noGrp="1"/>
          </p:cNvSpPr>
          <p:nvPr>
            <p:ph idx="1"/>
          </p:nvPr>
        </p:nvSpPr>
        <p:spPr>
          <a:xfrm>
            <a:off x="447368" y="1237303"/>
            <a:ext cx="8229600" cy="5289550"/>
          </a:xfrm>
        </p:spPr>
        <p:txBody>
          <a:bodyPr>
            <a:noAutofit/>
          </a:bodyPr>
          <a:lstStyle/>
          <a:p>
            <a:pPr marL="0" indent="0">
              <a:lnSpc>
                <a:spcPct val="150000"/>
              </a:lnSpc>
              <a:buNone/>
            </a:pPr>
            <a:r>
              <a:rPr lang="en-US" sz="2400" b="1" dirty="0">
                <a:latin typeface="Times New Roman" pitchFamily="18" charset="0"/>
                <a:cs typeface="Times New Roman" pitchFamily="18" charset="0"/>
              </a:rPr>
              <a:t>Logistic Regression:</a:t>
            </a:r>
          </a:p>
          <a:p>
            <a:pPr marL="342900" lvl="0" indent="-342900">
              <a:lnSpc>
                <a:spcPct val="150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Define Hypothesis: Use the sigmoid function to model the probability of the positive class.</a:t>
            </a:r>
          </a:p>
          <a:p>
            <a:pPr marL="342900" lvl="0" indent="-342900">
              <a:lnSpc>
                <a:spcPct val="150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Initialize Parameters: Randomly initialize the model’s weights.</a:t>
            </a:r>
          </a:p>
          <a:p>
            <a:pPr marL="342900" lvl="0" indent="-342900">
              <a:lnSpc>
                <a:spcPct val="150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Compute Cost Function: Calculate the logistic loss function (cross-entropy).</a:t>
            </a:r>
          </a:p>
          <a:p>
            <a:pPr marL="342900" lvl="0" indent="-342900">
              <a:lnSpc>
                <a:spcPct val="150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Update Parameters: Use gradient descent to minimize the cost function by updating the weights.</a:t>
            </a:r>
          </a:p>
          <a:p>
            <a:pPr marL="342900" lvl="0" indent="-342900">
              <a:lnSpc>
                <a:spcPct val="150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Make Predictions: Apply the model to new data and classify based on a threshold probability.</a:t>
            </a:r>
          </a:p>
          <a:p>
            <a:pPr marL="342900" lvl="0" indent="-342900">
              <a:lnSpc>
                <a:spcPct val="150000"/>
              </a:lnSpc>
              <a:spcAft>
                <a:spcPts val="800"/>
              </a:spcAft>
              <a:buFont typeface="Symbol" panose="05050102010706020507" pitchFamily="18" charset="2"/>
              <a:buChar char=""/>
            </a:pPr>
            <a:r>
              <a:rPr lang="en-IN" sz="1800" kern="100" dirty="0">
                <a:latin typeface="Calibri" panose="020F0502020204030204" pitchFamily="34" charset="0"/>
                <a:ea typeface="Calibri" panose="020F0502020204030204" pitchFamily="34" charset="0"/>
                <a:cs typeface="Cordia New" panose="020B0304020202020204" pitchFamily="34" charset="-34"/>
              </a:rPr>
              <a:t>E</a:t>
            </a:r>
            <a:r>
              <a:rPr lang="en-IN" sz="1800" kern="100" dirty="0">
                <a:effectLst/>
                <a:latin typeface="Calibri" panose="020F0502020204030204" pitchFamily="34" charset="0"/>
                <a:ea typeface="Calibri" panose="020F0502020204030204" pitchFamily="34" charset="0"/>
                <a:cs typeface="Cordia New" panose="020B0304020202020204" pitchFamily="34" charset="-34"/>
              </a:rPr>
              <a:t>valuate Performance: Use appropriate metrics to evaluate the model’s effectiveness</a:t>
            </a:r>
          </a:p>
        </p:txBody>
      </p:sp>
      <p:sp>
        <p:nvSpPr>
          <p:cNvPr id="4" name="Slide Number Placeholder 3">
            <a:extLst>
              <a:ext uri="{FF2B5EF4-FFF2-40B4-BE49-F238E27FC236}">
                <a16:creationId xmlns:a16="http://schemas.microsoft.com/office/drawing/2014/main" id="{D05BE771-7FDC-0C6E-E8C5-79752943F26D}"/>
              </a:ext>
            </a:extLst>
          </p:cNvPr>
          <p:cNvSpPr>
            <a:spLocks noGrp="1"/>
          </p:cNvSpPr>
          <p:nvPr>
            <p:ph type="sldNum" sz="quarter" idx="12"/>
          </p:nvPr>
        </p:nvSpPr>
        <p:spPr/>
        <p:txBody>
          <a:bodyPr/>
          <a:lstStyle/>
          <a:p>
            <a:fld id="{2DD4E219-0C0C-4937-870D-08D46E532289}" type="slidenum">
              <a:rPr lang="en-IN" smtClean="0"/>
              <a:pPr/>
              <a:t>16</a:t>
            </a:fld>
            <a:endParaRPr lang="en-IN"/>
          </a:p>
        </p:txBody>
      </p:sp>
    </p:spTree>
    <p:extLst>
      <p:ext uri="{BB962C8B-B14F-4D97-AF65-F5344CB8AC3E}">
        <p14:creationId xmlns:p14="http://schemas.microsoft.com/office/powerpoint/2010/main" val="364250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6830F-8FFE-818F-0067-06939A9652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3883B2-1382-2745-5E04-1141A037A03B}"/>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ALGORITHMS</a:t>
            </a:r>
          </a:p>
        </p:txBody>
      </p:sp>
      <p:sp>
        <p:nvSpPr>
          <p:cNvPr id="3" name="Content Placeholder 2">
            <a:extLst>
              <a:ext uri="{FF2B5EF4-FFF2-40B4-BE49-F238E27FC236}">
                <a16:creationId xmlns:a16="http://schemas.microsoft.com/office/drawing/2014/main" id="{E20616B8-9E64-B4F2-D9C5-FD2A3C563557}"/>
              </a:ext>
            </a:extLst>
          </p:cNvPr>
          <p:cNvSpPr>
            <a:spLocks noGrp="1"/>
          </p:cNvSpPr>
          <p:nvPr>
            <p:ph idx="1"/>
          </p:nvPr>
        </p:nvSpPr>
        <p:spPr>
          <a:xfrm>
            <a:off x="457200" y="1242219"/>
            <a:ext cx="8229600" cy="5289550"/>
          </a:xfrm>
        </p:spPr>
        <p:txBody>
          <a:bodyPr>
            <a:noAutofit/>
          </a:bodyPr>
          <a:lstStyle/>
          <a:p>
            <a:pPr marL="0" indent="0">
              <a:buNone/>
            </a:pPr>
            <a:r>
              <a:rPr lang="en-US" sz="2400" b="1" dirty="0">
                <a:latin typeface="Times New Roman" pitchFamily="18" charset="0"/>
                <a:cs typeface="Times New Roman" pitchFamily="18" charset="0"/>
              </a:rPr>
              <a:t>Support Vector Machine Algorithm:</a:t>
            </a:r>
          </a:p>
          <a:p>
            <a:pPr marL="0" indent="0">
              <a:buNone/>
            </a:pPr>
            <a:endParaRPr lang="en-US" sz="2400" b="1" dirty="0">
              <a:latin typeface="Times New Roman" pitchFamily="18" charset="0"/>
              <a:cs typeface="Times New Roman" pitchFamily="18" charset="0"/>
            </a:endParaRPr>
          </a:p>
          <a:p>
            <a:pPr marL="342900" lvl="0" indent="-342900">
              <a:lnSpc>
                <a:spcPct val="150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Map Data to Higher Dimensions: Apply the kernel to transform the input data into a higher-dimensional feature space and define the optimal hyperplane.</a:t>
            </a:r>
          </a:p>
          <a:p>
            <a:pPr marL="342900" lvl="0" indent="-342900">
              <a:lnSpc>
                <a:spcPct val="150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Maximize the Margin: Use optimization techniques to maximize the margin and find the support vectors.</a:t>
            </a:r>
          </a:p>
          <a:p>
            <a:pPr marL="342900" lvl="0" indent="-342900">
              <a:lnSpc>
                <a:spcPct val="150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Solve the Optimization Problem: Use quadratic programming or SMO to find the optimal parameters for the hyperplane.</a:t>
            </a:r>
          </a:p>
          <a:p>
            <a:pPr marL="342900" lvl="0" indent="-342900">
              <a:lnSpc>
                <a:spcPct val="150000"/>
              </a:lnSpc>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Make Predictions: Use the decision function to classify new data points based on the learned hyperplane.</a:t>
            </a:r>
          </a:p>
          <a:p>
            <a:pPr marL="342900" lvl="0" indent="-342900">
              <a:lnSpc>
                <a:spcPct val="150000"/>
              </a:lnSpc>
              <a:spcAft>
                <a:spcPts val="800"/>
              </a:spcAft>
              <a:buFont typeface="Symbol" panose="05050102010706020507" pitchFamily="18" charset="2"/>
              <a:buChar char=""/>
            </a:pPr>
            <a:r>
              <a:rPr lang="en-IN" sz="1800" kern="100" dirty="0">
                <a:effectLst/>
                <a:latin typeface="Calibri" panose="020F0502020204030204" pitchFamily="34" charset="0"/>
                <a:ea typeface="Calibri" panose="020F0502020204030204" pitchFamily="34" charset="0"/>
                <a:cs typeface="Cordia New" panose="020B0304020202020204" pitchFamily="34" charset="-34"/>
              </a:rPr>
              <a:t>Evaluate the Model: Assess the model’s performance using relevant evaluation metrics</a:t>
            </a:r>
          </a:p>
          <a:p>
            <a:pPr marL="0" indent="0">
              <a:buNone/>
            </a:pPr>
            <a:endParaRPr lang="en-US" sz="2400" dirty="0">
              <a:latin typeface="Times New Roman" pitchFamily="18" charset="0"/>
              <a:cs typeface="Times New Roman" pitchFamily="18" charset="0"/>
            </a:endParaRPr>
          </a:p>
        </p:txBody>
      </p:sp>
      <p:sp>
        <p:nvSpPr>
          <p:cNvPr id="4" name="Slide Number Placeholder 3">
            <a:extLst>
              <a:ext uri="{FF2B5EF4-FFF2-40B4-BE49-F238E27FC236}">
                <a16:creationId xmlns:a16="http://schemas.microsoft.com/office/drawing/2014/main" id="{603A75C1-CC81-CDB3-F54B-D7B5287AB94B}"/>
              </a:ext>
            </a:extLst>
          </p:cNvPr>
          <p:cNvSpPr>
            <a:spLocks noGrp="1"/>
          </p:cNvSpPr>
          <p:nvPr>
            <p:ph type="sldNum" sz="quarter" idx="12"/>
          </p:nvPr>
        </p:nvSpPr>
        <p:spPr/>
        <p:txBody>
          <a:bodyPr/>
          <a:lstStyle/>
          <a:p>
            <a:fld id="{2DD4E219-0C0C-4937-870D-08D46E532289}" type="slidenum">
              <a:rPr lang="en-IN" smtClean="0"/>
              <a:pPr/>
              <a:t>17</a:t>
            </a:fld>
            <a:endParaRPr lang="en-IN"/>
          </a:p>
        </p:txBody>
      </p:sp>
    </p:spTree>
    <p:extLst>
      <p:ext uri="{BB962C8B-B14F-4D97-AF65-F5344CB8AC3E}">
        <p14:creationId xmlns:p14="http://schemas.microsoft.com/office/powerpoint/2010/main" val="5912001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245" y="161106"/>
            <a:ext cx="8229600" cy="1143000"/>
          </a:xfrm>
        </p:spPr>
        <p:txBody>
          <a:bodyPr>
            <a:normAutofit/>
          </a:bodyPr>
          <a:lstStyle/>
          <a:p>
            <a:r>
              <a:rPr lang="en-IN" sz="3200" b="1" dirty="0">
                <a:latin typeface="Times New Roman" pitchFamily="18" charset="0"/>
                <a:cs typeface="Times New Roman" pitchFamily="18" charset="0"/>
              </a:rPr>
              <a:t>DATASETS</a:t>
            </a:r>
          </a:p>
        </p:txBody>
      </p:sp>
      <p:sp>
        <p:nvSpPr>
          <p:cNvPr id="4" name="Slide Number Placeholder 3"/>
          <p:cNvSpPr>
            <a:spLocks noGrp="1"/>
          </p:cNvSpPr>
          <p:nvPr>
            <p:ph type="sldNum" sz="quarter" idx="12"/>
          </p:nvPr>
        </p:nvSpPr>
        <p:spPr/>
        <p:txBody>
          <a:bodyPr/>
          <a:lstStyle/>
          <a:p>
            <a:fld id="{2DD4E219-0C0C-4937-870D-08D46E532289}" type="slidenum">
              <a:rPr lang="en-IN" smtClean="0"/>
              <a:pPr/>
              <a:t>18</a:t>
            </a:fld>
            <a:endParaRPr lang="en-IN"/>
          </a:p>
        </p:txBody>
      </p:sp>
      <p:pic>
        <p:nvPicPr>
          <p:cNvPr id="6" name="Picture 5">
            <a:extLst>
              <a:ext uri="{FF2B5EF4-FFF2-40B4-BE49-F238E27FC236}">
                <a16:creationId xmlns:a16="http://schemas.microsoft.com/office/drawing/2014/main" id="{9A14721A-740F-C363-9C47-DBAF38819D59}"/>
              </a:ext>
            </a:extLst>
          </p:cNvPr>
          <p:cNvPicPr>
            <a:picLocks noChangeAspect="1"/>
          </p:cNvPicPr>
          <p:nvPr/>
        </p:nvPicPr>
        <p:blipFill>
          <a:blip r:embed="rId2"/>
          <a:stretch>
            <a:fillRect/>
          </a:stretch>
        </p:blipFill>
        <p:spPr>
          <a:xfrm>
            <a:off x="88490" y="1006830"/>
            <a:ext cx="8566355" cy="5851170"/>
          </a:xfrm>
          <a:prstGeom prst="rect">
            <a:avLst/>
          </a:prstGeom>
        </p:spPr>
      </p:pic>
    </p:spTree>
    <p:extLst>
      <p:ext uri="{BB962C8B-B14F-4D97-AF65-F5344CB8AC3E}">
        <p14:creationId xmlns:p14="http://schemas.microsoft.com/office/powerpoint/2010/main" val="3281745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0E066-1F7C-607E-3825-B187458C65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8EEC6C-92F7-27E1-DF36-76CFCD7D0BAD}"/>
              </a:ext>
            </a:extLst>
          </p:cNvPr>
          <p:cNvSpPr>
            <a:spLocks noGrp="1"/>
          </p:cNvSpPr>
          <p:nvPr>
            <p:ph type="title"/>
          </p:nvPr>
        </p:nvSpPr>
        <p:spPr>
          <a:xfrm>
            <a:off x="457200" y="-69851"/>
            <a:ext cx="8229600" cy="1143000"/>
          </a:xfrm>
        </p:spPr>
        <p:txBody>
          <a:bodyPr>
            <a:normAutofit/>
          </a:bodyPr>
          <a:lstStyle/>
          <a:p>
            <a:r>
              <a:rPr lang="en-IN" sz="3200" b="1" dirty="0">
                <a:latin typeface="Times New Roman" pitchFamily="18" charset="0"/>
                <a:cs typeface="Times New Roman" pitchFamily="18" charset="0"/>
              </a:rPr>
              <a:t>DATASETS</a:t>
            </a:r>
          </a:p>
        </p:txBody>
      </p:sp>
      <p:sp>
        <p:nvSpPr>
          <p:cNvPr id="3" name="Content Placeholder 2">
            <a:extLst>
              <a:ext uri="{FF2B5EF4-FFF2-40B4-BE49-F238E27FC236}">
                <a16:creationId xmlns:a16="http://schemas.microsoft.com/office/drawing/2014/main" id="{4AC27DF0-FC47-A401-94E1-666A51458FE1}"/>
              </a:ext>
            </a:extLst>
          </p:cNvPr>
          <p:cNvSpPr>
            <a:spLocks noGrp="1"/>
          </p:cNvSpPr>
          <p:nvPr>
            <p:ph idx="1"/>
          </p:nvPr>
        </p:nvSpPr>
        <p:spPr>
          <a:xfrm>
            <a:off x="228601" y="685801"/>
            <a:ext cx="8686800" cy="2971800"/>
          </a:xfrm>
        </p:spPr>
        <p:txBody>
          <a:bodyPr>
            <a:normAutofit/>
          </a:bodyPr>
          <a:lstStyle/>
          <a:p>
            <a:pPr marL="0" indent="0" algn="just">
              <a:lnSpc>
                <a:spcPct val="150000"/>
              </a:lnSpc>
              <a:buNone/>
            </a:pPr>
            <a:r>
              <a:rPr lang="en-US" sz="2000" dirty="0">
                <a:latin typeface="Times New Roman" panose="02020603050405020304" pitchFamily="18" charset="0"/>
                <a:cs typeface="Times New Roman" panose="02020603050405020304" pitchFamily="18" charset="0"/>
              </a:rPr>
              <a:t>The image below displays the data collection from the </a:t>
            </a:r>
            <a:r>
              <a:rPr lang="en-US" sz="2000" b="1" dirty="0">
                <a:latin typeface="Times New Roman" panose="02020603050405020304" pitchFamily="18" charset="0"/>
                <a:cs typeface="Times New Roman" panose="02020603050405020304" pitchFamily="18" charset="0"/>
              </a:rPr>
              <a:t>Kaggle</a:t>
            </a:r>
            <a:r>
              <a:rPr lang="en-US" sz="2000" dirty="0">
                <a:latin typeface="Times New Roman" panose="02020603050405020304" pitchFamily="18" charset="0"/>
                <a:cs typeface="Times New Roman" panose="02020603050405020304" pitchFamily="18" charset="0"/>
              </a:rPr>
              <a:t> database in Microsoft Excel. Key fields include: </a:t>
            </a:r>
            <a:r>
              <a:rPr lang="en-US" sz="2000" b="1" dirty="0">
                <a:latin typeface="Times New Roman" panose="02020603050405020304" pitchFamily="18" charset="0"/>
                <a:cs typeface="Times New Roman" panose="02020603050405020304" pitchFamily="18" charset="0"/>
              </a:rPr>
              <a:t>ID (unique identifier), Gender, Age, Hypertension, Heart Disease, etc</a:t>
            </a:r>
            <a:r>
              <a:rPr lang="en-US" sz="2000" dirty="0">
                <a:latin typeface="Times New Roman" panose="02020603050405020304" pitchFamily="18" charset="0"/>
                <a:cs typeface="Times New Roman" panose="02020603050405020304" pitchFamily="18" charset="0"/>
              </a:rPr>
              <a:t>. This setup ensures efficient management and retrieval of data resources for stroke risk prediction.</a:t>
            </a:r>
            <a:endParaRPr lang="en-IN" sz="2000" dirty="0">
              <a:latin typeface="Times New Roman" panose="02020603050405020304" pitchFamily="18" charset="0"/>
              <a:cs typeface="Times New Roman" pitchFamily="18" charset="0"/>
            </a:endParaRPr>
          </a:p>
        </p:txBody>
      </p:sp>
      <p:sp>
        <p:nvSpPr>
          <p:cNvPr id="4" name="Slide Number Placeholder 3">
            <a:extLst>
              <a:ext uri="{FF2B5EF4-FFF2-40B4-BE49-F238E27FC236}">
                <a16:creationId xmlns:a16="http://schemas.microsoft.com/office/drawing/2014/main" id="{9B5A67EE-1BBE-7C5F-095F-9B5DC79574E7}"/>
              </a:ext>
            </a:extLst>
          </p:cNvPr>
          <p:cNvSpPr>
            <a:spLocks noGrp="1"/>
          </p:cNvSpPr>
          <p:nvPr>
            <p:ph type="sldNum" sz="quarter" idx="12"/>
          </p:nvPr>
        </p:nvSpPr>
        <p:spPr/>
        <p:txBody>
          <a:bodyPr/>
          <a:lstStyle/>
          <a:p>
            <a:fld id="{2DD4E219-0C0C-4937-870D-08D46E532289}" type="slidenum">
              <a:rPr lang="en-IN" smtClean="0"/>
              <a:pPr/>
              <a:t>19</a:t>
            </a:fld>
            <a:endParaRPr lang="en-IN"/>
          </a:p>
        </p:txBody>
      </p:sp>
      <p:pic>
        <p:nvPicPr>
          <p:cNvPr id="6" name="Picture 5">
            <a:extLst>
              <a:ext uri="{FF2B5EF4-FFF2-40B4-BE49-F238E27FC236}">
                <a16:creationId xmlns:a16="http://schemas.microsoft.com/office/drawing/2014/main" id="{40C0E581-CB4F-9033-37A9-FC639731E919}"/>
              </a:ext>
            </a:extLst>
          </p:cNvPr>
          <p:cNvPicPr>
            <a:picLocks noChangeAspect="1"/>
          </p:cNvPicPr>
          <p:nvPr/>
        </p:nvPicPr>
        <p:blipFill>
          <a:blip r:embed="rId2"/>
          <a:srcRect t="-1377" r="14674" b="8203"/>
          <a:stretch/>
        </p:blipFill>
        <p:spPr>
          <a:xfrm>
            <a:off x="182872" y="2530475"/>
            <a:ext cx="8722695" cy="3825875"/>
          </a:xfrm>
          <a:prstGeom prst="rect">
            <a:avLst/>
          </a:prstGeom>
        </p:spPr>
      </p:pic>
    </p:spTree>
    <p:extLst>
      <p:ext uri="{BB962C8B-B14F-4D97-AF65-F5344CB8AC3E}">
        <p14:creationId xmlns:p14="http://schemas.microsoft.com/office/powerpoint/2010/main" val="1878032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latin typeface="Times New Roman" pitchFamily="18" charset="0"/>
                <a:cs typeface="Times New Roman" pitchFamily="18" charset="0"/>
              </a:rPr>
              <a:t>INTRODUCTION</a:t>
            </a:r>
            <a:endParaRPr lang="en-IN" sz="18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417638"/>
            <a:ext cx="8763000" cy="5502275"/>
          </a:xfrm>
        </p:spPr>
        <p:txBody>
          <a:bodyPr>
            <a:noAutofit/>
          </a:bodyPr>
          <a:lstStyle/>
          <a:p>
            <a:pPr>
              <a:lnSpc>
                <a:spcPct val="150000"/>
              </a:lnSpc>
            </a:pPr>
            <a:r>
              <a:rPr lang="en-US" sz="2200" b="1" dirty="0">
                <a:latin typeface="Times New Roman" panose="02020603050405020304" pitchFamily="18" charset="0"/>
                <a:cs typeface="Times New Roman" panose="02020603050405020304" pitchFamily="18" charset="0"/>
              </a:rPr>
              <a:t>Stroke Detection System</a:t>
            </a:r>
            <a:r>
              <a:rPr lang="en-US" sz="2200" dirty="0">
                <a:latin typeface="Times New Roman" panose="02020603050405020304" pitchFamily="18" charset="0"/>
                <a:cs typeface="Times New Roman" panose="02020603050405020304" pitchFamily="18" charset="0"/>
              </a:rPr>
              <a:t>: This advanced platform is designed to predict the likelihood of brain strokes using medical and health data. It leverages data analytics and machine learning algorithms to assess risk factors such as age, hypertension, heart disease, and lifestyle habits. </a:t>
            </a:r>
          </a:p>
          <a:p>
            <a:pPr>
              <a:lnSpc>
                <a:spcPct val="150000"/>
              </a:lnSpc>
            </a:pPr>
            <a:r>
              <a:rPr lang="en-US" sz="2200" dirty="0">
                <a:latin typeface="Times New Roman" panose="02020603050405020304" pitchFamily="18" charset="0"/>
                <a:cs typeface="Times New Roman" panose="02020603050405020304" pitchFamily="18" charset="0"/>
              </a:rPr>
              <a:t>The platform provides an intuitive interface for healthcare professionals and individuals to input relevant data and receive accurate stroke risk predictions. It aims to promote early detection, enhance preventive care, and support personalized health interventions, ultimately improving patient outcomes and reducing healthcare costs.</a:t>
            </a:r>
            <a:endParaRPr lang="en-IN" sz="22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2</a:t>
            </a:fld>
            <a:endParaRPr lang="en-IN" dirty="0"/>
          </a:p>
        </p:txBody>
      </p:sp>
    </p:spTree>
    <p:extLst>
      <p:ext uri="{BB962C8B-B14F-4D97-AF65-F5344CB8AC3E}">
        <p14:creationId xmlns:p14="http://schemas.microsoft.com/office/powerpoint/2010/main" val="23455009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7028"/>
            <a:ext cx="8229600" cy="1143000"/>
          </a:xfrm>
        </p:spPr>
        <p:txBody>
          <a:bodyPr>
            <a:normAutofit/>
          </a:bodyPr>
          <a:lstStyle/>
          <a:p>
            <a:r>
              <a:rPr lang="en-IN" sz="3200" b="1" dirty="0">
                <a:latin typeface="Times New Roman" pitchFamily="18" charset="0"/>
                <a:cs typeface="Times New Roman" pitchFamily="18" charset="0"/>
              </a:rPr>
              <a:t>IMPLEMENTATION</a:t>
            </a:r>
          </a:p>
        </p:txBody>
      </p:sp>
      <p:sp>
        <p:nvSpPr>
          <p:cNvPr id="3" name="Content Placeholder 2"/>
          <p:cNvSpPr>
            <a:spLocks noGrp="1"/>
          </p:cNvSpPr>
          <p:nvPr>
            <p:ph idx="1"/>
          </p:nvPr>
        </p:nvSpPr>
        <p:spPr>
          <a:xfrm>
            <a:off x="457200" y="1066800"/>
            <a:ext cx="8229600" cy="4983163"/>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A comprehensive digital health platform utilizing advanced machine learning algorithms to predict and prevent brain strokes.</a:t>
            </a:r>
            <a:endParaRPr lang="en-IN" sz="2000" dirty="0">
              <a:latin typeface="Times New Roman" panose="02020603050405020304"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20</a:t>
            </a:fld>
            <a:endParaRPr lang="en-IN"/>
          </a:p>
        </p:txBody>
      </p:sp>
      <p:pic>
        <p:nvPicPr>
          <p:cNvPr id="6" name="Picture 5">
            <a:extLst>
              <a:ext uri="{FF2B5EF4-FFF2-40B4-BE49-F238E27FC236}">
                <a16:creationId xmlns:a16="http://schemas.microsoft.com/office/drawing/2014/main" id="{07C048AB-F320-23DC-6C1B-BB846E984E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2207547"/>
            <a:ext cx="8077200" cy="4543425"/>
          </a:xfrm>
          <a:prstGeom prst="rect">
            <a:avLst/>
          </a:prstGeom>
        </p:spPr>
      </p:pic>
    </p:spTree>
    <p:extLst>
      <p:ext uri="{BB962C8B-B14F-4D97-AF65-F5344CB8AC3E}">
        <p14:creationId xmlns:p14="http://schemas.microsoft.com/office/powerpoint/2010/main" val="3281745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025D05-5CB2-FE02-5065-7946D81385F3}"/>
              </a:ext>
            </a:extLst>
          </p:cNvPr>
          <p:cNvSpPr>
            <a:spLocks noGrp="1"/>
          </p:cNvSpPr>
          <p:nvPr>
            <p:ph type="title"/>
          </p:nvPr>
        </p:nvSpPr>
        <p:spPr>
          <a:xfrm>
            <a:off x="457200" y="-99160"/>
            <a:ext cx="8229600" cy="1143000"/>
          </a:xfrm>
        </p:spPr>
        <p:txBody>
          <a:bodyPr>
            <a:normAutofit/>
          </a:bodyPr>
          <a:lstStyle/>
          <a:p>
            <a:r>
              <a:rPr lang="en-IN" sz="3200" b="1" dirty="0">
                <a:latin typeface="Times New Roman" pitchFamily="18" charset="0"/>
                <a:cs typeface="Times New Roman" pitchFamily="18" charset="0"/>
              </a:rPr>
              <a:t>IMPLEMENTATION</a:t>
            </a:r>
            <a:endParaRPr lang="en-IN" sz="3200" dirty="0"/>
          </a:p>
        </p:txBody>
      </p:sp>
      <p:sp>
        <p:nvSpPr>
          <p:cNvPr id="3" name="Content Placeholder 2">
            <a:extLst>
              <a:ext uri="{FF2B5EF4-FFF2-40B4-BE49-F238E27FC236}">
                <a16:creationId xmlns:a16="http://schemas.microsoft.com/office/drawing/2014/main" id="{7825DA53-6CE7-3662-B91A-18B3AF3E9744}"/>
              </a:ext>
            </a:extLst>
          </p:cNvPr>
          <p:cNvSpPr>
            <a:spLocks noGrp="1"/>
          </p:cNvSpPr>
          <p:nvPr>
            <p:ph idx="1"/>
          </p:nvPr>
        </p:nvSpPr>
        <p:spPr>
          <a:xfrm>
            <a:off x="457200" y="838200"/>
            <a:ext cx="8229600" cy="4906963"/>
          </a:xfrm>
        </p:spPr>
        <p:txBody>
          <a:bodyPr>
            <a:normAutofit/>
          </a:bodyPr>
          <a:lstStyle/>
          <a:p>
            <a:r>
              <a:rPr lang="en-US" sz="2000" b="1" dirty="0">
                <a:latin typeface="Times New Roman" panose="02020603050405020304" pitchFamily="18" charset="0"/>
                <a:cs typeface="Times New Roman" panose="02020603050405020304" pitchFamily="18" charset="0"/>
              </a:rPr>
              <a:t>User Input</a:t>
            </a:r>
            <a:r>
              <a:rPr lang="en-US" sz="2000" dirty="0">
                <a:latin typeface="Times New Roman" panose="02020603050405020304" pitchFamily="18" charset="0"/>
                <a:cs typeface="Times New Roman" panose="02020603050405020304" pitchFamily="18" charset="0"/>
              </a:rPr>
              <a:t>: Users can provide input to receive results. This feature is implemented using standard authentication protocols to ensure data security.</a:t>
            </a:r>
          </a:p>
        </p:txBody>
      </p:sp>
      <p:sp>
        <p:nvSpPr>
          <p:cNvPr id="4" name="Slide Number Placeholder 3">
            <a:extLst>
              <a:ext uri="{FF2B5EF4-FFF2-40B4-BE49-F238E27FC236}">
                <a16:creationId xmlns:a16="http://schemas.microsoft.com/office/drawing/2014/main" id="{EB92A90D-2318-1DCB-6ADE-36854DE6FF1A}"/>
              </a:ext>
            </a:extLst>
          </p:cNvPr>
          <p:cNvSpPr>
            <a:spLocks noGrp="1"/>
          </p:cNvSpPr>
          <p:nvPr>
            <p:ph type="sldNum" sz="quarter" idx="12"/>
          </p:nvPr>
        </p:nvSpPr>
        <p:spPr/>
        <p:txBody>
          <a:bodyPr/>
          <a:lstStyle/>
          <a:p>
            <a:fld id="{2DD4E219-0C0C-4937-870D-08D46E532289}" type="slidenum">
              <a:rPr lang="en-IN" smtClean="0"/>
              <a:pPr/>
              <a:t>21</a:t>
            </a:fld>
            <a:endParaRPr lang="en-IN"/>
          </a:p>
        </p:txBody>
      </p:sp>
      <p:pic>
        <p:nvPicPr>
          <p:cNvPr id="9" name="Picture 8">
            <a:extLst>
              <a:ext uri="{FF2B5EF4-FFF2-40B4-BE49-F238E27FC236}">
                <a16:creationId xmlns:a16="http://schemas.microsoft.com/office/drawing/2014/main" id="{EA4FE93D-065F-04D6-5C50-E69BF5C49E44}"/>
              </a:ext>
            </a:extLst>
          </p:cNvPr>
          <p:cNvPicPr>
            <a:picLocks noChangeAspect="1"/>
          </p:cNvPicPr>
          <p:nvPr/>
        </p:nvPicPr>
        <p:blipFill>
          <a:blip r:embed="rId2"/>
          <a:srcRect r="2831"/>
          <a:stretch/>
        </p:blipFill>
        <p:spPr>
          <a:xfrm>
            <a:off x="585941" y="1923909"/>
            <a:ext cx="7972118" cy="4615003"/>
          </a:xfrm>
          <a:prstGeom prst="rect">
            <a:avLst/>
          </a:prstGeom>
        </p:spPr>
      </p:pic>
    </p:spTree>
    <p:extLst>
      <p:ext uri="{BB962C8B-B14F-4D97-AF65-F5344CB8AC3E}">
        <p14:creationId xmlns:p14="http://schemas.microsoft.com/office/powerpoint/2010/main" val="38286685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DA2E0-D582-7DF7-4988-04399EED6E82}"/>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IMPLEMENTATION</a:t>
            </a:r>
            <a:endParaRPr lang="en-IN" sz="3200" dirty="0"/>
          </a:p>
        </p:txBody>
      </p:sp>
      <p:sp>
        <p:nvSpPr>
          <p:cNvPr id="3" name="Content Placeholder 2">
            <a:extLst>
              <a:ext uri="{FF2B5EF4-FFF2-40B4-BE49-F238E27FC236}">
                <a16:creationId xmlns:a16="http://schemas.microsoft.com/office/drawing/2014/main" id="{5E77CFA3-C93B-5642-2AC5-4C7F7A21A821}"/>
              </a:ext>
            </a:extLst>
          </p:cNvPr>
          <p:cNvSpPr>
            <a:spLocks noGrp="1"/>
          </p:cNvSpPr>
          <p:nvPr>
            <p:ph idx="1"/>
          </p:nvPr>
        </p:nvSpPr>
        <p:spPr>
          <a:xfrm>
            <a:off x="457199" y="1166018"/>
            <a:ext cx="8229600" cy="5190332"/>
          </a:xfrm>
        </p:spPr>
        <p:txBody>
          <a:bodyPr>
            <a:normAutofit/>
          </a:bodyPr>
          <a:lstStyle/>
          <a:p>
            <a:r>
              <a:rPr lang="en-US" sz="2000" b="1" dirty="0">
                <a:latin typeface="Times New Roman" panose="02020603050405020304" pitchFamily="18" charset="0"/>
                <a:cs typeface="Times New Roman" panose="02020603050405020304" pitchFamily="18" charset="0"/>
              </a:rPr>
              <a:t>User-Friendly Interface:</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59981573-11D3-8CF0-6F66-AF27FEC30936}"/>
              </a:ext>
            </a:extLst>
          </p:cNvPr>
          <p:cNvSpPr>
            <a:spLocks noGrp="1"/>
          </p:cNvSpPr>
          <p:nvPr>
            <p:ph type="sldNum" sz="quarter" idx="12"/>
          </p:nvPr>
        </p:nvSpPr>
        <p:spPr/>
        <p:txBody>
          <a:bodyPr/>
          <a:lstStyle/>
          <a:p>
            <a:fld id="{2DD4E219-0C0C-4937-870D-08D46E532289}" type="slidenum">
              <a:rPr lang="en-IN" smtClean="0"/>
              <a:pPr/>
              <a:t>22</a:t>
            </a:fld>
            <a:endParaRPr lang="en-IN"/>
          </a:p>
        </p:txBody>
      </p:sp>
      <p:pic>
        <p:nvPicPr>
          <p:cNvPr id="7" name="Picture 6">
            <a:extLst>
              <a:ext uri="{FF2B5EF4-FFF2-40B4-BE49-F238E27FC236}">
                <a16:creationId xmlns:a16="http://schemas.microsoft.com/office/drawing/2014/main" id="{3405FC56-E955-3CBC-432B-7487F9140D4E}"/>
              </a:ext>
            </a:extLst>
          </p:cNvPr>
          <p:cNvPicPr>
            <a:picLocks noChangeAspect="1"/>
          </p:cNvPicPr>
          <p:nvPr/>
        </p:nvPicPr>
        <p:blipFill>
          <a:blip r:embed="rId2"/>
          <a:srcRect r="2703"/>
          <a:stretch/>
        </p:blipFill>
        <p:spPr>
          <a:xfrm>
            <a:off x="457199" y="1752600"/>
            <a:ext cx="8355912" cy="4830762"/>
          </a:xfrm>
          <a:prstGeom prst="rect">
            <a:avLst/>
          </a:prstGeom>
        </p:spPr>
      </p:pic>
    </p:spTree>
    <p:extLst>
      <p:ext uri="{BB962C8B-B14F-4D97-AF65-F5344CB8AC3E}">
        <p14:creationId xmlns:p14="http://schemas.microsoft.com/office/powerpoint/2010/main" val="36658822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C42B3-CAE6-193A-D09E-CD794E0940EB}"/>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IMPLEMENTATION</a:t>
            </a:r>
            <a:endParaRPr lang="en-IN" sz="3200" dirty="0"/>
          </a:p>
        </p:txBody>
      </p:sp>
      <p:sp>
        <p:nvSpPr>
          <p:cNvPr id="3" name="Content Placeholder 2">
            <a:extLst>
              <a:ext uri="{FF2B5EF4-FFF2-40B4-BE49-F238E27FC236}">
                <a16:creationId xmlns:a16="http://schemas.microsoft.com/office/drawing/2014/main" id="{C6D8F92A-6927-5095-AAB7-656B3D15889E}"/>
              </a:ext>
            </a:extLst>
          </p:cNvPr>
          <p:cNvSpPr>
            <a:spLocks noGrp="1"/>
          </p:cNvSpPr>
          <p:nvPr>
            <p:ph idx="1"/>
          </p:nvPr>
        </p:nvSpPr>
        <p:spPr>
          <a:xfrm>
            <a:off x="457200" y="1295400"/>
            <a:ext cx="8229600" cy="4525963"/>
          </a:xfrm>
        </p:spPr>
        <p:txBody>
          <a:bodyPr>
            <a:normAutofit/>
          </a:bodyPr>
          <a:lstStyle/>
          <a:p>
            <a:r>
              <a:rPr lang="en-US" sz="2000" b="1" dirty="0">
                <a:latin typeface="Times New Roman" panose="02020603050405020304" pitchFamily="18" charset="0"/>
                <a:cs typeface="Times New Roman" panose="02020603050405020304" pitchFamily="18" charset="0"/>
              </a:rPr>
              <a:t>No Stroke Risk</a:t>
            </a:r>
            <a:r>
              <a:rPr lang="en-US" sz="2000" dirty="0">
                <a:latin typeface="Times New Roman" panose="02020603050405020304" pitchFamily="18" charset="0"/>
                <a:cs typeface="Times New Roman" panose="02020603050405020304" pitchFamily="18" charset="0"/>
              </a:rPr>
              <a:t>: Based on the user input, the trained AI model will evaluate the conditions or situation and indicate no stroke risk when everything is within normal parameters.</a:t>
            </a:r>
          </a:p>
        </p:txBody>
      </p:sp>
      <p:sp>
        <p:nvSpPr>
          <p:cNvPr id="4" name="Slide Number Placeholder 3">
            <a:extLst>
              <a:ext uri="{FF2B5EF4-FFF2-40B4-BE49-F238E27FC236}">
                <a16:creationId xmlns:a16="http://schemas.microsoft.com/office/drawing/2014/main" id="{6702E1EF-9829-FE15-D0B4-3056B0FFAEB7}"/>
              </a:ext>
            </a:extLst>
          </p:cNvPr>
          <p:cNvSpPr>
            <a:spLocks noGrp="1"/>
          </p:cNvSpPr>
          <p:nvPr>
            <p:ph type="sldNum" sz="quarter" idx="12"/>
          </p:nvPr>
        </p:nvSpPr>
        <p:spPr/>
        <p:txBody>
          <a:bodyPr/>
          <a:lstStyle/>
          <a:p>
            <a:fld id="{2DD4E219-0C0C-4937-870D-08D46E532289}" type="slidenum">
              <a:rPr lang="en-IN" smtClean="0"/>
              <a:pPr/>
              <a:t>23</a:t>
            </a:fld>
            <a:endParaRPr lang="en-IN"/>
          </a:p>
        </p:txBody>
      </p:sp>
      <p:pic>
        <p:nvPicPr>
          <p:cNvPr id="7" name="Picture 6">
            <a:extLst>
              <a:ext uri="{FF2B5EF4-FFF2-40B4-BE49-F238E27FC236}">
                <a16:creationId xmlns:a16="http://schemas.microsoft.com/office/drawing/2014/main" id="{FBD8BA66-ED33-4801-7B36-A28A4F3CD3FB}"/>
              </a:ext>
            </a:extLst>
          </p:cNvPr>
          <p:cNvPicPr>
            <a:picLocks noChangeAspect="1"/>
          </p:cNvPicPr>
          <p:nvPr/>
        </p:nvPicPr>
        <p:blipFill>
          <a:blip r:embed="rId2">
            <a:extLst>
              <a:ext uri="{28A0092B-C50C-407E-A947-70E740481C1C}">
                <a14:useLocalDpi xmlns:a14="http://schemas.microsoft.com/office/drawing/2010/main" val="0"/>
              </a:ext>
            </a:extLst>
          </a:blip>
          <a:srcRect t="17408" r="4947" b="7037"/>
          <a:stretch/>
        </p:blipFill>
        <p:spPr>
          <a:xfrm>
            <a:off x="226142" y="2514600"/>
            <a:ext cx="8691716" cy="3886200"/>
          </a:xfrm>
          <a:prstGeom prst="rect">
            <a:avLst/>
          </a:prstGeom>
        </p:spPr>
      </p:pic>
    </p:spTree>
    <p:extLst>
      <p:ext uri="{BB962C8B-B14F-4D97-AF65-F5344CB8AC3E}">
        <p14:creationId xmlns:p14="http://schemas.microsoft.com/office/powerpoint/2010/main" val="538035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F5934-155C-7E8A-E2D7-55EF2775C7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56EDF9-37C9-0C84-00EC-91F744A8511E}"/>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IMPLEMENTATION</a:t>
            </a:r>
            <a:endParaRPr lang="en-IN" sz="3200" dirty="0"/>
          </a:p>
        </p:txBody>
      </p:sp>
      <p:sp>
        <p:nvSpPr>
          <p:cNvPr id="3" name="Content Placeholder 2">
            <a:extLst>
              <a:ext uri="{FF2B5EF4-FFF2-40B4-BE49-F238E27FC236}">
                <a16:creationId xmlns:a16="http://schemas.microsoft.com/office/drawing/2014/main" id="{D2095F22-2FF4-9B54-4D38-AE31C0B306B9}"/>
              </a:ext>
            </a:extLst>
          </p:cNvPr>
          <p:cNvSpPr>
            <a:spLocks noGrp="1"/>
          </p:cNvSpPr>
          <p:nvPr>
            <p:ph idx="1"/>
          </p:nvPr>
        </p:nvSpPr>
        <p:spPr>
          <a:xfrm>
            <a:off x="457200" y="1295400"/>
            <a:ext cx="8229600" cy="4525963"/>
          </a:xfrm>
        </p:spPr>
        <p:txBody>
          <a:bodyPr>
            <a:normAutofit/>
          </a:bodyPr>
          <a:lstStyle/>
          <a:p>
            <a:r>
              <a:rPr lang="en-US" sz="2000" b="1" dirty="0">
                <a:latin typeface="Times New Roman" panose="02020603050405020304" pitchFamily="18" charset="0"/>
                <a:cs typeface="Times New Roman" panose="02020603050405020304" pitchFamily="18" charset="0"/>
              </a:rPr>
              <a:t>Stroke Risk</a:t>
            </a:r>
            <a:r>
              <a:rPr lang="en-US" sz="2000" dirty="0">
                <a:latin typeface="Times New Roman" panose="02020603050405020304" pitchFamily="18" charset="0"/>
                <a:cs typeface="Times New Roman" panose="02020603050405020304" pitchFamily="18" charset="0"/>
              </a:rPr>
              <a:t>: Based on the user input, the trained AI model will evaluate the conditions or situation and indicate a stroke risk. If a risk is detected, it is recommended to visit a doctor for further evaluation.</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A3E22CE-2E95-0B09-8BCC-16B08696EB54}"/>
              </a:ext>
            </a:extLst>
          </p:cNvPr>
          <p:cNvSpPr>
            <a:spLocks noGrp="1"/>
          </p:cNvSpPr>
          <p:nvPr>
            <p:ph type="sldNum" sz="quarter" idx="12"/>
          </p:nvPr>
        </p:nvSpPr>
        <p:spPr/>
        <p:txBody>
          <a:bodyPr/>
          <a:lstStyle/>
          <a:p>
            <a:fld id="{2DD4E219-0C0C-4937-870D-08D46E532289}" type="slidenum">
              <a:rPr lang="en-IN" smtClean="0"/>
              <a:pPr/>
              <a:t>24</a:t>
            </a:fld>
            <a:endParaRPr lang="en-IN"/>
          </a:p>
        </p:txBody>
      </p:sp>
      <p:pic>
        <p:nvPicPr>
          <p:cNvPr id="7" name="Picture 6">
            <a:extLst>
              <a:ext uri="{FF2B5EF4-FFF2-40B4-BE49-F238E27FC236}">
                <a16:creationId xmlns:a16="http://schemas.microsoft.com/office/drawing/2014/main" id="{DAC47390-4C22-69A4-A361-D43FAF939FC4}"/>
              </a:ext>
            </a:extLst>
          </p:cNvPr>
          <p:cNvPicPr>
            <a:picLocks noChangeAspect="1"/>
          </p:cNvPicPr>
          <p:nvPr/>
        </p:nvPicPr>
        <p:blipFill>
          <a:blip r:embed="rId2">
            <a:extLst>
              <a:ext uri="{28A0092B-C50C-407E-A947-70E740481C1C}">
                <a14:useLocalDpi xmlns:a14="http://schemas.microsoft.com/office/drawing/2010/main" val="0"/>
              </a:ext>
            </a:extLst>
          </a:blip>
          <a:srcRect t="17407" r="3333" b="8519"/>
          <a:stretch/>
        </p:blipFill>
        <p:spPr>
          <a:xfrm>
            <a:off x="152400" y="2546350"/>
            <a:ext cx="8839200" cy="3810000"/>
          </a:xfrm>
          <a:prstGeom prst="rect">
            <a:avLst/>
          </a:prstGeom>
        </p:spPr>
      </p:pic>
    </p:spTree>
    <p:extLst>
      <p:ext uri="{BB962C8B-B14F-4D97-AF65-F5344CB8AC3E}">
        <p14:creationId xmlns:p14="http://schemas.microsoft.com/office/powerpoint/2010/main" val="3638365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B125E-E623-6DB9-353A-8329E1E8A6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69A141-24AB-374F-D0B3-E0D84240EA15}"/>
              </a:ext>
            </a:extLst>
          </p:cNvPr>
          <p:cNvSpPr>
            <a:spLocks noGrp="1"/>
          </p:cNvSpPr>
          <p:nvPr>
            <p:ph type="title"/>
          </p:nvPr>
        </p:nvSpPr>
        <p:spPr/>
        <p:txBody>
          <a:bodyPr>
            <a:normAutofit/>
          </a:bodyPr>
          <a:lstStyle/>
          <a:p>
            <a:r>
              <a:rPr lang="en-IN" sz="3200" b="1" dirty="0">
                <a:latin typeface="Times New Roman" pitchFamily="18" charset="0"/>
                <a:cs typeface="Times New Roman" pitchFamily="18" charset="0"/>
              </a:rPr>
              <a:t>IMPLEMENTATION</a:t>
            </a:r>
            <a:endParaRPr lang="en-IN" sz="3200" dirty="0"/>
          </a:p>
        </p:txBody>
      </p:sp>
      <p:sp>
        <p:nvSpPr>
          <p:cNvPr id="3" name="Content Placeholder 2">
            <a:extLst>
              <a:ext uri="{FF2B5EF4-FFF2-40B4-BE49-F238E27FC236}">
                <a16:creationId xmlns:a16="http://schemas.microsoft.com/office/drawing/2014/main" id="{E41D4AEA-D7F8-79C8-F09B-D9183232D214}"/>
              </a:ext>
            </a:extLst>
          </p:cNvPr>
          <p:cNvSpPr>
            <a:spLocks noGrp="1"/>
          </p:cNvSpPr>
          <p:nvPr>
            <p:ph idx="1"/>
          </p:nvPr>
        </p:nvSpPr>
        <p:spPr>
          <a:xfrm>
            <a:off x="357241" y="1417638"/>
            <a:ext cx="8229600" cy="838200"/>
          </a:xfrm>
        </p:spPr>
        <p:txBody>
          <a:bodyPr>
            <a:noAutofit/>
          </a:bodyPr>
          <a:lstStyle/>
          <a:p>
            <a:r>
              <a:rPr lang="en-US" sz="2200" b="1" dirty="0">
                <a:latin typeface="Times New Roman" panose="02020603050405020304" pitchFamily="18" charset="0"/>
                <a:cs typeface="Times New Roman" panose="02020603050405020304" pitchFamily="18" charset="0"/>
              </a:rPr>
              <a:t>Database</a:t>
            </a:r>
            <a:r>
              <a:rPr lang="en-US" sz="2200" dirty="0">
                <a:latin typeface="Times New Roman" panose="02020603050405020304" pitchFamily="18" charset="0"/>
                <a:cs typeface="Times New Roman" panose="02020603050405020304" pitchFamily="18" charset="0"/>
              </a:rPr>
              <a:t>: A robust system that securely stores user information and data. Implemented using the Kaggle database for efficient data management.</a:t>
            </a:r>
            <a:endParaRPr lang="en-IN"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60CB3E5F-19F2-FB44-1B25-A727D0BA1B6E}"/>
              </a:ext>
            </a:extLst>
          </p:cNvPr>
          <p:cNvSpPr>
            <a:spLocks noGrp="1"/>
          </p:cNvSpPr>
          <p:nvPr>
            <p:ph type="sldNum" sz="quarter" idx="12"/>
          </p:nvPr>
        </p:nvSpPr>
        <p:spPr/>
        <p:txBody>
          <a:bodyPr/>
          <a:lstStyle/>
          <a:p>
            <a:fld id="{2DD4E219-0C0C-4937-870D-08D46E532289}" type="slidenum">
              <a:rPr lang="en-IN" smtClean="0"/>
              <a:pPr/>
              <a:t>25</a:t>
            </a:fld>
            <a:endParaRPr lang="en-IN"/>
          </a:p>
        </p:txBody>
      </p:sp>
      <p:pic>
        <p:nvPicPr>
          <p:cNvPr id="7" name="Picture 6">
            <a:extLst>
              <a:ext uri="{FF2B5EF4-FFF2-40B4-BE49-F238E27FC236}">
                <a16:creationId xmlns:a16="http://schemas.microsoft.com/office/drawing/2014/main" id="{3428F7A7-C091-BDAD-34F6-ADCBBD49B143}"/>
              </a:ext>
            </a:extLst>
          </p:cNvPr>
          <p:cNvPicPr>
            <a:picLocks noChangeAspect="1"/>
          </p:cNvPicPr>
          <p:nvPr/>
        </p:nvPicPr>
        <p:blipFill>
          <a:blip r:embed="rId2">
            <a:extLst>
              <a:ext uri="{28A0092B-C50C-407E-A947-70E740481C1C}">
                <a14:useLocalDpi xmlns:a14="http://schemas.microsoft.com/office/drawing/2010/main" val="0"/>
              </a:ext>
            </a:extLst>
          </a:blip>
          <a:srcRect l="-313" r="15001" b="11000"/>
          <a:stretch/>
        </p:blipFill>
        <p:spPr>
          <a:xfrm>
            <a:off x="320370" y="2678131"/>
            <a:ext cx="8503260" cy="3563126"/>
          </a:xfrm>
          <a:prstGeom prst="rect">
            <a:avLst/>
          </a:prstGeom>
        </p:spPr>
      </p:pic>
    </p:spTree>
    <p:extLst>
      <p:ext uri="{BB962C8B-B14F-4D97-AF65-F5344CB8AC3E}">
        <p14:creationId xmlns:p14="http://schemas.microsoft.com/office/powerpoint/2010/main" val="1071475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4393"/>
            <a:ext cx="8229600" cy="1143000"/>
          </a:xfrm>
        </p:spPr>
        <p:txBody>
          <a:bodyPr>
            <a:normAutofit/>
          </a:bodyPr>
          <a:lstStyle/>
          <a:p>
            <a:r>
              <a:rPr lang="en-IN" sz="3200" b="1" dirty="0">
                <a:latin typeface="Times New Roman" pitchFamily="18" charset="0"/>
                <a:cs typeface="Times New Roman" pitchFamily="18" charset="0"/>
              </a:rPr>
              <a:t>SYSTEM TESTING</a:t>
            </a:r>
          </a:p>
        </p:txBody>
      </p:sp>
      <p:sp>
        <p:nvSpPr>
          <p:cNvPr id="4" name="Slide Number Placeholder 3"/>
          <p:cNvSpPr>
            <a:spLocks noGrp="1"/>
          </p:cNvSpPr>
          <p:nvPr>
            <p:ph type="sldNum" sz="quarter" idx="12"/>
          </p:nvPr>
        </p:nvSpPr>
        <p:spPr/>
        <p:txBody>
          <a:bodyPr/>
          <a:lstStyle/>
          <a:p>
            <a:fld id="{2DD4E219-0C0C-4937-870D-08D46E532289}" type="slidenum">
              <a:rPr lang="en-IN" smtClean="0"/>
              <a:pPr/>
              <a:t>26</a:t>
            </a:fld>
            <a:endParaRPr lang="en-IN"/>
          </a:p>
        </p:txBody>
      </p:sp>
      <p:sp>
        <p:nvSpPr>
          <p:cNvPr id="6" name="Rectangle 5"/>
          <p:cNvSpPr/>
          <p:nvPr/>
        </p:nvSpPr>
        <p:spPr>
          <a:xfrm>
            <a:off x="419100" y="1321025"/>
            <a:ext cx="8305800" cy="445795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User Input:</a:t>
            </a:r>
          </a:p>
          <a:p>
            <a:pPr>
              <a:lnSpc>
                <a:spcPct val="150000"/>
              </a:lnSpc>
            </a:pPr>
            <a:r>
              <a:rPr lang="en-IN" sz="2400" b="1"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Verify User input in given cell.</a:t>
            </a:r>
          </a:p>
          <a:p>
            <a:pPr>
              <a:lnSpc>
                <a:spcPct val="150000"/>
              </a:lnSpc>
            </a:pPr>
            <a:endParaRPr lang="en-IN"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Data Validation:</a:t>
            </a:r>
          </a:p>
          <a:p>
            <a:pPr>
              <a:lnSpc>
                <a:spcPct val="150000"/>
              </a:lnSpc>
            </a:pPr>
            <a:r>
              <a:rPr lang="en-IN"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Verify data with valid dataset for result.</a:t>
            </a:r>
          </a:p>
          <a:p>
            <a:pPr marL="342900" indent="-342900">
              <a:lnSpc>
                <a:spcPct val="150000"/>
              </a:lnSpc>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Responsive Design:</a:t>
            </a:r>
          </a:p>
          <a:p>
            <a:pPr>
              <a:lnSpc>
                <a:spcPct val="150000"/>
              </a:lnSpc>
            </a:pPr>
            <a:r>
              <a:rPr lang="en-IN" sz="2400" dirty="0">
                <a:latin typeface="Times New Roman" panose="02020603050405020304" pitchFamily="18" charset="0"/>
                <a:cs typeface="Times New Roman" panose="02020603050405020304" pitchFamily="18" charset="0"/>
              </a:rPr>
              <a:t>	Verify website layout on application.</a:t>
            </a:r>
          </a:p>
        </p:txBody>
      </p:sp>
      <p:pic>
        <p:nvPicPr>
          <p:cNvPr id="6152" name="Picture 8">
            <a:extLst>
              <a:ext uri="{FF2B5EF4-FFF2-40B4-BE49-F238E27FC236}">
                <a16:creationId xmlns:a16="http://schemas.microsoft.com/office/drawing/2014/main" id="{571D3C79-87AB-44B4-744C-6F1708E821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553200" y="4918204"/>
            <a:ext cx="2528960" cy="1599357"/>
          </a:xfrm>
          <a:prstGeom prst="rect">
            <a:avLst/>
          </a:prstGeom>
          <a:noFill/>
          <a:extLst>
            <a:ext uri="{909E8E84-426E-40DD-AFC4-6F175D3DCCD1}">
              <a14:hiddenFill xmlns:a14="http://schemas.microsoft.com/office/drawing/2010/main">
                <a:solidFill>
                  <a:srgbClr val="FFFFFF"/>
                </a:solidFill>
              </a14:hiddenFill>
            </a:ext>
          </a:extLst>
        </p:spPr>
      </p:pic>
      <p:pic>
        <p:nvPicPr>
          <p:cNvPr id="6154" name="Picture 10">
            <a:extLst>
              <a:ext uri="{FF2B5EF4-FFF2-40B4-BE49-F238E27FC236}">
                <a16:creationId xmlns:a16="http://schemas.microsoft.com/office/drawing/2014/main" id="{65912578-B7FD-5B62-C858-FE4A538E28C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3048000"/>
            <a:ext cx="2357998" cy="1447800"/>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a:extLst>
              <a:ext uri="{FF2B5EF4-FFF2-40B4-BE49-F238E27FC236}">
                <a16:creationId xmlns:a16="http://schemas.microsoft.com/office/drawing/2014/main" id="{AE0117E6-91DE-4942-E438-3C06341BB755}"/>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96888" y="1321025"/>
            <a:ext cx="2194822" cy="1447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17458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90717"/>
            <a:ext cx="8229600" cy="1143000"/>
          </a:xfrm>
        </p:spPr>
        <p:txBody>
          <a:bodyPr>
            <a:normAutofit/>
          </a:bodyPr>
          <a:lstStyle/>
          <a:p>
            <a:r>
              <a:rPr lang="en-IN" sz="3200" b="1" dirty="0">
                <a:latin typeface="Times New Roman" pitchFamily="18" charset="0"/>
                <a:cs typeface="Times New Roman" pitchFamily="18" charset="0"/>
              </a:rPr>
              <a:t>RESULT ANALYSIS</a:t>
            </a:r>
          </a:p>
        </p:txBody>
      </p:sp>
      <p:sp>
        <p:nvSpPr>
          <p:cNvPr id="4" name="Slide Number Placeholder 3"/>
          <p:cNvSpPr>
            <a:spLocks noGrp="1"/>
          </p:cNvSpPr>
          <p:nvPr>
            <p:ph type="sldNum" sz="quarter" idx="12"/>
          </p:nvPr>
        </p:nvSpPr>
        <p:spPr/>
        <p:txBody>
          <a:bodyPr/>
          <a:lstStyle/>
          <a:p>
            <a:fld id="{2DD4E219-0C0C-4937-870D-08D46E532289}" type="slidenum">
              <a:rPr lang="en-IN" smtClean="0"/>
              <a:pPr/>
              <a:t>27</a:t>
            </a:fld>
            <a:endParaRPr lang="en-IN"/>
          </a:p>
        </p:txBody>
      </p:sp>
      <p:sp>
        <p:nvSpPr>
          <p:cNvPr id="11" name="TextBox 10">
            <a:extLst>
              <a:ext uri="{FF2B5EF4-FFF2-40B4-BE49-F238E27FC236}">
                <a16:creationId xmlns:a16="http://schemas.microsoft.com/office/drawing/2014/main" id="{470E0722-8628-54AB-97D6-E8AC4935E8DC}"/>
              </a:ext>
            </a:extLst>
          </p:cNvPr>
          <p:cNvSpPr txBox="1"/>
          <p:nvPr/>
        </p:nvSpPr>
        <p:spPr>
          <a:xfrm>
            <a:off x="361950" y="1044439"/>
            <a:ext cx="8420100" cy="2570704"/>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200" kern="0" dirty="0">
                <a:effectLst/>
                <a:latin typeface="Times New Roman" panose="02020603050405020304" pitchFamily="18" charset="0"/>
                <a:ea typeface="Times New Roman" panose="02020603050405020304" pitchFamily="18" charset="0"/>
              </a:rPr>
              <a:t>The result analysis focuses on evaluating the performance of the trained machine learning models on the test dataset. </a:t>
            </a:r>
            <a:br>
              <a:rPr lang="en-IN" sz="2200" kern="0" dirty="0">
                <a:effectLst/>
                <a:latin typeface="Times New Roman" panose="02020603050405020304" pitchFamily="18" charset="0"/>
                <a:ea typeface="Times New Roman" panose="02020603050405020304" pitchFamily="18" charset="0"/>
              </a:rPr>
            </a:br>
            <a:r>
              <a:rPr lang="en-IN" sz="2200" b="1" kern="0" dirty="0">
                <a:effectLst/>
                <a:latin typeface="Times New Roman" panose="02020603050405020304" pitchFamily="18" charset="0"/>
                <a:ea typeface="Times New Roman" panose="02020603050405020304" pitchFamily="18" charset="0"/>
              </a:rPr>
              <a:t>Key metrics such as</a:t>
            </a:r>
            <a:r>
              <a:rPr lang="en-IN" sz="2200" kern="0" dirty="0">
                <a:effectLst/>
                <a:latin typeface="Times New Roman" panose="02020603050405020304" pitchFamily="18" charset="0"/>
                <a:ea typeface="Times New Roman" panose="02020603050405020304" pitchFamily="18" charset="0"/>
              </a:rPr>
              <a:t>: </a:t>
            </a:r>
            <a:br>
              <a:rPr lang="en-IN" sz="2200" kern="0" dirty="0">
                <a:effectLst/>
                <a:latin typeface="Times New Roman" panose="02020603050405020304" pitchFamily="18" charset="0"/>
                <a:ea typeface="Times New Roman" panose="02020603050405020304" pitchFamily="18" charset="0"/>
              </a:rPr>
            </a:br>
            <a:r>
              <a:rPr lang="en-IN" sz="2200" kern="0" dirty="0">
                <a:effectLst/>
                <a:latin typeface="Times New Roman" panose="02020603050405020304" pitchFamily="18" charset="0"/>
                <a:ea typeface="Times New Roman" panose="02020603050405020304" pitchFamily="18" charset="0"/>
              </a:rPr>
              <a:t>Accuracy, precision, recall, F1-score, and AUC-ROC</a:t>
            </a:r>
            <a:br>
              <a:rPr lang="en-IN" sz="2200" kern="0" dirty="0">
                <a:effectLst/>
                <a:latin typeface="Times New Roman" panose="02020603050405020304" pitchFamily="18" charset="0"/>
                <a:ea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E14D1DCC-82EC-7B23-58B2-C5E248E60ACF}"/>
              </a:ext>
            </a:extLst>
          </p:cNvPr>
          <p:cNvGraphicFramePr>
            <a:graphicFrameLocks noGrp="1"/>
          </p:cNvGraphicFramePr>
          <p:nvPr>
            <p:extLst>
              <p:ext uri="{D42A27DB-BD31-4B8C-83A1-F6EECF244321}">
                <p14:modId xmlns:p14="http://schemas.microsoft.com/office/powerpoint/2010/main" val="949116103"/>
              </p:ext>
            </p:extLst>
          </p:nvPr>
        </p:nvGraphicFramePr>
        <p:xfrm>
          <a:off x="344744" y="3286535"/>
          <a:ext cx="8534399" cy="3322707"/>
        </p:xfrm>
        <a:graphic>
          <a:graphicData uri="http://schemas.openxmlformats.org/drawingml/2006/table">
            <a:tbl>
              <a:tblPr firstRow="1" firstCol="1" bandRow="1">
                <a:tableStyleId>{5C22544A-7EE6-4342-B048-85BDC9FD1C3A}</a:tableStyleId>
              </a:tblPr>
              <a:tblGrid>
                <a:gridCol w="1479700">
                  <a:extLst>
                    <a:ext uri="{9D8B030D-6E8A-4147-A177-3AD203B41FA5}">
                      <a16:colId xmlns:a16="http://schemas.microsoft.com/office/drawing/2014/main" val="1481319210"/>
                    </a:ext>
                  </a:extLst>
                </a:gridCol>
                <a:gridCol w="1483507">
                  <a:extLst>
                    <a:ext uri="{9D8B030D-6E8A-4147-A177-3AD203B41FA5}">
                      <a16:colId xmlns:a16="http://schemas.microsoft.com/office/drawing/2014/main" val="3140936560"/>
                    </a:ext>
                  </a:extLst>
                </a:gridCol>
                <a:gridCol w="1207550">
                  <a:extLst>
                    <a:ext uri="{9D8B030D-6E8A-4147-A177-3AD203B41FA5}">
                      <a16:colId xmlns:a16="http://schemas.microsoft.com/office/drawing/2014/main" val="1340268332"/>
                    </a:ext>
                  </a:extLst>
                </a:gridCol>
                <a:gridCol w="1207550">
                  <a:extLst>
                    <a:ext uri="{9D8B030D-6E8A-4147-A177-3AD203B41FA5}">
                      <a16:colId xmlns:a16="http://schemas.microsoft.com/office/drawing/2014/main" val="3704562319"/>
                    </a:ext>
                  </a:extLst>
                </a:gridCol>
                <a:gridCol w="1141891">
                  <a:extLst>
                    <a:ext uri="{9D8B030D-6E8A-4147-A177-3AD203B41FA5}">
                      <a16:colId xmlns:a16="http://schemas.microsoft.com/office/drawing/2014/main" val="1575898958"/>
                    </a:ext>
                  </a:extLst>
                </a:gridCol>
                <a:gridCol w="1141891">
                  <a:extLst>
                    <a:ext uri="{9D8B030D-6E8A-4147-A177-3AD203B41FA5}">
                      <a16:colId xmlns:a16="http://schemas.microsoft.com/office/drawing/2014/main" val="1944633568"/>
                    </a:ext>
                  </a:extLst>
                </a:gridCol>
                <a:gridCol w="625185">
                  <a:extLst>
                    <a:ext uri="{9D8B030D-6E8A-4147-A177-3AD203B41FA5}">
                      <a16:colId xmlns:a16="http://schemas.microsoft.com/office/drawing/2014/main" val="1174843909"/>
                    </a:ext>
                  </a:extLst>
                </a:gridCol>
                <a:gridCol w="106292">
                  <a:extLst>
                    <a:ext uri="{9D8B030D-6E8A-4147-A177-3AD203B41FA5}">
                      <a16:colId xmlns:a16="http://schemas.microsoft.com/office/drawing/2014/main" val="3088737361"/>
                    </a:ext>
                  </a:extLst>
                </a:gridCol>
                <a:gridCol w="140833">
                  <a:extLst>
                    <a:ext uri="{9D8B030D-6E8A-4147-A177-3AD203B41FA5}">
                      <a16:colId xmlns:a16="http://schemas.microsoft.com/office/drawing/2014/main" val="3294917615"/>
                    </a:ext>
                  </a:extLst>
                </a:gridCol>
              </a:tblGrid>
              <a:tr h="904465">
                <a:tc rowSpan="2">
                  <a:txBody>
                    <a:bodyPr/>
                    <a:lstStyle/>
                    <a:p>
                      <a:pPr algn="l">
                        <a:lnSpc>
                          <a:spcPct val="107000"/>
                        </a:lnSpc>
                        <a:spcAft>
                          <a:spcPts val="800"/>
                        </a:spcAft>
                      </a:pPr>
                      <a:r>
                        <a:rPr lang="en-IN" sz="1200" kern="100" dirty="0">
                          <a:effectLst/>
                        </a:rPr>
                        <a:t> </a:t>
                      </a:r>
                    </a:p>
                    <a:p>
                      <a:pPr algn="l">
                        <a:lnSpc>
                          <a:spcPct val="107000"/>
                        </a:lnSpc>
                        <a:spcAft>
                          <a:spcPts val="800"/>
                        </a:spcAft>
                      </a:pPr>
                      <a:endParaRPr lang="en-IN" sz="1100" kern="100" dirty="0">
                        <a:effectLst/>
                      </a:endParaRPr>
                    </a:p>
                    <a:p>
                      <a:pPr algn="l">
                        <a:lnSpc>
                          <a:spcPct val="107000"/>
                        </a:lnSpc>
                        <a:spcAft>
                          <a:spcPts val="800"/>
                        </a:spcAft>
                      </a:pPr>
                      <a:r>
                        <a:rPr lang="en-IN" sz="2000" kern="100" dirty="0">
                          <a:effectLst/>
                        </a:rPr>
                        <a:t>Training Size</a:t>
                      </a:r>
                      <a:endParaRPr lang="en-IN" sz="20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rowSpan="2">
                  <a:txBody>
                    <a:bodyPr/>
                    <a:lstStyle/>
                    <a:p>
                      <a:pPr algn="l">
                        <a:lnSpc>
                          <a:spcPct val="107000"/>
                        </a:lnSpc>
                        <a:spcAft>
                          <a:spcPts val="800"/>
                        </a:spcAft>
                      </a:pPr>
                      <a:r>
                        <a:rPr lang="en-IN" sz="1200" kern="100" dirty="0">
                          <a:effectLst/>
                        </a:rPr>
                        <a:t> </a:t>
                      </a:r>
                      <a:endParaRPr lang="en-IN" sz="1100" kern="100" dirty="0">
                        <a:effectLst/>
                      </a:endParaRPr>
                    </a:p>
                    <a:p>
                      <a:pPr algn="l">
                        <a:lnSpc>
                          <a:spcPct val="107000"/>
                        </a:lnSpc>
                        <a:spcAft>
                          <a:spcPts val="800"/>
                        </a:spcAft>
                      </a:pPr>
                      <a:r>
                        <a:rPr lang="en-IN" sz="1200" kern="100" dirty="0">
                          <a:effectLst/>
                        </a:rPr>
                        <a:t> </a:t>
                      </a:r>
                      <a:endParaRPr lang="en-IN" sz="1100" kern="100" dirty="0">
                        <a:effectLst/>
                      </a:endParaRPr>
                    </a:p>
                    <a:p>
                      <a:pPr algn="l">
                        <a:lnSpc>
                          <a:spcPct val="107000"/>
                        </a:lnSpc>
                        <a:spcAft>
                          <a:spcPts val="800"/>
                        </a:spcAft>
                      </a:pPr>
                      <a:r>
                        <a:rPr lang="en-IN" sz="2000" kern="100" dirty="0">
                          <a:effectLst/>
                        </a:rPr>
                        <a:t>Testing Size</a:t>
                      </a:r>
                      <a:endParaRPr lang="en-IN" sz="20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gridSpan="5">
                  <a:txBody>
                    <a:bodyPr/>
                    <a:lstStyle/>
                    <a:p>
                      <a:pPr algn="l">
                        <a:lnSpc>
                          <a:spcPct val="107000"/>
                        </a:lnSpc>
                        <a:spcAft>
                          <a:spcPts val="800"/>
                        </a:spcAft>
                      </a:pPr>
                      <a:r>
                        <a:rPr lang="en-IN" sz="2000" kern="100" dirty="0">
                          <a:effectLst/>
                        </a:rPr>
                        <a:t>                             </a:t>
                      </a:r>
                    </a:p>
                    <a:p>
                      <a:pPr algn="l">
                        <a:lnSpc>
                          <a:spcPct val="107000"/>
                        </a:lnSpc>
                        <a:spcAft>
                          <a:spcPts val="800"/>
                        </a:spcAft>
                      </a:pPr>
                      <a:r>
                        <a:rPr lang="en-IN" sz="2000" kern="100" dirty="0">
                          <a:effectLst/>
                        </a:rPr>
                        <a:t>                                     Accuracy(%)</a:t>
                      </a:r>
                      <a:endParaRPr lang="en-IN" sz="20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l">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hMerge="1">
                  <a:txBody>
                    <a:bodyPr/>
                    <a:lstStyle/>
                    <a:p>
                      <a:endParaRPr lang="en-IN"/>
                    </a:p>
                  </a:txBody>
                  <a:tcPr/>
                </a:tc>
                <a:extLst>
                  <a:ext uri="{0D108BD9-81ED-4DB2-BD59-A6C34878D82A}">
                    <a16:rowId xmlns:a16="http://schemas.microsoft.com/office/drawing/2014/main" val="1980547282"/>
                  </a:ext>
                </a:extLst>
              </a:tr>
              <a:tr h="502453">
                <a:tc vMerge="1">
                  <a:txBody>
                    <a:bodyPr/>
                    <a:lstStyle/>
                    <a:p>
                      <a:endParaRPr lang="en-IN"/>
                    </a:p>
                  </a:txBody>
                  <a:tcPr/>
                </a:tc>
                <a:tc vMerge="1">
                  <a:txBody>
                    <a:bodyPr/>
                    <a:lstStyle/>
                    <a:p>
                      <a:endParaRPr lang="en-IN"/>
                    </a:p>
                  </a:txBody>
                  <a:tcPr/>
                </a:tc>
                <a:tc>
                  <a:txBody>
                    <a:bodyPr/>
                    <a:lstStyle/>
                    <a:p>
                      <a:pPr algn="l">
                        <a:lnSpc>
                          <a:spcPct val="107000"/>
                        </a:lnSpc>
                        <a:spcAft>
                          <a:spcPts val="800"/>
                        </a:spcAft>
                      </a:pPr>
                      <a:r>
                        <a:rPr lang="en-IN" sz="1800" kern="100" dirty="0">
                          <a:effectLst/>
                        </a:rPr>
                        <a:t>KNN</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800" kern="100" dirty="0">
                          <a:effectLst/>
                        </a:rPr>
                        <a:t>DT</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2000" kern="100" dirty="0">
                          <a:effectLst/>
                        </a:rPr>
                        <a:t>LR</a:t>
                      </a:r>
                      <a:endParaRPr lang="en-IN" sz="20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2000" kern="100" dirty="0">
                          <a:effectLst/>
                        </a:rPr>
                        <a:t>SVM</a:t>
                      </a:r>
                      <a:endParaRPr lang="en-IN" sz="20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800" kern="100" dirty="0">
                          <a:effectLst/>
                        </a:rPr>
                        <a:t>RF</a:t>
                      </a:r>
                      <a:endParaRPr lang="en-IN" sz="18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gridSpan="2">
                  <a:txBody>
                    <a:bodyPr/>
                    <a:lstStyle/>
                    <a:p>
                      <a:pPr algn="l">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hMerge="1">
                  <a:txBody>
                    <a:bodyPr/>
                    <a:lstStyle/>
                    <a:p>
                      <a:endParaRPr lang="en-IN"/>
                    </a:p>
                  </a:txBody>
                  <a:tcPr/>
                </a:tc>
                <a:extLst>
                  <a:ext uri="{0D108BD9-81ED-4DB2-BD59-A6C34878D82A}">
                    <a16:rowId xmlns:a16="http://schemas.microsoft.com/office/drawing/2014/main" val="4072606213"/>
                  </a:ext>
                </a:extLst>
              </a:tr>
              <a:tr h="1606114">
                <a:tc>
                  <a:txBody>
                    <a:bodyPr/>
                    <a:lstStyle/>
                    <a:p>
                      <a:pPr algn="l">
                        <a:lnSpc>
                          <a:spcPct val="107000"/>
                        </a:lnSpc>
                        <a:spcAft>
                          <a:spcPts val="800"/>
                        </a:spcAft>
                      </a:pPr>
                      <a:r>
                        <a:rPr lang="en-IN" sz="1600" kern="100">
                          <a:effectLst/>
                        </a:rPr>
                        <a:t>80%</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a:effectLst/>
                        </a:rPr>
                        <a:t>20%</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a:effectLst/>
                        </a:rPr>
                        <a:t>94.6</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a:effectLst/>
                        </a:rPr>
                        <a:t>90.99</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a:effectLst/>
                        </a:rPr>
                        <a:t>94.61</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l">
                        <a:lnSpc>
                          <a:spcPct val="107000"/>
                        </a:lnSpc>
                        <a:spcAft>
                          <a:spcPts val="800"/>
                        </a:spcAft>
                      </a:pPr>
                      <a:r>
                        <a:rPr lang="en-IN" sz="1600" kern="100">
                          <a:effectLst/>
                        </a:rPr>
                        <a:t>94.71</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gridSpan="2">
                  <a:txBody>
                    <a:bodyPr/>
                    <a:lstStyle/>
                    <a:p>
                      <a:pPr algn="l">
                        <a:lnSpc>
                          <a:spcPct val="107000"/>
                        </a:lnSpc>
                        <a:spcAft>
                          <a:spcPts val="800"/>
                        </a:spcAft>
                      </a:pPr>
                      <a:r>
                        <a:rPr lang="en-IN" sz="1600" kern="100">
                          <a:effectLst/>
                        </a:rPr>
                        <a:t>94.22</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hMerge="1">
                  <a:txBody>
                    <a:bodyPr/>
                    <a:lstStyle/>
                    <a:p>
                      <a:endParaRPr lang="en-IN"/>
                    </a:p>
                  </a:txBody>
                  <a:tcPr/>
                </a:tc>
                <a:tc>
                  <a:txBody>
                    <a:bodyPr/>
                    <a:lstStyle/>
                    <a:p>
                      <a:pPr algn="l">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extLst>
                  <a:ext uri="{0D108BD9-81ED-4DB2-BD59-A6C34878D82A}">
                    <a16:rowId xmlns:a16="http://schemas.microsoft.com/office/drawing/2014/main" val="1893777486"/>
                  </a:ext>
                </a:extLst>
              </a:tr>
              <a:tr h="309675">
                <a:tc gridSpan="2">
                  <a:txBody>
                    <a:bodyPr/>
                    <a:lstStyle/>
                    <a:p>
                      <a:pPr algn="l">
                        <a:lnSpc>
                          <a:spcPct val="107000"/>
                        </a:lnSpc>
                        <a:spcAft>
                          <a:spcPts val="800"/>
                        </a:spcAft>
                      </a:pPr>
                      <a:r>
                        <a:rPr lang="en-IN" sz="1100" kern="100">
                          <a:effectLst/>
                        </a:rPr>
                        <a:t> </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0" marR="0" marT="0" marB="0" anchor="ctr"/>
                </a:tc>
                <a:tc hMerge="1">
                  <a:txBody>
                    <a:bodyPr/>
                    <a:lstStyle/>
                    <a:p>
                      <a:endParaRPr lang="en-IN"/>
                    </a:p>
                  </a:txBody>
                  <a:tcPr/>
                </a:tc>
                <a:tc gridSpan="7">
                  <a:txBody>
                    <a:bodyPr/>
                    <a:lstStyle/>
                    <a:p>
                      <a:pPr algn="l">
                        <a:lnSpc>
                          <a:spcPct val="107000"/>
                        </a:lnSpc>
                        <a:spcAft>
                          <a:spcPts val="800"/>
                        </a:spcAft>
                      </a:pPr>
                      <a:r>
                        <a:rPr lang="en-IN" sz="1600" kern="100" dirty="0">
                          <a:effectLst/>
                        </a:rPr>
                        <a:t> </a:t>
                      </a:r>
                      <a:endParaRPr lang="en-IN"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49565317"/>
                  </a:ext>
                </a:extLst>
              </a:tr>
            </a:tbl>
          </a:graphicData>
        </a:graphic>
      </p:graphicFrame>
      <p:sp>
        <p:nvSpPr>
          <p:cNvPr id="5" name="Rectangle 1">
            <a:extLst>
              <a:ext uri="{FF2B5EF4-FFF2-40B4-BE49-F238E27FC236}">
                <a16:creationId xmlns:a16="http://schemas.microsoft.com/office/drawing/2014/main" id="{47C31AC7-6F85-AE88-B3E2-D0070D072169}"/>
              </a:ext>
            </a:extLst>
          </p:cNvPr>
          <p:cNvSpPr>
            <a:spLocks noChangeArrowheads="1"/>
          </p:cNvSpPr>
          <p:nvPr/>
        </p:nvSpPr>
        <p:spPr bwMode="auto">
          <a:xfrm>
            <a:off x="1647825" y="2606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281745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0C8631-7F2F-5FF5-43B7-1C6F5AECF5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7F3FE3-BB2A-7F6D-2C01-75BB8F29F3AC}"/>
              </a:ext>
            </a:extLst>
          </p:cNvPr>
          <p:cNvSpPr>
            <a:spLocks noGrp="1"/>
          </p:cNvSpPr>
          <p:nvPr>
            <p:ph type="title"/>
          </p:nvPr>
        </p:nvSpPr>
        <p:spPr>
          <a:xfrm>
            <a:off x="457200" y="190717"/>
            <a:ext cx="8229600" cy="1143000"/>
          </a:xfrm>
        </p:spPr>
        <p:txBody>
          <a:bodyPr>
            <a:normAutofit/>
          </a:bodyPr>
          <a:lstStyle/>
          <a:p>
            <a:r>
              <a:rPr lang="en-IN" sz="3200" b="1" dirty="0">
                <a:latin typeface="Times New Roman" pitchFamily="18" charset="0"/>
                <a:cs typeface="Times New Roman" pitchFamily="18" charset="0"/>
              </a:rPr>
              <a:t>RESULT ANALYSIS</a:t>
            </a:r>
          </a:p>
        </p:txBody>
      </p:sp>
      <p:sp>
        <p:nvSpPr>
          <p:cNvPr id="4" name="Slide Number Placeholder 3">
            <a:extLst>
              <a:ext uri="{FF2B5EF4-FFF2-40B4-BE49-F238E27FC236}">
                <a16:creationId xmlns:a16="http://schemas.microsoft.com/office/drawing/2014/main" id="{716BB3BA-A918-2F38-C9D9-92DD00B2A75D}"/>
              </a:ext>
            </a:extLst>
          </p:cNvPr>
          <p:cNvSpPr>
            <a:spLocks noGrp="1"/>
          </p:cNvSpPr>
          <p:nvPr>
            <p:ph type="sldNum" sz="quarter" idx="12"/>
          </p:nvPr>
        </p:nvSpPr>
        <p:spPr/>
        <p:txBody>
          <a:bodyPr/>
          <a:lstStyle/>
          <a:p>
            <a:fld id="{2DD4E219-0C0C-4937-870D-08D46E532289}" type="slidenum">
              <a:rPr lang="en-IN" smtClean="0"/>
              <a:pPr/>
              <a:t>28</a:t>
            </a:fld>
            <a:endParaRPr lang="en-IN"/>
          </a:p>
        </p:txBody>
      </p:sp>
      <p:sp>
        <p:nvSpPr>
          <p:cNvPr id="11" name="TextBox 10">
            <a:extLst>
              <a:ext uri="{FF2B5EF4-FFF2-40B4-BE49-F238E27FC236}">
                <a16:creationId xmlns:a16="http://schemas.microsoft.com/office/drawing/2014/main" id="{176F1D04-4FAD-9366-23E1-28416C90A60E}"/>
              </a:ext>
            </a:extLst>
          </p:cNvPr>
          <p:cNvSpPr txBox="1"/>
          <p:nvPr/>
        </p:nvSpPr>
        <p:spPr>
          <a:xfrm>
            <a:off x="361950" y="1044439"/>
            <a:ext cx="8420100" cy="1555041"/>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200" kern="100" dirty="0">
                <a:latin typeface="Times New Roman" panose="02020603050405020304" pitchFamily="18" charset="0"/>
                <a:ea typeface="Calibri" panose="020F0502020204030204" pitchFamily="34" charset="0"/>
                <a:cs typeface="Times New Roman" panose="02020603050405020304" pitchFamily="18" charset="0"/>
              </a:rPr>
              <a:t>Box g</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raph for the accuracy of the algorithms where the train size and test size is specified.</a:t>
            </a:r>
          </a:p>
          <a:p>
            <a:pPr>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EF76EB8F-F302-99DF-0CB9-28B309482D81}"/>
              </a:ext>
            </a:extLst>
          </p:cNvPr>
          <p:cNvSpPr>
            <a:spLocks noChangeArrowheads="1"/>
          </p:cNvSpPr>
          <p:nvPr/>
        </p:nvSpPr>
        <p:spPr bwMode="auto">
          <a:xfrm>
            <a:off x="1647825" y="2606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1CD942E9-EC77-ED7A-C8BC-56D5F9B55BC9}"/>
              </a:ext>
            </a:extLst>
          </p:cNvPr>
          <p:cNvPicPr>
            <a:picLocks noChangeAspect="1"/>
          </p:cNvPicPr>
          <p:nvPr/>
        </p:nvPicPr>
        <p:blipFill rotWithShape="1">
          <a:blip r:embed="rId2">
            <a:extLst>
              <a:ext uri="{28A0092B-C50C-407E-A947-70E740481C1C}">
                <a14:useLocalDpi xmlns:a14="http://schemas.microsoft.com/office/drawing/2010/main" val="0"/>
              </a:ext>
            </a:extLst>
          </a:blip>
          <a:srcRect l="23609" t="20221" r="26286" b="11229"/>
          <a:stretch/>
        </p:blipFill>
        <p:spPr bwMode="auto">
          <a:xfrm>
            <a:off x="1295400" y="2010606"/>
            <a:ext cx="6776884" cy="465667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453369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01F6C-9876-906D-16E8-099B921D2A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AA2338-ADA1-3A03-DB03-BCA61FD39D07}"/>
              </a:ext>
            </a:extLst>
          </p:cNvPr>
          <p:cNvSpPr>
            <a:spLocks noGrp="1"/>
          </p:cNvSpPr>
          <p:nvPr>
            <p:ph type="title"/>
          </p:nvPr>
        </p:nvSpPr>
        <p:spPr>
          <a:xfrm>
            <a:off x="457200" y="190717"/>
            <a:ext cx="8229600" cy="1143000"/>
          </a:xfrm>
        </p:spPr>
        <p:txBody>
          <a:bodyPr>
            <a:normAutofit/>
          </a:bodyPr>
          <a:lstStyle/>
          <a:p>
            <a:r>
              <a:rPr lang="en-IN" sz="3200" b="1" dirty="0">
                <a:latin typeface="Times New Roman" pitchFamily="18" charset="0"/>
                <a:cs typeface="Times New Roman" pitchFamily="18" charset="0"/>
              </a:rPr>
              <a:t>RESULT ANALYSIS</a:t>
            </a:r>
          </a:p>
        </p:txBody>
      </p:sp>
      <p:sp>
        <p:nvSpPr>
          <p:cNvPr id="4" name="Slide Number Placeholder 3">
            <a:extLst>
              <a:ext uri="{FF2B5EF4-FFF2-40B4-BE49-F238E27FC236}">
                <a16:creationId xmlns:a16="http://schemas.microsoft.com/office/drawing/2014/main" id="{199AAD1B-CAE7-1B1A-86F5-CCD9033A309A}"/>
              </a:ext>
            </a:extLst>
          </p:cNvPr>
          <p:cNvSpPr>
            <a:spLocks noGrp="1"/>
          </p:cNvSpPr>
          <p:nvPr>
            <p:ph type="sldNum" sz="quarter" idx="12"/>
          </p:nvPr>
        </p:nvSpPr>
        <p:spPr/>
        <p:txBody>
          <a:bodyPr/>
          <a:lstStyle/>
          <a:p>
            <a:fld id="{2DD4E219-0C0C-4937-870D-08D46E532289}" type="slidenum">
              <a:rPr lang="en-IN" smtClean="0"/>
              <a:pPr/>
              <a:t>29</a:t>
            </a:fld>
            <a:endParaRPr lang="en-IN"/>
          </a:p>
        </p:txBody>
      </p:sp>
      <p:sp>
        <p:nvSpPr>
          <p:cNvPr id="11" name="TextBox 10">
            <a:extLst>
              <a:ext uri="{FF2B5EF4-FFF2-40B4-BE49-F238E27FC236}">
                <a16:creationId xmlns:a16="http://schemas.microsoft.com/office/drawing/2014/main" id="{58079514-D151-81E2-A247-A6ADAF880CA0}"/>
              </a:ext>
            </a:extLst>
          </p:cNvPr>
          <p:cNvSpPr txBox="1"/>
          <p:nvPr/>
        </p:nvSpPr>
        <p:spPr>
          <a:xfrm>
            <a:off x="361950" y="1044439"/>
            <a:ext cx="8420100" cy="1047210"/>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200" kern="100" dirty="0">
                <a:latin typeface="Times New Roman" panose="02020603050405020304" pitchFamily="18" charset="0"/>
                <a:ea typeface="Calibri" panose="020F0502020204030204" pitchFamily="34" charset="0"/>
                <a:cs typeface="Cordia New" panose="020B0304020202020204" pitchFamily="34" charset="-34"/>
              </a:rPr>
              <a:t>B</a:t>
            </a:r>
            <a:r>
              <a:rPr lang="en-IN" sz="2200" kern="100" dirty="0">
                <a:effectLst/>
                <a:latin typeface="Times New Roman" panose="02020603050405020304" pitchFamily="18" charset="0"/>
                <a:ea typeface="Calibri" panose="020F0502020204030204" pitchFamily="34" charset="0"/>
                <a:cs typeface="Cordia New" panose="020B0304020202020204" pitchFamily="34" charset="-34"/>
              </a:rPr>
              <a:t>ar graph for the accuracy of the algorithms.</a:t>
            </a:r>
            <a:br>
              <a:rPr lang="en-IN" sz="2200" kern="0" dirty="0">
                <a:effectLst/>
                <a:latin typeface="Times New Roman" panose="02020603050405020304" pitchFamily="18" charset="0"/>
                <a:ea typeface="Times New Roman" panose="02020603050405020304" pitchFamily="18" charset="0"/>
              </a:rPr>
            </a:br>
            <a:endParaRPr lang="en-US" sz="2200" dirty="0">
              <a:latin typeface="Times New Roman" panose="02020603050405020304" pitchFamily="18" charset="0"/>
              <a:cs typeface="Times New Roman" panose="02020603050405020304" pitchFamily="18" charset="0"/>
            </a:endParaRPr>
          </a:p>
        </p:txBody>
      </p:sp>
      <p:sp>
        <p:nvSpPr>
          <p:cNvPr id="5" name="Rectangle 1">
            <a:extLst>
              <a:ext uri="{FF2B5EF4-FFF2-40B4-BE49-F238E27FC236}">
                <a16:creationId xmlns:a16="http://schemas.microsoft.com/office/drawing/2014/main" id="{9A14777E-0CDD-835A-48D6-F19EE8B8E8A2}"/>
              </a:ext>
            </a:extLst>
          </p:cNvPr>
          <p:cNvSpPr>
            <a:spLocks noChangeArrowheads="1"/>
          </p:cNvSpPr>
          <p:nvPr/>
        </p:nvSpPr>
        <p:spPr bwMode="auto">
          <a:xfrm>
            <a:off x="1647825" y="260667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6" name="Picture 5">
            <a:extLst>
              <a:ext uri="{FF2B5EF4-FFF2-40B4-BE49-F238E27FC236}">
                <a16:creationId xmlns:a16="http://schemas.microsoft.com/office/drawing/2014/main" id="{28B45FD0-DF32-C5EF-A79A-A4A85CECA003}"/>
              </a:ext>
            </a:extLst>
          </p:cNvPr>
          <p:cNvPicPr>
            <a:picLocks noChangeAspect="1"/>
          </p:cNvPicPr>
          <p:nvPr/>
        </p:nvPicPr>
        <p:blipFill rotWithShape="1">
          <a:blip r:embed="rId2">
            <a:extLst>
              <a:ext uri="{28A0092B-C50C-407E-A947-70E740481C1C}">
                <a14:useLocalDpi xmlns:a14="http://schemas.microsoft.com/office/drawing/2010/main" val="0"/>
              </a:ext>
            </a:extLst>
          </a:blip>
          <a:srcRect l="26140" t="29020" r="37568" b="7811"/>
          <a:stretch/>
        </p:blipFill>
        <p:spPr bwMode="auto">
          <a:xfrm>
            <a:off x="685800" y="1752600"/>
            <a:ext cx="7696200" cy="49122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93812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9658" y="-138113"/>
            <a:ext cx="8229600" cy="1219200"/>
          </a:xfrm>
        </p:spPr>
        <p:txBody>
          <a:bodyPr>
            <a:normAutofit/>
          </a:bodyPr>
          <a:lstStyle/>
          <a:p>
            <a:r>
              <a:rPr lang="en-IN" sz="3200" b="1" dirty="0">
                <a:latin typeface="Times New Roman" pitchFamily="18" charset="0"/>
                <a:cs typeface="Times New Roman" pitchFamily="18" charset="0"/>
              </a:rPr>
              <a:t>LITERATURE SURVEY</a:t>
            </a:r>
          </a:p>
        </p:txBody>
      </p:sp>
      <p:sp>
        <p:nvSpPr>
          <p:cNvPr id="3" name="Content Placeholder 2"/>
          <p:cNvSpPr>
            <a:spLocks noGrp="1"/>
          </p:cNvSpPr>
          <p:nvPr>
            <p:ph idx="1"/>
          </p:nvPr>
        </p:nvSpPr>
        <p:spPr>
          <a:xfrm>
            <a:off x="454742" y="976312"/>
            <a:ext cx="8229600" cy="5562600"/>
          </a:xfrm>
        </p:spPr>
        <p:txBody>
          <a:bodyPr>
            <a:noAutofit/>
          </a:bodyPr>
          <a:lstStyle/>
          <a:p>
            <a:r>
              <a:rPr lang="en-US" sz="2200" dirty="0">
                <a:latin typeface="Times New Roman" panose="02020603050405020304" pitchFamily="18" charset="0"/>
                <a:cs typeface="Times New Roman" panose="02020603050405020304" pitchFamily="18" charset="0"/>
              </a:rPr>
              <a:t>In the paper titled </a:t>
            </a:r>
            <a:r>
              <a:rPr lang="en-US" sz="2200" b="1" dirty="0">
                <a:latin typeface="Times New Roman" panose="02020603050405020304" pitchFamily="18" charset="0"/>
                <a:cs typeface="Times New Roman" panose="02020603050405020304" pitchFamily="18" charset="0"/>
              </a:rPr>
              <a:t>“Stroke Risk Prediction with Machine Learning Techniques” (2022) </a:t>
            </a:r>
            <a:r>
              <a:rPr lang="en-US" sz="2200" dirty="0">
                <a:latin typeface="Times New Roman" panose="02020603050405020304" pitchFamily="18" charset="0"/>
                <a:cs typeface="Times New Roman" panose="02020603050405020304" pitchFamily="18" charset="0"/>
              </a:rPr>
              <a:t>[1], this study presents a machine learning-based framework for predicting long-term stroke risk. It highlights the use of stacking classifiers, which achieved an impressive accuracy of 98%. The models were validated using metrics such as AUC, precision, recall, and F-measure, demonstrating their effectiveness in improving early risk assessment and management of stroke​</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the paper titled </a:t>
            </a:r>
            <a:r>
              <a:rPr lang="en-US" sz="2200" b="1" dirty="0">
                <a:latin typeface="Times New Roman" panose="02020603050405020304" pitchFamily="18" charset="0"/>
                <a:cs typeface="Times New Roman" panose="02020603050405020304" pitchFamily="18" charset="0"/>
              </a:rPr>
              <a:t>"Machine Learning in Action: Stroke Diagnosis and Outcome Prediction" (2021) </a:t>
            </a:r>
            <a:r>
              <a:rPr lang="en-US" sz="2200" dirty="0">
                <a:latin typeface="Times New Roman" panose="02020603050405020304" pitchFamily="18" charset="0"/>
                <a:cs typeface="Times New Roman" panose="02020603050405020304" pitchFamily="18" charset="0"/>
              </a:rPr>
              <a:t>[2], this paper explores machine learning models for stroke diagnosis and prognosis, emphasizing feature selection, model validation strategies, and addressing biases in datasets. It demonstrates how machine learning enhances diagnostic precision and outcome predictions in clinical environment</a:t>
            </a:r>
          </a:p>
        </p:txBody>
      </p:sp>
      <p:sp>
        <p:nvSpPr>
          <p:cNvPr id="4" name="Slide Number Placeholder 3"/>
          <p:cNvSpPr>
            <a:spLocks noGrp="1"/>
          </p:cNvSpPr>
          <p:nvPr>
            <p:ph type="sldNum" sz="quarter" idx="12"/>
          </p:nvPr>
        </p:nvSpPr>
        <p:spPr/>
        <p:txBody>
          <a:bodyPr/>
          <a:lstStyle/>
          <a:p>
            <a:fld id="{2DD4E219-0C0C-4937-870D-08D46E532289}" type="slidenum">
              <a:rPr lang="en-IN" smtClean="0"/>
              <a:pPr/>
              <a:t>3</a:t>
            </a:fld>
            <a:endParaRPr lang="en-IN" dirty="0"/>
          </a:p>
        </p:txBody>
      </p:sp>
    </p:spTree>
    <p:extLst>
      <p:ext uri="{BB962C8B-B14F-4D97-AF65-F5344CB8AC3E}">
        <p14:creationId xmlns:p14="http://schemas.microsoft.com/office/powerpoint/2010/main" val="37020607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CONCLUSION &amp; SCOPE FOR FUTURE WORK</a:t>
            </a:r>
          </a:p>
        </p:txBody>
      </p:sp>
      <p:sp>
        <p:nvSpPr>
          <p:cNvPr id="4" name="Slide Number Placeholder 3"/>
          <p:cNvSpPr>
            <a:spLocks noGrp="1"/>
          </p:cNvSpPr>
          <p:nvPr>
            <p:ph type="sldNum" sz="quarter" idx="12"/>
          </p:nvPr>
        </p:nvSpPr>
        <p:spPr/>
        <p:txBody>
          <a:bodyPr/>
          <a:lstStyle/>
          <a:p>
            <a:fld id="{2DD4E219-0C0C-4937-870D-08D46E532289}" type="slidenum">
              <a:rPr lang="en-IN" smtClean="0"/>
              <a:pPr/>
              <a:t>30</a:t>
            </a:fld>
            <a:endParaRPr lang="en-IN" dirty="0"/>
          </a:p>
        </p:txBody>
      </p:sp>
      <p:sp>
        <p:nvSpPr>
          <p:cNvPr id="6" name="Rectangle 5"/>
          <p:cNvSpPr/>
          <p:nvPr/>
        </p:nvSpPr>
        <p:spPr>
          <a:xfrm>
            <a:off x="376084" y="1417638"/>
            <a:ext cx="8305800" cy="5019131"/>
          </a:xfrm>
          <a:prstGeom prst="rect">
            <a:avLst/>
          </a:prstGeom>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Conclusion</a:t>
            </a:r>
            <a:r>
              <a:rPr lang="en-US" sz="2400" dirty="0"/>
              <a:t>: </a:t>
            </a:r>
          </a:p>
          <a:p>
            <a:pPr>
              <a:lnSpc>
                <a:spcPct val="150000"/>
              </a:lnSpc>
            </a:pPr>
            <a:r>
              <a:rPr lang="en-US" sz="2400" dirty="0"/>
              <a:t>Its user-friendly design and accurate predictions provide valuable insights to healthcare providers and individuals, enabling timely preventive measures and reducing the risks associated with strokes.</a:t>
            </a:r>
            <a:endParaRPr lang="en-US" sz="1000" dirty="0">
              <a:latin typeface="Times New Roman" panose="02020603050405020304" pitchFamily="18" charset="0"/>
              <a:cs typeface="Times New Roman" panose="02020603050405020304" pitchFamily="18" charset="0"/>
            </a:endParaRPr>
          </a:p>
          <a:p>
            <a:pPr>
              <a:lnSpc>
                <a:spcPct val="150000"/>
              </a:lnSpc>
            </a:pPr>
            <a:r>
              <a:rPr lang="en-US" sz="2400" b="1" dirty="0">
                <a:latin typeface="Times New Roman" panose="02020603050405020304" pitchFamily="18" charset="0"/>
                <a:cs typeface="Times New Roman" panose="02020603050405020304" pitchFamily="18" charset="0"/>
              </a:rPr>
              <a:t>Future Scope:</a:t>
            </a:r>
            <a:endParaRPr lang="en-US" sz="2400" dirty="0">
              <a:latin typeface="Times New Roman" panose="02020603050405020304" pitchFamily="18" charset="0"/>
              <a:cs typeface="Times New Roman" panose="02020603050405020304" pitchFamily="18" charset="0"/>
            </a:endParaRPr>
          </a:p>
          <a:p>
            <a:pPr marL="342900" indent="-342900">
              <a:lnSpc>
                <a:spcPct val="150000"/>
              </a:lnSpc>
              <a:buFont typeface="Arial" panose="020B0604020202020204" pitchFamily="34" charset="0"/>
              <a:buChar char="•"/>
            </a:pPr>
            <a:r>
              <a:rPr lang="en-IN" sz="2400" dirty="0"/>
              <a:t>Real-Time Monitoring</a:t>
            </a:r>
            <a:r>
              <a:rPr lang="en-US" sz="2400" dirty="0">
                <a:latin typeface="Times New Roman" panose="02020603050405020304" pitchFamily="18" charset="0"/>
                <a:cs typeface="Times New Roman" panose="02020603050405020304" pitchFamily="18" charset="0"/>
              </a:rPr>
              <a:t>.</a:t>
            </a:r>
          </a:p>
          <a:p>
            <a:pPr marL="342900" indent="-342900">
              <a:lnSpc>
                <a:spcPct val="150000"/>
              </a:lnSpc>
              <a:buFont typeface="Arial" panose="020B0604020202020204" pitchFamily="34" charset="0"/>
              <a:buChar char="•"/>
            </a:pPr>
            <a:r>
              <a:rPr lang="en-IN" sz="2400" dirty="0"/>
              <a:t>Collaboration with Healthcare Systems:</a:t>
            </a:r>
          </a:p>
          <a:p>
            <a:pPr marL="342900" indent="-342900">
              <a:lnSpc>
                <a:spcPct val="150000"/>
              </a:lnSpc>
              <a:buFont typeface="Arial" panose="020B0604020202020204" pitchFamily="34" charset="0"/>
              <a:buChar char="•"/>
            </a:pPr>
            <a:r>
              <a:rPr lang="en-IN" sz="2400" dirty="0"/>
              <a:t>Integration of Advanced Models.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17458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6022"/>
            <a:ext cx="8229600" cy="900778"/>
          </a:xfrm>
        </p:spPr>
        <p:txBody>
          <a:bodyPr>
            <a:normAutofit/>
          </a:bodyPr>
          <a:lstStyle/>
          <a:p>
            <a:r>
              <a:rPr lang="en-IN" sz="3200" b="1" dirty="0">
                <a:latin typeface="Times New Roman" pitchFamily="18" charset="0"/>
                <a:cs typeface="Times New Roman" pitchFamily="18" charset="0"/>
              </a:rPr>
              <a:t>REFERENCES</a:t>
            </a:r>
            <a:endParaRPr lang="en-US" sz="32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31</a:t>
            </a:fld>
            <a:endParaRPr lang="en-IN"/>
          </a:p>
        </p:txBody>
      </p:sp>
      <p:sp>
        <p:nvSpPr>
          <p:cNvPr id="8" name="TextBox 7">
            <a:extLst>
              <a:ext uri="{FF2B5EF4-FFF2-40B4-BE49-F238E27FC236}">
                <a16:creationId xmlns:a16="http://schemas.microsoft.com/office/drawing/2014/main" id="{63735DEA-874F-ADFB-EAB8-0412B2F60F81}"/>
              </a:ext>
            </a:extLst>
          </p:cNvPr>
          <p:cNvSpPr txBox="1"/>
          <p:nvPr/>
        </p:nvSpPr>
        <p:spPr>
          <a:xfrm>
            <a:off x="647700" y="983206"/>
            <a:ext cx="7848600" cy="400110"/>
          </a:xfrm>
          <a:prstGeom prst="rect">
            <a:avLst/>
          </a:prstGeom>
          <a:noFill/>
        </p:spPr>
        <p:txBody>
          <a:bodyPr wrap="square" rtlCol="0">
            <a:spAutoFit/>
          </a:bodyPr>
          <a:lstStyle/>
          <a:p>
            <a:endParaRPr lang="en-IN" sz="2000" dirty="0"/>
          </a:p>
        </p:txBody>
      </p:sp>
      <p:sp>
        <p:nvSpPr>
          <p:cNvPr id="9" name="Rectangle 3">
            <a:extLst>
              <a:ext uri="{FF2B5EF4-FFF2-40B4-BE49-F238E27FC236}">
                <a16:creationId xmlns:a16="http://schemas.microsoft.com/office/drawing/2014/main" id="{4257BD2A-2A54-A13D-55EB-56BEA981B9D2}"/>
              </a:ext>
            </a:extLst>
          </p:cNvPr>
          <p:cNvSpPr>
            <a:spLocks noChangeArrowheads="1"/>
          </p:cNvSpPr>
          <p:nvPr/>
        </p:nvSpPr>
        <p:spPr bwMode="auto">
          <a:xfrm>
            <a:off x="381000" y="1264121"/>
            <a:ext cx="87630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Kaggle Dataset for Stroke Prediction  </a:t>
            </a:r>
            <a:r>
              <a:rPr lang="en-US" i="1" dirty="0">
                <a:latin typeface="Times New Roman" panose="02020603050405020304" pitchFamily="18" charset="0"/>
                <a:cs typeface="Times New Roman" panose="02020603050405020304" pitchFamily="18" charset="0"/>
                <a:hlinkClick r:id="rId2"/>
              </a:rPr>
              <a:t>Kaggle-Dataset</a:t>
            </a:r>
            <a:r>
              <a:rPr lang="en-US" i="1" dirty="0">
                <a:latin typeface="Times New Roman" panose="02020603050405020304" pitchFamily="18" charset="0"/>
                <a:cs typeface="Times New Roman" panose="02020603050405020304" pitchFamily="18" charset="0"/>
              </a:rPr>
              <a:t>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Stroke Risk Prediction with Machine Learning Techniques </a:t>
            </a:r>
            <a:r>
              <a:rPr lang="en-US" sz="1800" i="1" dirty="0">
                <a:latin typeface="Times New Roman" panose="02020603050405020304" pitchFamily="18" charset="0"/>
                <a:cs typeface="Times New Roman" panose="02020603050405020304" pitchFamily="18" charset="0"/>
                <a:hlinkClick r:id="rId3"/>
              </a:rPr>
              <a:t>Stroke Risk Prediction </a:t>
            </a:r>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Machine Learning in Action: Stroke Diagnosis and Outcome Prediction ​</a:t>
            </a:r>
            <a:r>
              <a:rPr lang="en-US" sz="1800" i="1" dirty="0">
                <a:latin typeface="Times New Roman" panose="02020603050405020304" pitchFamily="18" charset="0"/>
                <a:cs typeface="Times New Roman" panose="02020603050405020304" pitchFamily="18" charset="0"/>
                <a:hlinkClick r:id="rId4"/>
              </a:rPr>
              <a:t>Machine Learning in Action</a:t>
            </a:r>
            <a:endParaRPr lang="en-US" sz="1800" i="1"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Artificial Intelligence: A Shifting Paradigm in Cardio-Cerebrovascular Medicine </a:t>
            </a:r>
            <a:r>
              <a:rPr lang="en-US" sz="1800" i="1" dirty="0">
                <a:latin typeface="Times New Roman" panose="02020603050405020304" pitchFamily="18" charset="0"/>
                <a:cs typeface="Times New Roman" panose="02020603050405020304" pitchFamily="18" charset="0"/>
                <a:hlinkClick r:id="rId5"/>
              </a:rPr>
              <a:t>Shifting Paradigm</a:t>
            </a:r>
            <a:endParaRPr lang="en-US" sz="1800" i="1" dirty="0">
              <a:latin typeface="Times New Roman" panose="02020603050405020304" pitchFamily="18" charset="0"/>
              <a:cs typeface="Times New Roman" panose="02020603050405020304" pitchFamily="18" charset="0"/>
            </a:endParaRPr>
          </a:p>
          <a:p>
            <a:endParaRPr lang="en-US" sz="1800" i="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Using Artificial Intelligence for Improving Stroke Diagnosis in Emergency Department. ​</a:t>
            </a:r>
            <a:r>
              <a:rPr lang="en-US" sz="1800" i="1" dirty="0">
                <a:latin typeface="Times New Roman" panose="02020603050405020304" pitchFamily="18" charset="0"/>
                <a:cs typeface="Times New Roman" panose="02020603050405020304" pitchFamily="18" charset="0"/>
                <a:hlinkClick r:id="rId6"/>
              </a:rPr>
              <a:t>Improving Stroke Diagnosis</a:t>
            </a:r>
            <a:endParaRPr lang="en-US" sz="1800" i="1"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1800" dirty="0">
                <a:latin typeface="Times New Roman" panose="02020603050405020304" pitchFamily="18" charset="0"/>
                <a:cs typeface="Times New Roman" panose="02020603050405020304" pitchFamily="18" charset="0"/>
              </a:rPr>
              <a:t>Machine Learning Models for Predicting Brain Stroke Risk: A Review of Recent Studies. </a:t>
            </a:r>
            <a:r>
              <a:rPr lang="en-US" i="1" dirty="0">
                <a:latin typeface="Times New Roman" panose="02020603050405020304" pitchFamily="18" charset="0"/>
                <a:cs typeface="Times New Roman" panose="02020603050405020304" pitchFamily="18" charset="0"/>
                <a:hlinkClick r:id="rId7"/>
              </a:rPr>
              <a:t>Machine Learning Models</a:t>
            </a:r>
            <a:endParaRPr lang="en-US" i="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492896"/>
            <a:ext cx="8229600" cy="1143000"/>
          </a:xfrm>
        </p:spPr>
        <p:txBody>
          <a:bodyPr>
            <a:normAutofit/>
          </a:bodyPr>
          <a:lstStyle/>
          <a:p>
            <a:r>
              <a:rPr lang="en-IN" sz="4000" b="1" dirty="0">
                <a:latin typeface="Times New Roman" pitchFamily="18" charset="0"/>
                <a:cs typeface="Times New Roman" pitchFamily="18" charset="0"/>
              </a:rPr>
              <a:t>Thank You</a:t>
            </a:r>
          </a:p>
        </p:txBody>
      </p:sp>
      <p:sp>
        <p:nvSpPr>
          <p:cNvPr id="3" name="Slide Number Placeholder 2"/>
          <p:cNvSpPr>
            <a:spLocks noGrp="1"/>
          </p:cNvSpPr>
          <p:nvPr>
            <p:ph type="sldNum" sz="quarter" idx="12"/>
          </p:nvPr>
        </p:nvSpPr>
        <p:spPr/>
        <p:txBody>
          <a:bodyPr/>
          <a:lstStyle/>
          <a:p>
            <a:fld id="{2DD4E219-0C0C-4937-870D-08D46E532289}" type="slidenum">
              <a:rPr lang="en-IN" smtClean="0"/>
              <a:pPr/>
              <a:t>32</a:t>
            </a:fld>
            <a:endParaRPr lang="en-IN"/>
          </a:p>
        </p:txBody>
      </p:sp>
    </p:spTree>
    <p:extLst>
      <p:ext uri="{BB962C8B-B14F-4D97-AF65-F5344CB8AC3E}">
        <p14:creationId xmlns:p14="http://schemas.microsoft.com/office/powerpoint/2010/main" val="3852209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858FD2A-DBAB-6E03-86DF-AE2F7B570363}"/>
              </a:ext>
            </a:extLst>
          </p:cNvPr>
          <p:cNvSpPr>
            <a:spLocks noGrp="1"/>
          </p:cNvSpPr>
          <p:nvPr>
            <p:ph type="title"/>
          </p:nvPr>
        </p:nvSpPr>
        <p:spPr>
          <a:xfrm>
            <a:off x="459658" y="-138113"/>
            <a:ext cx="8229600" cy="1219200"/>
          </a:xfrm>
        </p:spPr>
        <p:txBody>
          <a:bodyPr>
            <a:normAutofit/>
          </a:bodyPr>
          <a:lstStyle/>
          <a:p>
            <a:r>
              <a:rPr lang="en-IN" sz="3200" b="1" dirty="0">
                <a:latin typeface="Times New Roman" pitchFamily="18" charset="0"/>
                <a:cs typeface="Times New Roman" pitchFamily="18" charset="0"/>
              </a:rPr>
              <a:t>LITERATURE SURVEY</a:t>
            </a:r>
          </a:p>
        </p:txBody>
      </p:sp>
      <p:sp>
        <p:nvSpPr>
          <p:cNvPr id="9" name="Content Placeholder 2">
            <a:extLst>
              <a:ext uri="{FF2B5EF4-FFF2-40B4-BE49-F238E27FC236}">
                <a16:creationId xmlns:a16="http://schemas.microsoft.com/office/drawing/2014/main" id="{8E2BBE0E-EC99-A71C-7E76-F4FC3509626C}"/>
              </a:ext>
            </a:extLst>
          </p:cNvPr>
          <p:cNvSpPr>
            <a:spLocks noGrp="1"/>
          </p:cNvSpPr>
          <p:nvPr>
            <p:ph idx="1"/>
          </p:nvPr>
        </p:nvSpPr>
        <p:spPr>
          <a:xfrm>
            <a:off x="457200" y="990600"/>
            <a:ext cx="8229600" cy="5592762"/>
          </a:xfrm>
        </p:spPr>
        <p:txBody>
          <a:bodyPr>
            <a:noAutofit/>
          </a:bodyPr>
          <a:lstStyle/>
          <a:p>
            <a:r>
              <a:rPr lang="en-US" sz="2200" dirty="0">
                <a:latin typeface="Times New Roman" panose="02020603050405020304" pitchFamily="18" charset="0"/>
                <a:cs typeface="Times New Roman" panose="02020603050405020304" pitchFamily="18" charset="0"/>
              </a:rPr>
              <a:t>In the paper titled</a:t>
            </a:r>
            <a:r>
              <a:rPr lang="en-US" sz="2200" b="1" dirty="0">
                <a:latin typeface="Times New Roman" panose="02020603050405020304" pitchFamily="18" charset="0"/>
                <a:cs typeface="Times New Roman" panose="02020603050405020304" pitchFamily="18" charset="0"/>
              </a:rPr>
              <a:t> </a:t>
            </a:r>
            <a:r>
              <a:rPr lang="en-IN" sz="2200" b="1" dirty="0">
                <a:latin typeface="Times New Roman" panose="02020603050405020304" pitchFamily="18" charset="0"/>
                <a:cs typeface="Times New Roman" panose="02020603050405020304" pitchFamily="18" charset="0"/>
              </a:rPr>
              <a:t>"Artificial Intelligence: A Shifting Paradigm in Cardio-Cerebrovascular Medicine" (2021) </a:t>
            </a:r>
            <a:r>
              <a:rPr lang="en-US" sz="2200" dirty="0">
                <a:latin typeface="Times New Roman" panose="02020603050405020304" pitchFamily="18" charset="0"/>
                <a:cs typeface="Times New Roman" panose="02020603050405020304" pitchFamily="18" charset="0"/>
              </a:rPr>
              <a:t>[3], this study discusses the transformative role of artificial intelligence in stroke care, particularly in diagnostics and emergency stroke management. It introduces practical frameworks for integrating AI tools into real-world medical applications, offering insights into improved stroke detection and care ​efficiency</a:t>
            </a:r>
            <a:r>
              <a:rPr lang="en-IN" sz="2200" b="1" dirty="0">
                <a:latin typeface="Times New Roman" panose="02020603050405020304" pitchFamily="18" charset="0"/>
                <a:cs typeface="Times New Roman" panose="02020603050405020304" pitchFamily="18" charset="0"/>
              </a:rPr>
              <a:t> </a:t>
            </a:r>
          </a:p>
          <a:p>
            <a:pPr marL="0" indent="0">
              <a:buNone/>
            </a:pPr>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In the paper titled "</a:t>
            </a:r>
            <a:r>
              <a:rPr lang="en-US" sz="2200" b="1" dirty="0">
                <a:latin typeface="Times New Roman" panose="02020603050405020304" pitchFamily="18" charset="0"/>
                <a:cs typeface="Times New Roman" panose="02020603050405020304" pitchFamily="18" charset="0"/>
              </a:rPr>
              <a:t>Using Artificial Intelligence for Improving Stroke Diagnosis in Emergency Departments</a:t>
            </a: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(2020)</a:t>
            </a:r>
            <a:r>
              <a:rPr lang="en-US" sz="2200" dirty="0">
                <a:latin typeface="Times New Roman" panose="02020603050405020304" pitchFamily="18" charset="0"/>
                <a:cs typeface="Times New Roman" panose="02020603050405020304" pitchFamily="18" charset="0"/>
              </a:rPr>
              <a:t> [4], this research outlines AI-based methods for rapid and accurate stroke diagnosis in emergency settings. The proposed models are designed to enhance decision-making, ensuring faster and more reliable identification of stroke cases in critical situations</a:t>
            </a:r>
          </a:p>
        </p:txBody>
      </p:sp>
      <p:sp>
        <p:nvSpPr>
          <p:cNvPr id="10" name="Slide Number Placeholder 3">
            <a:extLst>
              <a:ext uri="{FF2B5EF4-FFF2-40B4-BE49-F238E27FC236}">
                <a16:creationId xmlns:a16="http://schemas.microsoft.com/office/drawing/2014/main" id="{1D122924-63B6-9545-4FFB-1BD369F28234}"/>
              </a:ext>
            </a:extLst>
          </p:cNvPr>
          <p:cNvSpPr>
            <a:spLocks noGrp="1"/>
          </p:cNvSpPr>
          <p:nvPr>
            <p:ph type="sldNum" sz="quarter" idx="12"/>
          </p:nvPr>
        </p:nvSpPr>
        <p:spPr>
          <a:xfrm>
            <a:off x="6553200" y="6356350"/>
            <a:ext cx="2133600" cy="365125"/>
          </a:xfrm>
        </p:spPr>
        <p:txBody>
          <a:bodyPr/>
          <a:lstStyle/>
          <a:p>
            <a:fld id="{2DD4E219-0C0C-4937-870D-08D46E532289}" type="slidenum">
              <a:rPr lang="en-IN" smtClean="0"/>
              <a:pPr/>
              <a:t>4</a:t>
            </a:fld>
            <a:endParaRPr lang="en-IN" dirty="0"/>
          </a:p>
        </p:txBody>
      </p:sp>
    </p:spTree>
    <p:extLst>
      <p:ext uri="{BB962C8B-B14F-4D97-AF65-F5344CB8AC3E}">
        <p14:creationId xmlns:p14="http://schemas.microsoft.com/office/powerpoint/2010/main" val="2749865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BEDA3D-5D85-9BBD-470A-0DC76262AA7B}"/>
              </a:ext>
            </a:extLst>
          </p:cNvPr>
          <p:cNvSpPr>
            <a:spLocks noGrp="1"/>
          </p:cNvSpPr>
          <p:nvPr>
            <p:ph type="title"/>
          </p:nvPr>
        </p:nvSpPr>
        <p:spPr>
          <a:xfrm>
            <a:off x="459658" y="-138113"/>
            <a:ext cx="8229600" cy="1219200"/>
          </a:xfrm>
        </p:spPr>
        <p:txBody>
          <a:bodyPr>
            <a:normAutofit/>
          </a:bodyPr>
          <a:lstStyle/>
          <a:p>
            <a:r>
              <a:rPr lang="en-IN" sz="3200" b="1" dirty="0">
                <a:latin typeface="Times New Roman" pitchFamily="18" charset="0"/>
                <a:cs typeface="Times New Roman" pitchFamily="18" charset="0"/>
              </a:rPr>
              <a:t>LITERATURE SURVEY</a:t>
            </a:r>
          </a:p>
        </p:txBody>
      </p:sp>
      <p:sp>
        <p:nvSpPr>
          <p:cNvPr id="6" name="Content Placeholder 2">
            <a:extLst>
              <a:ext uri="{FF2B5EF4-FFF2-40B4-BE49-F238E27FC236}">
                <a16:creationId xmlns:a16="http://schemas.microsoft.com/office/drawing/2014/main" id="{14BC579A-B733-6EAB-A34E-2FB5607D7434}"/>
              </a:ext>
            </a:extLst>
          </p:cNvPr>
          <p:cNvSpPr>
            <a:spLocks noGrp="1"/>
          </p:cNvSpPr>
          <p:nvPr>
            <p:ph idx="1"/>
          </p:nvPr>
        </p:nvSpPr>
        <p:spPr>
          <a:xfrm>
            <a:off x="454742" y="978771"/>
            <a:ext cx="8229600" cy="5745162"/>
          </a:xfrm>
        </p:spPr>
        <p:txBody>
          <a:bodyPr>
            <a:noAutofit/>
          </a:bodyPr>
          <a:lstStyle/>
          <a:p>
            <a:r>
              <a:rPr lang="en-US" sz="2200" dirty="0">
                <a:latin typeface="Times New Roman" panose="02020603050405020304" pitchFamily="18" charset="0"/>
                <a:cs typeface="Times New Roman" panose="02020603050405020304" pitchFamily="18" charset="0"/>
              </a:rPr>
              <a:t>In the paper titled </a:t>
            </a:r>
            <a:r>
              <a:rPr lang="en-US" sz="2200" b="1" dirty="0">
                <a:latin typeface="Times New Roman" panose="02020603050405020304" pitchFamily="18" charset="0"/>
                <a:cs typeface="Times New Roman" panose="02020603050405020304" pitchFamily="18" charset="0"/>
              </a:rPr>
              <a:t>Machine Learning Models for Predicting Stroke Risk: A Review of Recent Studies" (2021) </a:t>
            </a:r>
            <a:r>
              <a:rPr lang="en-US" sz="2200" dirty="0">
                <a:latin typeface="Times New Roman" panose="02020603050405020304" pitchFamily="18" charset="0"/>
                <a:cs typeface="Times New Roman" panose="02020603050405020304" pitchFamily="18" charset="0"/>
              </a:rPr>
              <a:t>[5], this paper published in </a:t>
            </a:r>
            <a:r>
              <a:rPr lang="en-US" sz="2200" i="1" dirty="0">
                <a:latin typeface="Times New Roman" panose="02020603050405020304" pitchFamily="18" charset="0"/>
                <a:cs typeface="Times New Roman" panose="02020603050405020304" pitchFamily="18" charset="0"/>
              </a:rPr>
              <a:t>Frontiers in Neurology</a:t>
            </a:r>
            <a:r>
              <a:rPr lang="en-US" sz="2200" dirty="0">
                <a:latin typeface="Times New Roman" panose="02020603050405020304" pitchFamily="18" charset="0"/>
                <a:cs typeface="Times New Roman" panose="02020603050405020304" pitchFamily="18" charset="0"/>
              </a:rPr>
              <a:t>, the authors explore the use of machine learning for stroke prediction, emphasizing the importance of feature selection techniques and model validation strategies. The study evaluates models like Random Forest, Logistic Regression, and Support Vector Machines, achieving over 90% accuracy with optimized datasets. Case studies highlight real-world applications in clinical environments, showcasing the potential to improve early diagnosis and intervention strategies.</a:t>
            </a:r>
          </a:p>
        </p:txBody>
      </p:sp>
      <p:sp>
        <p:nvSpPr>
          <p:cNvPr id="7" name="Slide Number Placeholder 3">
            <a:extLst>
              <a:ext uri="{FF2B5EF4-FFF2-40B4-BE49-F238E27FC236}">
                <a16:creationId xmlns:a16="http://schemas.microsoft.com/office/drawing/2014/main" id="{26267C22-9916-87D0-49D3-EE0887687E7E}"/>
              </a:ext>
            </a:extLst>
          </p:cNvPr>
          <p:cNvSpPr>
            <a:spLocks noGrp="1"/>
          </p:cNvSpPr>
          <p:nvPr>
            <p:ph type="sldNum" sz="quarter" idx="12"/>
          </p:nvPr>
        </p:nvSpPr>
        <p:spPr>
          <a:xfrm>
            <a:off x="6553200" y="6356350"/>
            <a:ext cx="2133600" cy="365125"/>
          </a:xfrm>
        </p:spPr>
        <p:txBody>
          <a:bodyPr/>
          <a:lstStyle/>
          <a:p>
            <a:fld id="{2DD4E219-0C0C-4937-870D-08D46E532289}" type="slidenum">
              <a:rPr lang="en-IN" smtClean="0"/>
              <a:pPr/>
              <a:t>5</a:t>
            </a:fld>
            <a:endParaRPr lang="en-IN" dirty="0"/>
          </a:p>
        </p:txBody>
      </p:sp>
    </p:spTree>
    <p:extLst>
      <p:ext uri="{BB962C8B-B14F-4D97-AF65-F5344CB8AC3E}">
        <p14:creationId xmlns:p14="http://schemas.microsoft.com/office/powerpoint/2010/main" val="483378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PROBLEM STATEMENT</a:t>
            </a:r>
          </a:p>
        </p:txBody>
      </p:sp>
      <p:sp>
        <p:nvSpPr>
          <p:cNvPr id="3" name="Content Placeholder 2"/>
          <p:cNvSpPr>
            <a:spLocks noGrp="1"/>
          </p:cNvSpPr>
          <p:nvPr>
            <p:ph idx="1"/>
          </p:nvPr>
        </p:nvSpPr>
        <p:spPr>
          <a:xfrm>
            <a:off x="457200" y="1417638"/>
            <a:ext cx="8229600" cy="4525963"/>
          </a:xfrm>
        </p:spPr>
        <p:txBody>
          <a:bodyPr>
            <a:noAutofit/>
          </a:bodyPr>
          <a:lstStyle/>
          <a:p>
            <a:pPr algn="just">
              <a:lnSpc>
                <a:spcPct val="150000"/>
              </a:lnSpc>
            </a:pPr>
            <a:r>
              <a:rPr lang="en-US" sz="2000" b="1" dirty="0">
                <a:latin typeface="Times New Roman" panose="02020603050405020304" pitchFamily="18" charset="0"/>
                <a:cs typeface="Times New Roman" panose="02020603050405020304" pitchFamily="18" charset="0"/>
              </a:rPr>
              <a:t>Early Detection of Strokes</a:t>
            </a:r>
            <a:r>
              <a:rPr lang="en-US" sz="2000" dirty="0">
                <a:latin typeface="Times New Roman" panose="02020603050405020304" pitchFamily="18" charset="0"/>
                <a:cs typeface="Times New Roman" panose="02020603050405020304" pitchFamily="18" charset="0"/>
              </a:rPr>
              <a:t>: Early detection of strokes is crucial for effective treatment, but current methods often rely on manual assessments that can be time-consuming and error-prone. There is a need for an automated, data-driven approach to predict stroke risk using patient data. This project aims to develop a machine learning model that leverages factors such as age, hypertension, glucose levels, and other health indicators to accurately predict the likelihood of a stroke. </a:t>
            </a:r>
          </a:p>
          <a:p>
            <a:pPr algn="just">
              <a:lnSpc>
                <a:spcPct val="150000"/>
              </a:lnSpc>
            </a:pPr>
            <a:r>
              <a:rPr lang="en-US" sz="2000" dirty="0">
                <a:latin typeface="Times New Roman" panose="02020603050405020304" pitchFamily="18" charset="0"/>
                <a:cs typeface="Times New Roman" panose="02020603050405020304" pitchFamily="18" charset="0"/>
              </a:rPr>
              <a:t>By providing healthcare professionals with timely, data-driven insights, the model can aid in early intervention, reducing stroke-related fatalities and improving patient outcomes.</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2DD4E219-0C0C-4937-870D-08D46E532289}" type="slidenum">
              <a:rPr lang="en-IN" smtClean="0"/>
              <a:pPr/>
              <a:t>6</a:t>
            </a:fld>
            <a:endParaRPr lang="en-IN"/>
          </a:p>
        </p:txBody>
      </p:sp>
    </p:spTree>
    <p:extLst>
      <p:ext uri="{BB962C8B-B14F-4D97-AF65-F5344CB8AC3E}">
        <p14:creationId xmlns:p14="http://schemas.microsoft.com/office/powerpoint/2010/main" val="2381053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OBJECTIVES</a:t>
            </a:r>
          </a:p>
        </p:txBody>
      </p:sp>
      <p:sp>
        <p:nvSpPr>
          <p:cNvPr id="3" name="Content Placeholder 2"/>
          <p:cNvSpPr>
            <a:spLocks noGrp="1"/>
          </p:cNvSpPr>
          <p:nvPr>
            <p:ph idx="1"/>
          </p:nvPr>
        </p:nvSpPr>
        <p:spPr>
          <a:xfrm>
            <a:off x="439994" y="1905000"/>
            <a:ext cx="8229600" cy="3657600"/>
          </a:xfrm>
        </p:spPr>
        <p:txBody>
          <a:bodyPr>
            <a:normAutofit/>
          </a:bodyPr>
          <a:lstStyle/>
          <a:p>
            <a:pPr>
              <a:lnSpc>
                <a:spcPct val="150000"/>
              </a:lnSpc>
            </a:pPr>
            <a:r>
              <a:rPr lang="en-US" sz="2400" dirty="0">
                <a:latin typeface="Times New Roman" panose="02020603050405020304" pitchFamily="18" charset="0"/>
                <a:cs typeface="Times New Roman" panose="02020603050405020304" pitchFamily="18" charset="0"/>
              </a:rPr>
              <a:t>Develop an accurate stroke prediction model.</a:t>
            </a:r>
          </a:p>
          <a:p>
            <a:pPr>
              <a:lnSpc>
                <a:spcPct val="150000"/>
              </a:lnSpc>
            </a:pPr>
            <a:r>
              <a:rPr lang="en-IN" sz="2400" dirty="0">
                <a:latin typeface="Times New Roman" panose="02020603050405020304" pitchFamily="18" charset="0"/>
                <a:cs typeface="Times New Roman" panose="02020603050405020304" pitchFamily="18" charset="0"/>
              </a:rPr>
              <a:t>Create a user-friendly interface.</a:t>
            </a:r>
          </a:p>
          <a:p>
            <a:pPr>
              <a:lnSpc>
                <a:spcPct val="150000"/>
              </a:lnSpc>
            </a:pPr>
            <a:r>
              <a:rPr lang="en-US" sz="2400" dirty="0">
                <a:latin typeface="Times New Roman" panose="02020603050405020304" pitchFamily="18" charset="0"/>
                <a:cs typeface="Times New Roman" panose="02020603050405020304" pitchFamily="18" charset="0"/>
              </a:rPr>
              <a:t>Ensure model reliability and security.</a:t>
            </a:r>
          </a:p>
          <a:p>
            <a:pPr>
              <a:lnSpc>
                <a:spcPct val="150000"/>
              </a:lnSpc>
            </a:pPr>
            <a:r>
              <a:rPr lang="en-IN" sz="2400" dirty="0">
                <a:latin typeface="Times New Roman" panose="02020603050405020304" pitchFamily="18" charset="0"/>
                <a:cs typeface="Times New Roman" panose="02020603050405020304" pitchFamily="18" charset="0"/>
              </a:rPr>
              <a:t>Provide real-time, data-driven predictions.</a:t>
            </a:r>
          </a:p>
          <a:p>
            <a:pPr>
              <a:lnSpc>
                <a:spcPct val="150000"/>
              </a:lnSpc>
            </a:pPr>
            <a:r>
              <a:rPr lang="en-IN" sz="2400" dirty="0">
                <a:latin typeface="Times New Roman" panose="02020603050405020304" pitchFamily="18" charset="0"/>
                <a:cs typeface="Times New Roman" panose="02020603050405020304" pitchFamily="18" charset="0"/>
              </a:rPr>
              <a:t>Early Detection</a:t>
            </a:r>
            <a:r>
              <a:rPr lang="en-US" sz="24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2DD4E219-0C0C-4937-870D-08D46E532289}" type="slidenum">
              <a:rPr lang="en-IN" smtClean="0"/>
              <a:pPr/>
              <a:t>7</a:t>
            </a:fld>
            <a:endParaRPr lang="en-IN"/>
          </a:p>
        </p:txBody>
      </p:sp>
    </p:spTree>
    <p:extLst>
      <p:ext uri="{BB962C8B-B14F-4D97-AF65-F5344CB8AC3E}">
        <p14:creationId xmlns:p14="http://schemas.microsoft.com/office/powerpoint/2010/main" val="3281745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HARDWARE AND SOFTWARE REQUIREMENTS</a:t>
            </a:r>
          </a:p>
        </p:txBody>
      </p:sp>
      <p:sp>
        <p:nvSpPr>
          <p:cNvPr id="4" name="Slide Number Placeholder 3"/>
          <p:cNvSpPr>
            <a:spLocks noGrp="1"/>
          </p:cNvSpPr>
          <p:nvPr>
            <p:ph type="sldNum" sz="quarter" idx="12"/>
          </p:nvPr>
        </p:nvSpPr>
        <p:spPr/>
        <p:txBody>
          <a:bodyPr/>
          <a:lstStyle/>
          <a:p>
            <a:fld id="{2DD4E219-0C0C-4937-870D-08D46E532289}" type="slidenum">
              <a:rPr lang="en-IN" smtClean="0"/>
              <a:pPr/>
              <a:t>8</a:t>
            </a:fld>
            <a:endParaRPr lang="en-IN"/>
          </a:p>
        </p:txBody>
      </p:sp>
      <p:graphicFrame>
        <p:nvGraphicFramePr>
          <p:cNvPr id="5" name="Table 4">
            <a:extLst>
              <a:ext uri="{FF2B5EF4-FFF2-40B4-BE49-F238E27FC236}">
                <a16:creationId xmlns:a16="http://schemas.microsoft.com/office/drawing/2014/main" id="{04892381-9BCD-055D-244D-936AF39BDE9C}"/>
              </a:ext>
            </a:extLst>
          </p:cNvPr>
          <p:cNvGraphicFramePr>
            <a:graphicFrameLocks noGrp="1"/>
          </p:cNvGraphicFramePr>
          <p:nvPr>
            <p:extLst>
              <p:ext uri="{D42A27DB-BD31-4B8C-83A1-F6EECF244321}">
                <p14:modId xmlns:p14="http://schemas.microsoft.com/office/powerpoint/2010/main" val="1339665331"/>
              </p:ext>
            </p:extLst>
          </p:nvPr>
        </p:nvGraphicFramePr>
        <p:xfrm>
          <a:off x="685800" y="1583736"/>
          <a:ext cx="7924801" cy="2303257"/>
        </p:xfrm>
        <a:graphic>
          <a:graphicData uri="http://schemas.openxmlformats.org/drawingml/2006/table">
            <a:tbl>
              <a:tblPr firstRow="1" firstCol="1" bandRow="1">
                <a:tableStyleId>{5C22544A-7EE6-4342-B048-85BDC9FD1C3A}</a:tableStyleId>
              </a:tblPr>
              <a:tblGrid>
                <a:gridCol w="987103">
                  <a:extLst>
                    <a:ext uri="{9D8B030D-6E8A-4147-A177-3AD203B41FA5}">
                      <a16:colId xmlns:a16="http://schemas.microsoft.com/office/drawing/2014/main" val="3579983286"/>
                    </a:ext>
                  </a:extLst>
                </a:gridCol>
                <a:gridCol w="4295515">
                  <a:extLst>
                    <a:ext uri="{9D8B030D-6E8A-4147-A177-3AD203B41FA5}">
                      <a16:colId xmlns:a16="http://schemas.microsoft.com/office/drawing/2014/main" val="608994379"/>
                    </a:ext>
                  </a:extLst>
                </a:gridCol>
                <a:gridCol w="2642183">
                  <a:extLst>
                    <a:ext uri="{9D8B030D-6E8A-4147-A177-3AD203B41FA5}">
                      <a16:colId xmlns:a16="http://schemas.microsoft.com/office/drawing/2014/main" val="1628506561"/>
                    </a:ext>
                  </a:extLst>
                </a:gridCol>
              </a:tblGrid>
              <a:tr h="509354">
                <a:tc>
                  <a:txBody>
                    <a:bodyPr/>
                    <a:lstStyle/>
                    <a:p>
                      <a:pPr algn="ctr">
                        <a:lnSpc>
                          <a:spcPct val="150000"/>
                        </a:lnSpc>
                        <a:spcAft>
                          <a:spcPts val="800"/>
                        </a:spcAft>
                      </a:pPr>
                      <a:r>
                        <a:rPr lang="en-IN" sz="1200" kern="100">
                          <a:effectLst/>
                        </a:rPr>
                        <a:t>Sl. No</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dirty="0">
                          <a:effectLst/>
                        </a:rPr>
                        <a:t>Hardware/Equipment</a:t>
                      </a:r>
                      <a:endParaRPr lang="en-IN"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Specification</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135822515"/>
                  </a:ext>
                </a:extLst>
              </a:tr>
              <a:tr h="519964">
                <a:tc>
                  <a:txBody>
                    <a:bodyPr/>
                    <a:lstStyle/>
                    <a:p>
                      <a:pPr algn="ctr">
                        <a:lnSpc>
                          <a:spcPct val="150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dirty="0">
                          <a:effectLst/>
                        </a:rPr>
                        <a:t>Processor</a:t>
                      </a:r>
                      <a:endParaRPr lang="en-IN"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Intel i5/i7 cores</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700677941"/>
                  </a:ext>
                </a:extLst>
              </a:tr>
              <a:tr h="509354">
                <a:tc>
                  <a:txBody>
                    <a:bodyPr/>
                    <a:lstStyle/>
                    <a:p>
                      <a:pPr algn="ctr">
                        <a:lnSpc>
                          <a:spcPct val="150000"/>
                        </a:lnSpc>
                        <a:spcAft>
                          <a:spcPts val="800"/>
                        </a:spcAft>
                      </a:pPr>
                      <a:r>
                        <a:rPr lang="en-IN" sz="1200" kern="100">
                          <a:effectLst/>
                        </a:rPr>
                        <a:t>2.</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Hard Disk</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dirty="0">
                          <a:effectLst/>
                        </a:rPr>
                        <a:t>100 GB</a:t>
                      </a:r>
                      <a:endParaRPr lang="en-IN"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205158392"/>
                  </a:ext>
                </a:extLst>
              </a:tr>
              <a:tr h="764585">
                <a:tc>
                  <a:txBody>
                    <a:bodyPr/>
                    <a:lstStyle/>
                    <a:p>
                      <a:pPr algn="ctr">
                        <a:lnSpc>
                          <a:spcPct val="150000"/>
                        </a:lnSpc>
                        <a:spcAft>
                          <a:spcPts val="800"/>
                        </a:spcAft>
                      </a:pPr>
                      <a:r>
                        <a:rPr lang="en-IN" sz="1200" kern="100">
                          <a:effectLst/>
                        </a:rPr>
                        <a:t>3.</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dirty="0">
                          <a:effectLst/>
                        </a:rPr>
                        <a:t>RAM</a:t>
                      </a:r>
                      <a:endParaRPr lang="en-IN"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dirty="0">
                          <a:effectLst/>
                        </a:rPr>
                        <a:t>16 GB</a:t>
                      </a:r>
                      <a:endParaRPr lang="en-IN"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3591461217"/>
                  </a:ext>
                </a:extLst>
              </a:tr>
            </a:tbl>
          </a:graphicData>
        </a:graphic>
      </p:graphicFrame>
      <p:graphicFrame>
        <p:nvGraphicFramePr>
          <p:cNvPr id="6" name="Table 5">
            <a:extLst>
              <a:ext uri="{FF2B5EF4-FFF2-40B4-BE49-F238E27FC236}">
                <a16:creationId xmlns:a16="http://schemas.microsoft.com/office/drawing/2014/main" id="{6ADCCD07-335C-E689-0A6B-9A8E9B9B7810}"/>
              </a:ext>
            </a:extLst>
          </p:cNvPr>
          <p:cNvGraphicFramePr>
            <a:graphicFrameLocks noGrp="1"/>
          </p:cNvGraphicFramePr>
          <p:nvPr>
            <p:extLst>
              <p:ext uri="{D42A27DB-BD31-4B8C-83A1-F6EECF244321}">
                <p14:modId xmlns:p14="http://schemas.microsoft.com/office/powerpoint/2010/main" val="2320791383"/>
              </p:ext>
            </p:extLst>
          </p:nvPr>
        </p:nvGraphicFramePr>
        <p:xfrm>
          <a:off x="685800" y="4053094"/>
          <a:ext cx="7924800" cy="2303256"/>
        </p:xfrm>
        <a:graphic>
          <a:graphicData uri="http://schemas.openxmlformats.org/drawingml/2006/table">
            <a:tbl>
              <a:tblPr firstRow="1" firstCol="1" bandRow="1">
                <a:tableStyleId>{5C22544A-7EE6-4342-B048-85BDC9FD1C3A}</a:tableStyleId>
              </a:tblPr>
              <a:tblGrid>
                <a:gridCol w="986536">
                  <a:extLst>
                    <a:ext uri="{9D8B030D-6E8A-4147-A177-3AD203B41FA5}">
                      <a16:colId xmlns:a16="http://schemas.microsoft.com/office/drawing/2014/main" val="848660907"/>
                    </a:ext>
                  </a:extLst>
                </a:gridCol>
                <a:gridCol w="4296094">
                  <a:extLst>
                    <a:ext uri="{9D8B030D-6E8A-4147-A177-3AD203B41FA5}">
                      <a16:colId xmlns:a16="http://schemas.microsoft.com/office/drawing/2014/main" val="554379878"/>
                    </a:ext>
                  </a:extLst>
                </a:gridCol>
                <a:gridCol w="2642170">
                  <a:extLst>
                    <a:ext uri="{9D8B030D-6E8A-4147-A177-3AD203B41FA5}">
                      <a16:colId xmlns:a16="http://schemas.microsoft.com/office/drawing/2014/main" val="84864891"/>
                    </a:ext>
                  </a:extLst>
                </a:gridCol>
              </a:tblGrid>
              <a:tr h="458753">
                <a:tc>
                  <a:txBody>
                    <a:bodyPr/>
                    <a:lstStyle/>
                    <a:p>
                      <a:pPr algn="ctr">
                        <a:lnSpc>
                          <a:spcPct val="150000"/>
                        </a:lnSpc>
                        <a:spcAft>
                          <a:spcPts val="800"/>
                        </a:spcAft>
                      </a:pPr>
                      <a:r>
                        <a:rPr lang="en-IN" sz="1200" kern="100">
                          <a:effectLst/>
                        </a:rPr>
                        <a:t>Sl. No</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Software</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Specification</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241969142"/>
                  </a:ext>
                </a:extLst>
              </a:tr>
              <a:tr h="468244">
                <a:tc>
                  <a:txBody>
                    <a:bodyPr/>
                    <a:lstStyle/>
                    <a:p>
                      <a:pPr algn="ctr">
                        <a:lnSpc>
                          <a:spcPct val="150000"/>
                        </a:lnSpc>
                        <a:spcAft>
                          <a:spcPts val="800"/>
                        </a:spcAft>
                      </a:pPr>
                      <a:r>
                        <a:rPr lang="en-IN" sz="1200" kern="100">
                          <a:effectLst/>
                        </a:rPr>
                        <a:t>1.</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Jupyter</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64 bit</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64239221"/>
                  </a:ext>
                </a:extLst>
              </a:tr>
              <a:tr h="458753">
                <a:tc>
                  <a:txBody>
                    <a:bodyPr/>
                    <a:lstStyle/>
                    <a:p>
                      <a:pPr algn="ctr">
                        <a:lnSpc>
                          <a:spcPct val="150000"/>
                        </a:lnSpc>
                        <a:spcAft>
                          <a:spcPts val="800"/>
                        </a:spcAft>
                      </a:pPr>
                      <a:r>
                        <a:rPr lang="en-IN" sz="1200" kern="100">
                          <a:effectLst/>
                        </a:rPr>
                        <a:t>2.</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Python</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Version 3.13</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454408975"/>
                  </a:ext>
                </a:extLst>
              </a:tr>
              <a:tr h="458753">
                <a:tc>
                  <a:txBody>
                    <a:bodyPr/>
                    <a:lstStyle/>
                    <a:p>
                      <a:pPr algn="ctr">
                        <a:lnSpc>
                          <a:spcPct val="150000"/>
                        </a:lnSpc>
                        <a:spcAft>
                          <a:spcPts val="800"/>
                        </a:spcAft>
                      </a:pPr>
                      <a:r>
                        <a:rPr lang="en-IN" sz="1200" kern="100">
                          <a:effectLst/>
                        </a:rPr>
                        <a:t>3.</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Language</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dirty="0">
                          <a:effectLst/>
                        </a:rPr>
                        <a:t>Python, Html, CSS, JS</a:t>
                      </a:r>
                      <a:endParaRPr lang="en-IN"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2558701360"/>
                  </a:ext>
                </a:extLst>
              </a:tr>
              <a:tr h="458753">
                <a:tc>
                  <a:txBody>
                    <a:bodyPr/>
                    <a:lstStyle/>
                    <a:p>
                      <a:pPr algn="ctr">
                        <a:lnSpc>
                          <a:spcPct val="150000"/>
                        </a:lnSpc>
                        <a:spcAft>
                          <a:spcPts val="800"/>
                        </a:spcAft>
                      </a:pPr>
                      <a:r>
                        <a:rPr lang="en-IN" sz="1200" kern="100">
                          <a:effectLst/>
                        </a:rPr>
                        <a:t>4.</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a:effectLst/>
                        </a:rPr>
                        <a:t>Library</a:t>
                      </a:r>
                      <a:endParaRPr lang="en-IN" sz="1100" kern="10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tc>
                  <a:txBody>
                    <a:bodyPr/>
                    <a:lstStyle/>
                    <a:p>
                      <a:pPr algn="ctr">
                        <a:lnSpc>
                          <a:spcPct val="150000"/>
                        </a:lnSpc>
                        <a:spcAft>
                          <a:spcPts val="800"/>
                        </a:spcAft>
                      </a:pPr>
                      <a:r>
                        <a:rPr lang="en-IN" sz="1200" kern="100" dirty="0">
                          <a:effectLst/>
                        </a:rPr>
                        <a:t>Flask, </a:t>
                      </a:r>
                      <a:r>
                        <a:rPr lang="en-IN" sz="1200" kern="100" dirty="0" err="1">
                          <a:effectLst/>
                        </a:rPr>
                        <a:t>Joblib</a:t>
                      </a:r>
                      <a:r>
                        <a:rPr lang="en-IN" sz="1200" kern="100" dirty="0">
                          <a:effectLst/>
                        </a:rPr>
                        <a:t>, Pickle, </a:t>
                      </a:r>
                      <a:r>
                        <a:rPr lang="en-IN" sz="1200" kern="100" dirty="0" err="1">
                          <a:effectLst/>
                        </a:rPr>
                        <a:t>Numpy</a:t>
                      </a:r>
                      <a:endParaRPr lang="en-IN" sz="1100" kern="100" dirty="0">
                        <a:effectLst/>
                        <a:latin typeface="Calibri" panose="020F0502020204030204" pitchFamily="34" charset="0"/>
                        <a:ea typeface="Calibri" panose="020F0502020204030204" pitchFamily="34" charset="0"/>
                        <a:cs typeface="Cordia New" panose="020B0304020202020204" pitchFamily="34" charset="-34"/>
                      </a:endParaRPr>
                    </a:p>
                  </a:txBody>
                  <a:tcPr marL="68580" marR="68580" marT="0" marB="0"/>
                </a:tc>
                <a:extLst>
                  <a:ext uri="{0D108BD9-81ED-4DB2-BD59-A6C34878D82A}">
                    <a16:rowId xmlns:a16="http://schemas.microsoft.com/office/drawing/2014/main" val="1809920018"/>
                  </a:ext>
                </a:extLst>
              </a:tr>
            </a:tbl>
          </a:graphicData>
        </a:graphic>
      </p:graphicFrame>
    </p:spTree>
    <p:extLst>
      <p:ext uri="{BB962C8B-B14F-4D97-AF65-F5344CB8AC3E}">
        <p14:creationId xmlns:p14="http://schemas.microsoft.com/office/powerpoint/2010/main" val="3281745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a:latin typeface="Times New Roman" pitchFamily="18" charset="0"/>
                <a:cs typeface="Times New Roman" pitchFamily="18" charset="0"/>
              </a:rPr>
              <a:t>METHODOLOGY</a:t>
            </a:r>
          </a:p>
        </p:txBody>
      </p:sp>
      <p:sp>
        <p:nvSpPr>
          <p:cNvPr id="3" name="Content Placeholder 2"/>
          <p:cNvSpPr>
            <a:spLocks noGrp="1"/>
          </p:cNvSpPr>
          <p:nvPr>
            <p:ph idx="1"/>
          </p:nvPr>
        </p:nvSpPr>
        <p:spPr>
          <a:xfrm>
            <a:off x="457200" y="1417638"/>
            <a:ext cx="8229600" cy="4938712"/>
          </a:xfrm>
        </p:spPr>
        <p:txBody>
          <a:bodyPr>
            <a:normAutofit fontScale="85000" lnSpcReduction="10000"/>
          </a:bodyPr>
          <a:lstStyle/>
          <a:p>
            <a:pPr marL="0" indent="0">
              <a:lnSpc>
                <a:spcPct val="150000"/>
              </a:lnSpc>
              <a:buNone/>
            </a:pPr>
            <a:r>
              <a:rPr lang="en-US" sz="2400" b="1" dirty="0">
                <a:latin typeface="Times New Roman" panose="02020603050405020304" pitchFamily="18" charset="0"/>
                <a:cs typeface="Times New Roman" panose="02020603050405020304" pitchFamily="18" charset="0"/>
              </a:rPr>
              <a:t>Step 1:</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Data Collection</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	Collect relevant healthcare data, including patient demographics etc.</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2:</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Data Preprocessing</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	 Handle missing values, normalize numeric features.</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3:</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Model Selection and Training</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	 Use logistic regression or decision tree models to classify patients.</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4:</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Model Evaluation and Validation</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	Evaluate the model using key metrics</a:t>
            </a:r>
            <a:r>
              <a:rPr lang="en-US" sz="1400" dirty="0"/>
              <a:t> </a:t>
            </a:r>
            <a:r>
              <a:rPr lang="en-US" sz="2400" dirty="0">
                <a:latin typeface="Times New Roman" panose="02020603050405020304" pitchFamily="18" charset="0"/>
                <a:cs typeface="Times New Roman" panose="02020603050405020304" pitchFamily="18" charset="0"/>
              </a:rPr>
              <a:t>.</a:t>
            </a:r>
          </a:p>
          <a:p>
            <a:pPr marL="0" indent="0">
              <a:lnSpc>
                <a:spcPct val="150000"/>
              </a:lnSpc>
              <a:buNone/>
            </a:pPr>
            <a:r>
              <a:rPr lang="en-US" sz="2400" b="1" dirty="0">
                <a:latin typeface="Times New Roman" panose="02020603050405020304" pitchFamily="18" charset="0"/>
                <a:cs typeface="Times New Roman" panose="02020603050405020304" pitchFamily="18" charset="0"/>
              </a:rPr>
              <a:t>Step 5:</a:t>
            </a:r>
            <a:r>
              <a:rPr lang="en-US" sz="240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Model Deployment and Integration</a:t>
            </a:r>
            <a:endParaRPr lang="en-US" sz="2400" dirty="0">
              <a:latin typeface="Times New Roman" panose="02020603050405020304" pitchFamily="18" charset="0"/>
              <a:cs typeface="Times New Roman" panose="02020603050405020304" pitchFamily="18" charset="0"/>
            </a:endParaRPr>
          </a:p>
          <a:p>
            <a:pPr marL="0" indent="0">
              <a:lnSpc>
                <a:spcPct val="150000"/>
              </a:lnSpc>
              <a:buNone/>
            </a:pPr>
            <a:r>
              <a:rPr lang="en-US" sz="2400" dirty="0">
                <a:latin typeface="Times New Roman" panose="02020603050405020304" pitchFamily="18" charset="0"/>
                <a:cs typeface="Times New Roman" panose="02020603050405020304" pitchFamily="18" charset="0"/>
              </a:rPr>
              <a:t>	Deploy the final model through an accessible user interface.</a:t>
            </a:r>
          </a:p>
        </p:txBody>
      </p:sp>
      <p:sp>
        <p:nvSpPr>
          <p:cNvPr id="4" name="Slide Number Placeholder 3"/>
          <p:cNvSpPr>
            <a:spLocks noGrp="1"/>
          </p:cNvSpPr>
          <p:nvPr>
            <p:ph type="sldNum" sz="quarter" idx="12"/>
          </p:nvPr>
        </p:nvSpPr>
        <p:spPr/>
        <p:txBody>
          <a:bodyPr/>
          <a:lstStyle/>
          <a:p>
            <a:fld id="{2DD4E219-0C0C-4937-870D-08D46E532289}" type="slidenum">
              <a:rPr lang="en-IN" smtClean="0"/>
              <a:pPr/>
              <a:t>9</a:t>
            </a:fld>
            <a:endParaRPr lang="en-IN"/>
          </a:p>
        </p:txBody>
      </p:sp>
    </p:spTree>
    <p:extLst>
      <p:ext uri="{BB962C8B-B14F-4D97-AF65-F5344CB8AC3E}">
        <p14:creationId xmlns:p14="http://schemas.microsoft.com/office/powerpoint/2010/main" val="3281745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1650</TotalTime>
  <Words>1806</Words>
  <Application>Microsoft Office PowerPoint</Application>
  <PresentationFormat>On-screen Show (4:3)</PresentationFormat>
  <Paragraphs>240</Paragraphs>
  <Slides>32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Symbol</vt:lpstr>
      <vt:lpstr>Times New Roman</vt:lpstr>
      <vt:lpstr>Office Theme</vt:lpstr>
      <vt:lpstr>PowerPoint Presentation</vt:lpstr>
      <vt:lpstr>INTRODUCTION</vt:lpstr>
      <vt:lpstr>LITERATURE SURVEY</vt:lpstr>
      <vt:lpstr>LITERATURE SURVEY</vt:lpstr>
      <vt:lpstr>LITERATURE SURVEY</vt:lpstr>
      <vt:lpstr>PROBLEM STATEMENT</vt:lpstr>
      <vt:lpstr>OBJECTIVES</vt:lpstr>
      <vt:lpstr>HARDWARE AND SOFTWARE REQUIREMENTS</vt:lpstr>
      <vt:lpstr>METHODOLOGY</vt:lpstr>
      <vt:lpstr>APPLICATIONS</vt:lpstr>
      <vt:lpstr>SYSTEM DESIGN</vt:lpstr>
      <vt:lpstr>SYSTEM DESIGN</vt:lpstr>
      <vt:lpstr>ALGORITHMS</vt:lpstr>
      <vt:lpstr>ALGORITHMS</vt:lpstr>
      <vt:lpstr>ALGORITHMS</vt:lpstr>
      <vt:lpstr>ALGORITHMS</vt:lpstr>
      <vt:lpstr>ALGORITHMS</vt:lpstr>
      <vt:lpstr>DATASETS</vt:lpstr>
      <vt:lpstr>DATASETS</vt:lpstr>
      <vt:lpstr>IMPLEMENTATION</vt:lpstr>
      <vt:lpstr>IMPLEMENTATION</vt:lpstr>
      <vt:lpstr>IMPLEMENTATION</vt:lpstr>
      <vt:lpstr>IMPLEMENTATION</vt:lpstr>
      <vt:lpstr>IMPLEMENTATION</vt:lpstr>
      <vt:lpstr>IMPLEMENTATION</vt:lpstr>
      <vt:lpstr>SYSTEM TESTING</vt:lpstr>
      <vt:lpstr>RESULT ANALYSIS</vt:lpstr>
      <vt:lpstr>RESULT ANALYSIS</vt:lpstr>
      <vt:lpstr>RESULT ANALYSIS</vt:lpstr>
      <vt:lpstr>CONCLUSION &amp; SCOPE FOR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  submitted by  Under the Guidence of Student name   Guide name</dc:title>
  <dc:creator>myLAP</dc:creator>
  <cp:lastModifiedBy>Ganesh Kantle</cp:lastModifiedBy>
  <cp:revision>105</cp:revision>
  <dcterms:created xsi:type="dcterms:W3CDTF">2022-09-28T03:29:41Z</dcterms:created>
  <dcterms:modified xsi:type="dcterms:W3CDTF">2024-11-28T09:12:20Z</dcterms:modified>
</cp:coreProperties>
</file>