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9" r:id="rId3"/>
    <p:sldId id="300" r:id="rId4"/>
    <p:sldId id="302" r:id="rId5"/>
    <p:sldId id="303" r:id="rId6"/>
    <p:sldId id="304" r:id="rId7"/>
    <p:sldId id="305" r:id="rId8"/>
    <p:sldId id="307" r:id="rId9"/>
    <p:sldId id="308"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01AC5-5F60-49EF-9854-6EAA1490F02F}" v="2" dt="2022-11-15T09:57:12.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Babu" userId="b3acdd6a6cc4d9c1" providerId="LiveId" clId="{D4F01AC5-5F60-49EF-9854-6EAA1490F02F}"/>
    <pc:docChg chg="modSld">
      <pc:chgData name="Ganesh Babu" userId="b3acdd6a6cc4d9c1" providerId="LiveId" clId="{D4F01AC5-5F60-49EF-9854-6EAA1490F02F}" dt="2022-11-15T09:57:22.317" v="78" actId="122"/>
      <pc:docMkLst>
        <pc:docMk/>
      </pc:docMkLst>
      <pc:sldChg chg="addSp modSp mod">
        <pc:chgData name="Ganesh Babu" userId="b3acdd6a6cc4d9c1" providerId="LiveId" clId="{D4F01AC5-5F60-49EF-9854-6EAA1490F02F}" dt="2022-11-15T09:57:22.317" v="78" actId="122"/>
        <pc:sldMkLst>
          <pc:docMk/>
          <pc:sldMk cId="3223738848" sldId="308"/>
        </pc:sldMkLst>
        <pc:graphicFrameChg chg="add mod modGraphic">
          <ac:chgData name="Ganesh Babu" userId="b3acdd6a6cc4d9c1" providerId="LiveId" clId="{D4F01AC5-5F60-49EF-9854-6EAA1490F02F}" dt="2022-11-15T09:57:22.317" v="78" actId="122"/>
          <ac:graphicFrameMkLst>
            <pc:docMk/>
            <pc:sldMk cId="3223738848" sldId="308"/>
            <ac:graphicFrameMk id="3" creationId="{6F1CA0FF-B874-93FA-6252-CE5614F1A6D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0AB9-684D-41FC-421A-79B6410CE8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4908FD-1DC1-7AEA-676B-EF105DD3BB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30F829-6793-D5BD-B5C1-B299C6B8DEE0}"/>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5" name="Footer Placeholder 4">
            <a:extLst>
              <a:ext uri="{FF2B5EF4-FFF2-40B4-BE49-F238E27FC236}">
                <a16:creationId xmlns:a16="http://schemas.microsoft.com/office/drawing/2014/main" id="{86CB9F43-04F9-5EF3-B3A2-EDC76DA57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6213F7-46E7-FF29-8DC5-CC53FC473E43}"/>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295729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447E-7C5D-7672-CA0A-AD22F84DF7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721B3-8FD2-78F1-B4B8-C53DDA1D92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A32342-60F4-1E13-D6D8-3701EEBFAE76}"/>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5" name="Footer Placeholder 4">
            <a:extLst>
              <a:ext uri="{FF2B5EF4-FFF2-40B4-BE49-F238E27FC236}">
                <a16:creationId xmlns:a16="http://schemas.microsoft.com/office/drawing/2014/main" id="{2BDE3E68-E6CE-76C2-C6C5-037B773CE2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220080-E3D2-4CC7-9B2A-4C398F64DA8D}"/>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31239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384D7-5BB9-D604-C75E-5C3ECA5051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5EA222-847D-C0AF-ED1C-549205F346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74049-9813-4076-32A5-5950B65D69E1}"/>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5" name="Footer Placeholder 4">
            <a:extLst>
              <a:ext uri="{FF2B5EF4-FFF2-40B4-BE49-F238E27FC236}">
                <a16:creationId xmlns:a16="http://schemas.microsoft.com/office/drawing/2014/main" id="{98C9A03B-63B2-261D-0839-8A707DA1C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77AC1E-FC3A-9B58-BEAB-CF6C39A06A59}"/>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312252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A805E-8F97-D940-08AE-673FE6DDA5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029032-CBF2-9650-BABB-3BEC7104CE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74F35-3ADE-3A91-5E85-E2C2B45C8F95}"/>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5" name="Footer Placeholder 4">
            <a:extLst>
              <a:ext uri="{FF2B5EF4-FFF2-40B4-BE49-F238E27FC236}">
                <a16:creationId xmlns:a16="http://schemas.microsoft.com/office/drawing/2014/main" id="{73DC7FF4-5588-D5D4-5691-C79BEAACB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ABA4BE-786C-7308-6623-45B8CD722684}"/>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54022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C775-4FFD-5A85-4D04-26D276C44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FE6911-764B-ABA4-CCFD-51C96A9970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4E9107-FB1E-9916-F38C-731F205EEED6}"/>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5" name="Footer Placeholder 4">
            <a:extLst>
              <a:ext uri="{FF2B5EF4-FFF2-40B4-BE49-F238E27FC236}">
                <a16:creationId xmlns:a16="http://schemas.microsoft.com/office/drawing/2014/main" id="{CE2362D2-15B6-CDC6-7AB2-589E82500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1122C-774F-83CC-BE5F-F50127F524FE}"/>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3589639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B692D-0322-0DE6-A1EB-F68C4124DB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4A9209-C485-DB13-CBD1-9B387AF3C8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AA11D-AAB3-B28B-7E9B-AD8E01C8FF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A2FBBC-326E-F306-E28B-1AF56CD2623C}"/>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6" name="Footer Placeholder 5">
            <a:extLst>
              <a:ext uri="{FF2B5EF4-FFF2-40B4-BE49-F238E27FC236}">
                <a16:creationId xmlns:a16="http://schemas.microsoft.com/office/drawing/2014/main" id="{C12462A5-9E8D-6D42-C324-B8EA6F918F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175E10-C312-0778-D890-98FB6AD0BE62}"/>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66380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E02F-8462-67BB-5191-BE24FD5057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1CF249-3579-F853-4C8A-11831BF17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50711D-92B9-40FE-13B5-767057AE5D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1E7FA3-0079-7B10-529B-023051A21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B17F6-46D9-D7EB-8B6F-DFF22605D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7D24DA-E079-3C23-0481-DCB21683D236}"/>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8" name="Footer Placeholder 7">
            <a:extLst>
              <a:ext uri="{FF2B5EF4-FFF2-40B4-BE49-F238E27FC236}">
                <a16:creationId xmlns:a16="http://schemas.microsoft.com/office/drawing/2014/main" id="{C8FBC377-530A-48F5-E12A-7D2CB182CF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05F7BF-7CF2-FCC8-B9B0-3BB2F72D38FD}"/>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599233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19D7-3C2B-E846-565E-8CF1852782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C2B6B7-B92E-2BC2-17E5-D0164E2D1A7E}"/>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4" name="Footer Placeholder 3">
            <a:extLst>
              <a:ext uri="{FF2B5EF4-FFF2-40B4-BE49-F238E27FC236}">
                <a16:creationId xmlns:a16="http://schemas.microsoft.com/office/drawing/2014/main" id="{77FD6B13-2837-192D-1E41-6278295D6E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8332CC-EBE4-E54A-656B-4C530EAABE9F}"/>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2300284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03EA-02C3-94E3-B063-479DFF0FEE6C}"/>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3" name="Footer Placeholder 2">
            <a:extLst>
              <a:ext uri="{FF2B5EF4-FFF2-40B4-BE49-F238E27FC236}">
                <a16:creationId xmlns:a16="http://schemas.microsoft.com/office/drawing/2014/main" id="{23D15172-632E-4100-0C52-2D9C5BC5B27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8CA3E3-A67A-2E59-F860-67925498D03D}"/>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3570994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B842-3F35-BBF3-2CC1-B11107F8A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591C3B-D238-AE8F-1790-90B21B60E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33EA28-9358-F0F9-97F6-67F8455DB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B34E7-9C18-635D-CCA4-05858DEFF24C}"/>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6" name="Footer Placeholder 5">
            <a:extLst>
              <a:ext uri="{FF2B5EF4-FFF2-40B4-BE49-F238E27FC236}">
                <a16:creationId xmlns:a16="http://schemas.microsoft.com/office/drawing/2014/main" id="{FB9F86CE-35D1-54B2-2CE8-401599A420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D54433-A049-5D6E-ABB7-9EC74078A68E}"/>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380292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134A4-C7BF-5D59-9B57-E82DA9017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6990F3C-B307-6FE0-49E4-8AABF40FD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953AC8-4CB2-BC43-CC43-66C57E972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1F0A7-67AE-3EF3-2F96-37B86C1CB1C0}"/>
              </a:ext>
            </a:extLst>
          </p:cNvPr>
          <p:cNvSpPr>
            <a:spLocks noGrp="1"/>
          </p:cNvSpPr>
          <p:nvPr>
            <p:ph type="dt" sz="half" idx="10"/>
          </p:nvPr>
        </p:nvSpPr>
        <p:spPr/>
        <p:txBody>
          <a:bodyPr/>
          <a:lstStyle/>
          <a:p>
            <a:fld id="{53635AD0-33C4-4AF5-924C-7D16C0B9551A}" type="datetimeFigureOut">
              <a:rPr lang="en-IN" smtClean="0"/>
              <a:t>15-11-2022</a:t>
            </a:fld>
            <a:endParaRPr lang="en-IN"/>
          </a:p>
        </p:txBody>
      </p:sp>
      <p:sp>
        <p:nvSpPr>
          <p:cNvPr id="6" name="Footer Placeholder 5">
            <a:extLst>
              <a:ext uri="{FF2B5EF4-FFF2-40B4-BE49-F238E27FC236}">
                <a16:creationId xmlns:a16="http://schemas.microsoft.com/office/drawing/2014/main" id="{80536EA8-DB2F-C6BC-6D38-77B7FDBA38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0EC99-5985-4DB0-602B-8725E7487C4C}"/>
              </a:ext>
            </a:extLst>
          </p:cNvPr>
          <p:cNvSpPr>
            <a:spLocks noGrp="1"/>
          </p:cNvSpPr>
          <p:nvPr>
            <p:ph type="sldNum" sz="quarter" idx="12"/>
          </p:nvPr>
        </p:nvSpPr>
        <p:spPr/>
        <p:txBody>
          <a:bodyPr/>
          <a:lstStyle/>
          <a:p>
            <a:fld id="{84EE4E90-3774-41B5-A5A4-9FD484EA20F7}" type="slidenum">
              <a:rPr lang="en-IN" smtClean="0"/>
              <a:t>‹#›</a:t>
            </a:fld>
            <a:endParaRPr lang="en-IN"/>
          </a:p>
        </p:txBody>
      </p:sp>
    </p:spTree>
    <p:extLst>
      <p:ext uri="{BB962C8B-B14F-4D97-AF65-F5344CB8AC3E}">
        <p14:creationId xmlns:p14="http://schemas.microsoft.com/office/powerpoint/2010/main" val="187309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4A8B-F902-1512-41C6-31AC6815F3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071E0-48BE-ABEB-1BBC-73E9A3F1C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3863E-7F68-ADAE-01EE-CC19312C99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635AD0-33C4-4AF5-924C-7D16C0B9551A}" type="datetimeFigureOut">
              <a:rPr lang="en-IN" smtClean="0"/>
              <a:t>15-11-2022</a:t>
            </a:fld>
            <a:endParaRPr lang="en-IN"/>
          </a:p>
        </p:txBody>
      </p:sp>
      <p:sp>
        <p:nvSpPr>
          <p:cNvPr id="5" name="Footer Placeholder 4">
            <a:extLst>
              <a:ext uri="{FF2B5EF4-FFF2-40B4-BE49-F238E27FC236}">
                <a16:creationId xmlns:a16="http://schemas.microsoft.com/office/drawing/2014/main" id="{340E35E1-B729-1717-7E1C-173685125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97463A-50DC-B9B0-44C5-E67F76196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EE4E90-3774-41B5-A5A4-9FD484EA20F7}" type="slidenum">
              <a:rPr lang="en-IN" smtClean="0"/>
              <a:t>‹#›</a:t>
            </a:fld>
            <a:endParaRPr lang="en-IN"/>
          </a:p>
        </p:txBody>
      </p:sp>
    </p:spTree>
    <p:extLst>
      <p:ext uri="{BB962C8B-B14F-4D97-AF65-F5344CB8AC3E}">
        <p14:creationId xmlns:p14="http://schemas.microsoft.com/office/powerpoint/2010/main" val="112846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259216" y="2715208"/>
            <a:ext cx="4693298" cy="1520890"/>
          </a:xfrm>
        </p:spPr>
        <p:txBody>
          <a:bodyPr anchor="b">
            <a:normAutofit/>
          </a:bodyPr>
          <a:lstStyle/>
          <a:p>
            <a:r>
              <a:rPr lang="en-US" sz="4400" dirty="0">
                <a:solidFill>
                  <a:schemeClr val="tx1"/>
                </a:solidFill>
              </a:rPr>
              <a:t>LEAD SCORE </a:t>
            </a:r>
            <a:br>
              <a:rPr lang="en-US" sz="4400" dirty="0">
                <a:solidFill>
                  <a:schemeClr val="tx1"/>
                </a:solidFill>
              </a:rPr>
            </a:br>
            <a:r>
              <a:rPr lang="en-US" sz="4400" dirty="0">
                <a:solidFill>
                  <a:schemeClr val="tx1"/>
                </a:solidFill>
              </a:rPr>
              <a:t>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489232" y="4842588"/>
            <a:ext cx="2463282" cy="821094"/>
          </a:xfrm>
        </p:spPr>
        <p:txBody>
          <a:bodyPr anchor="t">
            <a:normAutofit fontScale="77500" lnSpcReduction="20000"/>
          </a:bodyPr>
          <a:lstStyle/>
          <a:p>
            <a:pPr algn="l">
              <a:lnSpc>
                <a:spcPct val="100000"/>
              </a:lnSpc>
            </a:pPr>
            <a:r>
              <a:rPr lang="en-US" sz="1600" dirty="0">
                <a:solidFill>
                  <a:srgbClr val="002060"/>
                </a:solidFill>
              </a:rPr>
              <a:t>Group Members:</a:t>
            </a:r>
          </a:p>
          <a:p>
            <a:pPr algn="l">
              <a:lnSpc>
                <a:spcPct val="100000"/>
              </a:lnSpc>
            </a:pPr>
            <a:r>
              <a:rPr lang="en-US" sz="1600" dirty="0">
                <a:solidFill>
                  <a:srgbClr val="002060"/>
                </a:solidFill>
              </a:rPr>
              <a:t>1.Ganesh </a:t>
            </a:r>
            <a:r>
              <a:rPr lang="en-US" sz="1600" dirty="0" err="1">
                <a:solidFill>
                  <a:srgbClr val="002060"/>
                </a:solidFill>
              </a:rPr>
              <a:t>Killi</a:t>
            </a:r>
            <a:endParaRPr lang="en-US" sz="1600" dirty="0">
              <a:solidFill>
                <a:srgbClr val="002060"/>
              </a:solidFill>
            </a:endParaRPr>
          </a:p>
          <a:p>
            <a:pPr algn="l">
              <a:lnSpc>
                <a:spcPct val="100000"/>
              </a:lnSpc>
            </a:pPr>
            <a:r>
              <a:rPr lang="en-US" sz="1600" dirty="0">
                <a:solidFill>
                  <a:srgbClr val="002060"/>
                </a:solidFill>
              </a:rPr>
              <a:t>2.Shruti Shrivastava</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CONCLUSION:</a:t>
            </a:r>
          </a:p>
        </p:txBody>
      </p:sp>
      <p:sp>
        <p:nvSpPr>
          <p:cNvPr id="4" name="Content Placeholder 3">
            <a:extLst>
              <a:ext uri="{FF2B5EF4-FFF2-40B4-BE49-F238E27FC236}">
                <a16:creationId xmlns:a16="http://schemas.microsoft.com/office/drawing/2014/main" id="{87123A55-9EE9-F777-B7D8-8CE23A1B2841}"/>
              </a:ext>
            </a:extLst>
          </p:cNvPr>
          <p:cNvSpPr>
            <a:spLocks noGrp="1"/>
          </p:cNvSpPr>
          <p:nvPr>
            <p:ph idx="1"/>
          </p:nvPr>
        </p:nvSpPr>
        <p:spPr>
          <a:xfrm>
            <a:off x="233265" y="1296955"/>
            <a:ext cx="11120535" cy="4880008"/>
          </a:xfrm>
        </p:spPr>
        <p:txBody>
          <a:bodyPr>
            <a:normAutofit/>
          </a:bodyPr>
          <a:lstStyle/>
          <a:p>
            <a:r>
              <a:rPr lang="en-US" sz="1400" b="0" i="0" dirty="0">
                <a:solidFill>
                  <a:srgbClr val="000000"/>
                </a:solidFill>
                <a:effectLst/>
                <a:latin typeface="Helvetica Neue"/>
              </a:rPr>
              <a:t>The lead and customer funnel is the right approach to check the outcome. </a:t>
            </a:r>
          </a:p>
          <a:p>
            <a:r>
              <a:rPr lang="en-US" sz="1400" b="0" i="0" dirty="0">
                <a:solidFill>
                  <a:srgbClr val="000000"/>
                </a:solidFill>
                <a:effectLst/>
                <a:latin typeface="Helvetica Neue"/>
              </a:rPr>
              <a:t>As we can see, there were a lot of leads generated in the initial stage (top) but only a few of them come out as paying customers from the bottom. </a:t>
            </a:r>
          </a:p>
          <a:p>
            <a:r>
              <a:rPr lang="en-US" sz="1400" b="0" i="0" dirty="0">
                <a:solidFill>
                  <a:srgbClr val="000000"/>
                </a:solidFill>
                <a:effectLst/>
                <a:latin typeface="Helvetica Neue"/>
              </a:rPr>
              <a:t>In the middle stage, you need to nurture the potential leads well (i.e. educating the leads about the product, constantly communicating etc.) in order to get a higher lead conversion. </a:t>
            </a:r>
          </a:p>
          <a:p>
            <a:r>
              <a:rPr lang="en-US" sz="1400" b="0" i="0" dirty="0">
                <a:solidFill>
                  <a:srgbClr val="000000"/>
                </a:solidFill>
                <a:effectLst/>
                <a:latin typeface="Helvetica Neue"/>
              </a:rPr>
              <a:t>For the instance of checking the conversion rate, firstly sort out the best prospects from the leads you have generated. '</a:t>
            </a:r>
            <a:r>
              <a:rPr lang="en-US" sz="1400" b="0" i="0" dirty="0" err="1">
                <a:solidFill>
                  <a:srgbClr val="000000"/>
                </a:solidFill>
                <a:effectLst/>
                <a:latin typeface="Helvetica Neue"/>
              </a:rPr>
              <a:t>TotalVisits</a:t>
            </a:r>
            <a:r>
              <a:rPr lang="en-US" sz="1400" b="0" i="0" dirty="0">
                <a:solidFill>
                  <a:srgbClr val="000000"/>
                </a:solidFill>
                <a:effectLst/>
                <a:latin typeface="Helvetica Neue"/>
              </a:rPr>
              <a:t>' , 'Total Time Spent on Website' , 'Page Views Per Visit' which contribute most towards the probability of a lead getting converted. </a:t>
            </a:r>
          </a:p>
          <a:p>
            <a:r>
              <a:rPr lang="en-US" sz="1400" b="0" i="0" dirty="0">
                <a:solidFill>
                  <a:srgbClr val="000000"/>
                </a:solidFill>
                <a:effectLst/>
                <a:latin typeface="Helvetica Neue"/>
              </a:rPr>
              <a:t>Secondly, we must keep a list of leads handy so that you can inform them about new courses, services, job offers and future higher studies. Monitor each lead carefully so that you can tailor the information you send to them. Carefully provide job offerings, information or courses that suits best according to the interest of the leads.</a:t>
            </a:r>
          </a:p>
          <a:p>
            <a:r>
              <a:rPr lang="en-US" sz="1400" b="0" i="0" dirty="0">
                <a:solidFill>
                  <a:srgbClr val="000000"/>
                </a:solidFill>
                <a:effectLst/>
                <a:latin typeface="Helvetica Neue"/>
              </a:rPr>
              <a:t> A proper plan to chart the needs of each lead will go a long way to capture the leads as prospects. Focus on converted leads. Hold question-answer sessions with leads to extract the right information you need about them. </a:t>
            </a:r>
          </a:p>
          <a:p>
            <a:r>
              <a:rPr lang="en-US" sz="1400" b="0" i="0" dirty="0">
                <a:solidFill>
                  <a:srgbClr val="000000"/>
                </a:solidFill>
                <a:effectLst/>
                <a:latin typeface="Helvetica Neue"/>
              </a:rPr>
              <a:t>Make further inquiries and appointments with the leads to determine their intention and mentality to join online courses.</a:t>
            </a:r>
            <a:endParaRPr lang="en-IN" sz="1400" dirty="0"/>
          </a:p>
        </p:txBody>
      </p:sp>
    </p:spTree>
    <p:extLst>
      <p:ext uri="{BB962C8B-B14F-4D97-AF65-F5344CB8AC3E}">
        <p14:creationId xmlns:p14="http://schemas.microsoft.com/office/powerpoint/2010/main" val="64689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61775"/>
            <a:ext cx="12064482" cy="838524"/>
          </a:xfrm>
          <a:solidFill>
            <a:schemeClr val="accent2">
              <a:lumMod val="20000"/>
              <a:lumOff val="80000"/>
            </a:schemeClr>
          </a:solidFill>
        </p:spPr>
        <p:txBody>
          <a:bodyPr>
            <a:normAutofit/>
          </a:bodyPr>
          <a:lstStyle/>
          <a:p>
            <a:r>
              <a:rPr lang="en-IN" sz="2800" b="1" dirty="0"/>
              <a:t>PROBLEM STATEMENT:</a:t>
            </a:r>
          </a:p>
        </p:txBody>
      </p:sp>
      <p:sp>
        <p:nvSpPr>
          <p:cNvPr id="3" name="Content Placeholder 2">
            <a:extLst>
              <a:ext uri="{FF2B5EF4-FFF2-40B4-BE49-F238E27FC236}">
                <a16:creationId xmlns:a16="http://schemas.microsoft.com/office/drawing/2014/main" id="{1D6590CC-FBEE-64E7-FF09-09B524927DA5}"/>
              </a:ext>
            </a:extLst>
          </p:cNvPr>
          <p:cNvSpPr>
            <a:spLocks noGrp="1"/>
          </p:cNvSpPr>
          <p:nvPr>
            <p:ph idx="1"/>
          </p:nvPr>
        </p:nvSpPr>
        <p:spPr>
          <a:xfrm>
            <a:off x="177282" y="1231641"/>
            <a:ext cx="11831216" cy="5094514"/>
          </a:xfrm>
        </p:spPr>
        <p:txBody>
          <a:bodyPr>
            <a:normAutofit/>
          </a:bodyPr>
          <a:lstStyle/>
          <a:p>
            <a:r>
              <a:rPr lang="en-IN" sz="2000" dirty="0"/>
              <a:t>X Education sells online courses to industry professionals</a:t>
            </a:r>
          </a:p>
          <a:p>
            <a:r>
              <a:rPr lang="en-IN" sz="2000" dirty="0"/>
              <a:t>X Education gets a lot of leads, its lead conversation rate is very poor. </a:t>
            </a:r>
          </a:p>
          <a:p>
            <a:r>
              <a:rPr lang="en-IN" sz="2000" dirty="0"/>
              <a:t>To make this process more efficient, the company wishes to identify the most potential leads also knowns as ‘Hot Leads’.</a:t>
            </a:r>
          </a:p>
          <a:p>
            <a:r>
              <a:rPr lang="en-IN" sz="2000" dirty="0"/>
              <a:t>If they successfully identify this set of leads, the lead conversion rate should go up as the sales team will now be focusing more on communicating with the potential leads rather than making calls to everyone.</a:t>
            </a:r>
          </a:p>
          <a:p>
            <a:pPr marL="0" indent="0">
              <a:buNone/>
            </a:pPr>
            <a:endParaRPr lang="en-IN" sz="1400" dirty="0"/>
          </a:p>
          <a:p>
            <a:pPr marL="0" indent="0">
              <a:buNone/>
            </a:pPr>
            <a:endParaRPr lang="en-IN" sz="1400" b="1" dirty="0"/>
          </a:p>
          <a:p>
            <a:pPr marL="0" indent="0">
              <a:buNone/>
            </a:pPr>
            <a:r>
              <a:rPr lang="en-IN" sz="2000" b="1" dirty="0"/>
              <a:t>BUSINESS OBJECTIVE:</a:t>
            </a:r>
          </a:p>
          <a:p>
            <a:r>
              <a:rPr lang="en-IN" sz="2000" dirty="0"/>
              <a:t>X Education wants to know most promising leads</a:t>
            </a:r>
          </a:p>
          <a:p>
            <a:r>
              <a:rPr lang="en-IN" sz="2000" dirty="0"/>
              <a:t>For that they want to build a model which identifies the hot leads</a:t>
            </a:r>
          </a:p>
          <a:p>
            <a:r>
              <a:rPr lang="en-IN" sz="2000" dirty="0"/>
              <a:t>Deployment of the model for the future use.</a:t>
            </a:r>
          </a:p>
          <a:p>
            <a:pPr marL="0" indent="0">
              <a:buNone/>
            </a:pPr>
            <a:endParaRPr lang="en-IN" sz="1400" dirty="0"/>
          </a:p>
        </p:txBody>
      </p:sp>
    </p:spTree>
    <p:extLst>
      <p:ext uri="{BB962C8B-B14F-4D97-AF65-F5344CB8AC3E}">
        <p14:creationId xmlns:p14="http://schemas.microsoft.com/office/powerpoint/2010/main" val="192025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SOLUTION METHODOLOGY :</a:t>
            </a:r>
          </a:p>
        </p:txBody>
      </p:sp>
      <p:sp>
        <p:nvSpPr>
          <p:cNvPr id="3" name="Content Placeholder 2">
            <a:extLst>
              <a:ext uri="{FF2B5EF4-FFF2-40B4-BE49-F238E27FC236}">
                <a16:creationId xmlns:a16="http://schemas.microsoft.com/office/drawing/2014/main" id="{1D6590CC-FBEE-64E7-FF09-09B524927DA5}"/>
              </a:ext>
            </a:extLst>
          </p:cNvPr>
          <p:cNvSpPr>
            <a:spLocks noGrp="1"/>
          </p:cNvSpPr>
          <p:nvPr>
            <p:ph idx="1"/>
          </p:nvPr>
        </p:nvSpPr>
        <p:spPr>
          <a:xfrm>
            <a:off x="177282" y="1231641"/>
            <a:ext cx="11831216" cy="5094514"/>
          </a:xfrm>
        </p:spPr>
        <p:txBody>
          <a:bodyPr>
            <a:normAutofit/>
          </a:bodyPr>
          <a:lstStyle/>
          <a:p>
            <a:pPr>
              <a:buFont typeface="Wingdings" panose="05000000000000000000" pitchFamily="2" charset="2"/>
              <a:buChar char="Ø"/>
            </a:pPr>
            <a:r>
              <a:rPr lang="en-IN" sz="1400" dirty="0"/>
              <a:t>Data Cleaning and Preparation</a:t>
            </a:r>
          </a:p>
          <a:p>
            <a:pPr marL="0" indent="0">
              <a:buNone/>
            </a:pPr>
            <a:r>
              <a:rPr lang="en-IN" sz="1400" dirty="0"/>
              <a:t>   1.Check and handle duplicate data</a:t>
            </a:r>
          </a:p>
          <a:p>
            <a:pPr marL="0" indent="0">
              <a:buNone/>
            </a:pPr>
            <a:r>
              <a:rPr lang="en-IN" sz="1400" dirty="0"/>
              <a:t>   2.Check and handle NA values and missing values</a:t>
            </a:r>
          </a:p>
          <a:p>
            <a:pPr marL="0" indent="0">
              <a:buNone/>
            </a:pPr>
            <a:r>
              <a:rPr lang="en-IN" sz="1400" dirty="0"/>
              <a:t>   3.Drop columns, if it contains large amount of missing values and not useful for the analysis</a:t>
            </a:r>
          </a:p>
          <a:p>
            <a:pPr marL="0" indent="0">
              <a:buNone/>
            </a:pPr>
            <a:r>
              <a:rPr lang="en-IN" sz="1400" dirty="0"/>
              <a:t>   4. Imputation of the values, if necessary</a:t>
            </a:r>
          </a:p>
          <a:p>
            <a:pPr marL="0" indent="0">
              <a:buNone/>
            </a:pPr>
            <a:r>
              <a:rPr lang="en-IN" sz="1400" dirty="0"/>
              <a:t>   5. Check and handle outliers in data.</a:t>
            </a:r>
          </a:p>
          <a:p>
            <a:pPr>
              <a:buFont typeface="Wingdings" panose="05000000000000000000" pitchFamily="2" charset="2"/>
              <a:buChar char="Ø"/>
            </a:pPr>
            <a:r>
              <a:rPr lang="en-IN" sz="1400" dirty="0"/>
              <a:t>Exploratory Data Analysis(EDA):</a:t>
            </a:r>
          </a:p>
          <a:p>
            <a:pPr marL="0" indent="0">
              <a:buNone/>
            </a:pPr>
            <a:r>
              <a:rPr lang="en-IN" sz="1400" dirty="0"/>
              <a:t>   1. Univariate Data Analysis : Value count, Distribution of variable etc</a:t>
            </a:r>
          </a:p>
          <a:p>
            <a:pPr marL="0" indent="0">
              <a:buNone/>
            </a:pPr>
            <a:r>
              <a:rPr lang="en-IN" sz="1400" dirty="0"/>
              <a:t>   2. Bivariate Data Analysis : Correlation  and pattern between the variables etc</a:t>
            </a:r>
          </a:p>
          <a:p>
            <a:pPr>
              <a:buFont typeface="Wingdings" panose="05000000000000000000" pitchFamily="2" charset="2"/>
              <a:buChar char="Ø"/>
            </a:pPr>
            <a:r>
              <a:rPr lang="en-IN" sz="1400" dirty="0"/>
              <a:t>Preparing the Data for Modelling</a:t>
            </a:r>
          </a:p>
          <a:p>
            <a:pPr>
              <a:buFont typeface="Wingdings" panose="05000000000000000000" pitchFamily="2" charset="2"/>
              <a:buChar char="Ø"/>
            </a:pPr>
            <a:r>
              <a:rPr lang="en-IN" sz="1400" dirty="0"/>
              <a:t>Feature Scaling , Dummy variables and encoding of the data.</a:t>
            </a:r>
          </a:p>
          <a:p>
            <a:pPr>
              <a:buFont typeface="Wingdings" panose="05000000000000000000" pitchFamily="2" charset="2"/>
              <a:buChar char="Ø"/>
            </a:pPr>
            <a:r>
              <a:rPr lang="en-IN" sz="1400" dirty="0"/>
              <a:t>Model Evaluation and Finding the Optimal cut off</a:t>
            </a:r>
          </a:p>
          <a:p>
            <a:pPr>
              <a:buFont typeface="Wingdings" panose="05000000000000000000" pitchFamily="2" charset="2"/>
              <a:buChar char="Ø"/>
            </a:pPr>
            <a:r>
              <a:rPr lang="en-IN" sz="1400" dirty="0"/>
              <a:t>Classification Technique: Logistic regression used for the model making and prediction</a:t>
            </a:r>
          </a:p>
          <a:p>
            <a:pPr>
              <a:buFont typeface="Wingdings" panose="05000000000000000000" pitchFamily="2" charset="2"/>
              <a:buChar char="Ø"/>
            </a:pPr>
            <a:r>
              <a:rPr lang="en-IN" sz="1400" dirty="0"/>
              <a:t>Validation of the model</a:t>
            </a:r>
          </a:p>
          <a:p>
            <a:pPr>
              <a:buFont typeface="Wingdings" panose="05000000000000000000" pitchFamily="2" charset="2"/>
              <a:buChar char="Ø"/>
            </a:pPr>
            <a:r>
              <a:rPr lang="en-IN" sz="1400" dirty="0"/>
              <a:t>Conclusions and recommendations</a:t>
            </a:r>
          </a:p>
          <a:p>
            <a:pPr marL="0" indent="0">
              <a:buNone/>
            </a:pPr>
            <a:endParaRPr lang="en-IN" sz="1400" dirty="0"/>
          </a:p>
        </p:txBody>
      </p:sp>
    </p:spTree>
    <p:extLst>
      <p:ext uri="{BB962C8B-B14F-4D97-AF65-F5344CB8AC3E}">
        <p14:creationId xmlns:p14="http://schemas.microsoft.com/office/powerpoint/2010/main" val="1815143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DATA CLEANING AND PREPARATION:</a:t>
            </a:r>
          </a:p>
        </p:txBody>
      </p:sp>
      <p:sp>
        <p:nvSpPr>
          <p:cNvPr id="3" name="Content Placeholder 2">
            <a:extLst>
              <a:ext uri="{FF2B5EF4-FFF2-40B4-BE49-F238E27FC236}">
                <a16:creationId xmlns:a16="http://schemas.microsoft.com/office/drawing/2014/main" id="{1D6590CC-FBEE-64E7-FF09-09B524927DA5}"/>
              </a:ext>
            </a:extLst>
          </p:cNvPr>
          <p:cNvSpPr>
            <a:spLocks noGrp="1"/>
          </p:cNvSpPr>
          <p:nvPr>
            <p:ph idx="1"/>
          </p:nvPr>
        </p:nvSpPr>
        <p:spPr>
          <a:xfrm>
            <a:off x="177282" y="1231641"/>
            <a:ext cx="11831216" cy="5094514"/>
          </a:xfrm>
        </p:spPr>
        <p:txBody>
          <a:bodyPr>
            <a:normAutofit/>
          </a:bodyPr>
          <a:lstStyle/>
          <a:p>
            <a:pPr>
              <a:buFont typeface="Wingdings" panose="05000000000000000000" pitchFamily="2" charset="2"/>
              <a:buChar char="ü"/>
            </a:pPr>
            <a:r>
              <a:rPr lang="en-US" sz="1400" dirty="0"/>
              <a:t> Check the number of missing values in each column</a:t>
            </a:r>
          </a:p>
          <a:p>
            <a:pPr>
              <a:buFont typeface="Wingdings" panose="05000000000000000000" pitchFamily="2" charset="2"/>
              <a:buChar char="ü"/>
            </a:pPr>
            <a:r>
              <a:rPr lang="en-US" sz="1400" dirty="0"/>
              <a:t> Drop all the columns in which greater than 3000 missing values are present</a:t>
            </a:r>
          </a:p>
          <a:p>
            <a:pPr>
              <a:buFont typeface="Wingdings" panose="05000000000000000000" pitchFamily="2" charset="2"/>
              <a:buChar char="ü"/>
            </a:pPr>
            <a:r>
              <a:rPr lang="en-US" sz="1400" dirty="0"/>
              <a:t>Check the number or Percentage of null values in each column</a:t>
            </a:r>
          </a:p>
          <a:p>
            <a:pPr>
              <a:buFont typeface="Wingdings" panose="05000000000000000000" pitchFamily="2" charset="2"/>
              <a:buChar char="ü"/>
            </a:pPr>
            <a:r>
              <a:rPr lang="en-US" sz="1400" dirty="0"/>
              <a:t>Get the value counts of all the columns</a:t>
            </a:r>
          </a:p>
          <a:p>
            <a:pPr>
              <a:buFont typeface="Wingdings" panose="05000000000000000000" pitchFamily="2" charset="2"/>
              <a:buChar char="ü"/>
            </a:pPr>
            <a:r>
              <a:rPr lang="en-US" sz="1400" dirty="0"/>
              <a:t>Drop the columns which has the value SELECT as it would be of no use for the analysis</a:t>
            </a:r>
          </a:p>
          <a:p>
            <a:pPr>
              <a:buFont typeface="Wingdings" panose="05000000000000000000" pitchFamily="2" charset="2"/>
              <a:buChar char="ü"/>
            </a:pPr>
            <a:r>
              <a:rPr lang="en-US" sz="1400" dirty="0"/>
              <a:t>Repeat the above steps for the rows as well</a:t>
            </a:r>
          </a:p>
          <a:p>
            <a:pPr marL="0" indent="0">
              <a:buNone/>
            </a:pPr>
            <a:endParaRPr lang="en-US" sz="1400" dirty="0"/>
          </a:p>
          <a:p>
            <a:pPr marL="0" indent="0">
              <a:buNone/>
            </a:pPr>
            <a:endParaRPr lang="en-IN" sz="1400" dirty="0"/>
          </a:p>
        </p:txBody>
      </p:sp>
    </p:spTree>
    <p:extLst>
      <p:ext uri="{BB962C8B-B14F-4D97-AF65-F5344CB8AC3E}">
        <p14:creationId xmlns:p14="http://schemas.microsoft.com/office/powerpoint/2010/main" val="58205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168469"/>
            <a:ext cx="12064482" cy="838524"/>
          </a:xfrm>
          <a:solidFill>
            <a:schemeClr val="accent2">
              <a:lumMod val="20000"/>
              <a:lumOff val="80000"/>
            </a:schemeClr>
          </a:solidFill>
        </p:spPr>
        <p:txBody>
          <a:bodyPr>
            <a:normAutofit/>
          </a:bodyPr>
          <a:lstStyle/>
          <a:p>
            <a:r>
              <a:rPr lang="en-IN" sz="2800" b="1" dirty="0"/>
              <a:t>PREPARING THE DATA FOR MODELLING</a:t>
            </a:r>
          </a:p>
        </p:txBody>
      </p:sp>
      <p:pic>
        <p:nvPicPr>
          <p:cNvPr id="5" name="Content Placeholder 4">
            <a:extLst>
              <a:ext uri="{FF2B5EF4-FFF2-40B4-BE49-F238E27FC236}">
                <a16:creationId xmlns:a16="http://schemas.microsoft.com/office/drawing/2014/main" id="{4DC76168-AA2F-9ECB-0E6C-499B0F683D15}"/>
              </a:ext>
            </a:extLst>
          </p:cNvPr>
          <p:cNvPicPr>
            <a:picLocks noGrp="1" noChangeAspect="1"/>
          </p:cNvPicPr>
          <p:nvPr>
            <p:ph idx="1"/>
          </p:nvPr>
        </p:nvPicPr>
        <p:blipFill>
          <a:blip r:embed="rId2"/>
          <a:stretch>
            <a:fillRect/>
          </a:stretch>
        </p:blipFill>
        <p:spPr>
          <a:xfrm>
            <a:off x="968465" y="1287884"/>
            <a:ext cx="6516474" cy="5094288"/>
          </a:xfrm>
        </p:spPr>
      </p:pic>
      <p:sp>
        <p:nvSpPr>
          <p:cNvPr id="6" name="TextBox 5">
            <a:extLst>
              <a:ext uri="{FF2B5EF4-FFF2-40B4-BE49-F238E27FC236}">
                <a16:creationId xmlns:a16="http://schemas.microsoft.com/office/drawing/2014/main" id="{56B96B63-4E26-72B9-57A0-C1828CDA7BB3}"/>
              </a:ext>
            </a:extLst>
          </p:cNvPr>
          <p:cNvSpPr txBox="1"/>
          <p:nvPr/>
        </p:nvSpPr>
        <p:spPr>
          <a:xfrm>
            <a:off x="7595119" y="1623527"/>
            <a:ext cx="3965510" cy="2031325"/>
          </a:xfrm>
          <a:prstGeom prst="rect">
            <a:avLst/>
          </a:prstGeom>
          <a:noFill/>
        </p:spPr>
        <p:txBody>
          <a:bodyPr wrap="square" rtlCol="0">
            <a:spAutoFit/>
          </a:bodyPr>
          <a:lstStyle/>
          <a:p>
            <a:r>
              <a:rPr lang="en-IN" dirty="0"/>
              <a:t>After the data cleaning,  below are the 3 columns that can be used for data modelling:</a:t>
            </a:r>
          </a:p>
          <a:p>
            <a:endParaRPr lang="en-IN" dirty="0"/>
          </a:p>
          <a:p>
            <a:r>
              <a:rPr lang="en-IN" dirty="0"/>
              <a:t>1.Total Visits</a:t>
            </a:r>
          </a:p>
          <a:p>
            <a:r>
              <a:rPr lang="en-IN" dirty="0"/>
              <a:t>2.Total time spent on website</a:t>
            </a:r>
          </a:p>
          <a:p>
            <a:r>
              <a:rPr lang="en-IN" dirty="0"/>
              <a:t>3.Page Views per visit</a:t>
            </a:r>
          </a:p>
        </p:txBody>
      </p:sp>
    </p:spTree>
    <p:extLst>
      <p:ext uri="{BB962C8B-B14F-4D97-AF65-F5344CB8AC3E}">
        <p14:creationId xmlns:p14="http://schemas.microsoft.com/office/powerpoint/2010/main" val="1861859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CORRELATION:</a:t>
            </a:r>
          </a:p>
        </p:txBody>
      </p:sp>
      <p:pic>
        <p:nvPicPr>
          <p:cNvPr id="5" name="Content Placeholder 4">
            <a:extLst>
              <a:ext uri="{FF2B5EF4-FFF2-40B4-BE49-F238E27FC236}">
                <a16:creationId xmlns:a16="http://schemas.microsoft.com/office/drawing/2014/main" id="{059BFEDF-8D59-AD46-5020-23B989569DEE}"/>
              </a:ext>
            </a:extLst>
          </p:cNvPr>
          <p:cNvPicPr>
            <a:picLocks noGrp="1" noChangeAspect="1"/>
          </p:cNvPicPr>
          <p:nvPr>
            <p:ph idx="1"/>
          </p:nvPr>
        </p:nvPicPr>
        <p:blipFill>
          <a:blip r:embed="rId2"/>
          <a:stretch>
            <a:fillRect/>
          </a:stretch>
        </p:blipFill>
        <p:spPr>
          <a:xfrm>
            <a:off x="1569386" y="1231900"/>
            <a:ext cx="9046877" cy="5094288"/>
          </a:xfrm>
        </p:spPr>
      </p:pic>
    </p:spTree>
    <p:extLst>
      <p:ext uri="{BB962C8B-B14F-4D97-AF65-F5344CB8AC3E}">
        <p14:creationId xmlns:p14="http://schemas.microsoft.com/office/powerpoint/2010/main" val="595368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ROC CURVE :</a:t>
            </a:r>
          </a:p>
        </p:txBody>
      </p:sp>
      <p:pic>
        <p:nvPicPr>
          <p:cNvPr id="5" name="Content Placeholder 4">
            <a:extLst>
              <a:ext uri="{FF2B5EF4-FFF2-40B4-BE49-F238E27FC236}">
                <a16:creationId xmlns:a16="http://schemas.microsoft.com/office/drawing/2014/main" id="{64517A36-78C9-3DCA-13F1-2BF8CDE4F228}"/>
              </a:ext>
            </a:extLst>
          </p:cNvPr>
          <p:cNvPicPr>
            <a:picLocks noGrp="1" noChangeAspect="1"/>
          </p:cNvPicPr>
          <p:nvPr>
            <p:ph idx="1"/>
          </p:nvPr>
        </p:nvPicPr>
        <p:blipFill>
          <a:blip r:embed="rId2"/>
          <a:stretch>
            <a:fillRect/>
          </a:stretch>
        </p:blipFill>
        <p:spPr>
          <a:xfrm>
            <a:off x="861657" y="1464177"/>
            <a:ext cx="5162550" cy="4200525"/>
          </a:xfrm>
        </p:spPr>
      </p:pic>
      <p:sp>
        <p:nvSpPr>
          <p:cNvPr id="6" name="TextBox 5">
            <a:extLst>
              <a:ext uri="{FF2B5EF4-FFF2-40B4-BE49-F238E27FC236}">
                <a16:creationId xmlns:a16="http://schemas.microsoft.com/office/drawing/2014/main" id="{3A556722-6D05-DA48-DC35-A59985BA3594}"/>
              </a:ext>
            </a:extLst>
          </p:cNvPr>
          <p:cNvSpPr txBox="1"/>
          <p:nvPr/>
        </p:nvSpPr>
        <p:spPr>
          <a:xfrm>
            <a:off x="6096000" y="1548882"/>
            <a:ext cx="5343331" cy="1754326"/>
          </a:xfrm>
          <a:prstGeom prst="rect">
            <a:avLst/>
          </a:prstGeom>
          <a:noFill/>
        </p:spPr>
        <p:txBody>
          <a:bodyPr wrap="square" rtlCol="0">
            <a:spAutoFit/>
          </a:bodyPr>
          <a:lstStyle/>
          <a:p>
            <a:r>
              <a:rPr lang="en-US" b="1" i="0" dirty="0">
                <a:solidFill>
                  <a:srgbClr val="000000"/>
                </a:solidFill>
                <a:effectLst/>
                <a:latin typeface="Helvetica Neue"/>
              </a:rPr>
              <a:t>The area under the curve of the ROC is 0.86 which is quite good. So we seem to have a good model. Let's also check the sensitivity and specificity tradeoff to find the optimal cutoff point</a:t>
            </a:r>
          </a:p>
          <a:p>
            <a:endParaRPr lang="en-IN" dirty="0"/>
          </a:p>
        </p:txBody>
      </p:sp>
    </p:spTree>
    <p:extLst>
      <p:ext uri="{BB962C8B-B14F-4D97-AF65-F5344CB8AC3E}">
        <p14:creationId xmlns:p14="http://schemas.microsoft.com/office/powerpoint/2010/main" val="3926138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ACCURACY, SPECIFICITY AND SENSITIVITY :</a:t>
            </a:r>
          </a:p>
        </p:txBody>
      </p:sp>
      <p:pic>
        <p:nvPicPr>
          <p:cNvPr id="5" name="Content Placeholder 4">
            <a:extLst>
              <a:ext uri="{FF2B5EF4-FFF2-40B4-BE49-F238E27FC236}">
                <a16:creationId xmlns:a16="http://schemas.microsoft.com/office/drawing/2014/main" id="{98EA485E-3FFE-EDD6-3CDB-DE6928215F7B}"/>
              </a:ext>
            </a:extLst>
          </p:cNvPr>
          <p:cNvPicPr>
            <a:picLocks noGrp="1" noChangeAspect="1"/>
          </p:cNvPicPr>
          <p:nvPr>
            <p:ph idx="1"/>
          </p:nvPr>
        </p:nvPicPr>
        <p:blipFill>
          <a:blip r:embed="rId2"/>
          <a:stretch>
            <a:fillRect/>
          </a:stretch>
        </p:blipFill>
        <p:spPr>
          <a:xfrm>
            <a:off x="859615" y="1715520"/>
            <a:ext cx="4905375" cy="3343275"/>
          </a:xfrm>
        </p:spPr>
      </p:pic>
      <p:sp>
        <p:nvSpPr>
          <p:cNvPr id="6" name="TextBox 5">
            <a:extLst>
              <a:ext uri="{FF2B5EF4-FFF2-40B4-BE49-F238E27FC236}">
                <a16:creationId xmlns:a16="http://schemas.microsoft.com/office/drawing/2014/main" id="{D0A8AADE-9714-79B6-007D-94EB1E508ABA}"/>
              </a:ext>
            </a:extLst>
          </p:cNvPr>
          <p:cNvSpPr txBox="1"/>
          <p:nvPr/>
        </p:nvSpPr>
        <p:spPr>
          <a:xfrm>
            <a:off x="6932645" y="1800808"/>
            <a:ext cx="4786604" cy="1200329"/>
          </a:xfrm>
          <a:prstGeom prst="rect">
            <a:avLst/>
          </a:prstGeom>
          <a:noFill/>
        </p:spPr>
        <p:txBody>
          <a:bodyPr wrap="square" rtlCol="0">
            <a:spAutoFit/>
          </a:bodyPr>
          <a:lstStyle/>
          <a:p>
            <a:r>
              <a:rPr lang="en-US" b="1" i="0" dirty="0">
                <a:solidFill>
                  <a:srgbClr val="000000"/>
                </a:solidFill>
                <a:effectLst/>
                <a:latin typeface="Helvetica Neue"/>
              </a:rPr>
              <a:t>As you can see that around 0.42, you get the optimal values of the three metrics. </a:t>
            </a:r>
          </a:p>
          <a:p>
            <a:r>
              <a:rPr lang="en-US" b="1" i="0" dirty="0">
                <a:solidFill>
                  <a:srgbClr val="000000"/>
                </a:solidFill>
                <a:effectLst/>
                <a:latin typeface="Helvetica Neue"/>
              </a:rPr>
              <a:t>So let's choose 0.42 as our cutoff now.</a:t>
            </a:r>
          </a:p>
          <a:p>
            <a:endParaRPr lang="en-IN" dirty="0"/>
          </a:p>
        </p:txBody>
      </p:sp>
    </p:spTree>
    <p:extLst>
      <p:ext uri="{BB962C8B-B14F-4D97-AF65-F5344CB8AC3E}">
        <p14:creationId xmlns:p14="http://schemas.microsoft.com/office/powerpoint/2010/main" val="58154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8D20-1301-6D67-9ABF-41F2C809CED5}"/>
              </a:ext>
            </a:extLst>
          </p:cNvPr>
          <p:cNvSpPr>
            <a:spLocks noGrp="1"/>
          </p:cNvSpPr>
          <p:nvPr>
            <p:ph type="title"/>
          </p:nvPr>
        </p:nvSpPr>
        <p:spPr>
          <a:xfrm>
            <a:off x="63759" y="215122"/>
            <a:ext cx="12064482" cy="838524"/>
          </a:xfrm>
          <a:solidFill>
            <a:schemeClr val="accent2">
              <a:lumMod val="20000"/>
              <a:lumOff val="80000"/>
            </a:schemeClr>
          </a:solidFill>
        </p:spPr>
        <p:txBody>
          <a:bodyPr>
            <a:normAutofit/>
          </a:bodyPr>
          <a:lstStyle/>
          <a:p>
            <a:r>
              <a:rPr lang="en-IN" sz="2800" b="1" dirty="0"/>
              <a:t>PRECISION RECALL CURVE:</a:t>
            </a:r>
          </a:p>
        </p:txBody>
      </p:sp>
      <p:pic>
        <p:nvPicPr>
          <p:cNvPr id="8" name="Content Placeholder 7">
            <a:extLst>
              <a:ext uri="{FF2B5EF4-FFF2-40B4-BE49-F238E27FC236}">
                <a16:creationId xmlns:a16="http://schemas.microsoft.com/office/drawing/2014/main" id="{FF363250-E9E4-DBF4-77C3-6047B688B47E}"/>
              </a:ext>
            </a:extLst>
          </p:cNvPr>
          <p:cNvPicPr>
            <a:picLocks noGrp="1" noChangeAspect="1"/>
          </p:cNvPicPr>
          <p:nvPr>
            <p:ph idx="1"/>
          </p:nvPr>
        </p:nvPicPr>
        <p:blipFill>
          <a:blip r:embed="rId2"/>
          <a:stretch>
            <a:fillRect/>
          </a:stretch>
        </p:blipFill>
        <p:spPr>
          <a:xfrm>
            <a:off x="854043" y="1683220"/>
            <a:ext cx="4848225" cy="3143250"/>
          </a:xfrm>
        </p:spPr>
      </p:pic>
      <p:graphicFrame>
        <p:nvGraphicFramePr>
          <p:cNvPr id="3" name="Table 3">
            <a:extLst>
              <a:ext uri="{FF2B5EF4-FFF2-40B4-BE49-F238E27FC236}">
                <a16:creationId xmlns:a16="http://schemas.microsoft.com/office/drawing/2014/main" id="{6F1CA0FF-B874-93FA-6252-CE5614F1A6D4}"/>
              </a:ext>
            </a:extLst>
          </p:cNvPr>
          <p:cNvGraphicFramePr>
            <a:graphicFrameLocks noGrp="1"/>
          </p:cNvGraphicFramePr>
          <p:nvPr>
            <p:extLst>
              <p:ext uri="{D42A27DB-BD31-4B8C-83A1-F6EECF244321}">
                <p14:modId xmlns:p14="http://schemas.microsoft.com/office/powerpoint/2010/main" val="1848857861"/>
              </p:ext>
            </p:extLst>
          </p:nvPr>
        </p:nvGraphicFramePr>
        <p:xfrm>
          <a:off x="5702268" y="2044611"/>
          <a:ext cx="5746392" cy="2266131"/>
        </p:xfrm>
        <a:graphic>
          <a:graphicData uri="http://schemas.openxmlformats.org/drawingml/2006/table">
            <a:tbl>
              <a:tblPr firstRow="1" bandRow="1">
                <a:tableStyleId>{5C22544A-7EE6-4342-B048-85BDC9FD1C3A}</a:tableStyleId>
              </a:tblPr>
              <a:tblGrid>
                <a:gridCol w="1915464">
                  <a:extLst>
                    <a:ext uri="{9D8B030D-6E8A-4147-A177-3AD203B41FA5}">
                      <a16:colId xmlns:a16="http://schemas.microsoft.com/office/drawing/2014/main" val="2445692356"/>
                    </a:ext>
                  </a:extLst>
                </a:gridCol>
                <a:gridCol w="1915464">
                  <a:extLst>
                    <a:ext uri="{9D8B030D-6E8A-4147-A177-3AD203B41FA5}">
                      <a16:colId xmlns:a16="http://schemas.microsoft.com/office/drawing/2014/main" val="1832985278"/>
                    </a:ext>
                  </a:extLst>
                </a:gridCol>
                <a:gridCol w="1915464">
                  <a:extLst>
                    <a:ext uri="{9D8B030D-6E8A-4147-A177-3AD203B41FA5}">
                      <a16:colId xmlns:a16="http://schemas.microsoft.com/office/drawing/2014/main" val="657778767"/>
                    </a:ext>
                  </a:extLst>
                </a:gridCol>
              </a:tblGrid>
              <a:tr h="755377">
                <a:tc>
                  <a:txBody>
                    <a:bodyPr/>
                    <a:lstStyle/>
                    <a:p>
                      <a:pPr algn="ctr"/>
                      <a:r>
                        <a:rPr lang="en-IN" sz="1400" dirty="0"/>
                        <a:t>PREDICTION</a:t>
                      </a:r>
                    </a:p>
                  </a:txBody>
                  <a:tcPr anchor="ctr"/>
                </a:tc>
                <a:tc>
                  <a:txBody>
                    <a:bodyPr/>
                    <a:lstStyle/>
                    <a:p>
                      <a:pPr algn="ctr"/>
                      <a:r>
                        <a:rPr lang="en-IN" sz="1400" b="1" kern="1200" dirty="0">
                          <a:solidFill>
                            <a:schemeClr val="lt1"/>
                          </a:solidFill>
                          <a:latin typeface="+mn-lt"/>
                          <a:ea typeface="+mn-ea"/>
                          <a:cs typeface="+mn-cs"/>
                        </a:rPr>
                        <a:t>TRAIN</a:t>
                      </a:r>
                    </a:p>
                  </a:txBody>
                  <a:tcPr anchor="ctr"/>
                </a:tc>
                <a:tc>
                  <a:txBody>
                    <a:bodyPr/>
                    <a:lstStyle/>
                    <a:p>
                      <a:pPr algn="ctr"/>
                      <a:r>
                        <a:rPr lang="en-IN" sz="1400" b="1" kern="1200" dirty="0">
                          <a:solidFill>
                            <a:schemeClr val="lt1"/>
                          </a:solidFill>
                          <a:latin typeface="+mn-lt"/>
                          <a:ea typeface="+mn-ea"/>
                          <a:cs typeface="+mn-cs"/>
                        </a:rPr>
                        <a:t>TEST</a:t>
                      </a:r>
                    </a:p>
                  </a:txBody>
                  <a:tcPr anchor="ctr"/>
                </a:tc>
                <a:extLst>
                  <a:ext uri="{0D108BD9-81ED-4DB2-BD59-A6C34878D82A}">
                    <a16:rowId xmlns:a16="http://schemas.microsoft.com/office/drawing/2014/main" val="3413045791"/>
                  </a:ext>
                </a:extLst>
              </a:tr>
              <a:tr h="755377">
                <a:tc>
                  <a:txBody>
                    <a:bodyPr/>
                    <a:lstStyle/>
                    <a:p>
                      <a:r>
                        <a:rPr lang="en-IN" dirty="0"/>
                        <a:t>PRECISION</a:t>
                      </a:r>
                    </a:p>
                  </a:txBody>
                  <a:tcPr anchor="ctr"/>
                </a:tc>
                <a:tc>
                  <a:txBody>
                    <a:bodyPr/>
                    <a:lstStyle/>
                    <a:p>
                      <a:pPr algn="ctr"/>
                      <a:r>
                        <a:rPr lang="en-IN" dirty="0"/>
                        <a:t>0.78</a:t>
                      </a:r>
                    </a:p>
                  </a:txBody>
                  <a:tcPr anchor="ctr"/>
                </a:tc>
                <a:tc>
                  <a:txBody>
                    <a:bodyPr/>
                    <a:lstStyle/>
                    <a:p>
                      <a:pPr algn="ctr"/>
                      <a:r>
                        <a:rPr lang="en-IN" dirty="0"/>
                        <a:t>0.78</a:t>
                      </a:r>
                    </a:p>
                  </a:txBody>
                  <a:tcPr anchor="ctr"/>
                </a:tc>
                <a:extLst>
                  <a:ext uri="{0D108BD9-81ED-4DB2-BD59-A6C34878D82A}">
                    <a16:rowId xmlns:a16="http://schemas.microsoft.com/office/drawing/2014/main" val="887519847"/>
                  </a:ext>
                </a:extLst>
              </a:tr>
              <a:tr h="755377">
                <a:tc>
                  <a:txBody>
                    <a:bodyPr/>
                    <a:lstStyle/>
                    <a:p>
                      <a:r>
                        <a:rPr lang="en-IN" dirty="0"/>
                        <a:t>RECALL</a:t>
                      </a:r>
                    </a:p>
                  </a:txBody>
                  <a:tcPr anchor="ctr"/>
                </a:tc>
                <a:tc>
                  <a:txBody>
                    <a:bodyPr/>
                    <a:lstStyle/>
                    <a:p>
                      <a:pPr algn="ctr"/>
                      <a:r>
                        <a:rPr lang="en-IN" dirty="0"/>
                        <a:t>0.77</a:t>
                      </a:r>
                    </a:p>
                  </a:txBody>
                  <a:tcPr anchor="ctr"/>
                </a:tc>
                <a:tc>
                  <a:txBody>
                    <a:bodyPr/>
                    <a:lstStyle/>
                    <a:p>
                      <a:pPr algn="ctr"/>
                      <a:r>
                        <a:rPr lang="en-IN" dirty="0"/>
                        <a:t>0.77</a:t>
                      </a:r>
                    </a:p>
                  </a:txBody>
                  <a:tcPr anchor="ctr"/>
                </a:tc>
                <a:extLst>
                  <a:ext uri="{0D108BD9-81ED-4DB2-BD59-A6C34878D82A}">
                    <a16:rowId xmlns:a16="http://schemas.microsoft.com/office/drawing/2014/main" val="350590968"/>
                  </a:ext>
                </a:extLst>
              </a:tr>
            </a:tbl>
          </a:graphicData>
        </a:graphic>
      </p:graphicFrame>
    </p:spTree>
    <p:extLst>
      <p:ext uri="{BB962C8B-B14F-4D97-AF65-F5344CB8AC3E}">
        <p14:creationId xmlns:p14="http://schemas.microsoft.com/office/powerpoint/2010/main" val="3223738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747</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Wingdings</vt:lpstr>
      <vt:lpstr>Office Theme</vt:lpstr>
      <vt:lpstr>LEAD SCORE  CASE STUDY</vt:lpstr>
      <vt:lpstr>PROBLEM STATEMENT:</vt:lpstr>
      <vt:lpstr>SOLUTION METHODOLOGY :</vt:lpstr>
      <vt:lpstr>DATA CLEANING AND PREPARATION:</vt:lpstr>
      <vt:lpstr>PREPARING THE DATA FOR MODELLING</vt:lpstr>
      <vt:lpstr>CORRELATION:</vt:lpstr>
      <vt:lpstr>ROC CURVE :</vt:lpstr>
      <vt:lpstr>ACCURACY, SPECIFICITY AND SENSITIVITY :</vt:lpstr>
      <vt:lpstr>PRECISION RECALL CURVE: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SCORE  CASE STUDY</dc:title>
  <dc:creator>Ganesh Babu</dc:creator>
  <cp:lastModifiedBy>Ganesh Babu</cp:lastModifiedBy>
  <cp:revision>2</cp:revision>
  <dcterms:created xsi:type="dcterms:W3CDTF">2022-11-14T20:36:18Z</dcterms:created>
  <dcterms:modified xsi:type="dcterms:W3CDTF">2022-11-15T09:57:22Z</dcterms:modified>
</cp:coreProperties>
</file>