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76" r:id="rId3"/>
    <p:sldId id="277" r:id="rId4"/>
    <p:sldId id="279" r:id="rId5"/>
    <p:sldId id="295" r:id="rId6"/>
    <p:sldId id="278" r:id="rId7"/>
    <p:sldId id="280" r:id="rId8"/>
    <p:sldId id="281" r:id="rId9"/>
    <p:sldId id="296" r:id="rId10"/>
    <p:sldId id="297" r:id="rId11"/>
    <p:sldId id="298" r:id="rId12"/>
    <p:sldId id="299" r:id="rId13"/>
    <p:sldId id="300" r:id="rId14"/>
    <p:sldId id="302" r:id="rId15"/>
    <p:sldId id="301" r:id="rId1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9" autoAdjust="0"/>
    <p:restoredTop sz="79211" autoAdjust="0"/>
  </p:normalViewPr>
  <p:slideViewPr>
    <p:cSldViewPr>
      <p:cViewPr varScale="1">
        <p:scale>
          <a:sx n="53" d="100"/>
          <a:sy n="53" d="100"/>
        </p:scale>
        <p:origin x="-108" y="-168"/>
      </p:cViewPr>
      <p:guideLst>
        <p:guide orient="horz" pos="2160"/>
        <p:guide pos="2880"/>
      </p:guideLst>
    </p:cSldViewPr>
  </p:slideViewPr>
  <p:notesTextViewPr>
    <p:cViewPr>
      <p:scale>
        <a:sx n="100" d="100"/>
        <a:sy n="100" d="100"/>
      </p:scale>
      <p:origin x="30" y="3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793C6DB-175F-4214-9095-D4E16642DBAC}" type="slidenum">
              <a:rPr lang="en-AU"/>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C2D7A-50F0-47A1-B1C0-7DBA14560F7A}" type="slidenum">
              <a:rPr lang="en-AU"/>
              <a:pPr/>
              <a:t>2</a:t>
            </a:fld>
            <a:endParaRPr lang="en-AU"/>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sz="1200" kern="1200" baseline="0" dirty="0" smtClean="0">
                <a:solidFill>
                  <a:schemeClr val="tx1"/>
                </a:solidFill>
                <a:latin typeface="Arial" charset="0"/>
                <a:ea typeface="+mn-ea"/>
                <a:cs typeface="+mn-cs"/>
              </a:rPr>
              <a:t>Kerberos 4 </a:t>
            </a:r>
            <a:r>
              <a:rPr lang="en-US" sz="1200" kern="1200" baseline="0" dirty="0" smtClean="0">
                <a:solidFill>
                  <a:schemeClr val="tx1"/>
                </a:solidFill>
                <a:latin typeface="Arial" charset="0"/>
                <a:ea typeface="+mn-ea"/>
                <a:cs typeface="+mn-cs"/>
              </a:rPr>
              <a:t>is an authentication service developed as part of Project Athena at MIT.</a:t>
            </a:r>
          </a:p>
          <a:p>
            <a:r>
              <a:rPr lang="en-US" sz="1200" kern="1200" baseline="0" dirty="0" smtClean="0">
                <a:solidFill>
                  <a:schemeClr val="tx1"/>
                </a:solidFill>
                <a:latin typeface="Arial" charset="0"/>
                <a:ea typeface="+mn-ea"/>
                <a:cs typeface="+mn-cs"/>
              </a:rPr>
              <a:t>The problem that Kerberos addresses is this: Assume an open distributed environment in which users at workstations wish to access services on servers distributed throughout the network. </a:t>
            </a:r>
          </a:p>
          <a:p>
            <a:r>
              <a:rPr lang="en-US" sz="1200" kern="1200" baseline="0" dirty="0" smtClean="0">
                <a:solidFill>
                  <a:schemeClr val="tx1"/>
                </a:solidFill>
                <a:latin typeface="Arial" charset="0"/>
                <a:ea typeface="+mn-ea"/>
                <a:cs typeface="+mn-cs"/>
              </a:rPr>
              <a:t>We would like for servers to be able to restrict access to authorized users and to be able to authenticate requests for service. In this environment, a workstation cannot be trusted to identify its users correctly to network</a:t>
            </a:r>
          </a:p>
          <a:p>
            <a:r>
              <a:rPr lang="en-US" sz="1200" kern="1200" baseline="0" dirty="0" smtClean="0">
                <a:solidFill>
                  <a:schemeClr val="tx1"/>
                </a:solidFill>
                <a:latin typeface="Arial" charset="0"/>
                <a:ea typeface="+mn-ea"/>
                <a:cs typeface="+mn-cs"/>
              </a:rPr>
              <a:t>services. In particular, the following three threats exist:  </a:t>
            </a:r>
          </a:p>
          <a:p>
            <a:r>
              <a:rPr lang="en-US" sz="1200" b="1" kern="1200" baseline="0" dirty="0" smtClean="0">
                <a:solidFill>
                  <a:schemeClr val="tx1"/>
                </a:solidFill>
                <a:latin typeface="Arial" charset="0"/>
                <a:ea typeface="+mn-ea"/>
                <a:cs typeface="+mn-cs"/>
              </a:rPr>
              <a:t>1. A user may gain access to a particular workstation and pretend to be another </a:t>
            </a:r>
            <a:r>
              <a:rPr lang="en-US" sz="1200" kern="1200" baseline="0" dirty="0" smtClean="0">
                <a:solidFill>
                  <a:schemeClr val="tx1"/>
                </a:solidFill>
                <a:latin typeface="Arial" charset="0"/>
                <a:ea typeface="+mn-ea"/>
                <a:cs typeface="+mn-cs"/>
              </a:rPr>
              <a:t>user operating from that workstation.</a:t>
            </a:r>
          </a:p>
          <a:p>
            <a:r>
              <a:rPr lang="en-US" sz="1200" b="1" kern="1200" baseline="0" dirty="0" smtClean="0">
                <a:solidFill>
                  <a:schemeClr val="tx1"/>
                </a:solidFill>
                <a:latin typeface="Arial" charset="0"/>
                <a:ea typeface="+mn-ea"/>
                <a:cs typeface="+mn-cs"/>
              </a:rPr>
              <a:t>2. A user may alter the network address of a workstation so that the requests </a:t>
            </a:r>
            <a:r>
              <a:rPr lang="en-US" sz="1200" kern="1200" baseline="0" dirty="0" smtClean="0">
                <a:solidFill>
                  <a:schemeClr val="tx1"/>
                </a:solidFill>
                <a:latin typeface="Arial" charset="0"/>
                <a:ea typeface="+mn-ea"/>
                <a:cs typeface="+mn-cs"/>
              </a:rPr>
              <a:t>sent from the altered workstation appear to come from the impersonated workstation.</a:t>
            </a:r>
          </a:p>
          <a:p>
            <a:r>
              <a:rPr lang="en-US" sz="1200" b="1" kern="1200" baseline="0" dirty="0" smtClean="0">
                <a:solidFill>
                  <a:schemeClr val="tx1"/>
                </a:solidFill>
                <a:latin typeface="Arial" charset="0"/>
                <a:ea typeface="+mn-ea"/>
                <a:cs typeface="+mn-cs"/>
              </a:rPr>
              <a:t>3. A user may eavesdrop on exchanges and use a replay attack to gain entrance </a:t>
            </a:r>
            <a:r>
              <a:rPr lang="en-US" sz="1200" kern="1200" baseline="0" dirty="0" smtClean="0">
                <a:solidFill>
                  <a:schemeClr val="tx1"/>
                </a:solidFill>
                <a:latin typeface="Arial" charset="0"/>
                <a:ea typeface="+mn-ea"/>
                <a:cs typeface="+mn-cs"/>
              </a:rPr>
              <a:t>to a server or to disrupt operations.</a:t>
            </a:r>
          </a:p>
          <a:p>
            <a:r>
              <a:rPr lang="en-US" sz="1200" kern="1200" baseline="0" dirty="0" smtClean="0">
                <a:solidFill>
                  <a:schemeClr val="tx1"/>
                </a:solidFill>
                <a:latin typeface="Arial" charset="0"/>
                <a:ea typeface="+mn-ea"/>
                <a:cs typeface="+mn-cs"/>
              </a:rPr>
              <a:t>In any of these cases, an unauthorized user may be able to gain access to services and data that he or she is not authorized to access. Rather than building in elaborate authentication protocols at each server, Kerberos provides a centralized authentication server whose function is to authenticate users to servers and servers to users. Unlike most other authentication schemes described in this book, Kerberos relies</a:t>
            </a:r>
          </a:p>
          <a:p>
            <a:r>
              <a:rPr lang="en-US" sz="1200" kern="1200" baseline="0" dirty="0" smtClean="0">
                <a:solidFill>
                  <a:schemeClr val="tx1"/>
                </a:solidFill>
                <a:latin typeface="Arial" charset="0"/>
                <a:ea typeface="+mn-ea"/>
                <a:cs typeface="+mn-cs"/>
              </a:rPr>
              <a:t>exclusively on symmetric encryption, making no use of public-key encryption.</a:t>
            </a:r>
          </a:p>
          <a:p>
            <a:r>
              <a:rPr lang="en-US" sz="1200" kern="1200" baseline="0" dirty="0" smtClean="0">
                <a:solidFill>
                  <a:schemeClr val="tx1"/>
                </a:solidFill>
                <a:latin typeface="Arial" charset="0"/>
                <a:ea typeface="+mn-ea"/>
                <a:cs typeface="+mn-cs"/>
              </a:rPr>
              <a:t>Two versions of Kerberos are in common use. Version 4 [MILL88, STEI88]</a:t>
            </a:r>
          </a:p>
          <a:p>
            <a:r>
              <a:rPr lang="en-US" sz="1200" kern="1200" baseline="0" dirty="0" smtClean="0">
                <a:solidFill>
                  <a:schemeClr val="tx1"/>
                </a:solidFill>
                <a:latin typeface="Arial" charset="0"/>
                <a:ea typeface="+mn-ea"/>
                <a:cs typeface="+mn-cs"/>
              </a:rPr>
              <a:t>implementations still exist. Version 5 [KOHL94] corrects some of the security deficiencies</a:t>
            </a:r>
          </a:p>
          <a:p>
            <a:r>
              <a:rPr lang="en-US" sz="1200" kern="1200" baseline="0" dirty="0" smtClean="0">
                <a:solidFill>
                  <a:schemeClr val="tx1"/>
                </a:solidFill>
                <a:latin typeface="Arial" charset="0"/>
                <a:ea typeface="+mn-ea"/>
                <a:cs typeface="+mn-cs"/>
              </a:rPr>
              <a:t>of version 4 and has been issued as a proposed Internet Standard (RFC 4120</a:t>
            </a:r>
          </a:p>
          <a:p>
            <a:r>
              <a:rPr lang="en-US" sz="1200" kern="1200" baseline="0" dirty="0" smtClean="0">
                <a:solidFill>
                  <a:schemeClr val="tx1"/>
                </a:solidFill>
                <a:latin typeface="Arial" charset="0"/>
                <a:ea typeface="+mn-ea"/>
                <a:cs typeface="+mn-cs"/>
              </a:rPr>
              <a:t>and RFC 4121)</a:t>
            </a:r>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first published report on Kerberos [STEI88] listed the following</a:t>
            </a:r>
          </a:p>
          <a:p>
            <a:r>
              <a:rPr lang="en-US" sz="1200" kern="1200" baseline="0" dirty="0" smtClean="0">
                <a:solidFill>
                  <a:schemeClr val="tx1"/>
                </a:solidFill>
                <a:latin typeface="Arial" charset="0"/>
                <a:ea typeface="+mn-ea"/>
                <a:cs typeface="+mn-cs"/>
              </a:rPr>
              <a:t>requirements.</a:t>
            </a:r>
          </a:p>
          <a:p>
            <a:r>
              <a:rPr lang="en-US" sz="1200" kern="1200" baseline="0" dirty="0" smtClean="0">
                <a:solidFill>
                  <a:schemeClr val="tx1"/>
                </a:solidFill>
                <a:latin typeface="Arial" charset="0"/>
                <a:ea typeface="+mn-ea"/>
                <a:cs typeface="+mn-cs"/>
              </a:rPr>
              <a:t>• </a:t>
            </a:r>
            <a:r>
              <a:rPr lang="en-US" sz="1200" b="1" kern="1200" baseline="0" dirty="0" smtClean="0">
                <a:solidFill>
                  <a:schemeClr val="tx1"/>
                </a:solidFill>
                <a:latin typeface="Arial" charset="0"/>
                <a:ea typeface="+mn-ea"/>
                <a:cs typeface="+mn-cs"/>
              </a:rPr>
              <a:t>Secure: A network eavesdropper should not be able to obtain the necessary</a:t>
            </a:r>
          </a:p>
          <a:p>
            <a:r>
              <a:rPr lang="en-US" sz="1200" kern="1200" baseline="0" dirty="0" smtClean="0">
                <a:solidFill>
                  <a:schemeClr val="tx1"/>
                </a:solidFill>
                <a:latin typeface="Arial" charset="0"/>
                <a:ea typeface="+mn-ea"/>
                <a:cs typeface="+mn-cs"/>
              </a:rPr>
              <a:t>information to impersonate a user. More generally, Kerberos should be strong</a:t>
            </a:r>
          </a:p>
          <a:p>
            <a:r>
              <a:rPr lang="en-US" sz="1200" kern="1200" baseline="0" dirty="0" smtClean="0">
                <a:solidFill>
                  <a:schemeClr val="tx1"/>
                </a:solidFill>
                <a:latin typeface="Arial" charset="0"/>
                <a:ea typeface="+mn-ea"/>
                <a:cs typeface="+mn-cs"/>
              </a:rPr>
              <a:t>enough that a potential opponent does not find it to be the weak link.</a:t>
            </a:r>
          </a:p>
          <a:p>
            <a:r>
              <a:rPr lang="en-US" sz="1200" kern="1200" baseline="0" dirty="0" smtClean="0">
                <a:solidFill>
                  <a:schemeClr val="tx1"/>
                </a:solidFill>
                <a:latin typeface="Arial" charset="0"/>
                <a:ea typeface="+mn-ea"/>
                <a:cs typeface="+mn-cs"/>
              </a:rPr>
              <a:t>• </a:t>
            </a:r>
            <a:r>
              <a:rPr lang="en-US" sz="1200" b="1" kern="1200" baseline="0" dirty="0" smtClean="0">
                <a:solidFill>
                  <a:schemeClr val="tx1"/>
                </a:solidFill>
                <a:latin typeface="Arial" charset="0"/>
                <a:ea typeface="+mn-ea"/>
                <a:cs typeface="+mn-cs"/>
              </a:rPr>
              <a:t>Reliable: For all services that rely on Kerberos for access control, lack of</a:t>
            </a:r>
          </a:p>
          <a:p>
            <a:r>
              <a:rPr lang="en-US" sz="1200" kern="1200" baseline="0" dirty="0" smtClean="0">
                <a:solidFill>
                  <a:schemeClr val="tx1"/>
                </a:solidFill>
                <a:latin typeface="Arial" charset="0"/>
                <a:ea typeface="+mn-ea"/>
                <a:cs typeface="+mn-cs"/>
              </a:rPr>
              <a:t>availability of the Kerberos service means lack of availability of the supported</a:t>
            </a:r>
          </a:p>
          <a:p>
            <a:r>
              <a:rPr lang="en-US" sz="1200" kern="1200" baseline="0" dirty="0" smtClean="0">
                <a:solidFill>
                  <a:schemeClr val="tx1"/>
                </a:solidFill>
                <a:latin typeface="Arial" charset="0"/>
                <a:ea typeface="+mn-ea"/>
                <a:cs typeface="+mn-cs"/>
              </a:rPr>
              <a:t>services. Hence, Kerberos should be highly reliable and should employ a distributed</a:t>
            </a:r>
          </a:p>
          <a:p>
            <a:r>
              <a:rPr lang="en-US" sz="1200" kern="1200" baseline="0" dirty="0" smtClean="0">
                <a:solidFill>
                  <a:schemeClr val="tx1"/>
                </a:solidFill>
                <a:latin typeface="Arial" charset="0"/>
                <a:ea typeface="+mn-ea"/>
                <a:cs typeface="+mn-cs"/>
              </a:rPr>
              <a:t>server architecture with one system able to back up another.</a:t>
            </a:r>
          </a:p>
          <a:p>
            <a:r>
              <a:rPr lang="en-US" sz="1200" kern="1200" baseline="0" dirty="0" smtClean="0">
                <a:solidFill>
                  <a:schemeClr val="tx1"/>
                </a:solidFill>
                <a:latin typeface="Arial" charset="0"/>
                <a:ea typeface="+mn-ea"/>
                <a:cs typeface="+mn-cs"/>
              </a:rPr>
              <a:t>• </a:t>
            </a:r>
            <a:r>
              <a:rPr lang="en-US" sz="1200" b="1" kern="1200" baseline="0" dirty="0" smtClean="0">
                <a:solidFill>
                  <a:schemeClr val="tx1"/>
                </a:solidFill>
                <a:latin typeface="Arial" charset="0"/>
                <a:ea typeface="+mn-ea"/>
                <a:cs typeface="+mn-cs"/>
              </a:rPr>
              <a:t>Transparent: Ideally, the user should not be aware that authentication is taking</a:t>
            </a:r>
          </a:p>
          <a:p>
            <a:r>
              <a:rPr lang="en-US" sz="1200" kern="1200" baseline="0" dirty="0" smtClean="0">
                <a:solidFill>
                  <a:schemeClr val="tx1"/>
                </a:solidFill>
                <a:latin typeface="Arial" charset="0"/>
                <a:ea typeface="+mn-ea"/>
                <a:cs typeface="+mn-cs"/>
              </a:rPr>
              <a:t>place beyond the requirement to enter a password.</a:t>
            </a:r>
          </a:p>
          <a:p>
            <a:r>
              <a:rPr lang="en-US" sz="1200" kern="1200" baseline="0" dirty="0" smtClean="0">
                <a:solidFill>
                  <a:schemeClr val="tx1"/>
                </a:solidFill>
                <a:latin typeface="Arial" charset="0"/>
                <a:ea typeface="+mn-ea"/>
                <a:cs typeface="+mn-cs"/>
              </a:rPr>
              <a:t>• </a:t>
            </a:r>
            <a:r>
              <a:rPr lang="en-US" sz="1200" b="1" kern="1200" baseline="0" dirty="0" smtClean="0">
                <a:solidFill>
                  <a:schemeClr val="tx1"/>
                </a:solidFill>
                <a:latin typeface="Arial" charset="0"/>
                <a:ea typeface="+mn-ea"/>
                <a:cs typeface="+mn-cs"/>
              </a:rPr>
              <a:t>Scalable: The system should be capable of supporting large numbers of clients</a:t>
            </a:r>
          </a:p>
          <a:p>
            <a:r>
              <a:rPr lang="en-US" sz="1200" kern="1200" baseline="0" dirty="0" smtClean="0">
                <a:solidFill>
                  <a:schemeClr val="tx1"/>
                </a:solidFill>
                <a:latin typeface="Arial" charset="0"/>
                <a:ea typeface="+mn-ea"/>
                <a:cs typeface="+mn-cs"/>
              </a:rPr>
              <a:t>and servers. This suggests a modular, distributed architecture.</a:t>
            </a:r>
            <a:endParaRPr lang="en-US" dirty="0"/>
          </a:p>
        </p:txBody>
      </p:sp>
      <p:sp>
        <p:nvSpPr>
          <p:cNvPr id="4" name="Slide Number Placeholder 3"/>
          <p:cNvSpPr>
            <a:spLocks noGrp="1"/>
          </p:cNvSpPr>
          <p:nvPr>
            <p:ph type="sldNum" sz="quarter" idx="10"/>
          </p:nvPr>
        </p:nvSpPr>
        <p:spPr/>
        <p:txBody>
          <a:bodyPr/>
          <a:lstStyle/>
          <a:p>
            <a:fld id="{9793C6DB-175F-4214-9095-D4E16642DBAC}" type="slidenum">
              <a:rPr lang="en-AU" smtClean="0"/>
              <a:pPr/>
              <a:t>3</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3447E-1CCB-4F05-80F0-70BC764DEBD7}" type="slidenum">
              <a:rPr lang="en-AU"/>
              <a:pPr/>
              <a:t>4</a:t>
            </a:fld>
            <a:endParaRPr lang="en-AU"/>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The core of Kerberos is the Authentication and Ticket Granting Servers – these are trusted by all users and servers and must be securely administered.</a:t>
            </a:r>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3447E-1CCB-4F05-80F0-70BC764DEBD7}" type="slidenum">
              <a:rPr lang="en-AU"/>
              <a:pPr/>
              <a:t>5</a:t>
            </a:fld>
            <a:endParaRPr lang="en-AU"/>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The core of Kerberos is the Authentication and Ticket Granting Servers – these are trusted by all users and servers and must be securely administered.</a:t>
            </a:r>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D7BF7-FE2F-449F-9F11-0183CD43C5C9}" type="slidenum">
              <a:rPr lang="en-AU"/>
              <a:pPr/>
              <a:t>6</a:t>
            </a:fld>
            <a:endParaRPr lang="en-AU"/>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Stallings Fig 14.1. Discuss in relation to Table 14.1 which details message exchanges.</a:t>
            </a:r>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93C6DB-175F-4214-9095-D4E16642DBAC}" type="slidenum">
              <a:rPr lang="en-AU" smtClean="0"/>
              <a:pPr/>
              <a:t>8</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A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A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987AE67-7410-42B4-95DE-C1EEE678BAC0}"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A3422605-BECE-4759-A42C-3EFA2E2FE9E3}"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28A3198C-8C74-48CC-B054-F68A55D4E49F}"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19F4FE1A-602B-4055-A9B5-7E7D75B1BE48}" type="slidenum">
              <a:rPr lang="en-AU" smtClean="0"/>
              <a:pPr/>
              <a:t>‹#›</a:t>
            </a:fld>
            <a:endParaRPr lang="en-A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05094D9D-AD20-4E1A-BE62-865495A7C149}" type="slidenum">
              <a:rPr lang="en-AU" smtClean="0"/>
              <a:pPr/>
              <a:t>‹#›</a:t>
            </a:fld>
            <a:endParaRPr lang="en-A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4E03A89D-EF1E-42FA-B9A6-AA2C0701C334}" type="slidenum">
              <a:rPr lang="en-AU" smtClean="0"/>
              <a:pPr/>
              <a:t>‹#›</a:t>
            </a:fld>
            <a:endParaRPr lang="en-A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AU"/>
          </a:p>
        </p:txBody>
      </p:sp>
      <p:sp>
        <p:nvSpPr>
          <p:cNvPr id="8" name="Footer Placeholder 7"/>
          <p:cNvSpPr>
            <a:spLocks noGrp="1"/>
          </p:cNvSpPr>
          <p:nvPr>
            <p:ph type="ftr" sz="quarter" idx="11"/>
          </p:nvPr>
        </p:nvSpPr>
        <p:spPr/>
        <p:txBody>
          <a:bodyPr/>
          <a:lstStyle>
            <a:extLst/>
          </a:lstStyle>
          <a:p>
            <a:endParaRPr lang="en-AU"/>
          </a:p>
        </p:txBody>
      </p:sp>
      <p:sp>
        <p:nvSpPr>
          <p:cNvPr id="9" name="Slide Number Placeholder 8"/>
          <p:cNvSpPr>
            <a:spLocks noGrp="1"/>
          </p:cNvSpPr>
          <p:nvPr>
            <p:ph type="sldNum" sz="quarter" idx="12"/>
          </p:nvPr>
        </p:nvSpPr>
        <p:spPr/>
        <p:txBody>
          <a:bodyPr/>
          <a:lstStyle>
            <a:extLst/>
          </a:lstStyle>
          <a:p>
            <a:fld id="{9E87D751-EA7D-44BF-9C14-21F6D8BD3E15}"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AU"/>
          </a:p>
        </p:txBody>
      </p:sp>
      <p:sp>
        <p:nvSpPr>
          <p:cNvPr id="4" name="Footer Placeholder 3"/>
          <p:cNvSpPr>
            <a:spLocks noGrp="1"/>
          </p:cNvSpPr>
          <p:nvPr>
            <p:ph type="ftr" sz="quarter" idx="11"/>
          </p:nvPr>
        </p:nvSpPr>
        <p:spPr/>
        <p:txBody>
          <a:bodyPr/>
          <a:lstStyle>
            <a:extLst/>
          </a:lstStyle>
          <a:p>
            <a:endParaRPr lang="en-AU"/>
          </a:p>
        </p:txBody>
      </p:sp>
      <p:sp>
        <p:nvSpPr>
          <p:cNvPr id="5" name="Slide Number Placeholder 4"/>
          <p:cNvSpPr>
            <a:spLocks noGrp="1"/>
          </p:cNvSpPr>
          <p:nvPr>
            <p:ph type="sldNum" sz="quarter" idx="12"/>
          </p:nvPr>
        </p:nvSpPr>
        <p:spPr/>
        <p:txBody>
          <a:bodyPr/>
          <a:lstStyle>
            <a:extLst/>
          </a:lstStyle>
          <a:p>
            <a:fld id="{85BB6C1B-FC5D-4F6A-B089-63EB76786881}" type="slidenum">
              <a:rPr lang="en-AU" smtClean="0"/>
              <a:pPr/>
              <a:t>‹#›</a:t>
            </a:fld>
            <a:endParaRPr lang="en-A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AU"/>
          </a:p>
        </p:txBody>
      </p:sp>
      <p:sp>
        <p:nvSpPr>
          <p:cNvPr id="3" name="Footer Placeholder 2"/>
          <p:cNvSpPr>
            <a:spLocks noGrp="1"/>
          </p:cNvSpPr>
          <p:nvPr>
            <p:ph type="ftr" sz="quarter" idx="11"/>
          </p:nvPr>
        </p:nvSpPr>
        <p:spPr/>
        <p:txBody>
          <a:bodyPr/>
          <a:lstStyle>
            <a:extLst/>
          </a:lstStyle>
          <a:p>
            <a:endParaRPr lang="en-AU"/>
          </a:p>
        </p:txBody>
      </p:sp>
      <p:sp>
        <p:nvSpPr>
          <p:cNvPr id="4" name="Slide Number Placeholder 3"/>
          <p:cNvSpPr>
            <a:spLocks noGrp="1"/>
          </p:cNvSpPr>
          <p:nvPr>
            <p:ph type="sldNum" sz="quarter" idx="12"/>
          </p:nvPr>
        </p:nvSpPr>
        <p:spPr/>
        <p:txBody>
          <a:bodyPr/>
          <a:lstStyle>
            <a:extLst/>
          </a:lstStyle>
          <a:p>
            <a:fld id="{806A5C10-917B-4F3C-8557-AE0A0608412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138E3479-6704-409B-B5E8-602B5012F9D1}"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A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A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25B26B4-9BC3-4FF2-9220-EC6B3E3162D2}" type="slidenum">
              <a:rPr lang="en-AU" smtClean="0"/>
              <a:pPr/>
              <a:t>‹#›</a:t>
            </a:fld>
            <a:endParaRPr lang="en-A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A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A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386718-E556-40ED-82FA-CECA2D4B9402}"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549275"/>
            <a:ext cx="7772400" cy="1470025"/>
          </a:xfrm>
        </p:spPr>
        <p:txBody>
          <a:bodyPr/>
          <a:lstStyle/>
          <a:p>
            <a:pPr algn="ctr"/>
            <a:r>
              <a:rPr lang="en-US" dirty="0" smtClean="0">
                <a:solidFill>
                  <a:schemeClr val="tx1"/>
                </a:solidFill>
                <a:latin typeface="Times New Roman" pitchFamily="18" charset="0"/>
                <a:cs typeface="Times New Roman" pitchFamily="18" charset="0"/>
              </a:rPr>
              <a:t>KERBEROS</a:t>
            </a:r>
            <a:endParaRPr lang="en-AU" dirty="0">
              <a:solidFill>
                <a:schemeClr val="tx1"/>
              </a:solidFill>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2071670" y="3071810"/>
            <a:ext cx="6400800" cy="4319587"/>
          </a:xfrm>
        </p:spPr>
        <p:txBody>
          <a:bodyPr/>
          <a:lstStyle/>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Presented by</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By M.V </a:t>
            </a:r>
            <a:r>
              <a:rPr lang="en-US" dirty="0" err="1" smtClean="0">
                <a:latin typeface="Times New Roman" pitchFamily="18" charset="0"/>
                <a:cs typeface="Times New Roman" pitchFamily="18" charset="0"/>
              </a:rPr>
              <a:t>Ganesh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Raju</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4/4 B1 27</a:t>
            </a:r>
            <a:endParaRPr lang="en-AU" dirty="0">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88640"/>
            <a:ext cx="8496944" cy="3985706"/>
          </a:xfrm>
          <a:prstGeom prst="rect">
            <a:avLst/>
          </a:prstGeom>
        </p:spPr>
        <p:txBody>
          <a:bodyPr wrap="square">
            <a:spAutoFit/>
          </a:bodyPr>
          <a:lstStyle/>
          <a:p>
            <a:pPr marL="342900" indent="-342900" algn="just"/>
            <a:r>
              <a:rPr lang="en-US" sz="2800" b="1" dirty="0" smtClean="0">
                <a:latin typeface="Times New Roman" pitchFamily="18" charset="0"/>
                <a:cs typeface="Times New Roman" pitchFamily="18" charset="0"/>
              </a:rPr>
              <a:t>Authentication forwarding: </a:t>
            </a:r>
          </a:p>
          <a:p>
            <a:pPr marL="342900" indent="-342900" algn="just">
              <a:buFont typeface="Arial" pitchFamily="34" charset="0"/>
              <a:buChar char="•"/>
            </a:pPr>
            <a:r>
              <a:rPr lang="en-US" sz="2500" dirty="0" smtClean="0">
                <a:latin typeface="Times New Roman" pitchFamily="18" charset="0"/>
                <a:cs typeface="Times New Roman" pitchFamily="18" charset="0"/>
              </a:rPr>
              <a:t>Version 4 does not allow credentials issued to one client to be forwarded to some other host and used by some other client. </a:t>
            </a:r>
          </a:p>
          <a:p>
            <a:pPr marL="342900" indent="-342900" algn="just">
              <a:buFont typeface="Arial" pitchFamily="34" charset="0"/>
              <a:buChar char="•"/>
            </a:pPr>
            <a:r>
              <a:rPr lang="en-US" sz="2500" dirty="0" smtClean="0">
                <a:latin typeface="Times New Roman" pitchFamily="18" charset="0"/>
                <a:cs typeface="Times New Roman" pitchFamily="18" charset="0"/>
              </a:rPr>
              <a:t>This capability if allowed, would enable a client to access a server and have that server access another server on behalf of the client. </a:t>
            </a:r>
          </a:p>
          <a:p>
            <a:pPr marL="342900" indent="-342900" algn="just">
              <a:buFont typeface="Arial" pitchFamily="34" charset="0"/>
              <a:buChar char="•"/>
            </a:pPr>
            <a:r>
              <a:rPr lang="en-US" sz="2500" dirty="0" smtClean="0">
                <a:latin typeface="Times New Roman" pitchFamily="18" charset="0"/>
                <a:cs typeface="Times New Roman" pitchFamily="18" charset="0"/>
              </a:rPr>
              <a:t>For example, a client issues a request to a print server that then accesses the client’s file from a file server, using the client’s credentials for access. </a:t>
            </a:r>
          </a:p>
          <a:p>
            <a:pPr marL="342900" indent="-342900" algn="just">
              <a:buFont typeface="Arial" pitchFamily="34" charset="0"/>
              <a:buChar char="•"/>
            </a:pPr>
            <a:r>
              <a:rPr lang="en-US" sz="2500" dirty="0" smtClean="0">
                <a:latin typeface="Times New Roman" pitchFamily="18" charset="0"/>
                <a:cs typeface="Times New Roman" pitchFamily="18" charset="0"/>
              </a:rPr>
              <a:t>Version 5 provides this capability.</a:t>
            </a:r>
            <a:endParaRPr lang="en-US" sz="2500" dirty="0">
              <a:latin typeface="Times New Roman" pitchFamily="18" charset="0"/>
              <a:cs typeface="Times New Roman" pitchFamily="18" charset="0"/>
            </a:endParaRPr>
          </a:p>
        </p:txBody>
      </p:sp>
      <p:sp>
        <p:nvSpPr>
          <p:cNvPr id="5" name="Rectangle 4"/>
          <p:cNvSpPr/>
          <p:nvPr/>
        </p:nvSpPr>
        <p:spPr>
          <a:xfrm>
            <a:off x="179512" y="4365104"/>
            <a:ext cx="8496944" cy="2446824"/>
          </a:xfrm>
          <a:prstGeom prst="rect">
            <a:avLst/>
          </a:prstGeom>
        </p:spPr>
        <p:txBody>
          <a:bodyPr wrap="square">
            <a:spAutoFit/>
          </a:bodyPr>
          <a:lstStyle/>
          <a:p>
            <a:pPr algn="just"/>
            <a:r>
              <a:rPr lang="en-US" sz="2800" b="1" dirty="0" smtClean="0">
                <a:latin typeface="Times New Roman" pitchFamily="18" charset="0"/>
                <a:cs typeface="Times New Roman" pitchFamily="18" charset="0"/>
              </a:rPr>
              <a:t>Inter-realm authentication: </a:t>
            </a:r>
          </a:p>
          <a:p>
            <a:pPr marL="457200" indent="-457200" algn="just">
              <a:buFont typeface="Arial" pitchFamily="34" charset="0"/>
              <a:buChar char="•"/>
            </a:pPr>
            <a:r>
              <a:rPr lang="en-US" sz="2500" dirty="0" smtClean="0">
                <a:latin typeface="Times New Roman" pitchFamily="18" charset="0"/>
                <a:cs typeface="Times New Roman" pitchFamily="18" charset="0"/>
              </a:rPr>
              <a:t>In version 4, interoperability among N realms requires on the order of N^(2) Kerberos-to-Kerberos relationships, as described earlier. </a:t>
            </a:r>
          </a:p>
          <a:p>
            <a:pPr marL="457200" indent="-457200" algn="just">
              <a:buFont typeface="Arial" pitchFamily="34" charset="0"/>
              <a:buChar char="•"/>
            </a:pPr>
            <a:r>
              <a:rPr lang="en-US" sz="2500" dirty="0" smtClean="0">
                <a:latin typeface="Times New Roman" pitchFamily="18" charset="0"/>
                <a:cs typeface="Times New Roman" pitchFamily="18" charset="0"/>
              </a:rPr>
              <a:t>Version 5 supports a method that requires fewer relationships, as described shortly.</a:t>
            </a:r>
            <a:endParaRPr lang="en-US" sz="2500" dirty="0">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04664"/>
            <a:ext cx="8136904" cy="4755148"/>
          </a:xfrm>
          <a:prstGeom prst="rect">
            <a:avLst/>
          </a:prstGeom>
        </p:spPr>
        <p:txBody>
          <a:bodyPr wrap="square">
            <a:spAutoFit/>
          </a:bodyPr>
          <a:lstStyle/>
          <a:p>
            <a:pPr algn="just"/>
            <a:r>
              <a:rPr lang="en-US" sz="2500" dirty="0" smtClean="0">
                <a:latin typeface="Times New Roman" pitchFamily="18" charset="0"/>
                <a:cs typeface="Times New Roman" pitchFamily="18" charset="0"/>
              </a:rPr>
              <a:t>Apart from these environmental limitations, there are technical deficiencies in the version 4 protocol itself and version 5 attempts to address these. They are:</a:t>
            </a:r>
          </a:p>
          <a:p>
            <a:pPr algn="just"/>
            <a:endParaRPr lang="en-US" sz="25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Double Encryption</a:t>
            </a:r>
          </a:p>
          <a:p>
            <a:pPr marL="457200" indent="-457200" algn="just">
              <a:buFont typeface="Arial" pitchFamily="34" charset="0"/>
              <a:buChar char="•"/>
            </a:pPr>
            <a:r>
              <a:rPr lang="en-US" sz="2500" dirty="0" smtClean="0">
                <a:latin typeface="Times New Roman" pitchFamily="18" charset="0"/>
                <a:cs typeface="Times New Roman" pitchFamily="18" charset="0"/>
              </a:rPr>
              <a:t>The tickets provided to clients are encrypted twice—once with the secret key of the target server and then again with a secret key known to the client. </a:t>
            </a:r>
          </a:p>
          <a:p>
            <a:pPr marL="457200" indent="-457200" algn="just">
              <a:buFont typeface="Arial" pitchFamily="34" charset="0"/>
              <a:buChar char="•"/>
            </a:pPr>
            <a:r>
              <a:rPr lang="en-US" sz="2500" dirty="0" smtClean="0">
                <a:latin typeface="Times New Roman" pitchFamily="18" charset="0"/>
                <a:cs typeface="Times New Roman" pitchFamily="18" charset="0"/>
              </a:rPr>
              <a:t>The second encryption is not necessary and is computationally wasteful.</a:t>
            </a:r>
          </a:p>
          <a:p>
            <a:pPr algn="just"/>
            <a:endParaRPr lang="en-US" sz="2500" dirty="0" smtClean="0">
              <a:latin typeface="Times New Roman" pitchFamily="18" charset="0"/>
              <a:cs typeface="Times New Roman" pitchFamily="18" charset="0"/>
            </a:endParaRPr>
          </a:p>
          <a:p>
            <a:pPr algn="just"/>
            <a:endParaRPr lang="en-US" sz="2500" dirty="0">
              <a:latin typeface="Times New Roman" pitchFamily="18" charset="0"/>
              <a:cs typeface="Times New Roman" pitchFamily="18" charset="0"/>
            </a:endParaRPr>
          </a:p>
        </p:txBody>
      </p:sp>
      <p:sp>
        <p:nvSpPr>
          <p:cNvPr id="5" name="Rectangle 4"/>
          <p:cNvSpPr/>
          <p:nvPr/>
        </p:nvSpPr>
        <p:spPr>
          <a:xfrm>
            <a:off x="323528" y="4653136"/>
            <a:ext cx="8136904" cy="1292662"/>
          </a:xfrm>
          <a:prstGeom prst="rect">
            <a:avLst/>
          </a:prstGeom>
        </p:spPr>
        <p:txBody>
          <a:bodyPr wrap="square">
            <a:spAutoFit/>
          </a:bodyPr>
          <a:lstStyle/>
          <a:p>
            <a:pPr algn="just"/>
            <a:r>
              <a:rPr lang="en-US" sz="2800" b="1" dirty="0" smtClean="0">
                <a:latin typeface="Times New Roman" pitchFamily="18" charset="0"/>
                <a:cs typeface="Times New Roman" pitchFamily="18" charset="0"/>
              </a:rPr>
              <a:t>PCBC Encryption</a:t>
            </a:r>
          </a:p>
          <a:p>
            <a:pPr marL="457200" indent="-457200" algn="just">
              <a:buFont typeface="Arial" pitchFamily="34" charset="0"/>
              <a:buChar char="•"/>
            </a:pPr>
            <a:r>
              <a:rPr lang="en-US" sz="2500" dirty="0" smtClean="0">
                <a:latin typeface="Times New Roman" pitchFamily="18" charset="0"/>
                <a:cs typeface="Times New Roman" pitchFamily="18" charset="0"/>
              </a:rPr>
              <a:t>Encryption in version 4 makes use of a nonstandard mode of DES known as propagating cipher block chaining.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332656"/>
            <a:ext cx="8568952" cy="3170099"/>
          </a:xfrm>
          <a:prstGeom prst="rect">
            <a:avLst/>
          </a:prstGeom>
        </p:spPr>
        <p:txBody>
          <a:bodyPr wrap="square">
            <a:spAutoFit/>
          </a:bodyPr>
          <a:lstStyle/>
          <a:p>
            <a:pPr marL="457200" indent="-457200" algn="just">
              <a:buFont typeface="Arial" pitchFamily="34" charset="0"/>
              <a:buChar char="•"/>
            </a:pPr>
            <a:r>
              <a:rPr lang="en-US" sz="2500" dirty="0" smtClean="0">
                <a:latin typeface="Times New Roman" pitchFamily="18" charset="0"/>
                <a:cs typeface="Times New Roman" pitchFamily="18" charset="0"/>
              </a:rPr>
              <a:t>It has been demonstrated that this mode is vulnerable to an attack involving the interchange of cipher text blocks. </a:t>
            </a:r>
          </a:p>
          <a:p>
            <a:pPr marL="457200" indent="-457200" algn="just">
              <a:buFont typeface="Arial" pitchFamily="34" charset="0"/>
              <a:buChar char="•"/>
            </a:pPr>
            <a:r>
              <a:rPr lang="en-US" sz="2500" dirty="0" smtClean="0">
                <a:latin typeface="Times New Roman" pitchFamily="18" charset="0"/>
                <a:cs typeface="Times New Roman" pitchFamily="18" charset="0"/>
              </a:rPr>
              <a:t>PCBC was intended to provide an integrity check as a part of the encryption operation. </a:t>
            </a:r>
          </a:p>
          <a:p>
            <a:pPr marL="457200" indent="-457200" algn="just">
              <a:buFont typeface="Arial" pitchFamily="34" charset="0"/>
              <a:buChar char="•"/>
            </a:pPr>
            <a:r>
              <a:rPr lang="en-US" sz="2500" dirty="0" smtClean="0">
                <a:latin typeface="Times New Roman" pitchFamily="18" charset="0"/>
                <a:cs typeface="Times New Roman" pitchFamily="18" charset="0"/>
              </a:rPr>
              <a:t>Version 5 provides explicit integrity mechanisms, allowing the standard CBC mode to be used for encryption. </a:t>
            </a:r>
          </a:p>
          <a:p>
            <a:pPr marL="457200" indent="-457200" algn="just">
              <a:buFont typeface="Arial" pitchFamily="34" charset="0"/>
              <a:buChar char="•"/>
            </a:pPr>
            <a:r>
              <a:rPr lang="en-US" sz="2500" dirty="0" smtClean="0">
                <a:latin typeface="Times New Roman" pitchFamily="18" charset="0"/>
                <a:cs typeface="Times New Roman" pitchFamily="18" charset="0"/>
              </a:rPr>
              <a:t>In particular, a checksum or hash code is attached to the message prior to encryption using CBC.</a:t>
            </a:r>
            <a:endParaRPr lang="en-US" sz="2500" dirty="0">
              <a:latin typeface="Times New Roman" pitchFamily="18" charset="0"/>
              <a:cs typeface="Times New Roman" pitchFamily="18" charset="0"/>
            </a:endParaRPr>
          </a:p>
        </p:txBody>
      </p:sp>
      <p:sp>
        <p:nvSpPr>
          <p:cNvPr id="6" name="Rectangle 5"/>
          <p:cNvSpPr/>
          <p:nvPr/>
        </p:nvSpPr>
        <p:spPr>
          <a:xfrm>
            <a:off x="323528" y="3717032"/>
            <a:ext cx="8424936" cy="3216265"/>
          </a:xfrm>
          <a:prstGeom prst="rect">
            <a:avLst/>
          </a:prstGeom>
        </p:spPr>
        <p:txBody>
          <a:bodyPr wrap="square">
            <a:spAutoFit/>
          </a:bodyPr>
          <a:lstStyle/>
          <a:p>
            <a:pPr algn="just"/>
            <a:r>
              <a:rPr lang="en-US" sz="2800" b="1" dirty="0" smtClean="0">
                <a:latin typeface="Times New Roman" pitchFamily="18" charset="0"/>
                <a:cs typeface="Times New Roman" pitchFamily="18" charset="0"/>
              </a:rPr>
              <a:t>Session Keys</a:t>
            </a:r>
          </a:p>
          <a:p>
            <a:pPr marL="457200" indent="-457200" algn="just">
              <a:buFont typeface="Arial" pitchFamily="34" charset="0"/>
              <a:buChar char="•"/>
            </a:pPr>
            <a:r>
              <a:rPr lang="en-US" sz="2500" dirty="0" smtClean="0">
                <a:latin typeface="Times New Roman" pitchFamily="18" charset="0"/>
                <a:cs typeface="Times New Roman" pitchFamily="18" charset="0"/>
              </a:rPr>
              <a:t>Each ticket includes a session key that’s used by the client to encrypt the authenticator.</a:t>
            </a:r>
          </a:p>
          <a:p>
            <a:pPr marL="457200" indent="-457200" algn="just">
              <a:buFont typeface="Arial" pitchFamily="34" charset="0"/>
              <a:buChar char="•"/>
            </a:pPr>
            <a:r>
              <a:rPr lang="en-US" sz="2500" dirty="0" smtClean="0">
                <a:latin typeface="Times New Roman" pitchFamily="18" charset="0"/>
                <a:cs typeface="Times New Roman" pitchFamily="18" charset="0"/>
              </a:rPr>
              <a:t>However, because the same ticket may be used repeatedly to gain service from a particular server, there is the risk that an opponent will replay messages from an old session to the client or the server.</a:t>
            </a:r>
          </a:p>
          <a:p>
            <a:pPr marL="457200" indent="-457200" algn="just">
              <a:buFont typeface="Arial" pitchFamily="34" charset="0"/>
              <a:buChar char="•"/>
            </a:pPr>
            <a:endParaRPr lang="en-US" sz="2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04664"/>
            <a:ext cx="8496944" cy="2015936"/>
          </a:xfrm>
          <a:prstGeom prst="rect">
            <a:avLst/>
          </a:prstGeom>
        </p:spPr>
        <p:txBody>
          <a:bodyPr wrap="square">
            <a:spAutoFit/>
          </a:bodyPr>
          <a:lstStyle/>
          <a:p>
            <a:pPr marL="457200" indent="-457200" algn="just">
              <a:buFont typeface="Arial" pitchFamily="34" charset="0"/>
              <a:buChar char="•"/>
            </a:pPr>
            <a:r>
              <a:rPr lang="en-US" sz="2500" dirty="0" smtClean="0">
                <a:latin typeface="Times New Roman" pitchFamily="18" charset="0"/>
                <a:cs typeface="Times New Roman" pitchFamily="18" charset="0"/>
              </a:rPr>
              <a:t>In version 5, it is possible for a client and server to negotiate a sub-session key, which is to be used only for that one connection. </a:t>
            </a:r>
          </a:p>
          <a:p>
            <a:pPr marL="457200" indent="-457200" algn="just">
              <a:buFont typeface="Arial" pitchFamily="34" charset="0"/>
              <a:buChar char="•"/>
            </a:pPr>
            <a:r>
              <a:rPr lang="en-US" sz="2500" dirty="0" smtClean="0">
                <a:latin typeface="Times New Roman" pitchFamily="18" charset="0"/>
                <a:cs typeface="Times New Roman" pitchFamily="18" charset="0"/>
              </a:rPr>
              <a:t>A new access by the client would result in the use of a new sub-session key.</a:t>
            </a:r>
            <a:endParaRPr lang="en-US" sz="2500" dirty="0">
              <a:latin typeface="Times New Roman" pitchFamily="18" charset="0"/>
              <a:cs typeface="Times New Roman" pitchFamily="18" charset="0"/>
            </a:endParaRPr>
          </a:p>
        </p:txBody>
      </p:sp>
      <p:sp>
        <p:nvSpPr>
          <p:cNvPr id="5" name="Rectangle 4"/>
          <p:cNvSpPr/>
          <p:nvPr/>
        </p:nvSpPr>
        <p:spPr>
          <a:xfrm>
            <a:off x="251520" y="2636912"/>
            <a:ext cx="8424936" cy="2062103"/>
          </a:xfrm>
          <a:prstGeom prst="rect">
            <a:avLst/>
          </a:prstGeom>
        </p:spPr>
        <p:txBody>
          <a:bodyPr wrap="square">
            <a:spAutoFit/>
          </a:bodyPr>
          <a:lstStyle/>
          <a:p>
            <a:pPr algn="just"/>
            <a:r>
              <a:rPr lang="en-US" sz="2800" b="1" dirty="0" smtClean="0">
                <a:latin typeface="Times New Roman" pitchFamily="18" charset="0"/>
                <a:cs typeface="Times New Roman" pitchFamily="18" charset="0"/>
              </a:rPr>
              <a:t>Password attacks</a:t>
            </a:r>
          </a:p>
          <a:p>
            <a:pPr marL="457200" indent="-457200" algn="just">
              <a:buFont typeface="Arial" pitchFamily="34" charset="0"/>
              <a:buChar char="•"/>
            </a:pPr>
            <a:r>
              <a:rPr lang="en-US" sz="2500" dirty="0" smtClean="0">
                <a:latin typeface="Times New Roman" pitchFamily="18" charset="0"/>
                <a:cs typeface="Times New Roman" pitchFamily="18" charset="0"/>
              </a:rPr>
              <a:t>Version 5 provides a mechanism known as pre-authentication, which should make password attacks more and very difficult as compared to the version 4, but it does not prevent them.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790247"/>
            <a:ext cx="8712968" cy="5663089"/>
          </a:xfrm>
          <a:prstGeom prst="rect">
            <a:avLst/>
          </a:prstGeom>
        </p:spPr>
        <p:txBody>
          <a:bodyPr wrap="square">
            <a:spAutoFit/>
          </a:bodyPr>
          <a:lstStyle/>
          <a:p>
            <a:pPr algn="just"/>
            <a:r>
              <a:rPr lang="en-US" sz="2800" b="1" dirty="0" smtClean="0">
                <a:latin typeface="Times New Roman" pitchFamily="18" charset="0"/>
                <a:cs typeface="Times New Roman" pitchFamily="18" charset="0"/>
              </a:rPr>
              <a:t>Realm</a:t>
            </a:r>
            <a:r>
              <a:rPr lang="en-US" sz="2500" dirty="0" smtClean="0">
                <a:latin typeface="Times New Roman" pitchFamily="18" charset="0"/>
                <a:cs typeface="Times New Roman" pitchFamily="18" charset="0"/>
              </a:rPr>
              <a:t>: </a:t>
            </a:r>
          </a:p>
          <a:p>
            <a:pPr marL="457200" indent="-457200" algn="just"/>
            <a:r>
              <a:rPr lang="en-US" sz="2500" dirty="0" smtClean="0">
                <a:latin typeface="Times New Roman" pitchFamily="18" charset="0"/>
                <a:cs typeface="Times New Roman" pitchFamily="18" charset="0"/>
              </a:rPr>
              <a:t>	Indicates realm of user</a:t>
            </a:r>
          </a:p>
          <a:p>
            <a:pPr algn="just"/>
            <a:r>
              <a:rPr lang="en-US" sz="2800" b="1" dirty="0" smtClean="0">
                <a:latin typeface="Times New Roman" pitchFamily="18" charset="0"/>
                <a:cs typeface="Times New Roman" pitchFamily="18" charset="0"/>
              </a:rPr>
              <a:t>Options</a:t>
            </a:r>
            <a:r>
              <a:rPr lang="en-US" sz="2500" dirty="0" smtClean="0">
                <a:latin typeface="Times New Roman" pitchFamily="18" charset="0"/>
                <a:cs typeface="Times New Roman" pitchFamily="18" charset="0"/>
              </a:rPr>
              <a:t>: </a:t>
            </a:r>
          </a:p>
          <a:p>
            <a:pPr marL="457200" indent="-457200" algn="just"/>
            <a:r>
              <a:rPr lang="en-US" sz="2500" dirty="0" smtClean="0">
                <a:latin typeface="Times New Roman" pitchFamily="18" charset="0"/>
                <a:cs typeface="Times New Roman" pitchFamily="18" charset="0"/>
              </a:rPr>
              <a:t>	Used to request that certain flags be set in the returned ticket</a:t>
            </a:r>
          </a:p>
          <a:p>
            <a:pPr algn="just"/>
            <a:r>
              <a:rPr lang="en-US" sz="2800" b="1" dirty="0" smtClean="0">
                <a:latin typeface="Times New Roman" pitchFamily="18" charset="0"/>
                <a:cs typeface="Times New Roman" pitchFamily="18" charset="0"/>
              </a:rPr>
              <a:t>Times</a:t>
            </a:r>
            <a:r>
              <a:rPr lang="en-US" sz="2500" dirty="0" smtClean="0">
                <a:latin typeface="Times New Roman" pitchFamily="18" charset="0"/>
                <a:cs typeface="Times New Roman" pitchFamily="18" charset="0"/>
              </a:rPr>
              <a:t>: </a:t>
            </a:r>
          </a:p>
          <a:p>
            <a:pPr marL="457200" indent="-457200" algn="just"/>
            <a:r>
              <a:rPr lang="en-US" sz="2500" dirty="0" smtClean="0">
                <a:latin typeface="Times New Roman" pitchFamily="18" charset="0"/>
                <a:cs typeface="Times New Roman" pitchFamily="18" charset="0"/>
              </a:rPr>
              <a:t>	Used by the client to request the following time settings in the ticket:</a:t>
            </a:r>
          </a:p>
          <a:p>
            <a:pPr marL="914400" lvl="1" indent="-457200" algn="just">
              <a:buFont typeface="Arial" pitchFamily="34" charset="0"/>
              <a:buChar char="•"/>
            </a:pPr>
            <a:r>
              <a:rPr lang="en-US" sz="2500" dirty="0" smtClean="0">
                <a:latin typeface="Times New Roman" pitchFamily="18" charset="0"/>
                <a:cs typeface="Times New Roman" pitchFamily="18" charset="0"/>
              </a:rPr>
              <a:t>from: the desired start time for the requested ticket</a:t>
            </a:r>
          </a:p>
          <a:p>
            <a:pPr marL="914400" lvl="1" indent="-457200" algn="just">
              <a:buFont typeface="Arial" pitchFamily="34" charset="0"/>
              <a:buChar char="•"/>
            </a:pPr>
            <a:r>
              <a:rPr lang="en-US" sz="2500" dirty="0" smtClean="0">
                <a:latin typeface="Times New Roman" pitchFamily="18" charset="0"/>
                <a:cs typeface="Times New Roman" pitchFamily="18" charset="0"/>
              </a:rPr>
              <a:t>till: the requested expiration time for the requested ticket</a:t>
            </a:r>
          </a:p>
          <a:p>
            <a:pPr marL="914400" lvl="1" indent="-457200" algn="just">
              <a:buFont typeface="Arial" pitchFamily="34" charset="0"/>
              <a:buChar char="•"/>
            </a:pPr>
            <a:r>
              <a:rPr lang="en-US" sz="2500" dirty="0" err="1" smtClean="0">
                <a:latin typeface="Times New Roman" pitchFamily="18" charset="0"/>
                <a:cs typeface="Times New Roman" pitchFamily="18" charset="0"/>
              </a:rPr>
              <a:t>rtime</a:t>
            </a:r>
            <a:r>
              <a:rPr lang="en-US" sz="2500" dirty="0" smtClean="0">
                <a:latin typeface="Times New Roman" pitchFamily="18" charset="0"/>
                <a:cs typeface="Times New Roman" pitchFamily="18" charset="0"/>
              </a:rPr>
              <a:t>: requested renew-till time</a:t>
            </a:r>
          </a:p>
          <a:p>
            <a:pPr algn="just"/>
            <a:r>
              <a:rPr lang="en-US" sz="25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Nonce</a:t>
            </a:r>
            <a:r>
              <a:rPr lang="en-US" sz="2500" dirty="0" smtClean="0">
                <a:latin typeface="Times New Roman" pitchFamily="18" charset="0"/>
                <a:cs typeface="Times New Roman" pitchFamily="18" charset="0"/>
              </a:rPr>
              <a:t>: </a:t>
            </a:r>
          </a:p>
          <a:p>
            <a:pPr marL="457200" indent="-457200" algn="just"/>
            <a:r>
              <a:rPr lang="en-US" sz="2500" dirty="0" smtClean="0">
                <a:latin typeface="Times New Roman" pitchFamily="18" charset="0"/>
                <a:cs typeface="Times New Roman" pitchFamily="18" charset="0"/>
              </a:rPr>
              <a:t>	A random value to be repeated in message to assure that the response is fresh and has not been replayed by an opponent</a:t>
            </a:r>
          </a:p>
          <a:p>
            <a:pPr algn="just"/>
            <a:endParaRPr lang="en-US" sz="2500" dirty="0" smtClean="0">
              <a:latin typeface="Times New Roman" pitchFamily="18" charset="0"/>
              <a:cs typeface="Times New Roman" pitchFamily="18" charset="0"/>
            </a:endParaRPr>
          </a:p>
        </p:txBody>
      </p:sp>
      <p:sp>
        <p:nvSpPr>
          <p:cNvPr id="3" name="Rectangle 2"/>
          <p:cNvSpPr txBox="1">
            <a:spLocks noChangeArrowheads="1"/>
          </p:cNvSpPr>
          <p:nvPr/>
        </p:nvSpPr>
        <p:spPr>
          <a:xfrm>
            <a:off x="107504" y="72008"/>
            <a:ext cx="8892480" cy="76470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Additional Elements added in Version</a:t>
            </a:r>
            <a:r>
              <a:rPr kumimoji="0" lang="en-AU" sz="40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5</a:t>
            </a:r>
            <a:endParaRPr kumimoji="0" lang="en-AU"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9671" y="404589"/>
            <a:ext cx="8886825"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85192" y="1567333"/>
            <a:ext cx="8219256" cy="4525963"/>
          </a:xfrm>
        </p:spPr>
        <p:txBody>
          <a:bodyPr/>
          <a:lstStyle/>
          <a:p>
            <a:pPr algn="just"/>
            <a:r>
              <a:rPr lang="en-AU" dirty="0" smtClean="0">
                <a:latin typeface="Times New Roman" pitchFamily="18" charset="0"/>
                <a:cs typeface="Times New Roman" pitchFamily="18" charset="0"/>
              </a:rPr>
              <a:t>Trusted </a:t>
            </a:r>
            <a:r>
              <a:rPr lang="en-AU" dirty="0">
                <a:latin typeface="Times New Roman" pitchFamily="18" charset="0"/>
                <a:cs typeface="Times New Roman" pitchFamily="18" charset="0"/>
              </a:rPr>
              <a:t>key server system </a:t>
            </a:r>
            <a:r>
              <a:rPr lang="en-AU" dirty="0" smtClean="0">
                <a:latin typeface="Times New Roman" pitchFamily="18" charset="0"/>
                <a:cs typeface="Times New Roman" pitchFamily="18" charset="0"/>
              </a:rPr>
              <a:t>developed at MIT </a:t>
            </a:r>
            <a:endParaRPr lang="en-AU"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Provides a centralized authentication server for network whose function is to authenticate users to servers and servers to users.</a:t>
            </a:r>
          </a:p>
          <a:p>
            <a:pPr algn="just"/>
            <a:r>
              <a:rPr lang="en-US" dirty="0" smtClean="0">
                <a:latin typeface="Times New Roman" pitchFamily="18" charset="0"/>
                <a:cs typeface="Times New Roman" pitchFamily="18" charset="0"/>
              </a:rPr>
              <a:t>Relies exclusively on symmetric encryption, making no use of public-key encryption.</a:t>
            </a:r>
          </a:p>
          <a:p>
            <a:pPr algn="just"/>
            <a:r>
              <a:rPr lang="en-AU" dirty="0" smtClean="0">
                <a:latin typeface="Times New Roman" pitchFamily="18" charset="0"/>
                <a:cs typeface="Times New Roman" pitchFamily="18" charset="0"/>
              </a:rPr>
              <a:t>Two </a:t>
            </a:r>
            <a:r>
              <a:rPr lang="en-AU" dirty="0">
                <a:latin typeface="Times New Roman" pitchFamily="18" charset="0"/>
                <a:cs typeface="Times New Roman" pitchFamily="18" charset="0"/>
              </a:rPr>
              <a:t>versions in use: 4 &amp; 5</a:t>
            </a:r>
          </a:p>
        </p:txBody>
      </p:sp>
      <p:sp>
        <p:nvSpPr>
          <p:cNvPr id="47106" name="Rectangle 2"/>
          <p:cNvSpPr>
            <a:spLocks noGrp="1" noChangeArrowheads="1"/>
          </p:cNvSpPr>
          <p:nvPr>
            <p:ph type="title"/>
          </p:nvPr>
        </p:nvSpPr>
        <p:spPr/>
        <p:txBody>
          <a:bodyPr/>
          <a:lstStyle/>
          <a:p>
            <a:r>
              <a:rPr lang="en-AU" dirty="0">
                <a:solidFill>
                  <a:schemeClr val="tx1"/>
                </a:solidFill>
                <a:latin typeface="Times New Roman" pitchFamily="18" charset="0"/>
                <a:cs typeface="Times New Roman" pitchFamily="18" charset="0"/>
              </a:rPr>
              <a:t>Kerberos</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481329"/>
            <a:ext cx="8229600" cy="2955783"/>
          </a:xfrm>
        </p:spPr>
        <p:txBody>
          <a:bodyPr>
            <a:noAutofit/>
          </a:bodyPr>
          <a:lstStyle/>
          <a:p>
            <a:pPr algn="just"/>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published report </a:t>
            </a:r>
            <a:r>
              <a:rPr lang="en-US" dirty="0" smtClean="0">
                <a:latin typeface="Times New Roman" pitchFamily="18" charset="0"/>
                <a:cs typeface="Times New Roman" pitchFamily="18" charset="0"/>
              </a:rPr>
              <a:t>on Kerberos identified </a:t>
            </a:r>
            <a:r>
              <a:rPr lang="en-US" dirty="0">
                <a:latin typeface="Times New Roman" pitchFamily="18" charset="0"/>
                <a:cs typeface="Times New Roman" pitchFamily="18" charset="0"/>
              </a:rPr>
              <a:t>its requirements as:</a:t>
            </a:r>
          </a:p>
          <a:p>
            <a:pPr lvl="1" algn="just"/>
            <a:r>
              <a:rPr lang="en-US" sz="2700" dirty="0" smtClean="0">
                <a:latin typeface="Times New Roman" pitchFamily="18" charset="0"/>
                <a:cs typeface="Times New Roman" pitchFamily="18" charset="0"/>
              </a:rPr>
              <a:t>Security</a:t>
            </a:r>
            <a:endParaRPr lang="en-US" sz="2700" dirty="0">
              <a:latin typeface="Times New Roman" pitchFamily="18" charset="0"/>
              <a:cs typeface="Times New Roman" pitchFamily="18" charset="0"/>
            </a:endParaRPr>
          </a:p>
          <a:p>
            <a:pPr lvl="1" algn="just"/>
            <a:r>
              <a:rPr lang="en-US" sz="2700" dirty="0">
                <a:latin typeface="Times New Roman" pitchFamily="18" charset="0"/>
                <a:cs typeface="Times New Roman" pitchFamily="18" charset="0"/>
              </a:rPr>
              <a:t>R</a:t>
            </a:r>
            <a:r>
              <a:rPr lang="en-US" sz="2700" dirty="0" smtClean="0">
                <a:latin typeface="Times New Roman" pitchFamily="18" charset="0"/>
                <a:cs typeface="Times New Roman" pitchFamily="18" charset="0"/>
              </a:rPr>
              <a:t>eliability</a:t>
            </a:r>
            <a:endParaRPr lang="en-US" sz="2700" dirty="0">
              <a:latin typeface="Times New Roman" pitchFamily="18" charset="0"/>
              <a:cs typeface="Times New Roman" pitchFamily="18" charset="0"/>
            </a:endParaRPr>
          </a:p>
          <a:p>
            <a:pPr lvl="1" algn="just"/>
            <a:r>
              <a:rPr lang="en-US" sz="2700" dirty="0">
                <a:latin typeface="Times New Roman" pitchFamily="18" charset="0"/>
                <a:cs typeface="Times New Roman" pitchFamily="18" charset="0"/>
              </a:rPr>
              <a:t>T</a:t>
            </a:r>
            <a:r>
              <a:rPr lang="en-US" sz="2700" dirty="0" smtClean="0">
                <a:latin typeface="Times New Roman" pitchFamily="18" charset="0"/>
                <a:cs typeface="Times New Roman" pitchFamily="18" charset="0"/>
              </a:rPr>
              <a:t>ransparency</a:t>
            </a:r>
            <a:endParaRPr lang="en-US" sz="2700" dirty="0">
              <a:latin typeface="Times New Roman" pitchFamily="18" charset="0"/>
              <a:cs typeface="Times New Roman" pitchFamily="18" charset="0"/>
            </a:endParaRPr>
          </a:p>
          <a:p>
            <a:pPr lvl="1" algn="just"/>
            <a:r>
              <a:rPr lang="en-US" sz="2700" dirty="0">
                <a:latin typeface="Times New Roman" pitchFamily="18" charset="0"/>
                <a:cs typeface="Times New Roman" pitchFamily="18" charset="0"/>
              </a:rPr>
              <a:t>S</a:t>
            </a:r>
            <a:r>
              <a:rPr lang="en-US" sz="2700" dirty="0" smtClean="0">
                <a:latin typeface="Times New Roman" pitchFamily="18" charset="0"/>
                <a:cs typeface="Times New Roman" pitchFamily="18" charset="0"/>
              </a:rPr>
              <a:t>calability</a:t>
            </a:r>
            <a:endParaRPr lang="en-US" sz="27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mplemented </a:t>
            </a:r>
            <a:r>
              <a:rPr lang="en-US" dirty="0">
                <a:latin typeface="Times New Roman" pitchFamily="18" charset="0"/>
                <a:cs typeface="Times New Roman" pitchFamily="18" charset="0"/>
              </a:rPr>
              <a:t>using an authentication protocol based on Needham-Schroeder</a:t>
            </a:r>
            <a:endParaRPr lang="en-AU" dirty="0">
              <a:latin typeface="Times New Roman" pitchFamily="18" charset="0"/>
              <a:cs typeface="Times New Roman" pitchFamily="18" charset="0"/>
            </a:endParaRPr>
          </a:p>
        </p:txBody>
      </p:sp>
      <p:sp>
        <p:nvSpPr>
          <p:cNvPr id="49154" name="Rectangle 2"/>
          <p:cNvSpPr>
            <a:spLocks noGrp="1" noChangeArrowheads="1"/>
          </p:cNvSpPr>
          <p:nvPr>
            <p:ph type="title"/>
          </p:nvPr>
        </p:nvSpPr>
        <p:spPr/>
        <p:txBody>
          <a:bodyPr/>
          <a:lstStyle/>
          <a:p>
            <a:r>
              <a:rPr lang="en-AU" dirty="0">
                <a:solidFill>
                  <a:schemeClr val="tx1"/>
                </a:solidFill>
                <a:latin typeface="Times New Roman" pitchFamily="18" charset="0"/>
                <a:cs typeface="Times New Roman" pitchFamily="18" charset="0"/>
              </a:rPr>
              <a:t>Kerberos Requirements</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179512" y="1052736"/>
            <a:ext cx="8229600" cy="4525963"/>
          </a:xfrm>
        </p:spPr>
        <p:txBody>
          <a:bodyPr/>
          <a:lstStyle/>
          <a:p>
            <a:pPr algn="just"/>
            <a:r>
              <a:rPr lang="en-AU" dirty="0" smtClean="0">
                <a:latin typeface="Times New Roman" pitchFamily="18" charset="0"/>
                <a:cs typeface="Times New Roman" pitchFamily="18" charset="0"/>
              </a:rPr>
              <a:t>It’s a </a:t>
            </a:r>
            <a:r>
              <a:rPr lang="en-AU" dirty="0">
                <a:latin typeface="Times New Roman" pitchFamily="18" charset="0"/>
                <a:cs typeface="Times New Roman" pitchFamily="18" charset="0"/>
              </a:rPr>
              <a:t>basic third-party authentication scheme</a:t>
            </a:r>
          </a:p>
          <a:p>
            <a:pPr algn="just"/>
            <a:r>
              <a:rPr lang="en-AU" dirty="0" smtClean="0">
                <a:latin typeface="Times New Roman" pitchFamily="18" charset="0"/>
                <a:cs typeface="Times New Roman" pitchFamily="18" charset="0"/>
              </a:rPr>
              <a:t>It has </a:t>
            </a:r>
            <a:r>
              <a:rPr lang="en-AU" dirty="0">
                <a:latin typeface="Times New Roman" pitchFamily="18" charset="0"/>
                <a:cs typeface="Times New Roman" pitchFamily="18" charset="0"/>
              </a:rPr>
              <a:t>an Authentication Server (AS) </a:t>
            </a:r>
          </a:p>
          <a:p>
            <a:pPr lvl="1" algn="just"/>
            <a:r>
              <a:rPr lang="en-AU" dirty="0">
                <a:latin typeface="Times New Roman" pitchFamily="18" charset="0"/>
                <a:cs typeface="Times New Roman" pitchFamily="18" charset="0"/>
              </a:rPr>
              <a:t>users initially </a:t>
            </a:r>
            <a:r>
              <a:rPr lang="en-AU" dirty="0" smtClean="0">
                <a:latin typeface="Times New Roman" pitchFamily="18" charset="0"/>
                <a:cs typeface="Times New Roman" pitchFamily="18" charset="0"/>
              </a:rPr>
              <a:t>authenticate with </a:t>
            </a:r>
            <a:r>
              <a:rPr lang="en-AU" dirty="0">
                <a:latin typeface="Times New Roman" pitchFamily="18" charset="0"/>
                <a:cs typeface="Times New Roman" pitchFamily="18" charset="0"/>
              </a:rPr>
              <a:t>AS to identify self </a:t>
            </a:r>
            <a:r>
              <a:rPr lang="en-AU" dirty="0" smtClean="0">
                <a:latin typeface="Times New Roman" pitchFamily="18" charset="0"/>
                <a:cs typeface="Times New Roman" pitchFamily="18" charset="0"/>
              </a:rPr>
              <a:t>.</a:t>
            </a:r>
          </a:p>
          <a:p>
            <a:pPr lvl="1" algn="just"/>
            <a:r>
              <a:rPr lang="en-AU" dirty="0" smtClean="0">
                <a:latin typeface="Times New Roman" pitchFamily="18" charset="0"/>
                <a:cs typeface="Times New Roman" pitchFamily="18" charset="0"/>
              </a:rPr>
              <a:t>AS checks it’s DB whether the password is correct and whether that the users has permitted access to a server V.</a:t>
            </a:r>
            <a:endParaRPr lang="en-AU" dirty="0">
              <a:latin typeface="Times New Roman" pitchFamily="18" charset="0"/>
              <a:cs typeface="Times New Roman" pitchFamily="18" charset="0"/>
            </a:endParaRPr>
          </a:p>
          <a:p>
            <a:pPr lvl="1" algn="just"/>
            <a:r>
              <a:rPr lang="en-AU" dirty="0">
                <a:latin typeface="Times New Roman" pitchFamily="18" charset="0"/>
                <a:cs typeface="Times New Roman" pitchFamily="18" charset="0"/>
              </a:rPr>
              <a:t>AS provides a non-corruptible authentication credential (ticket granting </a:t>
            </a:r>
            <a:r>
              <a:rPr lang="en-AU" dirty="0" smtClean="0">
                <a:latin typeface="Times New Roman" pitchFamily="18" charset="0"/>
                <a:cs typeface="Times New Roman" pitchFamily="18" charset="0"/>
              </a:rPr>
              <a:t>ticket encrypted using a secret key) to convince the server that the user is authentic.</a:t>
            </a:r>
            <a:endParaRPr lang="en-AU" dirty="0">
              <a:latin typeface="Times New Roman" pitchFamily="18" charset="0"/>
              <a:cs typeface="Times New Roman" pitchFamily="18" charset="0"/>
            </a:endParaRPr>
          </a:p>
        </p:txBody>
      </p:sp>
      <p:sp>
        <p:nvSpPr>
          <p:cNvPr id="51202" name="Rectangle 2"/>
          <p:cNvSpPr>
            <a:spLocks noGrp="1" noChangeArrowheads="1"/>
          </p:cNvSpPr>
          <p:nvPr>
            <p:ph type="title"/>
          </p:nvPr>
        </p:nvSpPr>
        <p:spPr>
          <a:xfrm>
            <a:off x="251520" y="-27384"/>
            <a:ext cx="8229600" cy="1143000"/>
          </a:xfrm>
        </p:spPr>
        <p:txBody>
          <a:bodyPr/>
          <a:lstStyle/>
          <a:p>
            <a:r>
              <a:rPr lang="en-AU" dirty="0">
                <a:solidFill>
                  <a:schemeClr val="tx1"/>
                </a:solidFill>
                <a:effectLst/>
                <a:latin typeface="Times New Roman" pitchFamily="18" charset="0"/>
                <a:cs typeface="Times New Roman" pitchFamily="18" charset="0"/>
              </a:rPr>
              <a:t>Kerberos 4 Overview</a:t>
            </a:r>
          </a:p>
        </p:txBody>
      </p:sp>
      <p:pic>
        <p:nvPicPr>
          <p:cNvPr id="1026" name="Picture 2"/>
          <p:cNvPicPr>
            <a:picLocks noChangeAspect="1" noChangeArrowheads="1"/>
          </p:cNvPicPr>
          <p:nvPr/>
        </p:nvPicPr>
        <p:blipFill>
          <a:blip r:embed="rId3" cstate="print"/>
          <a:srcRect/>
          <a:stretch>
            <a:fillRect/>
          </a:stretch>
        </p:blipFill>
        <p:spPr bwMode="auto">
          <a:xfrm>
            <a:off x="683569" y="4437112"/>
            <a:ext cx="4032448" cy="155869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36096" y="4437112"/>
            <a:ext cx="2451323" cy="1613097"/>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364088" y="6093296"/>
            <a:ext cx="3779912" cy="466017"/>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628800"/>
            <a:ext cx="9144000" cy="4339650"/>
          </a:xfrm>
          <a:prstGeom prst="rect">
            <a:avLst/>
          </a:prstGeom>
        </p:spPr>
        <p:txBody>
          <a:bodyPr wrap="square">
            <a:spAutoFit/>
          </a:bodyPr>
          <a:lstStyle/>
          <a:p>
            <a:pPr marL="457200" indent="-457200">
              <a:buFont typeface="Arial" pitchFamily="34" charset="0"/>
              <a:buChar char="•"/>
            </a:pPr>
            <a:r>
              <a:rPr lang="en-US" sz="2300" dirty="0" smtClean="0">
                <a:latin typeface="Times New Roman" pitchFamily="18" charset="0"/>
                <a:cs typeface="Times New Roman" pitchFamily="18" charset="0"/>
              </a:rPr>
              <a:t>However, under this scheme, it remains the case that a user would need a new ticket for every different service. </a:t>
            </a:r>
          </a:p>
          <a:p>
            <a:pPr marL="457200" indent="-457200">
              <a:buFont typeface="Arial" pitchFamily="34" charset="0"/>
              <a:buChar char="•"/>
            </a:pPr>
            <a:r>
              <a:rPr lang="en-US" sz="2300" dirty="0" smtClean="0">
                <a:latin typeface="Times New Roman" pitchFamily="18" charset="0"/>
                <a:cs typeface="Times New Roman" pitchFamily="18" charset="0"/>
              </a:rPr>
              <a:t>If a user wished to access a print server, a mail server, a file server, and so on, the first instance of each access would require a new ticket and hence require the user to enter the password.</a:t>
            </a:r>
          </a:p>
          <a:p>
            <a:pPr marL="457200" indent="-457200">
              <a:buFont typeface="Arial" pitchFamily="34" charset="0"/>
              <a:buChar char="•"/>
            </a:pPr>
            <a:r>
              <a:rPr lang="en-US" sz="2300" dirty="0" smtClean="0">
                <a:latin typeface="Times New Roman" pitchFamily="18" charset="0"/>
                <a:cs typeface="Times New Roman" pitchFamily="18" charset="0"/>
              </a:rPr>
              <a:t>The second problem is that the earlier scenario involved a plaintext transmission of the password [message (1)]. </a:t>
            </a:r>
          </a:p>
          <a:p>
            <a:pPr marL="457200" indent="-457200">
              <a:buFont typeface="Arial" pitchFamily="34" charset="0"/>
              <a:buChar char="•"/>
            </a:pPr>
            <a:r>
              <a:rPr lang="en-US" sz="2300" dirty="0" smtClean="0">
                <a:latin typeface="Times New Roman" pitchFamily="18" charset="0"/>
                <a:cs typeface="Times New Roman" pitchFamily="18" charset="0"/>
              </a:rPr>
              <a:t>An eavesdropper could capture the password and use any service accessible to the victim.</a:t>
            </a:r>
          </a:p>
          <a:p>
            <a:pPr marL="457200" indent="-457200">
              <a:buFont typeface="Arial" pitchFamily="34" charset="0"/>
              <a:buChar char="•"/>
            </a:pPr>
            <a:r>
              <a:rPr lang="en-US" sz="2300" dirty="0" smtClean="0">
                <a:latin typeface="Times New Roman" pitchFamily="18" charset="0"/>
                <a:cs typeface="Times New Roman" pitchFamily="18" charset="0"/>
              </a:rPr>
              <a:t>To solve these additional problems, we introduce a scheme for avoiding plaintext passwords and a new server, known as the </a:t>
            </a:r>
            <a:r>
              <a:rPr lang="en-US" sz="2300" b="1" dirty="0" smtClean="0">
                <a:latin typeface="Times New Roman" pitchFamily="18" charset="0"/>
                <a:cs typeface="Times New Roman" pitchFamily="18" charset="0"/>
              </a:rPr>
              <a:t>ticket-granting server (TGS).</a:t>
            </a:r>
            <a:endParaRPr lang="en-US" sz="2300" dirty="0">
              <a:latin typeface="Times New Roman" pitchFamily="18" charset="0"/>
              <a:cs typeface="Times New Roman" pitchFamily="18" charset="0"/>
            </a:endParaRPr>
          </a:p>
        </p:txBody>
      </p:sp>
      <p:sp>
        <p:nvSpPr>
          <p:cNvPr id="10" name="Rectangle 2"/>
          <p:cNvSpPr>
            <a:spLocks noGrp="1" noChangeArrowheads="1"/>
          </p:cNvSpPr>
          <p:nvPr>
            <p:ph type="title"/>
          </p:nvPr>
        </p:nvSpPr>
        <p:spPr>
          <a:xfrm>
            <a:off x="251520" y="260648"/>
            <a:ext cx="8229600" cy="1143000"/>
          </a:xfrm>
        </p:spPr>
        <p:txBody>
          <a:bodyPr>
            <a:normAutofit fontScale="90000"/>
          </a:bodyPr>
          <a:lstStyle/>
          <a:p>
            <a:r>
              <a:rPr lang="en-US" dirty="0" smtClean="0">
                <a:solidFill>
                  <a:schemeClr val="tx1"/>
                </a:solidFill>
                <a:latin typeface="Times New Roman" pitchFamily="18" charset="0"/>
                <a:cs typeface="Times New Roman" pitchFamily="18" charset="0"/>
              </a:rPr>
              <a:t>Need for a More Secure Authentication Dialogue</a:t>
            </a:r>
            <a:endParaRPr lang="en-AU" dirty="0">
              <a:solidFill>
                <a:schemeClr val="tx1"/>
              </a:solidFill>
              <a:effectLst/>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Grp="1" noChangeAspect="1" noChangeArrowheads="1"/>
          </p:cNvPicPr>
          <p:nvPr>
            <p:ph idx="1"/>
          </p:nvPr>
        </p:nvPicPr>
        <p:blipFill>
          <a:blip r:embed="rId3" cstate="print"/>
          <a:stretch>
            <a:fillRect/>
          </a:stretch>
        </p:blipFill>
        <p:spPr>
          <a:xfrm>
            <a:off x="36512" y="0"/>
            <a:ext cx="9144000" cy="6920880"/>
          </a:xfrm>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normAutofit/>
          </a:bodyPr>
          <a:lstStyle/>
          <a:p>
            <a:r>
              <a:rPr lang="en-US" sz="2500" dirty="0">
                <a:latin typeface="Times New Roman" pitchFamily="18" charset="0"/>
                <a:cs typeface="Times New Roman" pitchFamily="18" charset="0"/>
              </a:rPr>
              <a:t>a Kerberos environment consists of:</a:t>
            </a:r>
          </a:p>
          <a:p>
            <a:pPr lvl="1"/>
            <a:r>
              <a:rPr lang="en-US" sz="2200" dirty="0">
                <a:latin typeface="Times New Roman" pitchFamily="18" charset="0"/>
                <a:cs typeface="Times New Roman" pitchFamily="18" charset="0"/>
              </a:rPr>
              <a:t>a Kerberos </a:t>
            </a:r>
            <a:r>
              <a:rPr lang="en-US" sz="2200" dirty="0" smtClean="0">
                <a:latin typeface="Times New Roman" pitchFamily="18" charset="0"/>
                <a:cs typeface="Times New Roman" pitchFamily="18" charset="0"/>
              </a:rPr>
              <a:t>server having the user ID and hashed passwords of all registered users in its database.</a:t>
            </a:r>
          </a:p>
          <a:p>
            <a:pPr lvl="1"/>
            <a:r>
              <a:rPr lang="en-US" sz="2200" dirty="0" smtClean="0">
                <a:latin typeface="Times New Roman" pitchFamily="18" charset="0"/>
                <a:cs typeface="Times New Roman" pitchFamily="18" charset="0"/>
              </a:rPr>
              <a:t>a number of  Kerberos registered  servers</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sharing a secret key each with the server</a:t>
            </a:r>
            <a:endParaRPr lang="en-US" sz="22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Such an environment </a:t>
            </a:r>
            <a:r>
              <a:rPr lang="en-US" sz="2500" dirty="0">
                <a:latin typeface="Times New Roman" pitchFamily="18" charset="0"/>
                <a:cs typeface="Times New Roman" pitchFamily="18" charset="0"/>
              </a:rPr>
              <a:t>is termed a realm</a:t>
            </a:r>
          </a:p>
          <a:p>
            <a:pPr lvl="1"/>
            <a:r>
              <a:rPr lang="en-US" sz="2200" dirty="0" smtClean="0">
                <a:latin typeface="Times New Roman" pitchFamily="18" charset="0"/>
                <a:cs typeface="Times New Roman" pitchFamily="18" charset="0"/>
              </a:rPr>
              <a:t>typically a single administrative domain</a:t>
            </a:r>
          </a:p>
          <a:p>
            <a:r>
              <a:rPr lang="en-US" sz="2500" dirty="0" smtClean="0">
                <a:latin typeface="Times New Roman" pitchFamily="18" charset="0"/>
                <a:cs typeface="Times New Roman" pitchFamily="18" charset="0"/>
              </a:rPr>
              <a:t>If there are multiple realms ( Networks of clients and servers under different administrative organizations ), their Kerberos servers must share secret keys and trust the other realms</a:t>
            </a:r>
            <a:endParaRPr lang="en-AU" sz="2500" dirty="0">
              <a:latin typeface="Times New Roman" pitchFamily="18" charset="0"/>
              <a:cs typeface="Times New Roman" pitchFamily="18" charset="0"/>
            </a:endParaRPr>
          </a:p>
        </p:txBody>
      </p:sp>
      <p:sp>
        <p:nvSpPr>
          <p:cNvPr id="53250" name="Rectangle 2"/>
          <p:cNvSpPr>
            <a:spLocks noGrp="1" noChangeArrowheads="1"/>
          </p:cNvSpPr>
          <p:nvPr>
            <p:ph type="title"/>
          </p:nvPr>
        </p:nvSpPr>
        <p:spPr/>
        <p:txBody>
          <a:bodyPr/>
          <a:lstStyle/>
          <a:p>
            <a:r>
              <a:rPr lang="en-AU" dirty="0">
                <a:solidFill>
                  <a:schemeClr val="tx1"/>
                </a:solidFill>
                <a:latin typeface="Times New Roman" pitchFamily="18" charset="0"/>
                <a:cs typeface="Times New Roman" pitchFamily="18" charset="0"/>
              </a:rPr>
              <a:t>Kerberos Realms</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noAutofit/>
          </a:bodyPr>
          <a:lstStyle/>
          <a:p>
            <a:r>
              <a:rPr lang="en-US" sz="2500" dirty="0" smtClean="0">
                <a:latin typeface="Times New Roman" pitchFamily="18" charset="0"/>
                <a:cs typeface="Times New Roman" pitchFamily="18" charset="0"/>
              </a:rPr>
              <a:t>It was developed </a:t>
            </a:r>
            <a:r>
              <a:rPr lang="en-US" sz="2500" dirty="0">
                <a:latin typeface="Times New Roman" pitchFamily="18" charset="0"/>
                <a:cs typeface="Times New Roman" pitchFamily="18" charset="0"/>
              </a:rPr>
              <a:t>in </a:t>
            </a:r>
            <a:r>
              <a:rPr lang="en-US" sz="2500" dirty="0" smtClean="0">
                <a:latin typeface="Times New Roman" pitchFamily="18" charset="0"/>
                <a:cs typeface="Times New Roman" pitchFamily="18" charset="0"/>
              </a:rPr>
              <a:t>the mid </a:t>
            </a:r>
            <a:r>
              <a:rPr lang="en-US" sz="2500" dirty="0">
                <a:latin typeface="Times New Roman" pitchFamily="18" charset="0"/>
                <a:cs typeface="Times New Roman" pitchFamily="18" charset="0"/>
              </a:rPr>
              <a:t>1990’s</a:t>
            </a:r>
          </a:p>
          <a:p>
            <a:r>
              <a:rPr lang="en-US" sz="2500" dirty="0" smtClean="0">
                <a:latin typeface="Times New Roman" pitchFamily="18" charset="0"/>
                <a:cs typeface="Times New Roman" pitchFamily="18" charset="0"/>
              </a:rPr>
              <a:t>It provides </a:t>
            </a:r>
            <a:r>
              <a:rPr lang="en-US" sz="2500" dirty="0">
                <a:latin typeface="Times New Roman" pitchFamily="18" charset="0"/>
                <a:cs typeface="Times New Roman" pitchFamily="18" charset="0"/>
              </a:rPr>
              <a:t>improvements over </a:t>
            </a:r>
            <a:r>
              <a:rPr lang="en-US" sz="2500" dirty="0" smtClean="0">
                <a:latin typeface="Times New Roman" pitchFamily="18" charset="0"/>
                <a:cs typeface="Times New Roman" pitchFamily="18" charset="0"/>
              </a:rPr>
              <a:t>v4</a:t>
            </a:r>
          </a:p>
          <a:p>
            <a:r>
              <a:rPr lang="en-US" sz="2500" dirty="0" smtClean="0">
                <a:latin typeface="Times New Roman" pitchFamily="18" charset="0"/>
                <a:cs typeface="Times New Roman" pitchFamily="18" charset="0"/>
              </a:rPr>
              <a:t>It addresses </a:t>
            </a:r>
            <a:r>
              <a:rPr lang="en-US" sz="2500" dirty="0">
                <a:latin typeface="Times New Roman" pitchFamily="18" charset="0"/>
                <a:cs typeface="Times New Roman" pitchFamily="18" charset="0"/>
              </a:rPr>
              <a:t>environmental </a:t>
            </a:r>
            <a:r>
              <a:rPr lang="en-US" sz="2500" dirty="0" smtClean="0">
                <a:latin typeface="Times New Roman" pitchFamily="18" charset="0"/>
                <a:cs typeface="Times New Roman" pitchFamily="18" charset="0"/>
              </a:rPr>
              <a:t>shortcomings such as:</a:t>
            </a:r>
            <a:endParaRPr lang="en-US" sz="2500" dirty="0">
              <a:latin typeface="Times New Roman" pitchFamily="18" charset="0"/>
              <a:cs typeface="Times New Roman" pitchFamily="18" charset="0"/>
            </a:endParaRPr>
          </a:p>
          <a:p>
            <a:pPr lvl="2"/>
            <a:r>
              <a:rPr lang="en-US" sz="2800" b="1" dirty="0">
                <a:latin typeface="Times New Roman" pitchFamily="18" charset="0"/>
                <a:cs typeface="Times New Roman" pitchFamily="18" charset="0"/>
              </a:rPr>
              <a:t>E</a:t>
            </a:r>
            <a:r>
              <a:rPr lang="en-US" sz="2800" b="1" dirty="0" smtClean="0">
                <a:latin typeface="Times New Roman" pitchFamily="18" charset="0"/>
                <a:cs typeface="Times New Roman" pitchFamily="18" charset="0"/>
              </a:rPr>
              <a:t>ncryption algorithm</a:t>
            </a:r>
          </a:p>
          <a:p>
            <a:pPr lvl="3"/>
            <a:r>
              <a:rPr lang="en-US" sz="2500" dirty="0" smtClean="0">
                <a:latin typeface="Times New Roman" pitchFamily="18" charset="0"/>
                <a:cs typeface="Times New Roman" pitchFamily="18" charset="0"/>
              </a:rPr>
              <a:t>In v4 only DES can be used to encrypt but here any encryption can be used</a:t>
            </a:r>
          </a:p>
          <a:p>
            <a:pPr lvl="2"/>
            <a:r>
              <a:rPr lang="en-US" sz="2800" b="1" dirty="0" smtClean="0">
                <a:latin typeface="Times New Roman" pitchFamily="18" charset="0"/>
                <a:cs typeface="Times New Roman" pitchFamily="18" charset="0"/>
              </a:rPr>
              <a:t>Network protocol </a:t>
            </a:r>
          </a:p>
          <a:p>
            <a:pPr lvl="3"/>
            <a:r>
              <a:rPr lang="en-US" sz="2500" dirty="0" smtClean="0">
                <a:latin typeface="Times New Roman" pitchFamily="18" charset="0"/>
                <a:cs typeface="Times New Roman" pitchFamily="18" charset="0"/>
              </a:rPr>
              <a:t>Earlier only IP addresses  supported  here other address types such as ISO network addresses can be used.</a:t>
            </a:r>
          </a:p>
        </p:txBody>
      </p:sp>
      <p:sp>
        <p:nvSpPr>
          <p:cNvPr id="55298" name="Rectangle 2"/>
          <p:cNvSpPr>
            <a:spLocks noGrp="1" noChangeArrowheads="1"/>
          </p:cNvSpPr>
          <p:nvPr>
            <p:ph type="title"/>
          </p:nvPr>
        </p:nvSpPr>
        <p:spPr/>
        <p:txBody>
          <a:bodyPr/>
          <a:lstStyle/>
          <a:p>
            <a:r>
              <a:rPr lang="en-AU" dirty="0">
                <a:solidFill>
                  <a:schemeClr val="tx1"/>
                </a:solidFill>
                <a:latin typeface="Times New Roman" pitchFamily="18" charset="0"/>
                <a:cs typeface="Times New Roman" pitchFamily="18" charset="0"/>
              </a:rPr>
              <a:t>Kerberos Version 5</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60648"/>
            <a:ext cx="8280920" cy="2446824"/>
          </a:xfrm>
          <a:prstGeom prst="rect">
            <a:avLst/>
          </a:prstGeom>
        </p:spPr>
        <p:txBody>
          <a:bodyPr wrap="square">
            <a:spAutoFit/>
          </a:bodyPr>
          <a:lstStyle/>
          <a:p>
            <a:pPr marL="514350" indent="-514350" algn="just"/>
            <a:r>
              <a:rPr lang="en-US" sz="2800" b="1" dirty="0" smtClean="0">
                <a:latin typeface="Times New Roman" pitchFamily="18" charset="0"/>
                <a:cs typeface="Times New Roman" pitchFamily="18" charset="0"/>
              </a:rPr>
              <a:t>Byte order </a:t>
            </a:r>
          </a:p>
          <a:p>
            <a:pPr marL="457200" indent="-457200" algn="just">
              <a:buFont typeface="Arial" pitchFamily="34" charset="0"/>
              <a:buChar char="•"/>
            </a:pPr>
            <a:r>
              <a:rPr lang="en-US" sz="2500" dirty="0" smtClean="0">
                <a:latin typeface="Times New Roman" pitchFamily="18" charset="0"/>
                <a:cs typeface="Times New Roman" pitchFamily="18" charset="0"/>
              </a:rPr>
              <a:t>Earlier byte ordering of its own choosing by the sender.</a:t>
            </a:r>
          </a:p>
          <a:p>
            <a:pPr marL="457200" indent="-457200" algn="just">
              <a:buFont typeface="Arial" pitchFamily="34" charset="0"/>
              <a:buChar char="•"/>
            </a:pPr>
            <a:r>
              <a:rPr lang="en-US" sz="2500" dirty="0" smtClean="0">
                <a:latin typeface="Times New Roman" pitchFamily="18" charset="0"/>
                <a:cs typeface="Times New Roman" pitchFamily="18" charset="0"/>
              </a:rPr>
              <a:t>However now established conventions such as Abstract Syntax Notation One (ASN.1) and Basic Encoding Rules (BER), are used which provide an unambiguous byte ordering.)</a:t>
            </a:r>
            <a:endParaRPr lang="en-US" sz="2500" dirty="0">
              <a:latin typeface="Times New Roman" pitchFamily="18" charset="0"/>
              <a:cs typeface="Times New Roman" pitchFamily="18" charset="0"/>
            </a:endParaRPr>
          </a:p>
        </p:txBody>
      </p:sp>
      <p:sp>
        <p:nvSpPr>
          <p:cNvPr id="6" name="Rectangle 5"/>
          <p:cNvSpPr/>
          <p:nvPr/>
        </p:nvSpPr>
        <p:spPr>
          <a:xfrm>
            <a:off x="216024" y="2708920"/>
            <a:ext cx="8676456" cy="3985706"/>
          </a:xfrm>
          <a:prstGeom prst="rect">
            <a:avLst/>
          </a:prstGeom>
        </p:spPr>
        <p:txBody>
          <a:bodyPr wrap="square">
            <a:spAutoFit/>
          </a:bodyPr>
          <a:lstStyle/>
          <a:p>
            <a:pPr algn="just"/>
            <a:r>
              <a:rPr lang="en-US" sz="2800" b="1" dirty="0" smtClean="0">
                <a:latin typeface="Times New Roman" pitchFamily="18" charset="0"/>
                <a:cs typeface="Times New Roman" pitchFamily="18" charset="0"/>
              </a:rPr>
              <a:t>Ticket lifetime-bit </a:t>
            </a:r>
          </a:p>
          <a:p>
            <a:pPr marL="457200" indent="-457200" algn="just">
              <a:buFont typeface="Arial" pitchFamily="34" charset="0"/>
              <a:buChar char="•"/>
            </a:pPr>
            <a:r>
              <a:rPr lang="en-US" sz="2500" dirty="0" smtClean="0">
                <a:latin typeface="Times New Roman" pitchFamily="18" charset="0"/>
                <a:cs typeface="Times New Roman" pitchFamily="18" charset="0"/>
              </a:rPr>
              <a:t>Lifetime values in v4 are encoded in an 8-bit quantity in units of five minutes.</a:t>
            </a:r>
          </a:p>
          <a:p>
            <a:pPr marL="457200" indent="-457200" algn="just">
              <a:buFont typeface="Arial" pitchFamily="34" charset="0"/>
              <a:buChar char="•"/>
            </a:pPr>
            <a:r>
              <a:rPr lang="en-US" sz="2500" dirty="0" smtClean="0">
                <a:latin typeface="Times New Roman" pitchFamily="18" charset="0"/>
                <a:cs typeface="Times New Roman" pitchFamily="18" charset="0"/>
              </a:rPr>
              <a:t>Thus, the maximum lifetime that can be expressed is 28 * 5 = 1280 minutes (a little over 21 hours).</a:t>
            </a:r>
          </a:p>
          <a:p>
            <a:pPr marL="457200" indent="-457200" algn="just">
              <a:buFont typeface="Arial" pitchFamily="34" charset="0"/>
              <a:buChar char="•"/>
            </a:pPr>
            <a:r>
              <a:rPr lang="en-US" sz="2500" dirty="0" smtClean="0">
                <a:latin typeface="Times New Roman" pitchFamily="18" charset="0"/>
                <a:cs typeface="Times New Roman" pitchFamily="18" charset="0"/>
              </a:rPr>
              <a:t>This may be inadequate for some applications (e.g., a long-running simulation that requires valid Kerberos credentials throughout execution). </a:t>
            </a:r>
          </a:p>
          <a:p>
            <a:pPr marL="457200" indent="-457200" algn="just">
              <a:buFont typeface="Arial" pitchFamily="34" charset="0"/>
              <a:buChar char="•"/>
            </a:pPr>
            <a:r>
              <a:rPr lang="en-US" sz="2500" dirty="0" smtClean="0">
                <a:latin typeface="Times New Roman" pitchFamily="18" charset="0"/>
                <a:cs typeface="Times New Roman" pitchFamily="18" charset="0"/>
              </a:rPr>
              <a:t>In version 5, tickets include an explicit start time and end time, allowing tickets with arbitrary lifetimes.</a:t>
            </a:r>
            <a:endParaRPr lang="en-US" sz="2500" dirty="0">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706</TotalTime>
  <Words>1528</Words>
  <Application>Microsoft Office PowerPoint</Application>
  <PresentationFormat>On-screen Show (4:3)</PresentationFormat>
  <Paragraphs>125</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KERBEROS</vt:lpstr>
      <vt:lpstr>Kerberos</vt:lpstr>
      <vt:lpstr>Kerberos Requirements</vt:lpstr>
      <vt:lpstr>Kerberos 4 Overview</vt:lpstr>
      <vt:lpstr>Need for a More Secure Authentication Dialogue</vt:lpstr>
      <vt:lpstr>Slide 6</vt:lpstr>
      <vt:lpstr>Kerberos Realms</vt:lpstr>
      <vt:lpstr>Kerberos Version 5</vt:lpstr>
      <vt:lpstr>Slide 9</vt:lpstr>
      <vt:lpstr>Slide 10</vt:lpstr>
      <vt:lpstr>Slide 11</vt:lpstr>
      <vt:lpstr>Slide 12</vt:lpstr>
      <vt:lpstr>Slide 13</vt:lpstr>
      <vt:lpstr>Slide 14</vt:lpstr>
      <vt:lpstr>Slide 15</vt:lpstr>
    </vt:vector>
  </TitlesOfParts>
  <Company>Computer Science, ADFA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3/e</dc:title>
  <dc:subject>Lecture Overheads</dc:subject>
  <dc:creator>Dr Lawrie Brown</dc:creator>
  <cp:lastModifiedBy>dscndell</cp:lastModifiedBy>
  <cp:revision>42</cp:revision>
  <dcterms:created xsi:type="dcterms:W3CDTF">2002-03-28T02:06:54Z</dcterms:created>
  <dcterms:modified xsi:type="dcterms:W3CDTF">2018-10-17T12:31:10Z</dcterms:modified>
</cp:coreProperties>
</file>