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63" r:id="rId5"/>
    <p:sldId id="264" r:id="rId6"/>
    <p:sldId id="260" r:id="rId7"/>
    <p:sldId id="259" r:id="rId8"/>
    <p:sldId id="265" r:id="rId9"/>
    <p:sldId id="262"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5D9C86-11C0-4A60-953E-F3B641DAF2A7}" type="datetimeFigureOut">
              <a:rPr lang="en-IN" smtClean="0"/>
              <a:t>01-09-2020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1C62A5-4E9E-4218-AF35-C0B7923776E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24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D9C86-11C0-4A60-953E-F3B641DAF2A7}" type="datetimeFigureOut">
              <a:rPr lang="en-IN" smtClean="0"/>
              <a:t>01-09-2020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1C62A5-4E9E-4218-AF35-C0B7923776ED}" type="slidenum">
              <a:rPr lang="en-IN" smtClean="0"/>
              <a:t>‹#›</a:t>
            </a:fld>
            <a:endParaRPr lang="en-IN"/>
          </a:p>
        </p:txBody>
      </p:sp>
    </p:spTree>
    <p:extLst>
      <p:ext uri="{BB962C8B-B14F-4D97-AF65-F5344CB8AC3E}">
        <p14:creationId xmlns:p14="http://schemas.microsoft.com/office/powerpoint/2010/main" val="265279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D9C86-11C0-4A60-953E-F3B641DAF2A7}" type="datetimeFigureOut">
              <a:rPr lang="en-IN" smtClean="0"/>
              <a:t>01-09-2020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1C62A5-4E9E-4218-AF35-C0B7923776ED}" type="slidenum">
              <a:rPr lang="en-IN" smtClean="0"/>
              <a:t>‹#›</a:t>
            </a:fld>
            <a:endParaRPr lang="en-IN"/>
          </a:p>
        </p:txBody>
      </p:sp>
    </p:spTree>
    <p:extLst>
      <p:ext uri="{BB962C8B-B14F-4D97-AF65-F5344CB8AC3E}">
        <p14:creationId xmlns:p14="http://schemas.microsoft.com/office/powerpoint/2010/main" val="260508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D9C86-11C0-4A60-953E-F3B641DAF2A7}" type="datetimeFigureOut">
              <a:rPr lang="en-IN" smtClean="0"/>
              <a:t>01-09-2020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1C62A5-4E9E-4218-AF35-C0B7923776ED}" type="slidenum">
              <a:rPr lang="en-IN" smtClean="0"/>
              <a:t>‹#›</a:t>
            </a:fld>
            <a:endParaRPr lang="en-IN"/>
          </a:p>
        </p:txBody>
      </p:sp>
    </p:spTree>
    <p:extLst>
      <p:ext uri="{BB962C8B-B14F-4D97-AF65-F5344CB8AC3E}">
        <p14:creationId xmlns:p14="http://schemas.microsoft.com/office/powerpoint/2010/main" val="262285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5D9C86-11C0-4A60-953E-F3B641DAF2A7}" type="datetimeFigureOut">
              <a:rPr lang="en-IN" smtClean="0"/>
              <a:t>01-09-2020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1C62A5-4E9E-4218-AF35-C0B7923776E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391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5D9C86-11C0-4A60-953E-F3B641DAF2A7}" type="datetimeFigureOut">
              <a:rPr lang="en-IN" smtClean="0"/>
              <a:t>01-09-2020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1C62A5-4E9E-4218-AF35-C0B7923776ED}" type="slidenum">
              <a:rPr lang="en-IN" smtClean="0"/>
              <a:t>‹#›</a:t>
            </a:fld>
            <a:endParaRPr lang="en-IN"/>
          </a:p>
        </p:txBody>
      </p:sp>
    </p:spTree>
    <p:extLst>
      <p:ext uri="{BB962C8B-B14F-4D97-AF65-F5344CB8AC3E}">
        <p14:creationId xmlns:p14="http://schemas.microsoft.com/office/powerpoint/2010/main" val="172275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5D9C86-11C0-4A60-953E-F3B641DAF2A7}" type="datetimeFigureOut">
              <a:rPr lang="en-IN" smtClean="0"/>
              <a:t>01-09-2020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1C62A5-4E9E-4218-AF35-C0B7923776ED}" type="slidenum">
              <a:rPr lang="en-IN" smtClean="0"/>
              <a:t>‹#›</a:t>
            </a:fld>
            <a:endParaRPr lang="en-IN"/>
          </a:p>
        </p:txBody>
      </p:sp>
    </p:spTree>
    <p:extLst>
      <p:ext uri="{BB962C8B-B14F-4D97-AF65-F5344CB8AC3E}">
        <p14:creationId xmlns:p14="http://schemas.microsoft.com/office/powerpoint/2010/main" val="240966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5D9C86-11C0-4A60-953E-F3B641DAF2A7}" type="datetimeFigureOut">
              <a:rPr lang="en-IN" smtClean="0"/>
              <a:t>01-09-2020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1C62A5-4E9E-4218-AF35-C0B7923776ED}" type="slidenum">
              <a:rPr lang="en-IN" smtClean="0"/>
              <a:t>‹#›</a:t>
            </a:fld>
            <a:endParaRPr lang="en-IN"/>
          </a:p>
        </p:txBody>
      </p:sp>
    </p:spTree>
    <p:extLst>
      <p:ext uri="{BB962C8B-B14F-4D97-AF65-F5344CB8AC3E}">
        <p14:creationId xmlns:p14="http://schemas.microsoft.com/office/powerpoint/2010/main" val="59107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5D9C86-11C0-4A60-953E-F3B641DAF2A7}" type="datetimeFigureOut">
              <a:rPr lang="en-IN" smtClean="0"/>
              <a:t>01-09-2020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01C62A5-4E9E-4218-AF35-C0B7923776ED}" type="slidenum">
              <a:rPr lang="en-IN" smtClean="0"/>
              <a:t>‹#›</a:t>
            </a:fld>
            <a:endParaRPr lang="en-IN"/>
          </a:p>
        </p:txBody>
      </p:sp>
    </p:spTree>
    <p:extLst>
      <p:ext uri="{BB962C8B-B14F-4D97-AF65-F5344CB8AC3E}">
        <p14:creationId xmlns:p14="http://schemas.microsoft.com/office/powerpoint/2010/main" val="212942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5D9C86-11C0-4A60-953E-F3B641DAF2A7}" type="datetimeFigureOut">
              <a:rPr lang="en-IN" smtClean="0"/>
              <a:t>01-09-2020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1C62A5-4E9E-4218-AF35-C0B7923776ED}" type="slidenum">
              <a:rPr lang="en-IN" smtClean="0"/>
              <a:t>‹#›</a:t>
            </a:fld>
            <a:endParaRPr lang="en-IN"/>
          </a:p>
        </p:txBody>
      </p:sp>
    </p:spTree>
    <p:extLst>
      <p:ext uri="{BB962C8B-B14F-4D97-AF65-F5344CB8AC3E}">
        <p14:creationId xmlns:p14="http://schemas.microsoft.com/office/powerpoint/2010/main" val="101092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5D9C86-11C0-4A60-953E-F3B641DAF2A7}" type="datetimeFigureOut">
              <a:rPr lang="en-IN" smtClean="0"/>
              <a:t>01-09-2020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1C62A5-4E9E-4218-AF35-C0B7923776ED}" type="slidenum">
              <a:rPr lang="en-IN" smtClean="0"/>
              <a:t>‹#›</a:t>
            </a:fld>
            <a:endParaRPr lang="en-IN"/>
          </a:p>
        </p:txBody>
      </p:sp>
    </p:spTree>
    <p:extLst>
      <p:ext uri="{BB962C8B-B14F-4D97-AF65-F5344CB8AC3E}">
        <p14:creationId xmlns:p14="http://schemas.microsoft.com/office/powerpoint/2010/main" val="165809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85D9C86-11C0-4A60-953E-F3B641DAF2A7}" type="datetimeFigureOut">
              <a:rPr lang="en-IN" smtClean="0"/>
              <a:t>01-09-2020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1C62A5-4E9E-4218-AF35-C0B7923776E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490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8FC2-49C1-4C8D-9465-2F75F26D7937}"/>
              </a:ext>
            </a:extLst>
          </p:cNvPr>
          <p:cNvSpPr>
            <a:spLocks noGrp="1"/>
          </p:cNvSpPr>
          <p:nvPr>
            <p:ph type="title"/>
          </p:nvPr>
        </p:nvSpPr>
        <p:spPr>
          <a:xfrm>
            <a:off x="1066800" y="262197"/>
            <a:ext cx="10058400" cy="1453420"/>
          </a:xfrm>
        </p:spPr>
        <p:txBody>
          <a:bodyPr>
            <a:normAutofit/>
          </a:bodyPr>
          <a:lstStyle/>
          <a:p>
            <a:r>
              <a:rPr lang="en-IN" sz="4800" dirty="0">
                <a:latin typeface="+mn-lt"/>
              </a:rPr>
              <a:t>Portable Weather Station with Web based Data Visualisation and Analytics</a:t>
            </a:r>
          </a:p>
        </p:txBody>
      </p:sp>
      <p:sp>
        <p:nvSpPr>
          <p:cNvPr id="3" name="Subtitle 2">
            <a:extLst>
              <a:ext uri="{FF2B5EF4-FFF2-40B4-BE49-F238E27FC236}">
                <a16:creationId xmlns:a16="http://schemas.microsoft.com/office/drawing/2014/main" id="{A835E541-B1E5-48AC-B5FB-BC2599221CF3}"/>
              </a:ext>
            </a:extLst>
          </p:cNvPr>
          <p:cNvSpPr>
            <a:spLocks noGrp="1"/>
          </p:cNvSpPr>
          <p:nvPr>
            <p:ph idx="1"/>
          </p:nvPr>
        </p:nvSpPr>
        <p:spPr>
          <a:xfrm>
            <a:off x="1251750" y="2556768"/>
            <a:ext cx="9903929" cy="3312325"/>
          </a:xfrm>
        </p:spPr>
        <p:txBody>
          <a:bodyPr>
            <a:normAutofit/>
          </a:bodyPr>
          <a:lstStyle/>
          <a:p>
            <a:r>
              <a:rPr lang="en-IN" sz="3200" b="1" dirty="0"/>
              <a:t>TEAMMATES:</a:t>
            </a:r>
          </a:p>
          <a:p>
            <a:pPr marL="457200" indent="-457200">
              <a:buAutoNum type="arabicPeriod"/>
            </a:pPr>
            <a:r>
              <a:rPr lang="en-IN" sz="2400" dirty="0"/>
              <a:t>SHEELAVANT N SAI KRISHNA – 18BEC0905</a:t>
            </a:r>
          </a:p>
          <a:p>
            <a:pPr marL="457200" indent="-457200">
              <a:buAutoNum type="arabicPeriod"/>
            </a:pPr>
            <a:r>
              <a:rPr lang="en-IN" sz="2400" dirty="0"/>
              <a:t>G V GANESH MAURYA – 18BEC0128</a:t>
            </a:r>
          </a:p>
          <a:p>
            <a:pPr marL="457200" indent="-457200">
              <a:buAutoNum type="arabicPeriod"/>
            </a:pPr>
            <a:r>
              <a:rPr lang="en-IN" sz="2400" dirty="0"/>
              <a:t>GYAN VALLABH K – 18BEC0899</a:t>
            </a:r>
          </a:p>
          <a:p>
            <a:pPr marL="457200" indent="-457200">
              <a:buAutoNum type="arabicPeriod"/>
            </a:pPr>
            <a:r>
              <a:rPr lang="en-IN" sz="2400" dirty="0"/>
              <a:t>NAKKA PAVAN KALYAN – 18BEC0847</a:t>
            </a:r>
          </a:p>
        </p:txBody>
      </p:sp>
      <p:sp>
        <p:nvSpPr>
          <p:cNvPr id="5" name="TextBox 4">
            <a:extLst>
              <a:ext uri="{FF2B5EF4-FFF2-40B4-BE49-F238E27FC236}">
                <a16:creationId xmlns:a16="http://schemas.microsoft.com/office/drawing/2014/main" id="{A5BC51D3-C333-49DD-B234-1E98F05CF4CA}"/>
              </a:ext>
            </a:extLst>
          </p:cNvPr>
          <p:cNvSpPr txBox="1"/>
          <p:nvPr/>
        </p:nvSpPr>
        <p:spPr>
          <a:xfrm>
            <a:off x="7288566" y="2556768"/>
            <a:ext cx="4761816" cy="1323439"/>
          </a:xfrm>
          <a:prstGeom prst="rect">
            <a:avLst/>
          </a:prstGeom>
          <a:noFill/>
        </p:spPr>
        <p:txBody>
          <a:bodyPr wrap="none" rtlCol="0">
            <a:spAutoFit/>
          </a:bodyPr>
          <a:lstStyle/>
          <a:p>
            <a:r>
              <a:rPr lang="en-US" sz="3200" b="1" dirty="0"/>
              <a:t>IoT Fundamentals ECE3501</a:t>
            </a:r>
          </a:p>
          <a:p>
            <a:r>
              <a:rPr lang="en-US" sz="2400" dirty="0"/>
              <a:t>J </a:t>
            </a:r>
            <a:r>
              <a:rPr lang="en-US" sz="2400"/>
              <a:t>- Component</a:t>
            </a:r>
            <a:endParaRPr lang="en-US" sz="2400" dirty="0"/>
          </a:p>
          <a:p>
            <a:r>
              <a:rPr lang="en-US" sz="2400" dirty="0"/>
              <a:t>Review - 1</a:t>
            </a:r>
            <a:endParaRPr lang="en-IN" sz="2400" dirty="0"/>
          </a:p>
        </p:txBody>
      </p:sp>
    </p:spTree>
    <p:extLst>
      <p:ext uri="{BB962C8B-B14F-4D97-AF65-F5344CB8AC3E}">
        <p14:creationId xmlns:p14="http://schemas.microsoft.com/office/powerpoint/2010/main" val="201701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4D1DC1-D8D0-4977-8086-AF1BAABDE655}"/>
              </a:ext>
            </a:extLst>
          </p:cNvPr>
          <p:cNvSpPr txBox="1"/>
          <p:nvPr/>
        </p:nvSpPr>
        <p:spPr>
          <a:xfrm>
            <a:off x="3681662" y="2254928"/>
            <a:ext cx="4828676" cy="1323439"/>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r>
              <a:rPr lang="en-GB" sz="8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p>
        </p:txBody>
      </p:sp>
    </p:spTree>
    <p:extLst>
      <p:ext uri="{BB962C8B-B14F-4D97-AF65-F5344CB8AC3E}">
        <p14:creationId xmlns:p14="http://schemas.microsoft.com/office/powerpoint/2010/main" val="292332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5D19-C0F1-44A2-974F-497E57AF5A8E}"/>
              </a:ext>
            </a:extLst>
          </p:cNvPr>
          <p:cNvSpPr>
            <a:spLocks noGrp="1"/>
          </p:cNvSpPr>
          <p:nvPr>
            <p:ph type="title"/>
          </p:nvPr>
        </p:nvSpPr>
        <p:spPr>
          <a:xfrm>
            <a:off x="1097280" y="286604"/>
            <a:ext cx="10058400" cy="1098314"/>
          </a:xfrm>
        </p:spPr>
        <p:txBody>
          <a:bodyPr/>
          <a:lstStyle/>
          <a:p>
            <a:r>
              <a:rPr lang="en-IN" dirty="0"/>
              <a:t>Abstract</a:t>
            </a:r>
          </a:p>
        </p:txBody>
      </p:sp>
      <p:sp>
        <p:nvSpPr>
          <p:cNvPr id="3" name="Content Placeholder 2">
            <a:extLst>
              <a:ext uri="{FF2B5EF4-FFF2-40B4-BE49-F238E27FC236}">
                <a16:creationId xmlns:a16="http://schemas.microsoft.com/office/drawing/2014/main" id="{44F02463-1601-470A-83D6-9F69AA411F9D}"/>
              </a:ext>
            </a:extLst>
          </p:cNvPr>
          <p:cNvSpPr>
            <a:spLocks noGrp="1"/>
          </p:cNvSpPr>
          <p:nvPr>
            <p:ph idx="1"/>
          </p:nvPr>
        </p:nvSpPr>
        <p:spPr>
          <a:xfrm>
            <a:off x="1097280" y="2219417"/>
            <a:ext cx="10058400" cy="3649676"/>
          </a:xfrm>
        </p:spPr>
        <p:txBody>
          <a:bodyPr>
            <a:normAutofit/>
          </a:bodyPr>
          <a:lstStyle/>
          <a:p>
            <a:r>
              <a:rPr lang="en-IN" sz="2400" dirty="0">
                <a:solidFill>
                  <a:schemeClr val="tx1"/>
                </a:solidFill>
              </a:rPr>
              <a:t>Weather information that is sent to personal devices nowadays are generalised for a particular region. This project consists of weather monitoring system that gets environmental data. Interfaced with an IoT data visualisation platform, this data will then be used for visualisation and analysis. An interactive weather dashboard will display info based on this data. Finally, it will be simplified as real-time notifications sent to the user’s mobile device. (Notifications like rain alerts, regular climate updates). This weather station can be further improvised by making it portable. This will make sure instantaneous and accurate weather information is accessible easily. </a:t>
            </a:r>
          </a:p>
        </p:txBody>
      </p:sp>
    </p:spTree>
    <p:extLst>
      <p:ext uri="{BB962C8B-B14F-4D97-AF65-F5344CB8AC3E}">
        <p14:creationId xmlns:p14="http://schemas.microsoft.com/office/powerpoint/2010/main" val="200568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8AC9-8913-4276-BC76-ABF7EE379495}"/>
              </a:ext>
            </a:extLst>
          </p:cNvPr>
          <p:cNvSpPr>
            <a:spLocks noGrp="1"/>
          </p:cNvSpPr>
          <p:nvPr>
            <p:ph type="title"/>
          </p:nvPr>
        </p:nvSpPr>
        <p:spPr>
          <a:xfrm>
            <a:off x="1097280" y="286603"/>
            <a:ext cx="10058400" cy="1187089"/>
          </a:xfrm>
        </p:spPr>
        <p:txBody>
          <a:bodyPr/>
          <a:lstStyle/>
          <a:p>
            <a:r>
              <a:rPr lang="en-IN" dirty="0"/>
              <a:t>Introduction</a:t>
            </a:r>
          </a:p>
        </p:txBody>
      </p:sp>
      <p:sp>
        <p:nvSpPr>
          <p:cNvPr id="3" name="Content Placeholder 2">
            <a:extLst>
              <a:ext uri="{FF2B5EF4-FFF2-40B4-BE49-F238E27FC236}">
                <a16:creationId xmlns:a16="http://schemas.microsoft.com/office/drawing/2014/main" id="{16C755F0-9BC8-48E0-97DD-7BE53FFB11CF}"/>
              </a:ext>
            </a:extLst>
          </p:cNvPr>
          <p:cNvSpPr>
            <a:spLocks noGrp="1"/>
          </p:cNvSpPr>
          <p:nvPr>
            <p:ph idx="1"/>
          </p:nvPr>
        </p:nvSpPr>
        <p:spPr>
          <a:xfrm>
            <a:off x="1097280" y="2077376"/>
            <a:ext cx="10058400" cy="3791718"/>
          </a:xfrm>
        </p:spPr>
        <p:txBody>
          <a:bodyPr/>
          <a:lstStyle/>
          <a:p>
            <a:pPr marL="457200" indent="-457200">
              <a:buFont typeface="+mj-lt"/>
              <a:buAutoNum type="arabicPeriod"/>
            </a:pPr>
            <a:r>
              <a:rPr lang="en-IN" sz="2400" dirty="0"/>
              <a:t>The aim of this project is to design a weather station with real time notifications for climatology monitoring, interface it to a cloud platform and analyse weather parameters.</a:t>
            </a:r>
          </a:p>
          <a:p>
            <a:pPr marL="457200" indent="-457200">
              <a:buFont typeface="+mj-lt"/>
              <a:buAutoNum type="arabicPeriod"/>
            </a:pPr>
            <a:r>
              <a:rPr lang="en-IN" sz="2400" dirty="0"/>
              <a:t>We use a Raspberry Pi interfaced with </a:t>
            </a:r>
            <a:r>
              <a:rPr lang="en-IN" sz="2400" dirty="0" err="1"/>
              <a:t>SenseHat</a:t>
            </a:r>
            <a:r>
              <a:rPr lang="en-IN" sz="2400" dirty="0"/>
              <a:t> to sense environmental conditions.</a:t>
            </a:r>
          </a:p>
          <a:p>
            <a:pPr marL="457200" indent="-457200">
              <a:buFont typeface="+mj-lt"/>
              <a:buAutoNum type="arabicPeriod"/>
            </a:pPr>
            <a:r>
              <a:rPr lang="en-IN" sz="2400" dirty="0"/>
              <a:t>Node Red and IFTTT is used to send notifications to the user’s mobile phone.</a:t>
            </a:r>
          </a:p>
          <a:p>
            <a:pPr marL="457200" indent="-457200">
              <a:buFont typeface="+mj-lt"/>
              <a:buAutoNum type="arabicPeriod"/>
            </a:pPr>
            <a:r>
              <a:rPr lang="en-IN" sz="2400" dirty="0"/>
              <a:t>Finally we use Initial State to receive, analyse and visualize the data sent by Sense Hat.</a:t>
            </a:r>
          </a:p>
          <a:p>
            <a:pPr marL="457200" indent="-457200">
              <a:buFont typeface="+mj-lt"/>
              <a:buAutoNum type="arabicPeriod"/>
            </a:pPr>
            <a:endParaRPr lang="en-IN" dirty="0"/>
          </a:p>
        </p:txBody>
      </p:sp>
    </p:spTree>
    <p:extLst>
      <p:ext uri="{BB962C8B-B14F-4D97-AF65-F5344CB8AC3E}">
        <p14:creationId xmlns:p14="http://schemas.microsoft.com/office/powerpoint/2010/main" val="48428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778D-DFAF-4091-9C6A-64503DD4B915}"/>
              </a:ext>
            </a:extLst>
          </p:cNvPr>
          <p:cNvSpPr>
            <a:spLocks noGrp="1"/>
          </p:cNvSpPr>
          <p:nvPr>
            <p:ph type="title"/>
          </p:nvPr>
        </p:nvSpPr>
        <p:spPr>
          <a:xfrm>
            <a:off x="1097280" y="286603"/>
            <a:ext cx="10058400" cy="787595"/>
          </a:xfrm>
        </p:spPr>
        <p:txBody>
          <a:bodyPr/>
          <a:lstStyle/>
          <a:p>
            <a:r>
              <a:rPr lang="en-IN" dirty="0"/>
              <a:t>Literature Survey</a:t>
            </a:r>
          </a:p>
        </p:txBody>
      </p:sp>
      <p:graphicFrame>
        <p:nvGraphicFramePr>
          <p:cNvPr id="4" name="Table 4">
            <a:extLst>
              <a:ext uri="{FF2B5EF4-FFF2-40B4-BE49-F238E27FC236}">
                <a16:creationId xmlns:a16="http://schemas.microsoft.com/office/drawing/2014/main" id="{39E3CEDF-B12B-488A-8BC0-DE3DAF2C4040}"/>
              </a:ext>
            </a:extLst>
          </p:cNvPr>
          <p:cNvGraphicFramePr>
            <a:graphicFrameLocks noGrp="1"/>
          </p:cNvGraphicFramePr>
          <p:nvPr>
            <p:ph idx="4294967295"/>
            <p:extLst>
              <p:ext uri="{D42A27DB-BD31-4B8C-83A1-F6EECF244321}">
                <p14:modId xmlns:p14="http://schemas.microsoft.com/office/powerpoint/2010/main" val="877213458"/>
              </p:ext>
            </p:extLst>
          </p:nvPr>
        </p:nvGraphicFramePr>
        <p:xfrm>
          <a:off x="1097280" y="1358283"/>
          <a:ext cx="10058400" cy="4575367"/>
        </p:xfrm>
        <a:graphic>
          <a:graphicData uri="http://schemas.openxmlformats.org/drawingml/2006/table">
            <a:tbl>
              <a:tblPr firstRow="1" bandRow="1">
                <a:tableStyleId>{5C22544A-7EE6-4342-B048-85BDC9FD1C3A}</a:tableStyleId>
              </a:tblPr>
              <a:tblGrid>
                <a:gridCol w="678571">
                  <a:extLst>
                    <a:ext uri="{9D8B030D-6E8A-4147-A177-3AD203B41FA5}">
                      <a16:colId xmlns:a16="http://schemas.microsoft.com/office/drawing/2014/main" val="3385041367"/>
                    </a:ext>
                  </a:extLst>
                </a:gridCol>
                <a:gridCol w="1455938">
                  <a:extLst>
                    <a:ext uri="{9D8B030D-6E8A-4147-A177-3AD203B41FA5}">
                      <a16:colId xmlns:a16="http://schemas.microsoft.com/office/drawing/2014/main" val="337892355"/>
                    </a:ext>
                  </a:extLst>
                </a:gridCol>
                <a:gridCol w="1313895">
                  <a:extLst>
                    <a:ext uri="{9D8B030D-6E8A-4147-A177-3AD203B41FA5}">
                      <a16:colId xmlns:a16="http://schemas.microsoft.com/office/drawing/2014/main" val="2832322309"/>
                    </a:ext>
                  </a:extLst>
                </a:gridCol>
                <a:gridCol w="2254611">
                  <a:extLst>
                    <a:ext uri="{9D8B030D-6E8A-4147-A177-3AD203B41FA5}">
                      <a16:colId xmlns:a16="http://schemas.microsoft.com/office/drawing/2014/main" val="2676908380"/>
                    </a:ext>
                  </a:extLst>
                </a:gridCol>
                <a:gridCol w="4355385">
                  <a:extLst>
                    <a:ext uri="{9D8B030D-6E8A-4147-A177-3AD203B41FA5}">
                      <a16:colId xmlns:a16="http://schemas.microsoft.com/office/drawing/2014/main" val="2971757482"/>
                    </a:ext>
                  </a:extLst>
                </a:gridCol>
              </a:tblGrid>
              <a:tr h="643447">
                <a:tc>
                  <a:txBody>
                    <a:bodyPr/>
                    <a:lstStyle/>
                    <a:p>
                      <a:r>
                        <a:rPr lang="en-IN" dirty="0"/>
                        <a:t>S. No</a:t>
                      </a:r>
                    </a:p>
                  </a:txBody>
                  <a:tcPr/>
                </a:tc>
                <a:tc>
                  <a:txBody>
                    <a:bodyPr/>
                    <a:lstStyle/>
                    <a:p>
                      <a:r>
                        <a:rPr lang="en-IN" dirty="0"/>
                        <a:t>Author</a:t>
                      </a:r>
                    </a:p>
                  </a:txBody>
                  <a:tcPr/>
                </a:tc>
                <a:tc>
                  <a:txBody>
                    <a:bodyPr/>
                    <a:lstStyle/>
                    <a:p>
                      <a:r>
                        <a:rPr lang="en-IN" dirty="0"/>
                        <a:t>Year of Publication</a:t>
                      </a:r>
                    </a:p>
                  </a:txBody>
                  <a:tcPr/>
                </a:tc>
                <a:tc>
                  <a:txBody>
                    <a:bodyPr/>
                    <a:lstStyle/>
                    <a:p>
                      <a:r>
                        <a:rPr lang="en-IN" dirty="0"/>
                        <a:t>Title of Paper</a:t>
                      </a:r>
                    </a:p>
                  </a:txBody>
                  <a:tcPr/>
                </a:tc>
                <a:tc>
                  <a:txBody>
                    <a:bodyPr/>
                    <a:lstStyle/>
                    <a:p>
                      <a:r>
                        <a:rPr lang="en-IN" dirty="0"/>
                        <a:t>Abstract</a:t>
                      </a:r>
                    </a:p>
                  </a:txBody>
                  <a:tcPr/>
                </a:tc>
                <a:extLst>
                  <a:ext uri="{0D108BD9-81ED-4DB2-BD59-A6C34878D82A}">
                    <a16:rowId xmlns:a16="http://schemas.microsoft.com/office/drawing/2014/main" val="2932896914"/>
                  </a:ext>
                </a:extLst>
              </a:tr>
              <a:tr h="1857891">
                <a:tc>
                  <a:txBody>
                    <a:bodyPr/>
                    <a:lstStyle/>
                    <a:p>
                      <a:r>
                        <a:rPr lang="en-IN" dirty="0"/>
                        <a:t>1.</a:t>
                      </a:r>
                    </a:p>
                  </a:txBody>
                  <a:tcPr/>
                </a:tc>
                <a:tc>
                  <a:txBody>
                    <a:bodyPr/>
                    <a:lstStyle/>
                    <a:p>
                      <a:r>
                        <a:rPr lang="en-US" sz="1800" b="0" i="0" kern="1200" dirty="0">
                          <a:solidFill>
                            <a:schemeClr val="dk1"/>
                          </a:solidFill>
                          <a:effectLst/>
                          <a:latin typeface="+mn-lt"/>
                          <a:ea typeface="+mn-ea"/>
                          <a:cs typeface="+mn-cs"/>
                        </a:rPr>
                        <a:t>A.C. GHEORGHE, M.S. CHIRAN</a:t>
                      </a:r>
                      <a:endParaRPr lang="en-IN" dirty="0"/>
                    </a:p>
                  </a:txBody>
                  <a:tcPr/>
                </a:tc>
                <a:tc>
                  <a:txBody>
                    <a:bodyPr/>
                    <a:lstStyle/>
                    <a:p>
                      <a:r>
                        <a:rPr lang="en-IN" dirty="0"/>
                        <a:t>2017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Raspberry Pi based Weather Station </a:t>
                      </a:r>
                      <a:endParaRPr lang="en-IN" sz="1800" dirty="0"/>
                    </a:p>
                  </a:txBody>
                  <a:tcPr/>
                </a:tc>
                <a:tc>
                  <a:txBody>
                    <a:bodyPr/>
                    <a:lstStyle/>
                    <a:p>
                      <a:r>
                        <a:rPr lang="en-US" sz="1800" kern="1200" dirty="0">
                          <a:solidFill>
                            <a:schemeClr val="dk1"/>
                          </a:solidFill>
                          <a:effectLst/>
                          <a:latin typeface="+mn-lt"/>
                          <a:ea typeface="+mn-ea"/>
                          <a:cs typeface="+mn-cs"/>
                        </a:rPr>
                        <a:t>The paper proposes the development of a weather station made up from a Raspberry Pi 3 and the Sense Hat shield. The shield used in this application has sensors for temperature, humidity and pressure. The weather station can connect to the internet wirelessly or with a standard UTP (Unshielded twisted pair) connection, this connection gives us the ability to take part in a scientific community for the sole purpose to monitor the weather all around the world. The program for the weather station is made in Python, the program language is easy to used and very versatile. </a:t>
                      </a:r>
                      <a:endParaRPr lang="en-IN" dirty="0"/>
                    </a:p>
                  </a:txBody>
                  <a:tcPr/>
                </a:tc>
                <a:extLst>
                  <a:ext uri="{0D108BD9-81ED-4DB2-BD59-A6C34878D82A}">
                    <a16:rowId xmlns:a16="http://schemas.microsoft.com/office/drawing/2014/main" val="461357717"/>
                  </a:ext>
                </a:extLst>
              </a:tr>
            </a:tbl>
          </a:graphicData>
        </a:graphic>
      </p:graphicFrame>
    </p:spTree>
    <p:extLst>
      <p:ext uri="{BB962C8B-B14F-4D97-AF65-F5344CB8AC3E}">
        <p14:creationId xmlns:p14="http://schemas.microsoft.com/office/powerpoint/2010/main" val="425849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11509BA-120D-415E-8ABB-F2EBE23B74FF}"/>
              </a:ext>
            </a:extLst>
          </p:cNvPr>
          <p:cNvGraphicFramePr>
            <a:graphicFrameLocks noGrp="1"/>
          </p:cNvGraphicFramePr>
          <p:nvPr>
            <p:extLst>
              <p:ext uri="{D42A27DB-BD31-4B8C-83A1-F6EECF244321}">
                <p14:modId xmlns:p14="http://schemas.microsoft.com/office/powerpoint/2010/main" val="2668174011"/>
              </p:ext>
            </p:extLst>
          </p:nvPr>
        </p:nvGraphicFramePr>
        <p:xfrm>
          <a:off x="905522" y="177553"/>
          <a:ext cx="10493405" cy="6217920"/>
        </p:xfrm>
        <a:graphic>
          <a:graphicData uri="http://schemas.openxmlformats.org/drawingml/2006/table">
            <a:tbl>
              <a:tblPr firstRow="1" bandRow="1">
                <a:tableStyleId>{5C22544A-7EE6-4342-B048-85BDC9FD1C3A}</a:tableStyleId>
              </a:tblPr>
              <a:tblGrid>
                <a:gridCol w="488272">
                  <a:extLst>
                    <a:ext uri="{9D8B030D-6E8A-4147-A177-3AD203B41FA5}">
                      <a16:colId xmlns:a16="http://schemas.microsoft.com/office/drawing/2014/main" val="1818426909"/>
                    </a:ext>
                  </a:extLst>
                </a:gridCol>
                <a:gridCol w="1851984">
                  <a:extLst>
                    <a:ext uri="{9D8B030D-6E8A-4147-A177-3AD203B41FA5}">
                      <a16:colId xmlns:a16="http://schemas.microsoft.com/office/drawing/2014/main" val="942078448"/>
                    </a:ext>
                  </a:extLst>
                </a:gridCol>
                <a:gridCol w="1265774">
                  <a:extLst>
                    <a:ext uri="{9D8B030D-6E8A-4147-A177-3AD203B41FA5}">
                      <a16:colId xmlns:a16="http://schemas.microsoft.com/office/drawing/2014/main" val="635460660"/>
                    </a:ext>
                  </a:extLst>
                </a:gridCol>
                <a:gridCol w="2240416">
                  <a:extLst>
                    <a:ext uri="{9D8B030D-6E8A-4147-A177-3AD203B41FA5}">
                      <a16:colId xmlns:a16="http://schemas.microsoft.com/office/drawing/2014/main" val="1339098841"/>
                    </a:ext>
                  </a:extLst>
                </a:gridCol>
                <a:gridCol w="4646959">
                  <a:extLst>
                    <a:ext uri="{9D8B030D-6E8A-4147-A177-3AD203B41FA5}">
                      <a16:colId xmlns:a16="http://schemas.microsoft.com/office/drawing/2014/main" val="121013096"/>
                    </a:ext>
                  </a:extLst>
                </a:gridCol>
              </a:tblGrid>
              <a:tr h="612560">
                <a:tc>
                  <a:txBody>
                    <a:bodyPr/>
                    <a:lstStyle/>
                    <a:p>
                      <a:r>
                        <a:rPr lang="en-IN" dirty="0"/>
                        <a:t>S. No</a:t>
                      </a:r>
                    </a:p>
                  </a:txBody>
                  <a:tcPr/>
                </a:tc>
                <a:tc>
                  <a:txBody>
                    <a:bodyPr/>
                    <a:lstStyle/>
                    <a:p>
                      <a:r>
                        <a:rPr lang="en-IN" dirty="0"/>
                        <a:t>Author</a:t>
                      </a:r>
                    </a:p>
                  </a:txBody>
                  <a:tcPr/>
                </a:tc>
                <a:tc>
                  <a:txBody>
                    <a:bodyPr/>
                    <a:lstStyle/>
                    <a:p>
                      <a:r>
                        <a:rPr lang="en-IN" dirty="0"/>
                        <a:t>Year of Publication</a:t>
                      </a:r>
                    </a:p>
                  </a:txBody>
                  <a:tcPr/>
                </a:tc>
                <a:tc>
                  <a:txBody>
                    <a:bodyPr/>
                    <a:lstStyle/>
                    <a:p>
                      <a:r>
                        <a:rPr lang="en-IN" dirty="0"/>
                        <a:t>Title of Paper</a:t>
                      </a:r>
                    </a:p>
                  </a:txBody>
                  <a:tcPr/>
                </a:tc>
                <a:tc>
                  <a:txBody>
                    <a:bodyPr/>
                    <a:lstStyle/>
                    <a:p>
                      <a:r>
                        <a:rPr lang="en-IN" dirty="0"/>
                        <a:t>Abstract</a:t>
                      </a:r>
                    </a:p>
                  </a:txBody>
                  <a:tcPr/>
                </a:tc>
                <a:extLst>
                  <a:ext uri="{0D108BD9-81ED-4DB2-BD59-A6C34878D82A}">
                    <a16:rowId xmlns:a16="http://schemas.microsoft.com/office/drawing/2014/main" val="2290174350"/>
                  </a:ext>
                </a:extLst>
              </a:tr>
              <a:tr h="2845294">
                <a:tc>
                  <a:txBody>
                    <a:bodyPr/>
                    <a:lstStyle/>
                    <a:p>
                      <a:r>
                        <a:rPr lang="en-IN" dirty="0"/>
                        <a:t>2. </a:t>
                      </a:r>
                    </a:p>
                  </a:txBody>
                  <a:tcPr/>
                </a:tc>
                <a:tc>
                  <a:txBody>
                    <a:bodyPr/>
                    <a:lstStyle/>
                    <a:p>
                      <a:r>
                        <a:rPr lang="en-IN" sz="1800" b="0" i="0" kern="1200" dirty="0">
                          <a:solidFill>
                            <a:schemeClr val="tx1"/>
                          </a:solidFill>
                          <a:effectLst/>
                          <a:latin typeface="+mn-lt"/>
                          <a:ea typeface="+mn-ea"/>
                          <a:cs typeface="+mn-cs"/>
                        </a:rPr>
                        <a:t>G. GOVARDHAN, </a:t>
                      </a:r>
                    </a:p>
                    <a:p>
                      <a:r>
                        <a:rPr lang="en-IN" sz="1800" b="0" i="0" kern="1200" dirty="0">
                          <a:solidFill>
                            <a:schemeClr val="tx1"/>
                          </a:solidFill>
                          <a:effectLst/>
                          <a:latin typeface="+mn-lt"/>
                          <a:ea typeface="+mn-ea"/>
                          <a:cs typeface="+mn-cs"/>
                        </a:rPr>
                        <a:t>S. JAVEED HUSSAIN AND</a:t>
                      </a:r>
                    </a:p>
                    <a:p>
                      <a:r>
                        <a:rPr lang="en-IN" sz="1800" b="0" i="0" kern="1200" dirty="0">
                          <a:solidFill>
                            <a:schemeClr val="tx1"/>
                          </a:solidFill>
                          <a:effectLst/>
                          <a:latin typeface="+mn-lt"/>
                          <a:ea typeface="+mn-ea"/>
                          <a:cs typeface="+mn-cs"/>
                        </a:rPr>
                        <a:t>S. A. K. JILANI</a:t>
                      </a:r>
                      <a:endParaRPr lang="en-IN" dirty="0">
                        <a:solidFill>
                          <a:schemeClr val="tx1"/>
                        </a:solidFill>
                      </a:endParaRPr>
                    </a:p>
                  </a:txBody>
                  <a:tcPr/>
                </a:tc>
                <a:tc>
                  <a:txBody>
                    <a:bodyPr/>
                    <a:lstStyle/>
                    <a:p>
                      <a:r>
                        <a:rPr lang="en-IN" dirty="0"/>
                        <a:t>2016</a:t>
                      </a:r>
                    </a:p>
                  </a:txBody>
                  <a:tcPr/>
                </a:tc>
                <a:tc>
                  <a:txBody>
                    <a:bodyPr/>
                    <a:lstStyle/>
                    <a:p>
                      <a:r>
                        <a:rPr lang="en-US" sz="1800" b="0" i="0" kern="1200" dirty="0">
                          <a:solidFill>
                            <a:schemeClr val="tx1"/>
                          </a:solidFill>
                          <a:effectLst/>
                          <a:latin typeface="+mn-lt"/>
                          <a:ea typeface="+mn-ea"/>
                          <a:cs typeface="+mn-cs"/>
                        </a:rPr>
                        <a:t>A Smart Gadget to Analyze the Weather Changes Using </a:t>
                      </a:r>
                      <a:r>
                        <a:rPr lang="en-US" sz="1800" b="0" i="0" kern="1200" dirty="0" err="1">
                          <a:solidFill>
                            <a:schemeClr val="tx1"/>
                          </a:solidFill>
                          <a:effectLst/>
                          <a:latin typeface="+mn-lt"/>
                          <a:ea typeface="+mn-ea"/>
                          <a:cs typeface="+mn-cs"/>
                        </a:rPr>
                        <a:t>SenseHat</a:t>
                      </a:r>
                      <a:r>
                        <a:rPr lang="en-US" sz="1800" b="0" i="0" kern="1200" dirty="0">
                          <a:solidFill>
                            <a:schemeClr val="tx1"/>
                          </a:solidFill>
                          <a:effectLst/>
                          <a:latin typeface="+mn-lt"/>
                          <a:ea typeface="+mn-ea"/>
                          <a:cs typeface="+mn-cs"/>
                        </a:rPr>
                        <a:t> Sensor and Internet of Things(IoT)</a:t>
                      </a:r>
                      <a:endParaRPr lang="en-IN" dirty="0">
                        <a:solidFill>
                          <a:schemeClr val="tx1"/>
                        </a:solidFill>
                      </a:endParaRPr>
                    </a:p>
                  </a:txBody>
                  <a:tcPr/>
                </a:tc>
                <a:tc>
                  <a:txBody>
                    <a:bodyPr/>
                    <a:lstStyle/>
                    <a:p>
                      <a:r>
                        <a:rPr lang="en-US" sz="1800" b="0" kern="1200" dirty="0">
                          <a:solidFill>
                            <a:schemeClr val="tx1"/>
                          </a:solidFill>
                          <a:effectLst/>
                          <a:latin typeface="+mn-lt"/>
                          <a:ea typeface="+mn-ea"/>
                          <a:cs typeface="+mn-cs"/>
                        </a:rPr>
                        <a:t>In present days, as the technology improves day by day, every one seems to automate most of the possible things to take advantage in providing ease in life. The main objective of this paper is to develop project which monitors the weather with temperature, pressure and humidity values. </a:t>
                      </a:r>
                      <a:r>
                        <a:rPr lang="en-US" sz="1800" b="1" kern="1200" dirty="0">
                          <a:solidFill>
                            <a:schemeClr val="tx1"/>
                          </a:solidFill>
                          <a:effectLst/>
                          <a:latin typeface="+mn-lt"/>
                          <a:ea typeface="+mn-ea"/>
                          <a:cs typeface="+mn-cs"/>
                        </a:rPr>
                        <a:t>Method</a:t>
                      </a:r>
                      <a:r>
                        <a:rPr lang="en-US" sz="1800" b="0" kern="1200" dirty="0">
                          <a:solidFill>
                            <a:schemeClr val="tx1"/>
                          </a:solidFill>
                          <a:effectLst/>
                          <a:latin typeface="+mn-lt"/>
                          <a:ea typeface="+mn-ea"/>
                          <a:cs typeface="+mn-cs"/>
                        </a:rPr>
                        <a:t>: The proposed method is to build our very own weather dashboard, using Raspberry pi </a:t>
                      </a:r>
                      <a:r>
                        <a:rPr lang="en-US" sz="1800" b="0" kern="1200" dirty="0" err="1">
                          <a:solidFill>
                            <a:schemeClr val="tx1"/>
                          </a:solidFill>
                          <a:effectLst/>
                          <a:latin typeface="+mn-lt"/>
                          <a:ea typeface="+mn-ea"/>
                          <a:cs typeface="+mn-cs"/>
                        </a:rPr>
                        <a:t>SenseHat</a:t>
                      </a:r>
                      <a:r>
                        <a:rPr lang="en-US" sz="1800" b="0" kern="1200" dirty="0">
                          <a:solidFill>
                            <a:schemeClr val="tx1"/>
                          </a:solidFill>
                          <a:effectLst/>
                          <a:latin typeface="+mn-lt"/>
                          <a:ea typeface="+mn-ea"/>
                          <a:cs typeface="+mn-cs"/>
                        </a:rPr>
                        <a:t> and </a:t>
                      </a:r>
                      <a:r>
                        <a:rPr lang="en-US" sz="1800" b="0" kern="1200" dirty="0" err="1">
                          <a:solidFill>
                            <a:schemeClr val="tx1"/>
                          </a:solidFill>
                          <a:effectLst/>
                          <a:latin typeface="+mn-lt"/>
                          <a:ea typeface="+mn-ea"/>
                          <a:cs typeface="+mn-cs"/>
                        </a:rPr>
                        <a:t>wifiusb</a:t>
                      </a:r>
                      <a:r>
                        <a:rPr lang="en-US" sz="1800" b="0" kern="1200" dirty="0">
                          <a:solidFill>
                            <a:schemeClr val="tx1"/>
                          </a:solidFill>
                          <a:effectLst/>
                          <a:latin typeface="+mn-lt"/>
                          <a:ea typeface="+mn-ea"/>
                          <a:cs typeface="+mn-cs"/>
                        </a:rPr>
                        <a:t> nano adapter which captures the weather inside and outside of house over time and sends the data to </a:t>
                      </a:r>
                      <a:r>
                        <a:rPr lang="en-US" sz="1800" b="0" kern="1200" dirty="0" err="1">
                          <a:solidFill>
                            <a:schemeClr val="tx1"/>
                          </a:solidFill>
                          <a:effectLst/>
                          <a:latin typeface="+mn-lt"/>
                          <a:ea typeface="+mn-ea"/>
                          <a:cs typeface="+mn-cs"/>
                        </a:rPr>
                        <a:t>ThingSpeak</a:t>
                      </a:r>
                      <a:r>
                        <a:rPr lang="en-US" sz="1800" b="0" kern="1200" dirty="0">
                          <a:solidFill>
                            <a:schemeClr val="tx1"/>
                          </a:solidFill>
                          <a:effectLst/>
                          <a:latin typeface="+mn-lt"/>
                          <a:ea typeface="+mn-ea"/>
                          <a:cs typeface="+mn-cs"/>
                        </a:rPr>
                        <a:t>. </a:t>
                      </a:r>
                      <a:r>
                        <a:rPr lang="en-US" sz="1800" b="1" kern="1200" dirty="0">
                          <a:solidFill>
                            <a:schemeClr val="tx1"/>
                          </a:solidFill>
                          <a:effectLst/>
                          <a:latin typeface="+mn-lt"/>
                          <a:ea typeface="+mn-ea"/>
                          <a:cs typeface="+mn-cs"/>
                        </a:rPr>
                        <a:t>Findings</a:t>
                      </a:r>
                      <a:r>
                        <a:rPr lang="en-US" sz="1800" b="0" kern="1200" dirty="0">
                          <a:solidFill>
                            <a:schemeClr val="tx1"/>
                          </a:solidFill>
                          <a:effectLst/>
                          <a:latin typeface="+mn-lt"/>
                          <a:ea typeface="+mn-ea"/>
                          <a:cs typeface="+mn-cs"/>
                        </a:rPr>
                        <a:t>: The code used for the proposed method is developed in python language, which is a default programming language provided by Raspberry Pi and Store’s the results in new channel API Thing speak key, which is an IoT application. Improvements: The reliability of the proposed work can be further improved by using Wireless Sensor Nodes at different places.</a:t>
                      </a:r>
                      <a:r>
                        <a:rPr lang="en-US" b="0" dirty="0">
                          <a:solidFill>
                            <a:schemeClr val="tx1"/>
                          </a:solidFill>
                        </a:rPr>
                        <a:t> </a:t>
                      </a:r>
                      <a:endParaRPr lang="en-IN" b="0" dirty="0">
                        <a:solidFill>
                          <a:schemeClr val="tx1"/>
                        </a:solidFill>
                      </a:endParaRPr>
                    </a:p>
                  </a:txBody>
                  <a:tcPr/>
                </a:tc>
                <a:extLst>
                  <a:ext uri="{0D108BD9-81ED-4DB2-BD59-A6C34878D82A}">
                    <a16:rowId xmlns:a16="http://schemas.microsoft.com/office/drawing/2014/main" val="3881599402"/>
                  </a:ext>
                </a:extLst>
              </a:tr>
            </a:tbl>
          </a:graphicData>
        </a:graphic>
      </p:graphicFrame>
    </p:spTree>
    <p:extLst>
      <p:ext uri="{BB962C8B-B14F-4D97-AF65-F5344CB8AC3E}">
        <p14:creationId xmlns:p14="http://schemas.microsoft.com/office/powerpoint/2010/main" val="1747488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3185E-5F94-4C6F-8EEA-5F284883F323}"/>
              </a:ext>
            </a:extLst>
          </p:cNvPr>
          <p:cNvSpPr>
            <a:spLocks noGrp="1"/>
          </p:cNvSpPr>
          <p:nvPr>
            <p:ph type="title"/>
          </p:nvPr>
        </p:nvSpPr>
        <p:spPr>
          <a:xfrm>
            <a:off x="1097280" y="286604"/>
            <a:ext cx="10058400" cy="1098314"/>
          </a:xfrm>
        </p:spPr>
        <p:txBody>
          <a:bodyPr/>
          <a:lstStyle/>
          <a:p>
            <a:r>
              <a:rPr lang="en-IN" dirty="0"/>
              <a:t>Components Used</a:t>
            </a:r>
          </a:p>
        </p:txBody>
      </p:sp>
      <p:sp>
        <p:nvSpPr>
          <p:cNvPr id="3" name="Content Placeholder 2">
            <a:extLst>
              <a:ext uri="{FF2B5EF4-FFF2-40B4-BE49-F238E27FC236}">
                <a16:creationId xmlns:a16="http://schemas.microsoft.com/office/drawing/2014/main" id="{2CFE4588-860C-487E-A4E3-82A60449D49A}"/>
              </a:ext>
            </a:extLst>
          </p:cNvPr>
          <p:cNvSpPr>
            <a:spLocks noGrp="1"/>
          </p:cNvSpPr>
          <p:nvPr>
            <p:ph idx="1"/>
          </p:nvPr>
        </p:nvSpPr>
        <p:spPr/>
        <p:txBody>
          <a:bodyPr/>
          <a:lstStyle/>
          <a:p>
            <a:pPr marL="457200" indent="-457200">
              <a:buFont typeface="+mj-lt"/>
              <a:buAutoNum type="arabicPeriod"/>
            </a:pPr>
            <a:r>
              <a:rPr lang="en-IN" dirty="0" err="1"/>
              <a:t>SenseHat</a:t>
            </a:r>
            <a:r>
              <a:rPr lang="en-IN" dirty="0"/>
              <a:t> - </a:t>
            </a:r>
            <a:r>
              <a:rPr lang="en-US" dirty="0"/>
              <a:t>The Sense HAT is an add-on board for the Raspberry Pi. The board allows us to make measurements of temperature, humidity, pressure, and orientation, and to output information using its built-in LED matrix.</a:t>
            </a:r>
          </a:p>
          <a:p>
            <a:pPr marL="457200" indent="-457200">
              <a:buFont typeface="+mj-lt"/>
              <a:buAutoNum type="arabicPeriod"/>
            </a:pPr>
            <a:r>
              <a:rPr lang="en-IN" dirty="0"/>
              <a:t>Raspberry Pi – </a:t>
            </a:r>
            <a:r>
              <a:rPr lang="en-US" dirty="0"/>
              <a:t>The Raspberry Pi is a low cost, credit-card sized computer that plugs into a computer monitor or TV, and uses a standard keyboard and mouse. </a:t>
            </a:r>
            <a:r>
              <a:rPr lang="en-IN" dirty="0"/>
              <a:t>Receive data from </a:t>
            </a:r>
            <a:r>
              <a:rPr lang="en-IN" dirty="0" err="1"/>
              <a:t>SenseHAT</a:t>
            </a:r>
            <a:r>
              <a:rPr lang="en-IN" dirty="0"/>
              <a:t> and send it to the web.</a:t>
            </a:r>
          </a:p>
          <a:p>
            <a:pPr marL="457200" indent="-457200">
              <a:buFont typeface="+mj-lt"/>
              <a:buAutoNum type="arabicPeriod"/>
            </a:pPr>
            <a:r>
              <a:rPr lang="en-IN" dirty="0" err="1"/>
              <a:t>NodeRed</a:t>
            </a:r>
            <a:r>
              <a:rPr lang="en-IN" dirty="0"/>
              <a:t> - </a:t>
            </a:r>
            <a:r>
              <a:rPr lang="en-US" dirty="0"/>
              <a:t>Node-RED is a programming tool for wiring together hardware devices, APIs and online services. In our project we use it to push data to IFTTT.</a:t>
            </a:r>
          </a:p>
          <a:p>
            <a:pPr marL="457200" indent="-457200">
              <a:buFont typeface="+mj-lt"/>
              <a:buAutoNum type="arabicPeriod"/>
            </a:pPr>
            <a:r>
              <a:rPr lang="en-US" dirty="0"/>
              <a:t>IFTTT IoT Platform - </a:t>
            </a:r>
            <a:r>
              <a:rPr lang="en-IN" dirty="0"/>
              <a:t>To send notifications to Mobile device.</a:t>
            </a:r>
          </a:p>
          <a:p>
            <a:pPr marL="457200" indent="-457200">
              <a:buFont typeface="+mj-lt"/>
              <a:buAutoNum type="arabicPeriod"/>
            </a:pPr>
            <a:r>
              <a:rPr lang="en-IN" dirty="0"/>
              <a:t>Initial State – To receive, analyse and visualise weather data.</a:t>
            </a:r>
          </a:p>
          <a:p>
            <a:pPr marL="0" indent="0">
              <a:buNone/>
            </a:pPr>
            <a:endParaRPr lang="en-IN" dirty="0"/>
          </a:p>
        </p:txBody>
      </p:sp>
    </p:spTree>
    <p:extLst>
      <p:ext uri="{BB962C8B-B14F-4D97-AF65-F5344CB8AC3E}">
        <p14:creationId xmlns:p14="http://schemas.microsoft.com/office/powerpoint/2010/main" val="116987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9FBED-BC91-4FDE-8360-ACD79D398D7C}"/>
              </a:ext>
            </a:extLst>
          </p:cNvPr>
          <p:cNvSpPr>
            <a:spLocks noGrp="1"/>
          </p:cNvSpPr>
          <p:nvPr>
            <p:ph type="title"/>
          </p:nvPr>
        </p:nvSpPr>
        <p:spPr>
          <a:xfrm>
            <a:off x="1097280" y="286603"/>
            <a:ext cx="10058400" cy="1009537"/>
          </a:xfrm>
        </p:spPr>
        <p:txBody>
          <a:bodyPr/>
          <a:lstStyle/>
          <a:p>
            <a:r>
              <a:rPr lang="en-IN" dirty="0"/>
              <a:t>Block Diagram</a:t>
            </a:r>
          </a:p>
        </p:txBody>
      </p:sp>
      <p:pic>
        <p:nvPicPr>
          <p:cNvPr id="2050" name="Picture 2">
            <a:extLst>
              <a:ext uri="{FF2B5EF4-FFF2-40B4-BE49-F238E27FC236}">
                <a16:creationId xmlns:a16="http://schemas.microsoft.com/office/drawing/2014/main" id="{2E292365-F69E-4901-A2F4-5529CD25A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56" b="3819"/>
          <a:stretch>
            <a:fillRect/>
          </a:stretch>
        </p:blipFill>
        <p:spPr bwMode="auto">
          <a:xfrm>
            <a:off x="3372142" y="1968316"/>
            <a:ext cx="5447715" cy="4037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9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D394-1CE5-44A3-AAF7-33756A5C403F}"/>
              </a:ext>
            </a:extLst>
          </p:cNvPr>
          <p:cNvSpPr>
            <a:spLocks noGrp="1"/>
          </p:cNvSpPr>
          <p:nvPr>
            <p:ph type="title"/>
          </p:nvPr>
        </p:nvSpPr>
        <p:spPr>
          <a:xfrm>
            <a:off x="1097280" y="286603"/>
            <a:ext cx="10058400" cy="885249"/>
          </a:xfrm>
        </p:spPr>
        <p:txBody>
          <a:bodyPr/>
          <a:lstStyle/>
          <a:p>
            <a:r>
              <a:rPr lang="en-IN" dirty="0"/>
              <a:t>Conclusion</a:t>
            </a:r>
          </a:p>
        </p:txBody>
      </p:sp>
      <p:sp>
        <p:nvSpPr>
          <p:cNvPr id="3" name="Content Placeholder 2">
            <a:extLst>
              <a:ext uri="{FF2B5EF4-FFF2-40B4-BE49-F238E27FC236}">
                <a16:creationId xmlns:a16="http://schemas.microsoft.com/office/drawing/2014/main" id="{78123F17-073E-4886-B5F6-5EDD3731616F}"/>
              </a:ext>
            </a:extLst>
          </p:cNvPr>
          <p:cNvSpPr>
            <a:spLocks noGrp="1"/>
          </p:cNvSpPr>
          <p:nvPr>
            <p:ph idx="1"/>
          </p:nvPr>
        </p:nvSpPr>
        <p:spPr/>
        <p:txBody>
          <a:bodyPr>
            <a:normAutofit/>
          </a:bodyPr>
          <a:lstStyle/>
          <a:p>
            <a:pPr>
              <a:buFont typeface="Wingdings" panose="05000000000000000000" pitchFamily="2" charset="2"/>
              <a:buChar char="v"/>
            </a:pPr>
            <a:r>
              <a:rPr lang="en-IN" dirty="0"/>
              <a:t> Sense Hat is a very powerful Raspberry Pi add-on which is used to </a:t>
            </a:r>
            <a:r>
              <a:rPr lang="en-US" dirty="0"/>
              <a:t>make measurements of    temperature, humidity, pressure. It also has a built in accelerometer and a gyroscope. A version of this is also used in the International Space Station.</a:t>
            </a:r>
          </a:p>
          <a:p>
            <a:pPr>
              <a:buFont typeface="Wingdings" panose="05000000000000000000" pitchFamily="2" charset="2"/>
              <a:buChar char="v"/>
            </a:pPr>
            <a:r>
              <a:rPr lang="en-IN" dirty="0"/>
              <a:t> In this project we also used another very powerful software tool called Initial State that is used to visualize and predict weather data.</a:t>
            </a:r>
          </a:p>
          <a:p>
            <a:pPr>
              <a:buFont typeface="Wingdings" panose="05000000000000000000" pitchFamily="2" charset="2"/>
              <a:buChar char="v"/>
            </a:pPr>
            <a:r>
              <a:rPr lang="en-IN" dirty="0"/>
              <a:t> If we require weather data at any particular time instant Sense Hat send us the data. And if we want to analyse the weather for the next couple of days then we can use the visualization provided by Initial State.</a:t>
            </a:r>
          </a:p>
          <a:p>
            <a:pPr>
              <a:buFont typeface="Wingdings" panose="05000000000000000000" pitchFamily="2" charset="2"/>
              <a:buChar char="v"/>
            </a:pPr>
            <a:r>
              <a:rPr lang="en-IN" dirty="0"/>
              <a:t> Hence this </a:t>
            </a:r>
            <a:r>
              <a:rPr lang="en-US" dirty="0"/>
              <a:t>application is useful to keep track of weather, and the weather station can connect to the internet by adding it to a scientific community made up of several weather stations built from Raspberry Pi+ Sense Hat to monitor weather around the world. </a:t>
            </a:r>
            <a:endParaRPr lang="en-IN" dirty="0"/>
          </a:p>
        </p:txBody>
      </p:sp>
    </p:spTree>
    <p:extLst>
      <p:ext uri="{BB962C8B-B14F-4D97-AF65-F5344CB8AC3E}">
        <p14:creationId xmlns:p14="http://schemas.microsoft.com/office/powerpoint/2010/main" val="609427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26E495-C015-4894-AE98-C31053EC0C89}"/>
              </a:ext>
            </a:extLst>
          </p:cNvPr>
          <p:cNvSpPr>
            <a:spLocks noGrp="1"/>
          </p:cNvSpPr>
          <p:nvPr>
            <p:ph type="title"/>
          </p:nvPr>
        </p:nvSpPr>
        <p:spPr>
          <a:xfrm>
            <a:off x="1097280" y="286604"/>
            <a:ext cx="10058400" cy="1080558"/>
          </a:xfrm>
        </p:spPr>
        <p:txBody>
          <a:bodyPr/>
          <a:lstStyle/>
          <a:p>
            <a:r>
              <a:rPr lang="en-IN" dirty="0"/>
              <a:t>Expected Results</a:t>
            </a:r>
          </a:p>
        </p:txBody>
      </p:sp>
      <p:pic>
        <p:nvPicPr>
          <p:cNvPr id="1026" name="Picture 2" descr="Image for post">
            <a:extLst>
              <a:ext uri="{FF2B5EF4-FFF2-40B4-BE49-F238E27FC236}">
                <a16:creationId xmlns:a16="http://schemas.microsoft.com/office/drawing/2014/main" id="{8089C88D-2599-4E25-96CA-CD41406D7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658" y="2282425"/>
            <a:ext cx="5477522" cy="26660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for post">
            <a:extLst>
              <a:ext uri="{FF2B5EF4-FFF2-40B4-BE49-F238E27FC236}">
                <a16:creationId xmlns:a16="http://schemas.microsoft.com/office/drawing/2014/main" id="{696AFEF4-ACB5-4117-A6F2-63BFA9D1C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794" y="2467581"/>
            <a:ext cx="5477522" cy="1922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6778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308</TotalTime>
  <Words>882</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lpstr>
      <vt:lpstr>Portable Weather Station with Web based Data Visualisation and Analytics</vt:lpstr>
      <vt:lpstr>Abstract</vt:lpstr>
      <vt:lpstr>Introduction</vt:lpstr>
      <vt:lpstr>Literature Survey</vt:lpstr>
      <vt:lpstr>PowerPoint Presentation</vt:lpstr>
      <vt:lpstr>Components Used</vt:lpstr>
      <vt:lpstr>Block Diagram</vt:lpstr>
      <vt:lpstr>Conclusion</vt:lpstr>
      <vt:lpstr>Expected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Maurya</dc:creator>
  <cp:lastModifiedBy>Ganesh Maurya</cp:lastModifiedBy>
  <cp:revision>20</cp:revision>
  <dcterms:created xsi:type="dcterms:W3CDTF">2020-08-04T12:54:43Z</dcterms:created>
  <dcterms:modified xsi:type="dcterms:W3CDTF">2020-09-01T15:50:56Z</dcterms:modified>
</cp:coreProperties>
</file>