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98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0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0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2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09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0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5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30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92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82E7D9A3-9E28-44FA-A25E-5CFD076DC3C3}" type="datetimeFigureOut">
              <a:rPr lang="en-IN" smtClean="0"/>
              <a:t>22-02-2023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AA820740-8546-4871-9549-5E1CD6CA4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08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3813-6673-2617-2C09-203BF6829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u="none" strike="noStrike" baseline="0" dirty="0">
                <a:solidFill>
                  <a:srgbClr val="FFFFFF"/>
                </a:solidFill>
                <a:latin typeface="Poppins-Bold"/>
              </a:rPr>
              <a:t>Consumer Goods </a:t>
            </a:r>
            <a:r>
              <a:rPr lang="en-IN" b="1" i="0" u="none" strike="noStrike" baseline="0" dirty="0" err="1">
                <a:solidFill>
                  <a:srgbClr val="FFFFFF"/>
                </a:solidFill>
                <a:latin typeface="Poppins-Bold"/>
              </a:rPr>
              <a:t>Ad_Hoc</a:t>
            </a:r>
            <a:r>
              <a:rPr lang="en-IN" b="1" i="0" u="none" strike="noStrike" baseline="0" dirty="0">
                <a:solidFill>
                  <a:srgbClr val="FFFFFF"/>
                </a:solidFill>
                <a:latin typeface="Poppins-Bold"/>
              </a:rPr>
              <a:t> Insights</a:t>
            </a:r>
            <a:endParaRPr lang="en-IN" sz="49600" dirty="0"/>
          </a:p>
        </p:txBody>
      </p:sp>
    </p:spTree>
    <p:extLst>
      <p:ext uri="{BB962C8B-B14F-4D97-AF65-F5344CB8AC3E}">
        <p14:creationId xmlns:p14="http://schemas.microsoft.com/office/powerpoint/2010/main" val="206084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87BF-A0EA-4B51-6ED1-6D6980EB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074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2020 </a:t>
            </a:r>
            <a:r>
              <a:rPr lang="en-IN" sz="3600">
                <a:solidFill>
                  <a:schemeClr val="accent3">
                    <a:lumMod val="60000"/>
                    <a:lumOff val="40000"/>
                  </a:schemeClr>
                </a:solidFill>
              </a:rPr>
              <a:t>Quarter with Maximum </a:t>
            </a:r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Total Sold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29DB-E431-20EF-AE5D-65F79D18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3341"/>
            <a:ext cx="10058400" cy="48516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8. Request: </a:t>
            </a:r>
          </a:p>
          <a:p>
            <a:pPr lvl="1"/>
            <a:r>
              <a:rPr lang="en-US" dirty="0"/>
              <a:t>In which quarter of 2020, got the maximum </a:t>
            </a:r>
            <a:r>
              <a:rPr lang="en-US" dirty="0" err="1"/>
              <a:t>total_sold_quantity</a:t>
            </a:r>
            <a:r>
              <a:rPr lang="en-US" dirty="0"/>
              <a:t>?</a:t>
            </a:r>
          </a:p>
          <a:p>
            <a:r>
              <a:rPr lang="en-IN" dirty="0"/>
              <a:t>Query:</a:t>
            </a:r>
          </a:p>
          <a:p>
            <a:pPr lvl="1" algn="just"/>
            <a:r>
              <a:rPr lang="en-US" dirty="0"/>
              <a:t>select quarter(date) as quarter, </a:t>
            </a:r>
            <a:r>
              <a:rPr lang="en-US" dirty="0" err="1"/>
              <a:t>fiscal_year</a:t>
            </a:r>
            <a:r>
              <a:rPr lang="en-US" dirty="0"/>
              <a:t>, sum(</a:t>
            </a:r>
            <a:r>
              <a:rPr lang="en-US" dirty="0" err="1"/>
              <a:t>sold_quantity</a:t>
            </a:r>
            <a:r>
              <a:rPr lang="en-US" dirty="0"/>
              <a:t>) as </a:t>
            </a:r>
            <a:r>
              <a:rPr lang="en-US" dirty="0" err="1"/>
              <a:t>total_sold_quantity</a:t>
            </a:r>
            <a:endParaRPr lang="en-US" dirty="0"/>
          </a:p>
          <a:p>
            <a:pPr marL="274320" lvl="1" indent="0" algn="just">
              <a:buNone/>
            </a:pPr>
            <a:r>
              <a:rPr lang="en-US" dirty="0"/>
              <a:t>   from gdb023.fact_sales_monthly </a:t>
            </a:r>
          </a:p>
          <a:p>
            <a:pPr marL="274320" lvl="1" indent="0" algn="just">
              <a:buNone/>
            </a:pPr>
            <a:r>
              <a:rPr lang="en-US" dirty="0"/>
              <a:t>   where </a:t>
            </a:r>
            <a:r>
              <a:rPr lang="en-US" dirty="0" err="1"/>
              <a:t>fiscal_year</a:t>
            </a:r>
            <a:r>
              <a:rPr lang="en-US" dirty="0"/>
              <a:t> = 2020</a:t>
            </a:r>
          </a:p>
          <a:p>
            <a:pPr marL="274320" lvl="1" indent="0" algn="just">
              <a:buNone/>
            </a:pPr>
            <a:r>
              <a:rPr lang="en-US" dirty="0"/>
              <a:t>   group by quarter, </a:t>
            </a:r>
            <a:r>
              <a:rPr lang="en-US" dirty="0" err="1"/>
              <a:t>fiscal_year</a:t>
            </a:r>
            <a:r>
              <a:rPr lang="en-US" dirty="0"/>
              <a:t> </a:t>
            </a:r>
          </a:p>
          <a:p>
            <a:pPr marL="274320" lvl="1" indent="0" algn="just">
              <a:buNone/>
            </a:pPr>
            <a:r>
              <a:rPr lang="en-US" dirty="0"/>
              <a:t>   order by </a:t>
            </a:r>
            <a:r>
              <a:rPr lang="en-US" dirty="0" err="1"/>
              <a:t>total_sold_quantity</a:t>
            </a:r>
            <a:r>
              <a:rPr lang="en-US" dirty="0"/>
              <a:t> desc limit 1;</a:t>
            </a:r>
            <a:endParaRPr lang="en-IN" dirty="0"/>
          </a:p>
          <a:p>
            <a:pPr algn="just"/>
            <a:r>
              <a:rPr lang="en-US" dirty="0"/>
              <a:t>Output: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626C3-9846-0969-822D-403F83A4F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85" y="4309128"/>
            <a:ext cx="6847073" cy="11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9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87BF-A0EA-4B51-6ED1-6D6980EB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074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Which Channel brings More Gross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29DB-E431-20EF-AE5D-65F79D18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3341"/>
            <a:ext cx="10058400" cy="48516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9. Request: </a:t>
            </a:r>
          </a:p>
          <a:p>
            <a:pPr lvl="1"/>
            <a:r>
              <a:rPr lang="en-US" dirty="0"/>
              <a:t>Which channel helped to bring more gross sales in the fiscal year 2021 and the percentage of contribution?</a:t>
            </a:r>
          </a:p>
          <a:p>
            <a:r>
              <a:rPr lang="en-IN" dirty="0"/>
              <a:t>Query: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algn="just"/>
            <a:r>
              <a:rPr lang="en-US" dirty="0"/>
              <a:t>Output: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6A5BC-38B6-F0FE-2C3B-B807D7D9C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15" y="2224935"/>
            <a:ext cx="6226080" cy="1204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5E0560-41AC-9FA8-7A93-1DABDF34A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15" y="4170313"/>
            <a:ext cx="2733253" cy="1123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8F1FD-6CBE-EFF9-6EE7-3B69CFAEC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83" y="3609190"/>
            <a:ext cx="3071126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6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87BF-A0EA-4B51-6ED1-6D6980EB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6585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Top 3 Products in each Division </a:t>
            </a:r>
            <a:r>
              <a:rPr lang="en-IN" sz="3600">
                <a:solidFill>
                  <a:schemeClr val="accent3">
                    <a:lumMod val="60000"/>
                    <a:lumOff val="40000"/>
                  </a:schemeClr>
                </a:solidFill>
              </a:rPr>
              <a:t>with High </a:t>
            </a:r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Sold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29DB-E431-20EF-AE5D-65F79D18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5996"/>
            <a:ext cx="10058400" cy="448904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10. Request:</a:t>
            </a:r>
          </a:p>
          <a:p>
            <a:pPr lvl="1"/>
            <a:r>
              <a:rPr lang="en-US" dirty="0"/>
              <a:t>Get the Top 3 products in each division that have a high </a:t>
            </a:r>
            <a:r>
              <a:rPr lang="en-US" dirty="0" err="1"/>
              <a:t>total_sold_quantity</a:t>
            </a:r>
            <a:r>
              <a:rPr lang="en-US" dirty="0"/>
              <a:t> in the </a:t>
            </a:r>
            <a:r>
              <a:rPr lang="en-US" dirty="0" err="1"/>
              <a:t>fiscal_year</a:t>
            </a:r>
            <a:r>
              <a:rPr lang="en-US" dirty="0"/>
              <a:t> 2021?</a:t>
            </a:r>
            <a:r>
              <a:rPr lang="en-IN" dirty="0"/>
              <a:t> </a:t>
            </a:r>
          </a:p>
          <a:p>
            <a:r>
              <a:rPr lang="en-IN" dirty="0"/>
              <a:t>Query: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just"/>
            <a:r>
              <a:rPr lang="en-US" dirty="0"/>
              <a:t>Output: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57DB5-9465-B081-D472-9EF228CB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05" y="2430693"/>
            <a:ext cx="6119390" cy="199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A2000-3796-A43F-1D45-DE69C8FE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305" y="4529588"/>
            <a:ext cx="4168501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6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87BF-A0EA-4B51-6ED1-6D6980EB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074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 of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29DB-E431-20EF-AE5D-65F79D18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3341"/>
            <a:ext cx="10058400" cy="48516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Request: </a:t>
            </a:r>
          </a:p>
          <a:p>
            <a:pPr lvl="1" algn="just"/>
            <a:r>
              <a:rPr lang="en-US" dirty="0"/>
              <a:t>Provide the list of markets in which customer "</a:t>
            </a:r>
            <a:r>
              <a:rPr lang="en-US" dirty="0" err="1"/>
              <a:t>Atliq</a:t>
            </a:r>
            <a:r>
              <a:rPr lang="en-US" dirty="0"/>
              <a:t> Exclusive" operates its business in the APAC region.</a:t>
            </a:r>
            <a:endParaRPr lang="en-IN" dirty="0"/>
          </a:p>
          <a:p>
            <a:r>
              <a:rPr lang="en-IN" dirty="0"/>
              <a:t>Query: </a:t>
            </a:r>
          </a:p>
          <a:p>
            <a:pPr lvl="1"/>
            <a:r>
              <a:rPr lang="en-US" dirty="0"/>
              <a:t>select distinct(market) </a:t>
            </a:r>
          </a:p>
          <a:p>
            <a:pPr marL="274320" lvl="1" indent="0">
              <a:buNone/>
            </a:pPr>
            <a:r>
              <a:rPr lang="en-US" dirty="0"/>
              <a:t>   from gdb023.dim_customer where </a:t>
            </a:r>
          </a:p>
          <a:p>
            <a:pPr marL="274320" lvl="1" indent="0">
              <a:buNone/>
            </a:pPr>
            <a:r>
              <a:rPr lang="en-US" dirty="0"/>
              <a:t>   customer = '</a:t>
            </a:r>
            <a:r>
              <a:rPr lang="en-US" dirty="0" err="1"/>
              <a:t>Atliq</a:t>
            </a:r>
            <a:r>
              <a:rPr lang="en-US" dirty="0"/>
              <a:t> Exclusive' and region = 'APAC’;</a:t>
            </a:r>
          </a:p>
          <a:p>
            <a:r>
              <a:rPr lang="en-US" dirty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1E6B7-C92A-FE2F-9C93-5084257C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751" y="3580908"/>
            <a:ext cx="1523408" cy="2720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1516AB-F5D1-3448-93B4-861FCC84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110" y="2109916"/>
            <a:ext cx="5204911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87BF-A0EA-4B51-6ED1-6D6980EB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074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Percentage Unique Product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29DB-E431-20EF-AE5D-65F79D18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3341"/>
            <a:ext cx="10058400" cy="48516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Request: </a:t>
            </a:r>
          </a:p>
          <a:p>
            <a:pPr lvl="1" algn="just"/>
            <a:r>
              <a:rPr lang="en-US" dirty="0"/>
              <a:t>What is the percentage of unique product increase in 2021 vs. 2020? </a:t>
            </a:r>
          </a:p>
          <a:p>
            <a:pPr algn="just"/>
            <a:r>
              <a:rPr lang="en-IN" dirty="0"/>
              <a:t>Query: </a:t>
            </a:r>
          </a:p>
          <a:p>
            <a:pPr marL="274320" lvl="1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47C86-160D-95C2-76B5-D772D329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69" y="2207483"/>
            <a:ext cx="7399661" cy="1722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6C1EF5-BFEC-78BA-D1C5-FD5F07A3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69" y="4560507"/>
            <a:ext cx="7399661" cy="8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9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87BF-A0EA-4B51-6ED1-6D6980EB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074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List of Unique Products based on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29DB-E431-20EF-AE5D-65F79D18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3341"/>
            <a:ext cx="10058400" cy="48516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Request: </a:t>
            </a:r>
          </a:p>
          <a:p>
            <a:pPr lvl="1" algn="just"/>
            <a:r>
              <a:rPr lang="en-US" dirty="0"/>
              <a:t>Provide a report with all the unique product counts for each segment and sort them in descending order of product counts.</a:t>
            </a:r>
          </a:p>
          <a:p>
            <a:r>
              <a:rPr lang="en-IN" dirty="0"/>
              <a:t>Query:</a:t>
            </a:r>
          </a:p>
          <a:p>
            <a:pPr lvl="1"/>
            <a:r>
              <a:rPr lang="en-US" dirty="0"/>
              <a:t>select segment, count(</a:t>
            </a:r>
            <a:r>
              <a:rPr lang="en-US" dirty="0" err="1"/>
              <a:t>product_code</a:t>
            </a:r>
            <a:r>
              <a:rPr lang="en-US" dirty="0"/>
              <a:t>) as </a:t>
            </a:r>
            <a:r>
              <a:rPr lang="en-US" dirty="0" err="1"/>
              <a:t>product_count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from gdb023.dim_product </a:t>
            </a:r>
          </a:p>
          <a:p>
            <a:pPr marL="274320" lvl="1" indent="0">
              <a:buNone/>
            </a:pPr>
            <a:r>
              <a:rPr lang="en-US" dirty="0"/>
              <a:t>   group by segment order by </a:t>
            </a:r>
            <a:r>
              <a:rPr lang="en-US" dirty="0" err="1"/>
              <a:t>product_count</a:t>
            </a:r>
            <a:r>
              <a:rPr lang="en-US" dirty="0"/>
              <a:t> desc;</a:t>
            </a:r>
            <a:endParaRPr lang="en-IN" dirty="0"/>
          </a:p>
          <a:p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2DAB4-A6A8-A2C2-19EE-DD3E0701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213" y="3429001"/>
            <a:ext cx="3534793" cy="2831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73A8D-E465-6472-4DA3-4406703F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393" y="3786299"/>
            <a:ext cx="3357359" cy="230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3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87BF-A0EA-4B51-6ED1-6D6980EB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074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Comparison of Sales in 2020, 2021 </a:t>
            </a:r>
            <a:r>
              <a:rPr lang="en-IN" sz="3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wrt</a:t>
            </a:r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29DB-E431-20EF-AE5D-65F79D18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3341"/>
            <a:ext cx="10058400" cy="48516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4. Request: </a:t>
            </a:r>
          </a:p>
          <a:p>
            <a:pPr lvl="1" algn="just"/>
            <a:r>
              <a:rPr lang="en-US" b="0" i="0" u="none" strike="noStrike" baseline="0" dirty="0">
                <a:latin typeface="Arial" panose="020B0604020202020204" pitchFamily="34" charset="0"/>
              </a:rPr>
              <a:t>Follow-up: Which segment had the most increase in unique products in 2021 vs 2020? </a:t>
            </a:r>
          </a:p>
          <a:p>
            <a:r>
              <a:rPr lang="en-IN" dirty="0"/>
              <a:t>Query: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US" dirty="0"/>
              <a:t>Output: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F7A70-1198-B641-7EB8-D0D3259C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2185398"/>
            <a:ext cx="6911939" cy="2034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EDF73-EC28-C7E9-1554-34E60DC51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1" y="4593466"/>
            <a:ext cx="5219698" cy="162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87BF-A0EA-4B51-6ED1-6D6980EB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074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Products with Highest and Lowest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29DB-E431-20EF-AE5D-65F79D18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3341"/>
            <a:ext cx="10058400" cy="48516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5. Request: </a:t>
            </a:r>
          </a:p>
          <a:p>
            <a:pPr lvl="1" algn="just"/>
            <a:r>
              <a:rPr lang="en-US" b="0" i="0" u="none" strike="noStrike" baseline="0" dirty="0">
                <a:latin typeface="Arial" panose="020B0604020202020204" pitchFamily="34" charset="0"/>
              </a:rPr>
              <a:t>Get the products that have the highest and lowest manufacturing costs.</a:t>
            </a:r>
          </a:p>
          <a:p>
            <a:pPr algn="just"/>
            <a:r>
              <a:rPr lang="en-IN" dirty="0"/>
              <a:t>Query: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/>
              <a:t>Output: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8CD59-A277-6E21-9FBA-DC86CACF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21" y="1974580"/>
            <a:ext cx="8204229" cy="936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C1A2A4-3F31-955C-707E-19CC312B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85" y="4866006"/>
            <a:ext cx="4844815" cy="639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1FA22-6B51-B899-B012-CFF30B025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21" y="3053219"/>
            <a:ext cx="8204228" cy="987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552EE2-1AE4-707B-6FD3-F9DC9F52D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177" y="4866006"/>
            <a:ext cx="4856023" cy="6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9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87BF-A0EA-4B51-6ED1-6D6980EB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074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Top 5 Customers with High Pre Invoice Discount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29DB-E431-20EF-AE5D-65F79D18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3341"/>
            <a:ext cx="10058400" cy="48516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6. Request: </a:t>
            </a:r>
          </a:p>
          <a:p>
            <a:pPr lvl="1" algn="just"/>
            <a:r>
              <a:rPr lang="en-US" b="0" i="0" u="none" strike="noStrike" baseline="0" dirty="0">
                <a:latin typeface="Arial" panose="020B0604020202020204" pitchFamily="34" charset="0"/>
              </a:rPr>
              <a:t>Generate a report which contains the top 5 customers who received an average high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pre_invoice_discount_pct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for the fiscal year 2021 and in the Indian market</a:t>
            </a:r>
          </a:p>
          <a:p>
            <a:pPr algn="just"/>
            <a:r>
              <a:rPr lang="en-IN" dirty="0"/>
              <a:t>Query: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/>
              <a:t>Output: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E9FD5D-A756-F586-C04B-6ED84450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14" y="4279487"/>
            <a:ext cx="5542042" cy="1851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C4F34-0DEA-310A-D053-88E26150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14" y="2193391"/>
            <a:ext cx="7996870" cy="17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7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87BF-A0EA-4B51-6ED1-6D6980EB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074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Gross Sales for </a:t>
            </a:r>
            <a:r>
              <a:rPr lang="en-IN" sz="3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Exclusive for each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29DB-E431-20EF-AE5D-65F79D18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3341"/>
            <a:ext cx="10058400" cy="48516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7. Request: </a:t>
            </a:r>
          </a:p>
          <a:p>
            <a:pPr lvl="1"/>
            <a:r>
              <a:rPr lang="en-US" dirty="0"/>
              <a:t>Get the complete report of the Gross sales amount for the customer “</a:t>
            </a:r>
            <a:r>
              <a:rPr lang="en-US" dirty="0" err="1"/>
              <a:t>Atliq</a:t>
            </a:r>
            <a:r>
              <a:rPr lang="en-US" dirty="0"/>
              <a:t> Exclusive” for each month . This analysis helps to get an idea of low and high-performing months and take strategic decisions.</a:t>
            </a:r>
            <a:endParaRPr lang="en-IN" dirty="0"/>
          </a:p>
          <a:p>
            <a:pPr algn="just"/>
            <a:r>
              <a:rPr lang="en-IN" dirty="0"/>
              <a:t>Query: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 </a:t>
            </a:r>
          </a:p>
          <a:p>
            <a:pPr algn="just"/>
            <a:r>
              <a:rPr lang="en-US" dirty="0"/>
              <a:t>Output: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1E5E7-CC4F-097B-B333-D5FF3343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77" y="2524319"/>
            <a:ext cx="7696867" cy="139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7C07C0-4D0A-67E7-1A0D-9BFBD2BB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077" y="4090899"/>
            <a:ext cx="2225233" cy="2187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A19E7C-AA05-9FB5-483B-43620CB5D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968" y="4090900"/>
            <a:ext cx="2295710" cy="21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3CD44E-E876-C1BF-156A-0C5D23DE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29" y="1716177"/>
            <a:ext cx="5586632" cy="43188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672771F-84BB-14AD-ACC9-D7673652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1486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Gross Sales for </a:t>
            </a:r>
            <a:r>
              <a:rPr lang="en-IN" sz="32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Exclusive for each month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E39C38-B708-89D9-F445-F088663F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1472"/>
            <a:ext cx="10058400" cy="4743568"/>
          </a:xfrm>
        </p:spPr>
        <p:txBody>
          <a:bodyPr/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1800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621</TotalTime>
  <Words>493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Poppins-Bold</vt:lpstr>
      <vt:lpstr>Savon</vt:lpstr>
      <vt:lpstr>Consumer Goods Ad_Hoc Insights</vt:lpstr>
      <vt:lpstr>List of Markets</vt:lpstr>
      <vt:lpstr>Percentage Unique Product Increase</vt:lpstr>
      <vt:lpstr>List of Unique Products based on Segment</vt:lpstr>
      <vt:lpstr>Comparison of Sales in 2020, 2021 wrt. Segment</vt:lpstr>
      <vt:lpstr>Products with Highest and Lowest Costs</vt:lpstr>
      <vt:lpstr>Top 5 Customers with High Pre Invoice Discount</vt:lpstr>
      <vt:lpstr>Gross Sales for Atliq Exclusive for each month</vt:lpstr>
      <vt:lpstr>Gross Sales for Atliq Exclusive for each month</vt:lpstr>
      <vt:lpstr>2020 Quarter with Maximum Total Sold Quantity</vt:lpstr>
      <vt:lpstr>Which Channel brings More Gross Sales</vt:lpstr>
      <vt:lpstr>Top 3 Products in each Division with High Sold Quantity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Ad_Hoc Insights</dc:title>
  <dc:creator>G V Ganesh Maurya</dc:creator>
  <cp:lastModifiedBy>G V Ganesh Maurya</cp:lastModifiedBy>
  <cp:revision>46</cp:revision>
  <dcterms:created xsi:type="dcterms:W3CDTF">2023-02-15T17:49:36Z</dcterms:created>
  <dcterms:modified xsi:type="dcterms:W3CDTF">2023-02-22T06:49:20Z</dcterms:modified>
</cp:coreProperties>
</file>