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86" r:id="rId4"/>
    <p:sldId id="283" r:id="rId5"/>
    <p:sldId id="287" r:id="rId6"/>
    <p:sldId id="288" r:id="rId7"/>
    <p:sldId id="258" r:id="rId8"/>
    <p:sldId id="259" r:id="rId9"/>
    <p:sldId id="260" r:id="rId10"/>
    <p:sldId id="261" r:id="rId11"/>
    <p:sldId id="262" r:id="rId12"/>
    <p:sldId id="263" r:id="rId13"/>
    <p:sldId id="284" r:id="rId14"/>
    <p:sldId id="264" r:id="rId15"/>
    <p:sldId id="265" r:id="rId16"/>
    <p:sldId id="266" r:id="rId17"/>
    <p:sldId id="285" r:id="rId18"/>
    <p:sldId id="267" r:id="rId19"/>
    <p:sldId id="280" r:id="rId20"/>
    <p:sldId id="268" r:id="rId21"/>
    <p:sldId id="272" r:id="rId22"/>
    <p:sldId id="270" r:id="rId23"/>
    <p:sldId id="271" r:id="rId24"/>
    <p:sldId id="273" r:id="rId25"/>
    <p:sldId id="274" r:id="rId26"/>
    <p:sldId id="281" r:id="rId27"/>
    <p:sldId id="282"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00"/>
    <a:srgbClr val="FF9999"/>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1F73D-5EF1-4C27-8D6D-E4C2C5F5F9D2}" v="1094" dt="2024-10-23T20:27:51.846"/>
    <p1510:client id="{F20C008C-9C43-4D51-BC8D-318B29459419}" v="7" dt="2024-10-24T16:52:21.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2" autoAdjust="0"/>
  </p:normalViewPr>
  <p:slideViewPr>
    <p:cSldViewPr snapToGrid="0">
      <p:cViewPr varScale="1">
        <p:scale>
          <a:sx n="77" d="100"/>
          <a:sy n="77"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[SQL_ResumeChallenge-4(Recovered) version.xlsm]Request-8!PivotTable37</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Total_sold_quantity per quarter in FY 2020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w="19050">
            <a:noFill/>
          </a:ln>
          <a:effectLst>
            <a:outerShdw blurRad="254000" sx="102000" sy="102000" algn="ctr" rotWithShape="0">
              <a:prstClr val="black">
                <a:alpha val="20000"/>
              </a:prstClr>
            </a:outerShdw>
          </a:effectLst>
        </c:spPr>
      </c:pivotFmt>
      <c:pivotFmt>
        <c:idx val="2"/>
        <c:spPr>
          <a:solidFill>
            <a:schemeClr val="accent1"/>
          </a:solidFill>
          <a:ln w="19050">
            <a:noFill/>
          </a:ln>
          <a:effectLst>
            <a:outerShdw blurRad="254000" sx="102000" sy="102000" algn="ctr" rotWithShape="0">
              <a:prstClr val="black">
                <a:alpha val="20000"/>
              </a:prstClr>
            </a:outerShdw>
          </a:effectLst>
        </c:spPr>
      </c:pivotFmt>
      <c:pivotFmt>
        <c:idx val="3"/>
        <c:spPr>
          <a:solidFill>
            <a:schemeClr val="accent1"/>
          </a:solidFill>
          <a:ln w="19050">
            <a:noFill/>
          </a:ln>
          <a:effectLst>
            <a:outerShdw blurRad="254000" sx="102000" sy="102000" algn="ctr" rotWithShape="0">
              <a:prstClr val="black">
                <a:alpha val="20000"/>
              </a:prstClr>
            </a:outerShdw>
          </a:effectLst>
        </c:spPr>
      </c:pivotFmt>
      <c:pivotFmt>
        <c:idx val="4"/>
        <c:spPr>
          <a:solidFill>
            <a:schemeClr val="accent1"/>
          </a:solidFill>
          <a:ln w="19050">
            <a:noFill/>
          </a:ln>
          <a:effectLst>
            <a:outerShdw blurRad="254000" sx="102000" sy="102000" algn="ctr" rotWithShape="0">
              <a:prstClr val="black">
                <a:alpha val="20000"/>
              </a:prstClr>
            </a:outerShdw>
          </a:effectLst>
        </c:spPr>
      </c:pivotFmt>
      <c:pivotFmt>
        <c:idx val="5"/>
        <c:spPr>
          <a:solidFill>
            <a:schemeClr val="accent1"/>
          </a:solidFill>
          <a:ln w="19050">
            <a:noFill/>
          </a:ln>
          <a:effectLst>
            <a:outerShdw blurRad="254000" sx="102000" sy="102000" algn="ctr" rotWithShape="0">
              <a:prstClr val="black">
                <a:alpha val="20000"/>
              </a:prstClr>
            </a:outerShdw>
          </a:effectLst>
        </c:spPr>
      </c:pivotFmt>
      <c:pivotFmt>
        <c:idx val="6"/>
        <c:spPr>
          <a:solidFill>
            <a:schemeClr val="accent1"/>
          </a:solidFill>
          <a:ln w="19050">
            <a:noFill/>
          </a:ln>
          <a:effectLst>
            <a:outerShdw blurRad="254000" sx="102000" sy="102000" algn="ctr" rotWithShape="0">
              <a:prstClr val="black">
                <a:alpha val="20000"/>
              </a:prstClr>
            </a:outerShdw>
          </a:effectLst>
        </c:spPr>
      </c:pivotFmt>
      <c:pivotFmt>
        <c:idx val="7"/>
        <c:spPr>
          <a:solidFill>
            <a:schemeClr val="accent1"/>
          </a:solidFill>
          <a:ln w="19050">
            <a:noFill/>
          </a:ln>
          <a:effectLst>
            <a:outerShdw blurRad="254000" sx="102000" sy="102000" algn="ctr" rotWithShape="0">
              <a:prstClr val="black">
                <a:alpha val="20000"/>
              </a:prstClr>
            </a:outerShdw>
          </a:effectLst>
        </c:spPr>
      </c:pivotFmt>
      <c:pivotFmt>
        <c:idx val="8"/>
        <c:spPr>
          <a:solidFill>
            <a:schemeClr val="accent1"/>
          </a:solidFill>
          <a:ln w="19050">
            <a:noFill/>
          </a:ln>
          <a:effectLst>
            <a:outerShdw blurRad="254000" sx="102000" sy="102000" algn="ctr" rotWithShape="0">
              <a:prstClr val="black">
                <a:alpha val="20000"/>
              </a:prstClr>
            </a:outerShdw>
          </a:effectLst>
        </c:spPr>
      </c:pivotFmt>
      <c:pivotFmt>
        <c:idx val="9"/>
        <c:spPr>
          <a:solidFill>
            <a:schemeClr val="accent1"/>
          </a:solidFill>
          <a:ln w="19050">
            <a:noFill/>
          </a:ln>
          <a:effectLst>
            <a:outerShdw blurRad="254000" sx="102000" sy="102000" algn="ctr" rotWithShape="0">
              <a:prstClr val="black">
                <a:alpha val="20000"/>
              </a:prstClr>
            </a:outerShdw>
          </a:effectLst>
        </c:spPr>
      </c:pivotFmt>
      <c:pivotFmt>
        <c:idx val="10"/>
        <c:spPr>
          <a:solidFill>
            <a:schemeClr val="accent1"/>
          </a:solidFill>
          <a:ln w="19050">
            <a:noFill/>
          </a:ln>
          <a:effectLst>
            <a:outerShdw blurRad="254000" sx="102000" sy="102000" algn="ctr" rotWithShape="0">
              <a:prstClr val="black">
                <a:alpha val="20000"/>
              </a:prstClr>
            </a:outerShdw>
          </a:effectLst>
        </c:spPr>
      </c:pivotFmt>
      <c:pivotFmt>
        <c:idx val="11"/>
        <c:spPr>
          <a:solidFill>
            <a:schemeClr val="accent1"/>
          </a:solidFill>
          <a:ln w="19050">
            <a:noFill/>
          </a:ln>
          <a:effectLst>
            <a:outerShdw blurRad="254000" sx="102000" sy="102000" algn="ctr" rotWithShape="0">
              <a:prstClr val="black">
                <a:alpha val="20000"/>
              </a:prstClr>
            </a:outerShdw>
          </a:effectLst>
        </c:spPr>
      </c:pivotFmt>
      <c:pivotFmt>
        <c:idx val="12"/>
        <c:spPr>
          <a:solidFill>
            <a:schemeClr val="accent1"/>
          </a:solidFill>
          <a:ln w="19050">
            <a:noFill/>
          </a:ln>
          <a:effectLst>
            <a:outerShdw blurRad="254000" sx="102000" sy="102000" algn="ctr" rotWithShape="0">
              <a:prstClr val="black">
                <a:alpha val="20000"/>
              </a:prstClr>
            </a:outerShdw>
          </a:effectLst>
        </c:spPr>
      </c:pivotFmt>
      <c:pivotFmt>
        <c:idx val="13"/>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4"/>
        <c:spPr>
          <a:solidFill>
            <a:schemeClr val="accent1"/>
          </a:solidFill>
          <a:ln w="19050">
            <a:noFill/>
          </a:ln>
          <a:effectLst>
            <a:outerShdw blurRad="254000" sx="102000" sy="102000" algn="ctr" rotWithShape="0">
              <a:prstClr val="black">
                <a:alpha val="20000"/>
              </a:prstClr>
            </a:outerShdw>
          </a:effectLst>
        </c:spPr>
      </c:pivotFmt>
      <c:pivotFmt>
        <c:idx val="15"/>
        <c:spPr>
          <a:solidFill>
            <a:schemeClr val="accent1"/>
          </a:solidFill>
          <a:ln w="19050">
            <a:noFill/>
          </a:ln>
          <a:effectLst>
            <a:outerShdw blurRad="254000" sx="102000" sy="102000" algn="ctr" rotWithShape="0">
              <a:prstClr val="black">
                <a:alpha val="20000"/>
              </a:prstClr>
            </a:outerShdw>
          </a:effectLst>
        </c:spPr>
      </c:pivotFmt>
      <c:pivotFmt>
        <c:idx val="16"/>
        <c:spPr>
          <a:solidFill>
            <a:schemeClr val="accent1"/>
          </a:solidFill>
          <a:ln w="19050">
            <a:noFill/>
          </a:ln>
          <a:effectLst>
            <a:outerShdw blurRad="254000" sx="102000" sy="102000" algn="ctr" rotWithShape="0">
              <a:prstClr val="black">
                <a:alpha val="20000"/>
              </a:prstClr>
            </a:outerShdw>
          </a:effectLst>
        </c:spPr>
      </c:pivotFmt>
      <c:pivotFmt>
        <c:idx val="17"/>
        <c:spPr>
          <a:solidFill>
            <a:schemeClr val="accent1"/>
          </a:solidFill>
          <a:ln w="19050">
            <a:noFill/>
          </a:ln>
          <a:effectLst>
            <a:outerShdw blurRad="254000" sx="102000" sy="102000" algn="ctr" rotWithShape="0">
              <a:prstClr val="black">
                <a:alpha val="20000"/>
              </a:prstClr>
            </a:outerShdw>
          </a:effectLst>
        </c:spPr>
      </c:pivotFmt>
      <c:pivotFmt>
        <c:idx val="18"/>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9"/>
        <c:spPr>
          <a:solidFill>
            <a:schemeClr val="accent1"/>
          </a:solidFill>
          <a:ln w="19050">
            <a:noFill/>
          </a:ln>
          <a:effectLst>
            <a:outerShdw blurRad="254000" sx="102000" sy="102000" algn="ctr" rotWithShape="0">
              <a:prstClr val="black">
                <a:alpha val="20000"/>
              </a:prstClr>
            </a:outerShdw>
          </a:effectLst>
        </c:spPr>
      </c:pivotFmt>
      <c:pivotFmt>
        <c:idx val="20"/>
        <c:spPr>
          <a:solidFill>
            <a:schemeClr val="accent1"/>
          </a:solidFill>
          <a:ln w="19050">
            <a:noFill/>
          </a:ln>
          <a:effectLst>
            <a:outerShdw blurRad="254000" sx="102000" sy="102000" algn="ctr" rotWithShape="0">
              <a:prstClr val="black">
                <a:alpha val="20000"/>
              </a:prstClr>
            </a:outerShdw>
          </a:effectLst>
        </c:spPr>
      </c:pivotFmt>
      <c:pivotFmt>
        <c:idx val="21"/>
        <c:spPr>
          <a:solidFill>
            <a:schemeClr val="accent1"/>
          </a:solidFill>
          <a:ln w="19050">
            <a:noFill/>
          </a:ln>
          <a:effectLst>
            <a:outerShdw blurRad="254000" sx="102000" sy="102000" algn="ctr" rotWithShape="0">
              <a:prstClr val="black">
                <a:alpha val="20000"/>
              </a:prstClr>
            </a:outerShdw>
          </a:effectLst>
        </c:spPr>
      </c:pivotFmt>
      <c:pivotFmt>
        <c:idx val="22"/>
        <c:spPr>
          <a:solidFill>
            <a:schemeClr val="accent1"/>
          </a:solidFill>
          <a:ln w="19050">
            <a:noFill/>
          </a:ln>
          <a:effectLst>
            <a:outerShdw blurRad="254000" sx="102000" sy="102000" algn="ctr" rotWithShape="0">
              <a:prstClr val="black">
                <a:alpha val="20000"/>
              </a:prstClr>
            </a:outerShdw>
          </a:effectLst>
        </c:spPr>
      </c:pivotFmt>
    </c:pivotFmts>
    <c:plotArea>
      <c:layout/>
      <c:pieChart>
        <c:varyColors val="1"/>
        <c:ser>
          <c:idx val="0"/>
          <c:order val="0"/>
          <c:tx>
            <c:strRef>
              <c:f>'Request-8'!$C$8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13C-4AF8-8781-D47A9078E4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13C-4AF8-8781-D47A9078E45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13C-4AF8-8781-D47A9078E45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3C-4AF8-8781-D47A9078E45A}"/>
              </c:ext>
            </c:extLst>
          </c:dPt>
          <c:dLbls>
            <c:dLbl>
              <c:idx val="2"/>
              <c:layout>
                <c:manualLayout>
                  <c:x val="0"/>
                  <c:y val="-9.3182835388861657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13C-4AF8-8781-D47A9078E45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'Request-8'!$B$9:$B$12</c:f>
              <c:strCache>
                <c:ptCount val="4"/>
                <c:pt idx="0">
                  <c:v>Q1</c:v>
                </c:pt>
                <c:pt idx="1">
                  <c:v>Q2</c:v>
                </c:pt>
                <c:pt idx="2">
                  <c:v>Q4</c:v>
                </c:pt>
                <c:pt idx="3">
                  <c:v>Q3</c:v>
                </c:pt>
              </c:strCache>
            </c:strRef>
          </c:cat>
          <c:val>
            <c:numRef>
              <c:f>'Request-8'!$C$9:$C$12</c:f>
              <c:numCache>
                <c:formatCode>0.0,,"M"</c:formatCode>
                <c:ptCount val="4"/>
                <c:pt idx="0">
                  <c:v>7005619</c:v>
                </c:pt>
                <c:pt idx="1">
                  <c:v>6649642</c:v>
                </c:pt>
                <c:pt idx="2">
                  <c:v>5042541</c:v>
                </c:pt>
                <c:pt idx="3">
                  <c:v>2075087</c:v>
                </c:pt>
              </c:numCache>
            </c:numRef>
          </c:val>
          <c:extLst>
            <c:ext xmlns:c16="http://schemas.microsoft.com/office/drawing/2014/chart" uri="{C3380CC4-5D6E-409C-BE32-E72D297353CC}">
              <c16:uniqueId val="{00000008-E13C-4AF8-8781-D47A9078E45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768566046278532"/>
          <c:y val="0.44758416296240888"/>
          <c:w val="0.11025083640899258"/>
          <c:h val="0.1814916018231408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[SQL_ResumeChallenge-4(Recovered) version.xlsm]Request-9!PivotTable38</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Gross_sales_Mln generated by Channel wise on FY-2021</a:t>
            </a:r>
          </a:p>
        </c:rich>
      </c:tx>
      <c:layout>
        <c:manualLayout>
          <c:xMode val="edge"/>
          <c:yMode val="edge"/>
          <c:x val="0.14711693646989779"/>
          <c:y val="4.064596092155147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solidFill>
              <a:schemeClr val="accen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solidFill>
              <a:schemeClr val="accent1"/>
            </a:solidFill>
          </a:ln>
          <a:effectLst>
            <a:outerShdw blurRad="254000" sx="102000" sy="102000" algn="ctr" rotWithShape="0">
              <a:prstClr val="black">
                <a:alpha val="20000"/>
              </a:prstClr>
            </a:outerShdw>
          </a:effectLst>
        </c:spPr>
      </c:pivotFmt>
      <c:pivotFmt>
        <c:idx val="3"/>
        <c:spPr>
          <a:solidFill>
            <a:schemeClr val="accent1"/>
          </a:solidFill>
          <a:ln>
            <a:solidFill>
              <a:schemeClr val="accent1"/>
            </a:solidFill>
          </a:ln>
          <a:effectLst>
            <a:outerShdw blurRad="254000" sx="102000" sy="102000" algn="ctr" rotWithShape="0">
              <a:prstClr val="black">
                <a:alpha val="20000"/>
              </a:prstClr>
            </a:outerShdw>
          </a:effectLst>
        </c:spPr>
      </c:pivotFmt>
      <c:pivotFmt>
        <c:idx val="4"/>
        <c:spPr>
          <a:solidFill>
            <a:schemeClr val="accent1"/>
          </a:solidFill>
          <a:ln>
            <a:solidFill>
              <a:schemeClr val="accent1"/>
            </a:solid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solidFill>
              <a:schemeClr val="accent1"/>
            </a:solidFill>
          </a:ln>
          <a:effectLst>
            <a:outerShdw blurRad="254000" sx="102000" sy="102000" algn="ctr" rotWithShape="0">
              <a:prstClr val="black">
                <a:alpha val="20000"/>
              </a:prstClr>
            </a:outerShdw>
          </a:effectLst>
        </c:spPr>
      </c:pivotFmt>
      <c:pivotFmt>
        <c:idx val="9"/>
        <c:spPr>
          <a:solidFill>
            <a:schemeClr val="accent1"/>
          </a:solidFill>
          <a:ln>
            <a:solidFill>
              <a:schemeClr val="accent1"/>
            </a:solidFill>
          </a:ln>
          <a:effectLst>
            <a:outerShdw blurRad="254000" sx="102000" sy="102000" algn="ctr" rotWithShape="0">
              <a:prstClr val="black">
                <a:alpha val="20000"/>
              </a:prstClr>
            </a:outerShdw>
          </a:effectLst>
        </c:spPr>
      </c:pivotFmt>
      <c:pivotFmt>
        <c:idx val="10"/>
        <c:spPr>
          <a:solidFill>
            <a:schemeClr val="accent1"/>
          </a:solidFill>
          <a:ln>
            <a:solidFill>
              <a:schemeClr val="accent1"/>
            </a:solid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rgbClr val="92D050"/>
          </a:solidFill>
          <a:ln>
            <a:solidFill>
              <a:schemeClr val="accent1"/>
            </a:solidFill>
          </a:ln>
          <a:effectLst>
            <a:outerShdw blurRad="254000" sx="102000" sy="102000" algn="ctr" rotWithShape="0">
              <a:prstClr val="black">
                <a:alpha val="20000"/>
              </a:prstClr>
            </a:outerShdw>
          </a:effectLst>
        </c:spPr>
      </c:pivotFmt>
      <c:pivotFmt>
        <c:idx val="15"/>
        <c:spPr>
          <a:solidFill>
            <a:schemeClr val="accent1">
              <a:lumMod val="60000"/>
              <a:lumOff val="40000"/>
            </a:schemeClr>
          </a:solidFill>
          <a:ln>
            <a:solidFill>
              <a:schemeClr val="accent1"/>
            </a:solidFill>
          </a:ln>
          <a:effectLst>
            <a:outerShdw blurRad="254000" sx="102000" sy="102000" algn="ctr" rotWithShape="0">
              <a:prstClr val="black">
                <a:alpha val="20000"/>
              </a:prstClr>
            </a:outerShdw>
          </a:effectLst>
        </c:spPr>
      </c:pivotFmt>
      <c:pivotFmt>
        <c:idx val="16"/>
        <c:spPr>
          <a:solidFill>
            <a:schemeClr val="accent2">
              <a:lumMod val="75000"/>
            </a:schemeClr>
          </a:solidFill>
          <a:ln>
            <a:solidFill>
              <a:schemeClr val="accent1"/>
            </a:solid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solidFill>
              <a:schemeClr val="accen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21"/>
        <c:spPr>
          <a:solidFill>
            <a:srgbClr val="92D050"/>
          </a:solidFill>
          <a:ln>
            <a:solidFill>
              <a:schemeClr val="accent1"/>
            </a:solidFill>
          </a:ln>
          <a:effectLst>
            <a:outerShdw blurRad="254000" sx="102000" sy="102000" algn="ctr" rotWithShape="0">
              <a:prstClr val="black">
                <a:alpha val="20000"/>
              </a:prstClr>
            </a:outerShdw>
          </a:effectLst>
        </c:spPr>
      </c:pivotFmt>
      <c:pivotFmt>
        <c:idx val="22"/>
        <c:spPr>
          <a:solidFill>
            <a:schemeClr val="accent1">
              <a:lumMod val="60000"/>
              <a:lumOff val="40000"/>
            </a:schemeClr>
          </a:solidFill>
          <a:ln>
            <a:solidFill>
              <a:schemeClr val="accent1"/>
            </a:solidFill>
          </a:ln>
          <a:effectLst>
            <a:outerShdw blurRad="254000" sx="102000" sy="102000" algn="ctr" rotWithShape="0">
              <a:prstClr val="black">
                <a:alpha val="20000"/>
              </a:prstClr>
            </a:outerShdw>
          </a:effectLst>
        </c:spPr>
      </c:pivotFmt>
      <c:pivotFmt>
        <c:idx val="23"/>
        <c:spPr>
          <a:solidFill>
            <a:schemeClr val="accent2">
              <a:lumMod val="75000"/>
            </a:schemeClr>
          </a:solidFill>
          <a:ln>
            <a:solidFill>
              <a:schemeClr val="accent1"/>
            </a:solid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solidFill>
              <a:schemeClr val="accent1"/>
            </a:solid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29"/>
        <c:spPr>
          <a:solidFill>
            <a:srgbClr val="92D050"/>
          </a:solidFill>
          <a:ln>
            <a:solidFill>
              <a:schemeClr val="accent1"/>
            </a:solidFill>
          </a:ln>
          <a:effectLst>
            <a:outerShdw blurRad="254000" sx="102000" sy="102000" algn="ctr" rotWithShape="0">
              <a:prstClr val="black">
                <a:alpha val="20000"/>
              </a:prstClr>
            </a:outerShdw>
          </a:effectLst>
        </c:spPr>
      </c:pivotFmt>
      <c:pivotFmt>
        <c:idx val="30"/>
        <c:spPr>
          <a:solidFill>
            <a:schemeClr val="accent1">
              <a:lumMod val="60000"/>
              <a:lumOff val="40000"/>
            </a:schemeClr>
          </a:solidFill>
          <a:ln>
            <a:solidFill>
              <a:schemeClr val="accent1"/>
            </a:solidFill>
          </a:ln>
          <a:effectLst>
            <a:outerShdw blurRad="254000" sx="102000" sy="102000" algn="ctr" rotWithShape="0">
              <a:prstClr val="black">
                <a:alpha val="20000"/>
              </a:prstClr>
            </a:outerShdw>
          </a:effectLst>
        </c:spPr>
      </c:pivotFmt>
      <c:pivotFmt>
        <c:idx val="31"/>
        <c:spPr>
          <a:solidFill>
            <a:schemeClr val="accent2">
              <a:lumMod val="75000"/>
            </a:schemeClr>
          </a:solidFill>
          <a:ln>
            <a:solidFill>
              <a:schemeClr val="accent1"/>
            </a:solid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'Request-9'!$C$9</c:f>
              <c:strCache>
                <c:ptCount val="1"/>
                <c:pt idx="0">
                  <c:v>Gross_sales_M</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80E-4B4C-82B7-9A60B52D606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80E-4B4C-82B7-9A60B52D606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780E-4B4C-82B7-9A60B52D6068}"/>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'Request-9'!$B$10:$B$13</c:f>
              <c:strCache>
                <c:ptCount val="3"/>
                <c:pt idx="0">
                  <c:v>Retailer</c:v>
                </c:pt>
                <c:pt idx="1">
                  <c:v>Direct</c:v>
                </c:pt>
                <c:pt idx="2">
                  <c:v>Distributor</c:v>
                </c:pt>
              </c:strCache>
            </c:strRef>
          </c:cat>
          <c:val>
            <c:numRef>
              <c:f>'Request-9'!$C$10:$C$13</c:f>
              <c:numCache>
                <c:formatCode>"$ "0.0,,"M"</c:formatCode>
                <c:ptCount val="3"/>
                <c:pt idx="0">
                  <c:v>1219081639.95</c:v>
                </c:pt>
                <c:pt idx="1">
                  <c:v>257532002.65000001</c:v>
                </c:pt>
                <c:pt idx="2">
                  <c:v>188025630.93000001</c:v>
                </c:pt>
              </c:numCache>
            </c:numRef>
          </c:val>
          <c:extLst>
            <c:ext xmlns:c16="http://schemas.microsoft.com/office/drawing/2014/chart" uri="{C3380CC4-5D6E-409C-BE32-E72D297353CC}">
              <c16:uniqueId val="{00000006-124E-43FB-88A0-3A6F2E7C7B80}"/>
            </c:ext>
          </c:extLst>
        </c:ser>
        <c:ser>
          <c:idx val="1"/>
          <c:order val="1"/>
          <c:tx>
            <c:strRef>
              <c:f>'Request-9'!$D$9</c:f>
              <c:strCache>
                <c:ptCount val="1"/>
                <c:pt idx="0">
                  <c:v>pct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780E-4B4C-82B7-9A60B52D606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780E-4B4C-82B7-9A60B52D606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780E-4B4C-82B7-9A60B52D606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'Request-9'!$B$10:$B$13</c:f>
              <c:strCache>
                <c:ptCount val="3"/>
                <c:pt idx="0">
                  <c:v>Retailer</c:v>
                </c:pt>
                <c:pt idx="1">
                  <c:v>Direct</c:v>
                </c:pt>
                <c:pt idx="2">
                  <c:v>Distributor</c:v>
                </c:pt>
              </c:strCache>
            </c:strRef>
          </c:cat>
          <c:val>
            <c:numRef>
              <c:f>'Request-9'!$D$10:$D$13</c:f>
              <c:numCache>
                <c:formatCode>0.00%</c:formatCode>
                <c:ptCount val="3"/>
                <c:pt idx="0">
                  <c:v>0.73233999999999999</c:v>
                </c:pt>
                <c:pt idx="1">
                  <c:v>0.15470700000000001</c:v>
                </c:pt>
                <c:pt idx="2">
                  <c:v>0.112953</c:v>
                </c:pt>
              </c:numCache>
            </c:numRef>
          </c:val>
          <c:extLst>
            <c:ext xmlns:c16="http://schemas.microsoft.com/office/drawing/2014/chart" uri="{C3380CC4-5D6E-409C-BE32-E72D297353CC}">
              <c16:uniqueId val="{0000000D-124E-43FB-88A0-3A6F2E7C7B80}"/>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[SQL_ResumeChallenge-4(Recovered) version.xlsm]Request-10!PivotTable49</c:name>
    <c:fmtId val="-1"/>
  </c:pivotSource>
  <c:chart>
    <c:title>
      <c:tx>
        <c:rich>
          <a:bodyPr rot="0" spcFirstLastPara="1" vertOverflow="ellipsis" vert="horz" wrap="square" anchor="ctr" anchorCtr="1"/>
          <a:lstStyle/>
          <a:p>
            <a:pPr>
              <a:defRPr b="0" i="0" u="none" strike="noStrike" kern="1200" baseline="0">
                <a:ln>
                  <a:solidFill>
                    <a:schemeClr val="tx1">
                      <a:alpha val="20000"/>
                    </a:schemeClr>
                  </a:solidFill>
                </a:ln>
                <a:solidFill>
                  <a:schemeClr val="tx1"/>
                </a:solidFill>
                <a:effectLst/>
                <a:latin typeface="+mn-lt"/>
                <a:ea typeface="+mn-ea"/>
                <a:cs typeface="+mn-cs"/>
              </a:defRPr>
            </a:pPr>
            <a:r>
              <a:rPr lang="en-US" sz="1400" b="1" dirty="0">
                <a:ln>
                  <a:solidFill>
                    <a:schemeClr val="tx1">
                      <a:alpha val="20000"/>
                    </a:schemeClr>
                  </a:solidFill>
                </a:ln>
                <a:solidFill>
                  <a:schemeClr val="tx1"/>
                </a:solidFill>
              </a:rPr>
              <a:t>Top 3 products in N&amp;S division</a:t>
            </a:r>
          </a:p>
        </c:rich>
      </c:tx>
      <c:layout>
        <c:manualLayout>
          <c:xMode val="edge"/>
          <c:yMode val="edge"/>
          <c:x val="0.24767567067618895"/>
          <c:y val="3.2499731447707028E-2"/>
        </c:manualLayout>
      </c:layout>
      <c:overlay val="0"/>
      <c:spPr>
        <a:noFill/>
        <a:ln>
          <a:noFill/>
        </a:ln>
        <a:effectLst/>
      </c:spPr>
      <c:txPr>
        <a:bodyPr rot="0" spcFirstLastPara="1" vertOverflow="ellipsis" vert="horz" wrap="square" anchor="ctr" anchorCtr="1"/>
        <a:lstStyle/>
        <a:p>
          <a:pPr>
            <a:defRPr b="0" i="0" u="none" strike="noStrike" kern="1200" baseline="0">
              <a:ln>
                <a:solidFill>
                  <a:schemeClr val="tx1">
                    <a:alpha val="20000"/>
                  </a:schemeClr>
                </a:solidFill>
              </a:ln>
              <a:solidFill>
                <a:schemeClr val="tx1"/>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a:outerShdw blurRad="76200" dir="18900000" sy="23000" kx="-1200000" algn="bl" rotWithShape="0">
              <a:prstClr val="black">
                <a:alpha val="20000"/>
              </a:prstClr>
            </a:outerShdw>
          </a:effectLst>
        </c:spPr>
      </c:pivotFmt>
      <c:pivotFmt>
        <c:idx val="2"/>
        <c:spPr>
          <a:solidFill>
            <a:srgbClr val="C0C0C0"/>
          </a:solidFill>
          <a:ln>
            <a:noFill/>
          </a:ln>
          <a:effectLst>
            <a:outerShdw blurRad="76200" dir="18900000" sy="23000" kx="-1200000" algn="bl" rotWithShape="0">
              <a:prstClr val="black">
                <a:alpha val="20000"/>
              </a:prstClr>
            </a:outerShdw>
          </a:effectLst>
        </c:spPr>
      </c:pivotFmt>
      <c:pivotFmt>
        <c:idx val="3"/>
        <c:spPr>
          <a:solidFill>
            <a:srgbClr val="800000"/>
          </a:solidFill>
          <a:ln>
            <a:noFill/>
          </a:ln>
          <a:effectLst>
            <a:outerShdw blurRad="76200" dir="18900000" sy="23000" kx="-1200000" algn="bl" rotWithShape="0">
              <a:prstClr val="black">
                <a:alpha val="20000"/>
              </a:prstClr>
            </a:outerShdw>
          </a:effectLst>
        </c:spPr>
      </c:pivotFmt>
      <c:pivotFmt>
        <c:idx val="4"/>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a:outerShdw blurRad="76200" dir="18900000" sy="23000" kx="-1200000" algn="bl" rotWithShape="0">
              <a:prstClr val="black">
                <a:alpha val="20000"/>
              </a:prstClr>
            </a:outerShdw>
          </a:effectLst>
        </c:spPr>
      </c:pivotFmt>
      <c:pivotFmt>
        <c:idx val="10"/>
        <c:spPr>
          <a:solidFill>
            <a:srgbClr val="C0C0C0"/>
          </a:solidFill>
          <a:ln>
            <a:noFill/>
          </a:ln>
          <a:effectLst>
            <a:outerShdw blurRad="76200" dir="18900000" sy="23000" kx="-1200000" algn="bl" rotWithShape="0">
              <a:prstClr val="black">
                <a:alpha val="20000"/>
              </a:prstClr>
            </a:outerShdw>
          </a:effectLst>
        </c:spPr>
      </c:pivotFmt>
      <c:pivotFmt>
        <c:idx val="11"/>
        <c:spPr>
          <a:solidFill>
            <a:srgbClr val="800000"/>
          </a:solidFill>
          <a:ln>
            <a:noFill/>
          </a:ln>
          <a:effectLst>
            <a:outerShdw blurRad="76200" dir="18900000" sy="23000" kx="-1200000" algn="bl" rotWithShape="0">
              <a:prstClr val="black">
                <a:alpha val="20000"/>
              </a:prstClr>
            </a:outerShdw>
          </a:effectLst>
        </c:spPr>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3"/>
        <c:spPr>
          <a:solidFill>
            <a:srgbClr val="FFC000"/>
          </a:solidFill>
          <a:ln>
            <a:noFill/>
          </a:ln>
          <a:effectLst>
            <a:outerShdw blurRad="76200" dir="18900000" sy="23000" kx="-1200000" algn="bl" rotWithShape="0">
              <a:prstClr val="black">
                <a:alpha val="20000"/>
              </a:prstClr>
            </a:outerShdw>
          </a:effectLst>
        </c:spPr>
      </c:pivotFmt>
      <c:pivotFmt>
        <c:idx val="14"/>
        <c:spPr>
          <a:solidFill>
            <a:srgbClr val="C0C0C0"/>
          </a:solidFill>
          <a:ln>
            <a:noFill/>
          </a:ln>
          <a:effectLst>
            <a:outerShdw blurRad="76200" dir="18900000" sy="23000" kx="-1200000" algn="bl" rotWithShape="0">
              <a:prstClr val="black">
                <a:alpha val="20000"/>
              </a:prstClr>
            </a:outerShdw>
          </a:effectLst>
        </c:spPr>
      </c:pivotFmt>
      <c:pivotFmt>
        <c:idx val="15"/>
        <c:spPr>
          <a:solidFill>
            <a:srgbClr val="800000"/>
          </a:solidFill>
          <a:ln>
            <a:noFill/>
          </a:ln>
          <a:effectLst>
            <a:outerShdw blurRad="76200" dir="18900000" sy="23000" kx="-1200000" algn="bl" rotWithShape="0">
              <a:prstClr val="black">
                <a:alpha val="20000"/>
              </a:prstClr>
            </a:outerShdw>
          </a:effectLst>
        </c:spPr>
      </c:pivotFmt>
    </c:pivotFmts>
    <c:plotArea>
      <c:layout>
        <c:manualLayout>
          <c:layoutTarget val="inner"/>
          <c:xMode val="edge"/>
          <c:yMode val="edge"/>
          <c:x val="0.10335578293830022"/>
          <c:y val="0.12977100662740354"/>
          <c:w val="0.79961401640518726"/>
          <c:h val="0.61284614055326447"/>
        </c:manualLayout>
      </c:layout>
      <c:barChart>
        <c:barDir val="col"/>
        <c:grouping val="clustered"/>
        <c:varyColors val="0"/>
        <c:ser>
          <c:idx val="0"/>
          <c:order val="0"/>
          <c:tx>
            <c:strRef>
              <c:f>'Request-10'!$C$14</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spPr>
              <a:solidFill>
                <a:srgbClr val="FFC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5BAD-4571-BB00-F91AB6818E61}"/>
              </c:ext>
            </c:extLst>
          </c:dPt>
          <c:dPt>
            <c:idx val="1"/>
            <c:invertIfNegative val="0"/>
            <c:bubble3D val="0"/>
            <c:spPr>
              <a:solidFill>
                <a:srgbClr val="C0C0C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5BAD-4571-BB00-F91AB6818E61}"/>
              </c:ext>
            </c:extLst>
          </c:dPt>
          <c:dPt>
            <c:idx val="2"/>
            <c:invertIfNegative val="0"/>
            <c:bubble3D val="0"/>
            <c:spPr>
              <a:solidFill>
                <a:srgbClr val="80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5BAD-4571-BB00-F91AB6818E61}"/>
              </c:ext>
            </c:extLst>
          </c:dPt>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'Request-10'!$B$15:$B$21</c:f>
              <c:multiLvlStrCache>
                <c:ptCount val="3"/>
                <c:lvl>
                  <c:pt idx="0">
                    <c:v>AQ Pen Drive 2 IN 1 [ Premium ]</c:v>
                  </c:pt>
                  <c:pt idx="1">
                    <c:v>AQ Pen Drive DRC [ Plus ]</c:v>
                  </c:pt>
                  <c:pt idx="2">
                    <c:v>AQ Pen Drive DRC [ Premium ]</c:v>
                  </c:pt>
                </c:lvl>
                <c:lvl>
                  <c:pt idx="0">
                    <c:v>A6720160103</c:v>
                  </c:pt>
                  <c:pt idx="1">
                    <c:v>A6818160202</c:v>
                  </c:pt>
                  <c:pt idx="2">
                    <c:v>A6819160203</c:v>
                  </c:pt>
                </c:lvl>
                <c:lvl>
                  <c:pt idx="0">
                    <c:v>N &amp; S</c:v>
                  </c:pt>
                </c:lvl>
              </c:multiLvlStrCache>
            </c:multiLvlStrRef>
          </c:cat>
          <c:val>
            <c:numRef>
              <c:f>'Request-10'!$C$15:$C$21</c:f>
              <c:numCache>
                <c:formatCode>General</c:formatCode>
                <c:ptCount val="3"/>
                <c:pt idx="0">
                  <c:v>701373</c:v>
                </c:pt>
                <c:pt idx="1">
                  <c:v>688003</c:v>
                </c:pt>
                <c:pt idx="2">
                  <c:v>676245</c:v>
                </c:pt>
              </c:numCache>
            </c:numRef>
          </c:val>
          <c:extLst>
            <c:ext xmlns:c16="http://schemas.microsoft.com/office/drawing/2014/chart" uri="{C3380CC4-5D6E-409C-BE32-E72D297353CC}">
              <c16:uniqueId val="{00000006-5BAD-4571-BB00-F91AB6818E61}"/>
            </c:ext>
          </c:extLst>
        </c:ser>
        <c:dLbls>
          <c:dLblPos val="inEnd"/>
          <c:showLegendKey val="0"/>
          <c:showVal val="1"/>
          <c:showCatName val="0"/>
          <c:showSerName val="0"/>
          <c:showPercent val="0"/>
          <c:showBubbleSize val="0"/>
        </c:dLbls>
        <c:gapWidth val="131"/>
        <c:overlap val="-10"/>
        <c:axId val="258507519"/>
        <c:axId val="258497919"/>
      </c:barChart>
      <c:catAx>
        <c:axId val="2585075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000" b="0" i="0" u="none" strike="noStrike" kern="1200" baseline="0">
                <a:ln w="0">
                  <a:solidFill>
                    <a:schemeClr val="tx1">
                      <a:alpha val="75000"/>
                    </a:schemeClr>
                  </a:solidFill>
                </a:ln>
                <a:solidFill>
                  <a:schemeClr val="tx1"/>
                </a:solidFill>
                <a:effectLst/>
                <a:latin typeface="+mn-lt"/>
                <a:ea typeface="+mn-ea"/>
                <a:cs typeface="+mn-cs"/>
              </a:defRPr>
            </a:pPr>
            <a:endParaRPr lang="en-US"/>
          </a:p>
        </c:txPr>
        <c:crossAx val="258497919"/>
        <c:crosses val="autoZero"/>
        <c:auto val="1"/>
        <c:lblAlgn val="ctr"/>
        <c:lblOffset val="100"/>
        <c:noMultiLvlLbl val="0"/>
      </c:catAx>
      <c:valAx>
        <c:axId val="258497919"/>
        <c:scaling>
          <c:orientation val="minMax"/>
        </c:scaling>
        <c:delete val="1"/>
        <c:axPos val="l"/>
        <c:numFmt formatCode="General" sourceLinked="1"/>
        <c:majorTickMark val="none"/>
        <c:minorTickMark val="none"/>
        <c:tickLblPos val="nextTo"/>
        <c:crossAx val="258507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[SQL_ResumeChallenge-4(Recovered) version.xlsm]Request-10!PivotTable50</c:name>
    <c:fmtId val="-1"/>
  </c:pivotSource>
  <c:chart>
    <c:title>
      <c:tx>
        <c:rich>
          <a:bodyPr rot="0" vert="horz"/>
          <a:lstStyle/>
          <a:p>
            <a:pPr algn="ctr" rtl="0">
              <a:defRPr lang="en-US" b="0" i="0" u="none" strike="noStrike" kern="1200" baseline="0">
                <a:solidFill>
                  <a:prstClr val="black">
                    <a:lumMod val="65000"/>
                    <a:lumOff val="35000"/>
                  </a:prstClr>
                </a:solidFill>
                <a:effectLst/>
                <a:latin typeface="+mn-lt"/>
                <a:ea typeface="+mn-ea"/>
                <a:cs typeface="+mn-cs"/>
              </a:defRPr>
            </a:pPr>
            <a:r>
              <a:rPr lang="en-US" sz="1400" b="0" i="0" u="none" strike="noStrike" kern="1200" baseline="0" dirty="0">
                <a:solidFill>
                  <a:prstClr val="black">
                    <a:lumMod val="65000"/>
                    <a:lumOff val="35000"/>
                  </a:prstClr>
                </a:solidFill>
                <a:effectLst/>
                <a:latin typeface="+mn-lt"/>
                <a:ea typeface="+mn-ea"/>
                <a:cs typeface="+mn-cs"/>
              </a:rPr>
              <a:t>Top 3 products in P&amp;A division</a:t>
            </a:r>
          </a:p>
        </c:rich>
      </c:tx>
      <c:layout>
        <c:manualLayout>
          <c:xMode val="edge"/>
          <c:yMode val="edge"/>
          <c:x val="0.24316313131550832"/>
          <c:y val="2.9533903926078114E-2"/>
        </c:manualLayout>
      </c:layout>
      <c:overlay val="0"/>
      <c:spPr>
        <a:noFill/>
        <a:ln>
          <a:noFill/>
        </a:ln>
        <a:effectLst/>
      </c:sp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a:outerShdw blurRad="76200" dir="18900000" sy="23000" kx="-1200000" algn="bl" rotWithShape="0">
              <a:prstClr val="black">
                <a:alpha val="20000"/>
              </a:prstClr>
            </a:outerShdw>
          </a:effectLst>
        </c:spPr>
      </c:pivotFmt>
      <c:pivotFmt>
        <c:idx val="2"/>
        <c:spPr>
          <a:solidFill>
            <a:srgbClr val="C0C0C0"/>
          </a:solidFill>
          <a:ln>
            <a:noFill/>
          </a:ln>
          <a:effectLst>
            <a:outerShdw blurRad="76200" dir="18900000" sy="23000" kx="-1200000" algn="bl" rotWithShape="0">
              <a:prstClr val="black">
                <a:alpha val="20000"/>
              </a:prstClr>
            </a:outerShdw>
          </a:effectLst>
        </c:spPr>
      </c:pivotFmt>
      <c:pivotFmt>
        <c:idx val="3"/>
        <c:spPr>
          <a:solidFill>
            <a:srgbClr val="800000"/>
          </a:solidFill>
          <a:ln>
            <a:noFill/>
          </a:ln>
          <a:effectLst>
            <a:outerShdw blurRad="76200" dir="18900000" sy="23000" kx="-1200000" algn="bl" rotWithShape="0">
              <a:prstClr val="black">
                <a:alpha val="20000"/>
              </a:prstClr>
            </a:outerShdw>
          </a:effectLst>
        </c:spPr>
      </c:pivotFmt>
      <c:pivotFmt>
        <c:idx val="4"/>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a:outerShdw blurRad="76200" dir="18900000" sy="23000" kx="-1200000" algn="bl" rotWithShape="0">
              <a:prstClr val="black">
                <a:alpha val="20000"/>
              </a:prstClr>
            </a:outerShdw>
          </a:effectLst>
        </c:spPr>
      </c:pivotFmt>
      <c:pivotFmt>
        <c:idx val="10"/>
        <c:spPr>
          <a:solidFill>
            <a:srgbClr val="C0C0C0"/>
          </a:solidFill>
          <a:ln>
            <a:noFill/>
          </a:ln>
          <a:effectLst>
            <a:outerShdw blurRad="76200" dir="18900000" sy="23000" kx="-1200000" algn="bl" rotWithShape="0">
              <a:prstClr val="black">
                <a:alpha val="20000"/>
              </a:prstClr>
            </a:outerShdw>
          </a:effectLst>
        </c:spPr>
      </c:pivotFmt>
      <c:pivotFmt>
        <c:idx val="11"/>
        <c:spPr>
          <a:solidFill>
            <a:srgbClr val="800000"/>
          </a:solidFill>
          <a:ln>
            <a:noFill/>
          </a:ln>
          <a:effectLst>
            <a:outerShdw blurRad="76200" dir="18900000" sy="23000" kx="-1200000" algn="bl" rotWithShape="0">
              <a:prstClr val="black">
                <a:alpha val="20000"/>
              </a:prstClr>
            </a:outerShdw>
          </a:effectLst>
        </c:spPr>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3"/>
        <c:spPr>
          <a:solidFill>
            <a:srgbClr val="FFC000"/>
          </a:solidFill>
          <a:ln>
            <a:noFill/>
          </a:ln>
          <a:effectLst>
            <a:outerShdw blurRad="76200" dir="18900000" sy="23000" kx="-1200000" algn="bl" rotWithShape="0">
              <a:prstClr val="black">
                <a:alpha val="20000"/>
              </a:prstClr>
            </a:outerShdw>
          </a:effectLst>
        </c:spPr>
      </c:pivotFmt>
      <c:pivotFmt>
        <c:idx val="14"/>
        <c:spPr>
          <a:solidFill>
            <a:srgbClr val="C0C0C0"/>
          </a:solidFill>
          <a:ln>
            <a:noFill/>
          </a:ln>
          <a:effectLst>
            <a:outerShdw blurRad="76200" dir="18900000" sy="23000" kx="-1200000" algn="bl" rotWithShape="0">
              <a:prstClr val="black">
                <a:alpha val="20000"/>
              </a:prstClr>
            </a:outerShdw>
          </a:effectLst>
        </c:spPr>
      </c:pivotFmt>
      <c:pivotFmt>
        <c:idx val="15"/>
        <c:spPr>
          <a:solidFill>
            <a:srgbClr val="800000"/>
          </a:solidFill>
          <a:ln>
            <a:noFill/>
          </a:ln>
          <a:effectLst>
            <a:outerShdw blurRad="76200" dir="18900000" sy="23000" kx="-1200000" algn="bl" rotWithShape="0">
              <a:prstClr val="black">
                <a:alpha val="20000"/>
              </a:prstClr>
            </a:outerShdw>
          </a:effectLst>
        </c:spPr>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vert="horz" anchorCtr="0"/>
            <a:lstStyle/>
            <a:p>
              <a:pPr algn="ctr">
                <a:defRPr lang="en-US"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7"/>
        <c:spPr>
          <a:solidFill>
            <a:srgbClr val="FFC000"/>
          </a:solidFill>
          <a:ln>
            <a:noFill/>
          </a:ln>
          <a:effectLst>
            <a:outerShdw blurRad="76200" dir="18900000" sy="23000" kx="-1200000" algn="bl" rotWithShape="0">
              <a:prstClr val="black">
                <a:alpha val="20000"/>
              </a:prstClr>
            </a:outerShdw>
          </a:effectLst>
        </c:spPr>
        <c:dLbl>
          <c:idx val="0"/>
          <c:numFmt formatCode="0.0,&quot;K&quot;" sourceLinked="0"/>
          <c:spPr>
            <a:noFill/>
            <a:ln>
              <a:noFill/>
            </a:ln>
            <a:effectLst/>
          </c:spPr>
          <c:txPr>
            <a:bodyPr rot="0" vert="horz" anchorCtr="0"/>
            <a:lstStyle/>
            <a:p>
              <a:pPr algn="ctr">
                <a:defRPr lang="en-US" sz="1000" b="1" i="0" u="none" strike="noStrike" kern="1200" baseline="0">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8"/>
        <c:spPr>
          <a:solidFill>
            <a:srgbClr val="C0C0C0"/>
          </a:solidFill>
          <a:ln>
            <a:noFill/>
          </a:ln>
          <a:effectLst>
            <a:outerShdw blurRad="76200" dir="18900000" sy="23000" kx="-1200000" algn="bl" rotWithShape="0">
              <a:prstClr val="black">
                <a:alpha val="20000"/>
              </a:prstClr>
            </a:outerShdw>
          </a:effectLst>
        </c:spPr>
      </c:pivotFmt>
      <c:pivotFmt>
        <c:idx val="19"/>
        <c:spPr>
          <a:solidFill>
            <a:srgbClr val="800000"/>
          </a:solidFill>
          <a:ln>
            <a:noFill/>
          </a:ln>
          <a:effectLst>
            <a:outerShdw blurRad="76200" dir="18900000" sy="23000" kx="-1200000" algn="bl" rotWithShape="0">
              <a:prstClr val="black">
                <a:alpha val="20000"/>
              </a:prstClr>
            </a:outerShdw>
          </a:effectLst>
        </c:spPr>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vert="horz" anchorCtr="0"/>
            <a:lstStyle/>
            <a:p>
              <a:pPr algn="ctr">
                <a:defRPr lang="en-US"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21"/>
        <c:spPr>
          <a:solidFill>
            <a:srgbClr val="FFC000"/>
          </a:solidFill>
          <a:ln>
            <a:noFill/>
          </a:ln>
          <a:effectLst>
            <a:outerShdw blurRad="76200" dir="18900000" sy="23000" kx="-1200000" algn="bl" rotWithShape="0">
              <a:prstClr val="black">
                <a:alpha val="20000"/>
              </a:prstClr>
            </a:outerShdw>
          </a:effectLst>
        </c:spPr>
        <c:dLbl>
          <c:idx val="0"/>
          <c:numFmt formatCode="0.0,&quot;K&quot;" sourceLinked="0"/>
          <c:spPr>
            <a:noFill/>
            <a:ln>
              <a:noFill/>
            </a:ln>
            <a:effectLst/>
          </c:spPr>
          <c:txPr>
            <a:bodyPr rot="0" vert="horz" anchorCtr="0"/>
            <a:lstStyle/>
            <a:p>
              <a:pPr algn="ctr">
                <a:defRPr lang="en-US"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22"/>
        <c:spPr>
          <a:solidFill>
            <a:srgbClr val="C0C0C0"/>
          </a:solidFill>
          <a:ln>
            <a:noFill/>
          </a:ln>
          <a:effectLst>
            <a:outerShdw blurRad="76200" dir="18900000" sy="23000" kx="-1200000" algn="bl" rotWithShape="0">
              <a:prstClr val="black">
                <a:alpha val="20000"/>
              </a:prstClr>
            </a:outerShdw>
          </a:effectLst>
        </c:spPr>
      </c:pivotFmt>
      <c:pivotFmt>
        <c:idx val="23"/>
        <c:spPr>
          <a:solidFill>
            <a:srgbClr val="800000"/>
          </a:solidFill>
          <a:ln>
            <a:noFill/>
          </a:ln>
          <a:effectLst>
            <a:outerShdw blurRad="76200" dir="18900000" sy="23000" kx="-1200000" algn="bl" rotWithShape="0">
              <a:prstClr val="black">
                <a:alpha val="20000"/>
              </a:prstClr>
            </a:outerShdw>
          </a:effectLst>
        </c:spPr>
      </c:pivotFmt>
      <c:pivotFmt>
        <c:idx val="2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vert="horz" anchorCtr="0"/>
            <a:lstStyle/>
            <a:p>
              <a:pPr algn="ctr">
                <a:defRPr lang="en-US"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25"/>
        <c:spPr>
          <a:solidFill>
            <a:srgbClr val="FFC000"/>
          </a:solidFill>
          <a:ln>
            <a:noFill/>
          </a:ln>
          <a:effectLst>
            <a:outerShdw blurRad="76200" dir="18900000" sy="23000" kx="-1200000" algn="bl" rotWithShape="0">
              <a:prstClr val="black">
                <a:alpha val="20000"/>
              </a:prstClr>
            </a:outerShdw>
          </a:effectLst>
        </c:spPr>
        <c:dLbl>
          <c:idx val="0"/>
          <c:numFmt formatCode="0.0,&quot;K&quot;" sourceLinked="0"/>
          <c:spPr>
            <a:noFill/>
            <a:ln>
              <a:noFill/>
            </a:ln>
            <a:effectLst/>
          </c:spPr>
          <c:txPr>
            <a:bodyPr rot="0" vert="horz" anchorCtr="0"/>
            <a:lstStyle/>
            <a:p>
              <a:pPr algn="ctr">
                <a:defRPr lang="en-US"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26"/>
        <c:spPr>
          <a:solidFill>
            <a:srgbClr val="C0C0C0"/>
          </a:solidFill>
          <a:ln>
            <a:noFill/>
          </a:ln>
          <a:effectLst>
            <a:outerShdw blurRad="76200" dir="18900000" sy="23000" kx="-1200000" algn="bl" rotWithShape="0">
              <a:prstClr val="black">
                <a:alpha val="20000"/>
              </a:prstClr>
            </a:outerShdw>
          </a:effectLst>
        </c:spPr>
      </c:pivotFmt>
      <c:pivotFmt>
        <c:idx val="27"/>
        <c:spPr>
          <a:solidFill>
            <a:srgbClr val="800000"/>
          </a:solidFill>
          <a:ln>
            <a:noFill/>
          </a:ln>
          <a:effectLst>
            <a:outerShdw blurRad="76200" dir="18900000" sy="23000" kx="-1200000" algn="bl" rotWithShape="0">
              <a:prstClr val="black">
                <a:alpha val="20000"/>
              </a:prstClr>
            </a:outerShdw>
          </a:effectLst>
        </c:spPr>
      </c:pivotFmt>
    </c:pivotFmts>
    <c:plotArea>
      <c:layout>
        <c:manualLayout>
          <c:layoutTarget val="inner"/>
          <c:xMode val="edge"/>
          <c:yMode val="edge"/>
          <c:x val="2.1432016408857318E-2"/>
          <c:y val="0.10604499535287772"/>
          <c:w val="0.9336296896741455"/>
          <c:h val="0.62470914619052731"/>
        </c:manualLayout>
      </c:layout>
      <c:barChart>
        <c:barDir val="col"/>
        <c:grouping val="clustered"/>
        <c:varyColors val="0"/>
        <c:ser>
          <c:idx val="0"/>
          <c:order val="0"/>
          <c:tx>
            <c:strRef>
              <c:f>'Request-10'!$H$1</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spPr>
              <a:solidFill>
                <a:srgbClr val="FFC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4A9E-4E74-90F1-E183604FDA6E}"/>
              </c:ext>
            </c:extLst>
          </c:dPt>
          <c:dPt>
            <c:idx val="1"/>
            <c:invertIfNegative val="0"/>
            <c:bubble3D val="0"/>
            <c:spPr>
              <a:solidFill>
                <a:srgbClr val="C0C0C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4A9E-4E74-90F1-E183604FDA6E}"/>
              </c:ext>
            </c:extLst>
          </c:dPt>
          <c:dPt>
            <c:idx val="2"/>
            <c:invertIfNegative val="0"/>
            <c:bubble3D val="0"/>
            <c:spPr>
              <a:solidFill>
                <a:srgbClr val="80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4A9E-4E74-90F1-E183604FDA6E}"/>
              </c:ext>
            </c:extLst>
          </c:dPt>
          <c:dLbls>
            <c:numFmt formatCode="0.0,&quot;K&quot;" sourceLinked="0"/>
            <c:spPr>
              <a:noFill/>
              <a:ln>
                <a:noFill/>
              </a:ln>
              <a:effectLst/>
            </c:spPr>
            <c:txPr>
              <a:bodyPr rot="0" vert="horz" anchorCtr="0"/>
              <a:lstStyle/>
              <a:p>
                <a:pPr algn="ctr">
                  <a:defRPr lang="en-US" sz="1000" b="1" i="0" u="none" strike="noStrike" kern="1200" baseline="0">
                    <a:ln w="0">
                      <a:solidFill>
                        <a:schemeClr val="tx1">
                          <a:alpha val="14000"/>
                        </a:schemeClr>
                      </a:solidFill>
                    </a:ln>
                    <a:solidFill>
                      <a:schemeClr val="tx1"/>
                    </a:solidFill>
                    <a:latin typeface="+mn-lt"/>
                    <a:ea typeface="+mn-ea"/>
                    <a:cs typeface="+mn-cs"/>
                  </a:defRPr>
                </a:pPr>
                <a:endParaRPr lang="en-US"/>
              </a:p>
            </c:txPr>
            <c:dLblPos val="outEnd"/>
            <c:showLegendKey val="1"/>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'Request-10'!$G$2:$G$8</c:f>
              <c:multiLvlStrCache>
                <c:ptCount val="3"/>
                <c:lvl>
                  <c:pt idx="0">
                    <c:v>AQ Gamers Ms [ Standard 2 ]</c:v>
                  </c:pt>
                  <c:pt idx="1">
                    <c:v>AQ Maxima Ms [ Standard 1 ]</c:v>
                  </c:pt>
                  <c:pt idx="2">
                    <c:v>AQ Maxima Ms [ Plus 2 ]</c:v>
                  </c:pt>
                </c:lvl>
                <c:lvl>
                  <c:pt idx="0">
                    <c:v>A2319150302</c:v>
                  </c:pt>
                  <c:pt idx="1">
                    <c:v>A2520150501</c:v>
                  </c:pt>
                  <c:pt idx="2">
                    <c:v>A2520150504</c:v>
                  </c:pt>
                </c:lvl>
                <c:lvl>
                  <c:pt idx="0">
                    <c:v>P &amp; A</c:v>
                  </c:pt>
                </c:lvl>
              </c:multiLvlStrCache>
            </c:multiLvlStrRef>
          </c:cat>
          <c:val>
            <c:numRef>
              <c:f>'Request-10'!$H$2:$H$8</c:f>
              <c:numCache>
                <c:formatCode>General</c:formatCode>
                <c:ptCount val="3"/>
                <c:pt idx="0">
                  <c:v>428498</c:v>
                </c:pt>
                <c:pt idx="1">
                  <c:v>419865</c:v>
                </c:pt>
                <c:pt idx="2">
                  <c:v>419471</c:v>
                </c:pt>
              </c:numCache>
            </c:numRef>
          </c:val>
          <c:extLst>
            <c:ext xmlns:c16="http://schemas.microsoft.com/office/drawing/2014/chart" uri="{C3380CC4-5D6E-409C-BE32-E72D297353CC}">
              <c16:uniqueId val="{00000006-4A9E-4E74-90F1-E183604FDA6E}"/>
            </c:ext>
          </c:extLst>
        </c:ser>
        <c:dLbls>
          <c:dLblPos val="inEnd"/>
          <c:showLegendKey val="0"/>
          <c:showVal val="1"/>
          <c:showCatName val="0"/>
          <c:showSerName val="0"/>
          <c:showPercent val="0"/>
          <c:showBubbleSize val="0"/>
        </c:dLbls>
        <c:gapWidth val="130"/>
        <c:axId val="258507519"/>
        <c:axId val="258497919"/>
      </c:barChart>
      <c:catAx>
        <c:axId val="258507519"/>
        <c:scaling>
          <c:orientation val="minMax"/>
        </c:scaling>
        <c:delete val="0"/>
        <c:axPos val="b"/>
        <c:numFmt formatCode="General" sourceLinked="1"/>
        <c:majorTickMark val="none"/>
        <c:minorTickMark val="none"/>
        <c:tickLblPos val="nextTo"/>
        <c:spPr>
          <a:noFill/>
          <a:ln>
            <a:noFill/>
          </a:ln>
          <a:effectLst/>
        </c:spPr>
        <c:txPr>
          <a:bodyPr rot="-60000000" vert="horz"/>
          <a:lstStyle/>
          <a:p>
            <a:pPr algn="ctr">
              <a:defRPr/>
            </a:pPr>
            <a:endParaRPr lang="en-US"/>
          </a:p>
        </c:txPr>
        <c:crossAx val="258497919"/>
        <c:crosses val="autoZero"/>
        <c:auto val="1"/>
        <c:lblAlgn val="ctr"/>
        <c:lblOffset val="100"/>
        <c:noMultiLvlLbl val="0"/>
      </c:catAx>
      <c:valAx>
        <c:axId val="258497919"/>
        <c:scaling>
          <c:orientation val="minMax"/>
        </c:scaling>
        <c:delete val="1"/>
        <c:axPos val="l"/>
        <c:numFmt formatCode="General" sourceLinked="1"/>
        <c:majorTickMark val="none"/>
        <c:minorTickMark val="none"/>
        <c:tickLblPos val="nextTo"/>
        <c:crossAx val="258507519"/>
        <c:crosses val="autoZero"/>
        <c:crossBetween val="between"/>
      </c:valAx>
      <c:spPr>
        <a:noFill/>
        <a:ln>
          <a:noFill/>
        </a:ln>
        <a:effectLst/>
      </c:spPr>
    </c:plotArea>
    <c:plotVisOnly val="1"/>
    <c:dispBlanksAs val="gap"/>
    <c:showDLblsOverMax val="0"/>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lgn="ctr">
        <a:defRPr lang="en-US" sz="1000" b="0" i="0" u="none" strike="noStrike" kern="1200" baseline="0">
          <a:ln w="0">
            <a:solidFill>
              <a:schemeClr val="tx1">
                <a:alpha val="81000"/>
              </a:schemeClr>
            </a:solidFill>
          </a:ln>
          <a:solidFill>
            <a:schemeClr val="tx1"/>
          </a:solidFill>
          <a:effectLst/>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[SQL_ResumeChallenge-4(Recovered) version.xlsm]Request-10!PivotTable51</c:name>
    <c:fmtId val="-1"/>
  </c:pivotSource>
  <c:chart>
    <c:title>
      <c:tx>
        <c:rich>
          <a:bodyPr rot="0" vert="horz"/>
          <a:lstStyle/>
          <a:p>
            <a:pPr>
              <a:defRPr/>
            </a:pPr>
            <a:r>
              <a:rPr lang="en-US" sz="1400" dirty="0"/>
              <a:t>Top 3 products in PC division</a:t>
            </a:r>
          </a:p>
        </c:rich>
      </c:tx>
      <c:layout>
        <c:manualLayout>
          <c:xMode val="edge"/>
          <c:yMode val="edge"/>
          <c:x val="0.24316313131550832"/>
          <c:y val="2.9533903926078114E-2"/>
        </c:manualLayout>
      </c:layout>
      <c:overlay val="0"/>
      <c:spPr>
        <a:noFill/>
        <a:ln>
          <a:noFill/>
        </a:ln>
        <a:effectLst/>
      </c:sp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a:outerShdw blurRad="76200" dir="18900000" sy="23000" kx="-1200000" algn="bl" rotWithShape="0">
              <a:prstClr val="black">
                <a:alpha val="20000"/>
              </a:prstClr>
            </a:outerShdw>
          </a:effectLst>
        </c:spPr>
      </c:pivotFmt>
      <c:pivotFmt>
        <c:idx val="2"/>
        <c:spPr>
          <a:solidFill>
            <a:srgbClr val="C0C0C0"/>
          </a:solidFill>
          <a:ln>
            <a:noFill/>
          </a:ln>
          <a:effectLst>
            <a:outerShdw blurRad="76200" dir="18900000" sy="23000" kx="-1200000" algn="bl" rotWithShape="0">
              <a:prstClr val="black">
                <a:alpha val="20000"/>
              </a:prstClr>
            </a:outerShdw>
          </a:effectLst>
        </c:spPr>
      </c:pivotFmt>
      <c:pivotFmt>
        <c:idx val="3"/>
        <c:spPr>
          <a:solidFill>
            <a:srgbClr val="800000"/>
          </a:solidFill>
          <a:ln>
            <a:noFill/>
          </a:ln>
          <a:effectLst>
            <a:outerShdw blurRad="76200" dir="18900000" sy="23000" kx="-1200000" algn="bl" rotWithShape="0">
              <a:prstClr val="black">
                <a:alpha val="20000"/>
              </a:prstClr>
            </a:outerShdw>
          </a:effectLst>
        </c:spPr>
      </c:pivotFmt>
      <c:pivotFmt>
        <c:idx val="4"/>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1"/>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a:outerShdw blurRad="76200" dir="18900000" sy="23000" kx="-1200000" algn="bl" rotWithShape="0">
              <a:prstClr val="black">
                <a:alpha val="20000"/>
              </a:prstClr>
            </a:outerShdw>
          </a:effectLst>
        </c:spPr>
      </c:pivotFmt>
      <c:pivotFmt>
        <c:idx val="10"/>
        <c:spPr>
          <a:solidFill>
            <a:srgbClr val="C0C0C0"/>
          </a:solidFill>
          <a:ln>
            <a:noFill/>
          </a:ln>
          <a:effectLst>
            <a:outerShdw blurRad="76200" dir="18900000" sy="23000" kx="-1200000" algn="bl" rotWithShape="0">
              <a:prstClr val="black">
                <a:alpha val="20000"/>
              </a:prstClr>
            </a:outerShdw>
          </a:effectLst>
        </c:spPr>
      </c:pivotFmt>
      <c:pivotFmt>
        <c:idx val="11"/>
        <c:spPr>
          <a:solidFill>
            <a:srgbClr val="800000"/>
          </a:solidFill>
          <a:ln>
            <a:noFill/>
          </a:ln>
          <a:effectLst>
            <a:outerShdw blurRad="76200" dir="18900000" sy="23000" kx="-1200000" algn="bl" rotWithShape="0">
              <a:prstClr val="black">
                <a:alpha val="20000"/>
              </a:prstClr>
            </a:outerShdw>
          </a:effectLst>
        </c:spPr>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3"/>
        <c:spPr>
          <a:solidFill>
            <a:srgbClr val="FFC000"/>
          </a:solidFill>
          <a:ln>
            <a:noFill/>
          </a:ln>
          <a:effectLst>
            <a:outerShdw blurRad="76200" dir="18900000" sy="23000" kx="-1200000" algn="bl" rotWithShape="0">
              <a:prstClr val="black">
                <a:alpha val="20000"/>
              </a:prstClr>
            </a:outerShdw>
          </a:effectLst>
        </c:spPr>
      </c:pivotFmt>
      <c:pivotFmt>
        <c:idx val="14"/>
        <c:spPr>
          <a:solidFill>
            <a:srgbClr val="C0C0C0"/>
          </a:solidFill>
          <a:ln>
            <a:noFill/>
          </a:ln>
          <a:effectLst>
            <a:outerShdw blurRad="76200" dir="18900000" sy="23000" kx="-1200000" algn="bl" rotWithShape="0">
              <a:prstClr val="black">
                <a:alpha val="20000"/>
              </a:prstClr>
            </a:outerShdw>
          </a:effectLst>
        </c:spPr>
      </c:pivotFmt>
      <c:pivotFmt>
        <c:idx val="15"/>
        <c:spPr>
          <a:solidFill>
            <a:srgbClr val="800000"/>
          </a:solidFill>
          <a:ln>
            <a:noFill/>
          </a:ln>
          <a:effectLst>
            <a:outerShdw blurRad="76200" dir="18900000" sy="23000" kx="-1200000" algn="bl" rotWithShape="0">
              <a:prstClr val="black">
                <a:alpha val="20000"/>
              </a:prstClr>
            </a:outerShdw>
          </a:effectLst>
        </c:spPr>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0.0,&quot;K&quot;" sourceLinked="0"/>
          <c:spPr>
            <a:noFill/>
            <a:ln>
              <a:noFill/>
            </a:ln>
            <a:effectLst/>
          </c:spPr>
          <c:txPr>
            <a:bodyPr rot="0" vert="horz"/>
            <a:lstStyle/>
            <a:p>
              <a:pPr>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17"/>
        <c:spPr>
          <a:solidFill>
            <a:srgbClr val="FFC000"/>
          </a:solidFill>
          <a:ln>
            <a:noFill/>
          </a:ln>
          <a:effectLst>
            <a:outerShdw blurRad="76200" dir="18900000" sy="23000" kx="-1200000" algn="bl" rotWithShape="0">
              <a:prstClr val="black">
                <a:alpha val="20000"/>
              </a:prstClr>
            </a:outerShdw>
          </a:effectLst>
        </c:spPr>
      </c:pivotFmt>
      <c:pivotFmt>
        <c:idx val="18"/>
        <c:spPr>
          <a:solidFill>
            <a:srgbClr val="C0C0C0"/>
          </a:solidFill>
          <a:ln>
            <a:noFill/>
          </a:ln>
          <a:effectLst>
            <a:outerShdw blurRad="76200" dir="18900000" sy="23000" kx="-1200000" algn="bl" rotWithShape="0">
              <a:prstClr val="black">
                <a:alpha val="20000"/>
              </a:prstClr>
            </a:outerShdw>
          </a:effectLst>
        </c:spPr>
      </c:pivotFmt>
      <c:pivotFmt>
        <c:idx val="19"/>
        <c:spPr>
          <a:solidFill>
            <a:srgbClr val="800000"/>
          </a:solidFill>
          <a:ln>
            <a:noFill/>
          </a:ln>
          <a:effectLst>
            <a:outerShdw blurRad="76200" dir="18900000" sy="23000" kx="-1200000" algn="bl" rotWithShape="0">
              <a:prstClr val="black">
                <a:alpha val="20000"/>
              </a:prstClr>
            </a:outerShdw>
          </a:effectLst>
        </c:spPr>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0.0,&quot;K&quot;" sourceLinked="0"/>
          <c:spPr>
            <a:noFill/>
            <a:ln>
              <a:noFill/>
            </a:ln>
            <a:effectLst/>
          </c:spPr>
          <c:txPr>
            <a:bodyPr rot="0" vert="horz"/>
            <a:lstStyle/>
            <a:p>
              <a:pPr>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21"/>
        <c:spPr>
          <a:solidFill>
            <a:srgbClr val="FFC000"/>
          </a:solidFill>
          <a:ln>
            <a:noFill/>
          </a:ln>
          <a:effectLst>
            <a:outerShdw blurRad="76200" dir="18900000" sy="23000" kx="-1200000" algn="bl" rotWithShape="0">
              <a:prstClr val="black">
                <a:alpha val="20000"/>
              </a:prstClr>
            </a:outerShdw>
          </a:effectLst>
        </c:spPr>
      </c:pivotFmt>
      <c:pivotFmt>
        <c:idx val="22"/>
        <c:spPr>
          <a:solidFill>
            <a:srgbClr val="C0C0C0"/>
          </a:solidFill>
          <a:ln>
            <a:noFill/>
          </a:ln>
          <a:effectLst>
            <a:outerShdw blurRad="76200" dir="18900000" sy="23000" kx="-1200000" algn="bl" rotWithShape="0">
              <a:prstClr val="black">
                <a:alpha val="20000"/>
              </a:prstClr>
            </a:outerShdw>
          </a:effectLst>
        </c:spPr>
      </c:pivotFmt>
      <c:pivotFmt>
        <c:idx val="23"/>
        <c:spPr>
          <a:solidFill>
            <a:srgbClr val="800000"/>
          </a:solidFill>
          <a:ln>
            <a:noFill/>
          </a:ln>
          <a:effectLst>
            <a:outerShdw blurRad="76200" dir="18900000" sy="23000" kx="-1200000" algn="bl" rotWithShape="0">
              <a:prstClr val="black">
                <a:alpha val="20000"/>
              </a:prstClr>
            </a:outerShdw>
          </a:effectLst>
        </c:spPr>
      </c:pivotFmt>
      <c:pivotFmt>
        <c:idx val="2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numFmt formatCode="0.0,&quot;K&quot;" sourceLinked="0"/>
          <c:spPr>
            <a:noFill/>
            <a:ln>
              <a:noFill/>
            </a:ln>
            <a:effectLst/>
          </c:spPr>
          <c:txPr>
            <a:bodyPr rot="0" vert="horz"/>
            <a:lstStyle/>
            <a:p>
              <a:pPr>
                <a:defRPr/>
              </a:pPr>
              <a:endParaRPr lang="en-US"/>
            </a:p>
          </c:txPr>
          <c:dLblPos val="outEnd"/>
          <c:showLegendKey val="1"/>
          <c:showVal val="1"/>
          <c:showCatName val="0"/>
          <c:showSerName val="0"/>
          <c:showPercent val="0"/>
          <c:showBubbleSize val="0"/>
          <c:extLst>
            <c:ext xmlns:c15="http://schemas.microsoft.com/office/drawing/2012/chart" uri="{CE6537A1-D6FC-4f65-9D91-7224C49458BB}"/>
          </c:extLst>
        </c:dLbl>
      </c:pivotFmt>
      <c:pivotFmt>
        <c:idx val="25"/>
        <c:spPr>
          <a:solidFill>
            <a:srgbClr val="FFC000"/>
          </a:solidFill>
          <a:ln>
            <a:noFill/>
          </a:ln>
          <a:effectLst>
            <a:outerShdw blurRad="76200" dir="18900000" sy="23000" kx="-1200000" algn="bl" rotWithShape="0">
              <a:prstClr val="black">
                <a:alpha val="20000"/>
              </a:prstClr>
            </a:outerShdw>
          </a:effectLst>
        </c:spPr>
      </c:pivotFmt>
      <c:pivotFmt>
        <c:idx val="26"/>
        <c:spPr>
          <a:solidFill>
            <a:srgbClr val="C0C0C0"/>
          </a:solidFill>
          <a:ln>
            <a:noFill/>
          </a:ln>
          <a:effectLst>
            <a:outerShdw blurRad="76200" dir="18900000" sy="23000" kx="-1200000" algn="bl" rotWithShape="0">
              <a:prstClr val="black">
                <a:alpha val="20000"/>
              </a:prstClr>
            </a:outerShdw>
          </a:effectLst>
        </c:spPr>
      </c:pivotFmt>
      <c:pivotFmt>
        <c:idx val="27"/>
        <c:spPr>
          <a:solidFill>
            <a:srgbClr val="800000"/>
          </a:solidFill>
          <a:ln>
            <a:noFill/>
          </a:ln>
          <a:effectLst>
            <a:outerShdw blurRad="76200" dir="18900000" sy="23000" kx="-1200000" algn="bl" rotWithShape="0">
              <a:prstClr val="black">
                <a:alpha val="20000"/>
              </a:prstClr>
            </a:outerShdw>
          </a:effectLst>
        </c:spPr>
      </c:pivotFmt>
    </c:pivotFmts>
    <c:plotArea>
      <c:layout>
        <c:manualLayout>
          <c:layoutTarget val="inner"/>
          <c:xMode val="edge"/>
          <c:yMode val="edge"/>
          <c:x val="3.908836310867804E-2"/>
          <c:y val="0.17425721230154029"/>
          <c:w val="0.92769273511002481"/>
          <c:h val="0.55649694681849782"/>
        </c:manualLayout>
      </c:layout>
      <c:barChart>
        <c:barDir val="col"/>
        <c:grouping val="clustered"/>
        <c:varyColors val="0"/>
        <c:ser>
          <c:idx val="0"/>
          <c:order val="0"/>
          <c:tx>
            <c:strRef>
              <c:f>'Request-10'!$H$32</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spPr>
              <a:solidFill>
                <a:srgbClr val="FFC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3BBB-419D-AE13-E60BCDC252D6}"/>
              </c:ext>
            </c:extLst>
          </c:dPt>
          <c:dPt>
            <c:idx val="1"/>
            <c:invertIfNegative val="0"/>
            <c:bubble3D val="0"/>
            <c:spPr>
              <a:solidFill>
                <a:srgbClr val="C0C0C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3BBB-419D-AE13-E60BCDC252D6}"/>
              </c:ext>
            </c:extLst>
          </c:dPt>
          <c:dPt>
            <c:idx val="2"/>
            <c:invertIfNegative val="0"/>
            <c:bubble3D val="0"/>
            <c:spPr>
              <a:solidFill>
                <a:srgbClr val="80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3BBB-419D-AE13-E60BCDC252D6}"/>
              </c:ext>
            </c:extLst>
          </c:dPt>
          <c:dLbls>
            <c:numFmt formatCode="0.0,&quot;K&quot;" sourceLinked="0"/>
            <c:spPr>
              <a:noFill/>
              <a:ln>
                <a:noFill/>
              </a:ln>
              <a:effectLst/>
            </c:spPr>
            <c:txPr>
              <a:bodyPr rot="0" vert="horz"/>
              <a:lstStyle/>
              <a:p>
                <a:pPr>
                  <a:defRPr/>
                </a:pPr>
                <a:endParaRPr lang="en-US"/>
              </a:p>
            </c:txPr>
            <c:dLblPos val="outEnd"/>
            <c:showLegendKey val="1"/>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'Request-10'!$G$33:$G$39</c:f>
              <c:multiLvlStrCache>
                <c:ptCount val="3"/>
                <c:lvl>
                  <c:pt idx="0">
                    <c:v>AQ Digit [ Standard Blue ]</c:v>
                  </c:pt>
                  <c:pt idx="1">
                    <c:v>AQ Velocity [ Plus Red ]</c:v>
                  </c:pt>
                  <c:pt idx="2">
                    <c:v>AQ Digit [ Premium Misty Green ]</c:v>
                  </c:pt>
                </c:lvl>
                <c:lvl>
                  <c:pt idx="0">
                    <c:v>A4218110202</c:v>
                  </c:pt>
                  <c:pt idx="1">
                    <c:v>A4319110306</c:v>
                  </c:pt>
                  <c:pt idx="2">
                    <c:v>A4218110208</c:v>
                  </c:pt>
                </c:lvl>
                <c:lvl>
                  <c:pt idx="0">
                    <c:v>PC</c:v>
                  </c:pt>
                </c:lvl>
              </c:multiLvlStrCache>
            </c:multiLvlStrRef>
          </c:cat>
          <c:val>
            <c:numRef>
              <c:f>'Request-10'!$H$33:$H$39</c:f>
              <c:numCache>
                <c:formatCode>General</c:formatCode>
                <c:ptCount val="3"/>
                <c:pt idx="0">
                  <c:v>17434</c:v>
                </c:pt>
                <c:pt idx="1">
                  <c:v>17280</c:v>
                </c:pt>
                <c:pt idx="2">
                  <c:v>17275</c:v>
                </c:pt>
              </c:numCache>
            </c:numRef>
          </c:val>
          <c:extLst>
            <c:ext xmlns:c16="http://schemas.microsoft.com/office/drawing/2014/chart" uri="{C3380CC4-5D6E-409C-BE32-E72D297353CC}">
              <c16:uniqueId val="{00000006-3BBB-419D-AE13-E60BCDC252D6}"/>
            </c:ext>
          </c:extLst>
        </c:ser>
        <c:dLbls>
          <c:dLblPos val="inEnd"/>
          <c:showLegendKey val="0"/>
          <c:showVal val="1"/>
          <c:showCatName val="0"/>
          <c:showSerName val="0"/>
          <c:showPercent val="0"/>
          <c:showBubbleSize val="0"/>
        </c:dLbls>
        <c:gapWidth val="151"/>
        <c:axId val="258507519"/>
        <c:axId val="258497919"/>
      </c:barChart>
      <c:catAx>
        <c:axId val="258507519"/>
        <c:scaling>
          <c:orientation val="minMax"/>
        </c:scaling>
        <c:delete val="0"/>
        <c:axPos val="b"/>
        <c:numFmt formatCode="General" sourceLinked="1"/>
        <c:majorTickMark val="none"/>
        <c:minorTickMark val="none"/>
        <c:tickLblPos val="nextTo"/>
        <c:spPr>
          <a:noFill/>
          <a:ln>
            <a:noFill/>
          </a:ln>
          <a:effectLst/>
        </c:spPr>
        <c:txPr>
          <a:bodyPr rot="-60000000" vert="horz"/>
          <a:lstStyle/>
          <a:p>
            <a:pPr>
              <a:defRPr sz="1000">
                <a:ln w="0">
                  <a:solidFill>
                    <a:schemeClr val="tx1">
                      <a:alpha val="81000"/>
                    </a:schemeClr>
                  </a:solidFill>
                </a:ln>
              </a:defRPr>
            </a:pPr>
            <a:endParaRPr lang="en-US"/>
          </a:p>
        </c:txPr>
        <c:crossAx val="258497919"/>
        <c:crosses val="autoZero"/>
        <c:auto val="1"/>
        <c:lblAlgn val="ctr"/>
        <c:lblOffset val="100"/>
        <c:noMultiLvlLbl val="0"/>
      </c:catAx>
      <c:valAx>
        <c:axId val="258497919"/>
        <c:scaling>
          <c:orientation val="minMax"/>
        </c:scaling>
        <c:delete val="1"/>
        <c:axPos val="l"/>
        <c:numFmt formatCode="General" sourceLinked="1"/>
        <c:majorTickMark val="none"/>
        <c:minorTickMark val="none"/>
        <c:tickLblPos val="nextTo"/>
        <c:crossAx val="258507519"/>
        <c:crosses val="autoZero"/>
        <c:crossBetween val="between"/>
      </c:valAx>
      <c:spPr>
        <a:noFill/>
        <a:ln>
          <a:noFill/>
        </a:ln>
        <a:effectLst/>
      </c:spPr>
    </c:plotArea>
    <c:plotVisOnly val="1"/>
    <c:dispBlanksAs val="gap"/>
    <c:showDLblsOverMax val="0"/>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lgn="ctr">
        <a:defRPr lang="en-US" sz="900" b="0" i="0" u="none" strike="noStrike" kern="1200" baseline="0">
          <a:ln>
            <a:solidFill>
              <a:schemeClr val="tx1">
                <a:lumMod val="75000"/>
                <a:lumOff val="25000"/>
              </a:schemeClr>
            </a:solidFill>
          </a:ln>
          <a:solidFill>
            <a:schemeClr val="tx1"/>
          </a:solidFill>
          <a:effectLst/>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F6EC3-7ADB-4B5B-A41B-C955CE3AE24B}" type="doc">
      <dgm:prSet loTypeId="urn:microsoft.com/office/officeart/2016/7/layout/BasicProcessNew" loCatId="process" qsTypeId="urn:microsoft.com/office/officeart/2005/8/quickstyle/simple4" qsCatId="simple" csTypeId="urn:microsoft.com/office/officeart/2005/8/colors/accent3_2" csCatId="accent3"/>
      <dgm:spPr/>
      <dgm:t>
        <a:bodyPr/>
        <a:lstStyle/>
        <a:p>
          <a:endParaRPr lang="en-US"/>
        </a:p>
      </dgm:t>
    </dgm:pt>
    <dgm:pt modelId="{896D31A9-7B06-490C-888B-3F455CD4FF6E}">
      <dgm:prSet/>
      <dgm:spPr/>
      <dgm:t>
        <a:bodyPr/>
        <a:lstStyle/>
        <a:p>
          <a:r>
            <a:rPr lang="en-US" b="1" dirty="0"/>
            <a:t>Insight</a:t>
          </a:r>
          <a:r>
            <a:rPr lang="en-US" dirty="0"/>
            <a:t>: "The </a:t>
          </a:r>
          <a:r>
            <a:rPr lang="en-US" b="1" dirty="0"/>
            <a:t>Retailer</a:t>
          </a:r>
          <a:r>
            <a:rPr lang="en-US" dirty="0"/>
            <a:t> channel generated the highest gross sales at $1,219.1 million, contributing 73% of the total sales. In contrast, the </a:t>
          </a:r>
          <a:r>
            <a:rPr lang="en-US" b="1" dirty="0"/>
            <a:t>Distribution</a:t>
          </a:r>
          <a:r>
            <a:rPr lang="en-US" dirty="0"/>
            <a:t> channel reported the lowest sales, with only </a:t>
          </a:r>
          <a:r>
            <a:rPr lang="en-US" dirty="0">
              <a:solidFill>
                <a:schemeClr val="accent6">
                  <a:lumMod val="75000"/>
                </a:schemeClr>
              </a:solidFill>
            </a:rPr>
            <a:t>$188.0 </a:t>
          </a:r>
          <a:r>
            <a:rPr lang="en-US" dirty="0"/>
            <a:t>million, representing just </a:t>
          </a:r>
          <a:r>
            <a:rPr lang="en-US" dirty="0">
              <a:solidFill>
                <a:schemeClr val="accent6">
                  <a:lumMod val="75000"/>
                </a:schemeClr>
              </a:solidFill>
            </a:rPr>
            <a:t>11%</a:t>
          </a:r>
          <a:r>
            <a:rPr lang="en-US" dirty="0"/>
            <a:t> of the total.“</a:t>
          </a:r>
        </a:p>
      </dgm:t>
    </dgm:pt>
    <dgm:pt modelId="{308AB58A-C38D-4EB3-BA2B-3320DCF75511}" type="parTrans" cxnId="{351B3F46-2EAD-4282-A1D0-697B7020F461}">
      <dgm:prSet/>
      <dgm:spPr/>
      <dgm:t>
        <a:bodyPr/>
        <a:lstStyle/>
        <a:p>
          <a:endParaRPr lang="en-US"/>
        </a:p>
      </dgm:t>
    </dgm:pt>
    <dgm:pt modelId="{D6C1EC59-5E99-40E4-AA29-E20B8815803A}" type="sibTrans" cxnId="{351B3F46-2EAD-4282-A1D0-697B7020F461}">
      <dgm:prSet/>
      <dgm:spPr/>
      <dgm:t>
        <a:bodyPr/>
        <a:lstStyle/>
        <a:p>
          <a:endParaRPr lang="en-US"/>
        </a:p>
      </dgm:t>
    </dgm:pt>
    <dgm:pt modelId="{7BB7CE7D-073E-4DD5-ADAD-6F09A0C3BF26}">
      <dgm:prSet/>
      <dgm:spPr/>
      <dgm:t>
        <a:bodyPr/>
        <a:lstStyle/>
        <a:p>
          <a:r>
            <a:rPr lang="en-US" b="1"/>
            <a:t>My Opinion:</a:t>
          </a:r>
          <a:r>
            <a:rPr lang="en-US"/>
            <a:t>	When Atliq expands into other countries through the </a:t>
          </a:r>
          <a:r>
            <a:rPr lang="en-US" b="1"/>
            <a:t>Distribution</a:t>
          </a:r>
          <a:r>
            <a:rPr lang="en-US"/>
            <a:t> channel, they should indeed focus on understanding </a:t>
          </a:r>
          <a:r>
            <a:rPr lang="en-US" b="1"/>
            <a:t>customer behavior</a:t>
          </a:r>
          <a:r>
            <a:rPr lang="en-US"/>
            <a:t> in those regions. This includes analyzing local preferences, purchasing habits, and the strength of competitors.</a:t>
          </a:r>
        </a:p>
      </dgm:t>
    </dgm:pt>
    <dgm:pt modelId="{DE917052-E795-42F6-BF1B-CF25AEF1817A}" type="parTrans" cxnId="{71E461D3-3FD8-4F88-A15A-326B94E6C208}">
      <dgm:prSet/>
      <dgm:spPr/>
      <dgm:t>
        <a:bodyPr/>
        <a:lstStyle/>
        <a:p>
          <a:endParaRPr lang="en-US"/>
        </a:p>
      </dgm:t>
    </dgm:pt>
    <dgm:pt modelId="{4AAC8099-BABD-4CFB-B2CE-FD46CB96F277}" type="sibTrans" cxnId="{71E461D3-3FD8-4F88-A15A-326B94E6C208}">
      <dgm:prSet/>
      <dgm:spPr/>
      <dgm:t>
        <a:bodyPr/>
        <a:lstStyle/>
        <a:p>
          <a:endParaRPr lang="en-US"/>
        </a:p>
      </dgm:t>
    </dgm:pt>
    <dgm:pt modelId="{D3970418-7949-4501-9955-1CC42D06C1BD}" type="pres">
      <dgm:prSet presAssocID="{D24F6EC3-7ADB-4B5B-A41B-C955CE3AE24B}" presName="Name0" presStyleCnt="0">
        <dgm:presLayoutVars>
          <dgm:dir/>
          <dgm:resizeHandles val="exact"/>
        </dgm:presLayoutVars>
      </dgm:prSet>
      <dgm:spPr/>
    </dgm:pt>
    <dgm:pt modelId="{9190A6A1-F45B-4A46-84D5-3BE83EEB6557}" type="pres">
      <dgm:prSet presAssocID="{896D31A9-7B06-490C-888B-3F455CD4FF6E}" presName="node" presStyleLbl="node1" presStyleIdx="0" presStyleCnt="1">
        <dgm:presLayoutVars>
          <dgm:bulletEnabled val="1"/>
        </dgm:presLayoutVars>
      </dgm:prSet>
      <dgm:spPr/>
    </dgm:pt>
  </dgm:ptLst>
  <dgm:cxnLst>
    <dgm:cxn modelId="{F0738C26-F081-4CF9-84A8-A23FE6085AE7}" type="presOf" srcId="{7BB7CE7D-073E-4DD5-ADAD-6F09A0C3BF26}" destId="{9190A6A1-F45B-4A46-84D5-3BE83EEB6557}" srcOrd="0" destOrd="1" presId="urn:microsoft.com/office/officeart/2016/7/layout/BasicProcessNew"/>
    <dgm:cxn modelId="{E651A428-2785-4799-85DD-1C723B370C23}" type="presOf" srcId="{D24F6EC3-7ADB-4B5B-A41B-C955CE3AE24B}" destId="{D3970418-7949-4501-9955-1CC42D06C1BD}" srcOrd="0" destOrd="0" presId="urn:microsoft.com/office/officeart/2016/7/layout/BasicProcessNew"/>
    <dgm:cxn modelId="{351B3F46-2EAD-4282-A1D0-697B7020F461}" srcId="{D24F6EC3-7ADB-4B5B-A41B-C955CE3AE24B}" destId="{896D31A9-7B06-490C-888B-3F455CD4FF6E}" srcOrd="0" destOrd="0" parTransId="{308AB58A-C38D-4EB3-BA2B-3320DCF75511}" sibTransId="{D6C1EC59-5E99-40E4-AA29-E20B8815803A}"/>
    <dgm:cxn modelId="{8C34426E-92AC-4F16-8CDB-5B05B68C1A41}" type="presOf" srcId="{896D31A9-7B06-490C-888B-3F455CD4FF6E}" destId="{9190A6A1-F45B-4A46-84D5-3BE83EEB6557}" srcOrd="0" destOrd="0" presId="urn:microsoft.com/office/officeart/2016/7/layout/BasicProcessNew"/>
    <dgm:cxn modelId="{71E461D3-3FD8-4F88-A15A-326B94E6C208}" srcId="{896D31A9-7B06-490C-888B-3F455CD4FF6E}" destId="{7BB7CE7D-073E-4DD5-ADAD-6F09A0C3BF26}" srcOrd="0" destOrd="0" parTransId="{DE917052-E795-42F6-BF1B-CF25AEF1817A}" sibTransId="{4AAC8099-BABD-4CFB-B2CE-FD46CB96F277}"/>
    <dgm:cxn modelId="{7E2B75C7-23DA-47F5-9DFE-206BBA595C72}" type="presParOf" srcId="{D3970418-7949-4501-9955-1CC42D06C1BD}" destId="{9190A6A1-F45B-4A46-84D5-3BE83EEB6557}" srcOrd="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0A6A1-F45B-4A46-84D5-3BE83EEB6557}">
      <dsp:nvSpPr>
        <dsp:cNvPr id="0" name=""/>
        <dsp:cNvSpPr/>
      </dsp:nvSpPr>
      <dsp:spPr>
        <a:xfrm>
          <a:off x="5134" y="0"/>
          <a:ext cx="10505330" cy="435133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466850">
            <a:lnSpc>
              <a:spcPct val="90000"/>
            </a:lnSpc>
            <a:spcBef>
              <a:spcPct val="0"/>
            </a:spcBef>
            <a:spcAft>
              <a:spcPct val="35000"/>
            </a:spcAft>
            <a:buNone/>
          </a:pPr>
          <a:r>
            <a:rPr lang="en-US" sz="3300" b="1" kern="1200" dirty="0"/>
            <a:t>Insight</a:t>
          </a:r>
          <a:r>
            <a:rPr lang="en-US" sz="3300" kern="1200" dirty="0"/>
            <a:t>: "The </a:t>
          </a:r>
          <a:r>
            <a:rPr lang="en-US" sz="3300" b="1" kern="1200" dirty="0"/>
            <a:t>Retailer</a:t>
          </a:r>
          <a:r>
            <a:rPr lang="en-US" sz="3300" kern="1200" dirty="0"/>
            <a:t> channel generated the highest gross sales at $1,219.1 million, contributing 73% of the total sales. In contrast, the </a:t>
          </a:r>
          <a:r>
            <a:rPr lang="en-US" sz="3300" b="1" kern="1200" dirty="0"/>
            <a:t>Distribution</a:t>
          </a:r>
          <a:r>
            <a:rPr lang="en-US" sz="3300" kern="1200" dirty="0"/>
            <a:t> channel reported the lowest sales, with only </a:t>
          </a:r>
          <a:r>
            <a:rPr lang="en-US" sz="3300" kern="1200" dirty="0">
              <a:solidFill>
                <a:schemeClr val="accent6">
                  <a:lumMod val="75000"/>
                </a:schemeClr>
              </a:solidFill>
            </a:rPr>
            <a:t>$188.0 </a:t>
          </a:r>
          <a:r>
            <a:rPr lang="en-US" sz="3300" kern="1200" dirty="0"/>
            <a:t>million, representing just </a:t>
          </a:r>
          <a:r>
            <a:rPr lang="en-US" sz="3300" kern="1200" dirty="0">
              <a:solidFill>
                <a:schemeClr val="accent6">
                  <a:lumMod val="75000"/>
                </a:schemeClr>
              </a:solidFill>
            </a:rPr>
            <a:t>11%</a:t>
          </a:r>
          <a:r>
            <a:rPr lang="en-US" sz="3300" kern="1200" dirty="0"/>
            <a:t> of the total.“</a:t>
          </a:r>
        </a:p>
        <a:p>
          <a:pPr marL="228600" lvl="1" indent="-228600" algn="l" defTabSz="1155700">
            <a:lnSpc>
              <a:spcPct val="90000"/>
            </a:lnSpc>
            <a:spcBef>
              <a:spcPct val="0"/>
            </a:spcBef>
            <a:spcAft>
              <a:spcPct val="15000"/>
            </a:spcAft>
            <a:buChar char="•"/>
          </a:pPr>
          <a:r>
            <a:rPr lang="en-US" sz="2600" b="1" kern="1200"/>
            <a:t>My Opinion:</a:t>
          </a:r>
          <a:r>
            <a:rPr lang="en-US" sz="2600" kern="1200"/>
            <a:t>	When Atliq expands into other countries through the </a:t>
          </a:r>
          <a:r>
            <a:rPr lang="en-US" sz="2600" b="1" kern="1200"/>
            <a:t>Distribution</a:t>
          </a:r>
          <a:r>
            <a:rPr lang="en-US" sz="2600" kern="1200"/>
            <a:t> channel, they should indeed focus on understanding </a:t>
          </a:r>
          <a:r>
            <a:rPr lang="en-US" sz="2600" b="1" kern="1200"/>
            <a:t>customer behavior</a:t>
          </a:r>
          <a:r>
            <a:rPr lang="en-US" sz="2600" kern="1200"/>
            <a:t> in those regions. This includes analyzing local preferences, purchasing habits, and the strength of competitors.</a:t>
          </a:r>
        </a:p>
      </dsp:txBody>
      <dsp:txXfrm>
        <a:off x="5134" y="0"/>
        <a:ext cx="10505330" cy="4351338"/>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2F7C3-3222-4E26-8746-32472A7C781A}" type="datetimeFigureOut">
              <a:rPr lang="en-IN" smtClean="0"/>
              <a:t>05-11-2024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41A08-5629-4068-B167-718EA32B98C0}" type="slidenum">
              <a:rPr lang="en-IN" smtClean="0"/>
              <a:t>‹#›</a:t>
            </a:fld>
            <a:endParaRPr lang="en-IN"/>
          </a:p>
        </p:txBody>
      </p:sp>
    </p:spTree>
    <p:extLst>
      <p:ext uri="{BB962C8B-B14F-4D97-AF65-F5344CB8AC3E}">
        <p14:creationId xmlns:p14="http://schemas.microsoft.com/office/powerpoint/2010/main" val="83094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BCB9C9-A9D2-49E0-9231-EC87A9656320}"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176923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CB9C9-A9D2-49E0-9231-EC87A9656320}"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382137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CB9C9-A9D2-49E0-9231-EC87A9656320}"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386947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BCB9C9-A9D2-49E0-9231-EC87A9656320}"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385493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CB9C9-A9D2-49E0-9231-EC87A9656320}"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6115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BCB9C9-A9D2-49E0-9231-EC87A9656320}"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1187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BCB9C9-A9D2-49E0-9231-EC87A9656320}"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239544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BCB9C9-A9D2-49E0-9231-EC87A9656320}"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102871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CB9C9-A9D2-49E0-9231-EC87A9656320}"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357554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BCB9C9-A9D2-49E0-9231-EC87A9656320}"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107372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BCB9C9-A9D2-49E0-9231-EC87A9656320}"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05F4E3-3D06-4667-A39C-D14F8C8E0F36}" type="slidenum">
              <a:rPr lang="en-IN" smtClean="0"/>
              <a:t>‹#›</a:t>
            </a:fld>
            <a:endParaRPr lang="en-IN"/>
          </a:p>
        </p:txBody>
      </p:sp>
    </p:spTree>
    <p:extLst>
      <p:ext uri="{BB962C8B-B14F-4D97-AF65-F5344CB8AC3E}">
        <p14:creationId xmlns:p14="http://schemas.microsoft.com/office/powerpoint/2010/main" val="155038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BCB9C9-A9D2-49E0-9231-EC87A9656320}" type="datetimeFigureOut">
              <a:rPr lang="en-IN" smtClean="0"/>
              <a:t>05-11-2024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05F4E3-3D06-4667-A39C-D14F8C8E0F36}" type="slidenum">
              <a:rPr lang="en-IN" smtClean="0"/>
              <a:t>‹#›</a:t>
            </a:fld>
            <a:endParaRPr lang="en-IN"/>
          </a:p>
        </p:txBody>
      </p:sp>
    </p:spTree>
    <p:extLst>
      <p:ext uri="{BB962C8B-B14F-4D97-AF65-F5344CB8AC3E}">
        <p14:creationId xmlns:p14="http://schemas.microsoft.com/office/powerpoint/2010/main" val="751358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photos/factory-warehouse-boxes-capitalism-947425/"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chart" Target="../charts/chart4.xml"/><Relationship Id="rId7" Type="http://schemas.openxmlformats.org/officeDocument/2006/relationships/image" Target="../media/image31.png"/><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chart" Target="../charts/chart5.xml"/><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photos/factory-warehouse-boxes-capitalism-947425/"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D7CFE75F-6390-4A13-A32B-2AA295CCA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EDB79-EDFA-D7A7-E1EE-CC57C28BDD7B}"/>
              </a:ext>
            </a:extLst>
          </p:cNvPr>
          <p:cNvSpPr>
            <a:spLocks noGrp="1"/>
          </p:cNvSpPr>
          <p:nvPr>
            <p:ph type="title"/>
          </p:nvPr>
        </p:nvSpPr>
        <p:spPr>
          <a:xfrm>
            <a:off x="4354513" y="841375"/>
            <a:ext cx="3505200" cy="3114698"/>
          </a:xfrm>
        </p:spPr>
        <p:txBody>
          <a:bodyPr vert="horz" lIns="91440" tIns="45720" rIns="91440" bIns="45720" rtlCol="0" anchor="b">
            <a:normAutofit/>
          </a:bodyPr>
          <a:lstStyle/>
          <a:p>
            <a:pPr algn="ctr"/>
            <a:r>
              <a:rPr lang="en-US" sz="5200" b="1">
                <a:solidFill>
                  <a:schemeClr val="bg1"/>
                </a:solidFill>
              </a:rPr>
              <a:t>Consumer Goods </a:t>
            </a:r>
            <a:br>
              <a:rPr lang="en-US" sz="5200" b="1">
                <a:solidFill>
                  <a:schemeClr val="bg1"/>
                </a:solidFill>
              </a:rPr>
            </a:br>
            <a:r>
              <a:rPr lang="en-US" sz="5200" b="1">
                <a:solidFill>
                  <a:schemeClr val="bg1"/>
                </a:solidFill>
              </a:rPr>
              <a:t>Ad–hoc Insights</a:t>
            </a:r>
          </a:p>
        </p:txBody>
      </p:sp>
      <p:grpSp>
        <p:nvGrpSpPr>
          <p:cNvPr id="84" name="Group 83">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85" name="Group 84">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89" name="Freeform: Shape 88">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87" name="Freeform: Shape 86">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nvGrpSpPr>
          <p:cNvPr id="92" name="Group 91">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93" name="Group 92">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97" name="Freeform: Shape 96">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95" name="Freeform: Shape 94">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Shape 95">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Graphic 4" descr="Shopping cart with solid fill">
            <a:extLst>
              <a:ext uri="{FF2B5EF4-FFF2-40B4-BE49-F238E27FC236}">
                <a16:creationId xmlns:a16="http://schemas.microsoft.com/office/drawing/2014/main" id="{8CEFB330-E909-15E4-EF27-C8E226480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544" y="2129631"/>
            <a:ext cx="2598738" cy="2598738"/>
          </a:xfrm>
          <a:custGeom>
            <a:avLst/>
            <a:gdLst/>
            <a:ahLst/>
            <a:cxnLst/>
            <a:rect l="l" t="t" r="r" b="b"/>
            <a:pathLst>
              <a:path w="2619375" h="1860000">
                <a:moveTo>
                  <a:pt x="0" y="0"/>
                </a:moveTo>
                <a:lnTo>
                  <a:pt x="2619375" y="0"/>
                </a:lnTo>
                <a:lnTo>
                  <a:pt x="2619375" y="1860000"/>
                </a:lnTo>
                <a:lnTo>
                  <a:pt x="0" y="1860000"/>
                </a:lnTo>
                <a:close/>
              </a:path>
            </a:pathLst>
          </a:custGeom>
        </p:spPr>
      </p:pic>
      <p:pic>
        <p:nvPicPr>
          <p:cNvPr id="7" name="Picture 6" descr="A logo with a circle and a letter&#10;&#10;Description automatically generated">
            <a:extLst>
              <a:ext uri="{FF2B5EF4-FFF2-40B4-BE49-F238E27FC236}">
                <a16:creationId xmlns:a16="http://schemas.microsoft.com/office/drawing/2014/main" id="{18B9F4F3-6495-4433-FD7A-98F2ABDCC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7568" y="1206000"/>
            <a:ext cx="2228129" cy="2177997"/>
          </a:xfrm>
          <a:custGeom>
            <a:avLst/>
            <a:gdLst/>
            <a:ahLst/>
            <a:cxnLst/>
            <a:rect l="l" t="t" r="r" b="b"/>
            <a:pathLst>
              <a:path w="2619375" h="1860000">
                <a:moveTo>
                  <a:pt x="0" y="0"/>
                </a:moveTo>
                <a:lnTo>
                  <a:pt x="2619375" y="0"/>
                </a:lnTo>
                <a:lnTo>
                  <a:pt x="2619375" y="1860000"/>
                </a:lnTo>
                <a:lnTo>
                  <a:pt x="0" y="1860000"/>
                </a:lnTo>
                <a:close/>
              </a:path>
            </a:pathLst>
          </a:custGeom>
        </p:spPr>
      </p:pic>
      <p:pic>
        <p:nvPicPr>
          <p:cNvPr id="4" name="Picture 3" descr="Boxes On Rack In Warehouse">
            <a:extLst>
              <a:ext uri="{FF2B5EF4-FFF2-40B4-BE49-F238E27FC236}">
                <a16:creationId xmlns:a16="http://schemas.microsoft.com/office/drawing/2014/main" id="{57124006-2463-6A76-9E0E-856CAE6B8489}"/>
              </a:ext>
            </a:extLst>
          </p:cNvPr>
          <p:cNvPicPr>
            <a:picLocks noChangeAspect="1"/>
          </p:cNvPicPr>
          <p:nvPr/>
        </p:nvPicPr>
        <p:blipFill>
          <a:blip r:embed="rId6">
            <a:extLst>
              <a:ext uri="{28A0092B-C50C-407E-A947-70E740481C1C}">
                <a14:useLocalDpi xmlns:a14="http://schemas.microsoft.com/office/drawing/2010/main" val="0"/>
              </a:ext>
            </a:extLst>
          </a:blip>
          <a:srcRect t="4800" b="10930"/>
          <a:stretch/>
        </p:blipFill>
        <p:spPr>
          <a:xfrm>
            <a:off x="9201945" y="3826295"/>
            <a:ext cx="2619375" cy="1473403"/>
          </a:xfrm>
          <a:prstGeom prst="rect">
            <a:avLst/>
          </a:prstGeom>
        </p:spPr>
      </p:pic>
    </p:spTree>
    <p:extLst>
      <p:ext uri="{BB962C8B-B14F-4D97-AF65-F5344CB8AC3E}">
        <p14:creationId xmlns:p14="http://schemas.microsoft.com/office/powerpoint/2010/main" val="125763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68BA56-EE63-F247-1C9F-F7B320E21FE1}"/>
              </a:ext>
            </a:extLst>
          </p:cNvPr>
          <p:cNvSpPr txBox="1"/>
          <p:nvPr/>
        </p:nvSpPr>
        <p:spPr>
          <a:xfrm>
            <a:off x="592499" y="4951291"/>
            <a:ext cx="11235065" cy="1714380"/>
          </a:xfrm>
          <a:prstGeom prst="rect">
            <a:avLst/>
          </a:prstGeom>
          <a:noFill/>
        </p:spPr>
        <p:txBody>
          <a:bodyPr wrap="square" rtlCol="0">
            <a:spAutoFit/>
          </a:bodyPr>
          <a:lstStyle/>
          <a:p>
            <a:pPr algn="just">
              <a:lnSpc>
                <a:spcPct val="150000"/>
              </a:lnSpc>
            </a:pPr>
            <a:r>
              <a:rPr lang="en-US" b="1" dirty="0"/>
              <a:t>Insight</a:t>
            </a:r>
            <a:r>
              <a:rPr lang="en-US" dirty="0"/>
              <a:t>: "The </a:t>
            </a:r>
            <a:r>
              <a:rPr lang="en-US" b="1" dirty="0"/>
              <a:t>Notebook</a:t>
            </a:r>
            <a:r>
              <a:rPr lang="en-US" dirty="0"/>
              <a:t>, </a:t>
            </a:r>
            <a:r>
              <a:rPr lang="en-US" b="1" dirty="0"/>
              <a:t>Accessories</a:t>
            </a:r>
            <a:r>
              <a:rPr lang="en-US" dirty="0"/>
              <a:t>, and </a:t>
            </a:r>
            <a:r>
              <a:rPr lang="en-US" b="1" dirty="0"/>
              <a:t>Peripherals</a:t>
            </a:r>
            <a:r>
              <a:rPr lang="en-US" dirty="0"/>
              <a:t> segments show strong product diversity and growth in production compared to other segments. However, </a:t>
            </a:r>
            <a:r>
              <a:rPr lang="en-US" b="1" dirty="0"/>
              <a:t>Desktop</a:t>
            </a:r>
            <a:r>
              <a:rPr lang="en-US" dirty="0"/>
              <a:t>, </a:t>
            </a:r>
            <a:r>
              <a:rPr lang="en-US" b="1" dirty="0"/>
              <a:t>Storage</a:t>
            </a:r>
            <a:r>
              <a:rPr lang="en-US" dirty="0"/>
              <a:t>, and </a:t>
            </a:r>
            <a:r>
              <a:rPr lang="en-US" b="1" dirty="0"/>
              <a:t>Networking</a:t>
            </a:r>
            <a:r>
              <a:rPr lang="en-US" dirty="0"/>
              <a:t> segments lag behind and require increased focus on manufacturing growth across various product categories to enhance overall performance."</a:t>
            </a:r>
            <a:endParaRPr lang="en-IN" dirty="0"/>
          </a:p>
        </p:txBody>
      </p:sp>
      <p:pic>
        <p:nvPicPr>
          <p:cNvPr id="12" name="Picture 11">
            <a:extLst>
              <a:ext uri="{FF2B5EF4-FFF2-40B4-BE49-F238E27FC236}">
                <a16:creationId xmlns:a16="http://schemas.microsoft.com/office/drawing/2014/main" id="{C7EBC721-8749-C0B1-5CF3-4CACD314405A}"/>
              </a:ext>
            </a:extLst>
          </p:cNvPr>
          <p:cNvPicPr>
            <a:picLocks noChangeAspect="1"/>
          </p:cNvPicPr>
          <p:nvPr/>
        </p:nvPicPr>
        <p:blipFill>
          <a:blip r:embed="rId2"/>
          <a:stretch>
            <a:fillRect/>
          </a:stretch>
        </p:blipFill>
        <p:spPr>
          <a:xfrm>
            <a:off x="2374347" y="420929"/>
            <a:ext cx="6934031" cy="4369732"/>
          </a:xfrm>
          <a:prstGeom prst="rect">
            <a:avLst/>
          </a:prstGeom>
        </p:spPr>
      </p:pic>
    </p:spTree>
    <p:extLst>
      <p:ext uri="{BB962C8B-B14F-4D97-AF65-F5344CB8AC3E}">
        <p14:creationId xmlns:p14="http://schemas.microsoft.com/office/powerpoint/2010/main" val="9274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045DE4-12CC-88E4-01B1-65F0BF364A18}"/>
              </a:ext>
            </a:extLst>
          </p:cNvPr>
          <p:cNvPicPr>
            <a:picLocks noChangeAspect="1"/>
          </p:cNvPicPr>
          <p:nvPr/>
        </p:nvPicPr>
        <p:blipFill>
          <a:blip r:embed="rId2"/>
          <a:stretch>
            <a:fillRect/>
          </a:stretch>
        </p:blipFill>
        <p:spPr>
          <a:xfrm>
            <a:off x="932869" y="2605606"/>
            <a:ext cx="10114874" cy="3214072"/>
          </a:xfrm>
          <a:prstGeom prst="rect">
            <a:avLst/>
          </a:prstGeom>
        </p:spPr>
      </p:pic>
      <p:sp>
        <p:nvSpPr>
          <p:cNvPr id="6" name="TextBox 5">
            <a:extLst>
              <a:ext uri="{FF2B5EF4-FFF2-40B4-BE49-F238E27FC236}">
                <a16:creationId xmlns:a16="http://schemas.microsoft.com/office/drawing/2014/main" id="{2CEE3060-CEC6-B02B-94C9-B5F0FBA529F5}"/>
              </a:ext>
            </a:extLst>
          </p:cNvPr>
          <p:cNvSpPr txBox="1"/>
          <p:nvPr/>
        </p:nvSpPr>
        <p:spPr>
          <a:xfrm>
            <a:off x="471858" y="225821"/>
            <a:ext cx="11248284" cy="1754326"/>
          </a:xfrm>
          <a:prstGeom prst="rect">
            <a:avLst/>
          </a:prstGeom>
          <a:noFill/>
        </p:spPr>
        <p:txBody>
          <a:bodyPr wrap="square" rtlCol="0">
            <a:spAutoFit/>
          </a:bodyPr>
          <a:lstStyle/>
          <a:p>
            <a:pPr algn="just"/>
            <a:r>
              <a:rPr lang="en-IN" dirty="0"/>
              <a:t>#Req-4: </a:t>
            </a:r>
            <a:r>
              <a:rPr lang="en-US" dirty="0"/>
              <a:t>Follow-up: Which segment had the most increase in unique products in 2021 vs 2020? The final output contains these fields, </a:t>
            </a:r>
          </a:p>
          <a:p>
            <a:pPr lvl="7" algn="just"/>
            <a:r>
              <a:rPr lang="en-US" dirty="0">
                <a:solidFill>
                  <a:schemeClr val="bg2">
                    <a:lumMod val="25000"/>
                  </a:schemeClr>
                </a:solidFill>
              </a:rPr>
              <a:t>Segment,</a:t>
            </a:r>
          </a:p>
          <a:p>
            <a:pPr lvl="7" algn="just"/>
            <a:r>
              <a:rPr lang="en-US" dirty="0">
                <a:solidFill>
                  <a:schemeClr val="bg2">
                    <a:lumMod val="25000"/>
                  </a:schemeClr>
                </a:solidFill>
              </a:rPr>
              <a:t> product_count_2020,</a:t>
            </a:r>
          </a:p>
          <a:p>
            <a:pPr lvl="7" algn="just"/>
            <a:r>
              <a:rPr lang="en-US" dirty="0">
                <a:solidFill>
                  <a:schemeClr val="bg2">
                    <a:lumMod val="25000"/>
                  </a:schemeClr>
                </a:solidFill>
              </a:rPr>
              <a:t> product_count_2021, </a:t>
            </a:r>
          </a:p>
          <a:p>
            <a:pPr lvl="7" algn="just"/>
            <a:r>
              <a:rPr lang="en-US" dirty="0">
                <a:solidFill>
                  <a:schemeClr val="bg2">
                    <a:lumMod val="25000"/>
                  </a:schemeClr>
                </a:solidFill>
              </a:rPr>
              <a:t>difference </a:t>
            </a:r>
            <a:endParaRPr lang="en-IN" dirty="0">
              <a:solidFill>
                <a:schemeClr val="bg2">
                  <a:lumMod val="25000"/>
                </a:schemeClr>
              </a:solidFill>
            </a:endParaRPr>
          </a:p>
        </p:txBody>
      </p:sp>
      <p:sp>
        <p:nvSpPr>
          <p:cNvPr id="7" name="Arrow: Up 6">
            <a:extLst>
              <a:ext uri="{FF2B5EF4-FFF2-40B4-BE49-F238E27FC236}">
                <a16:creationId xmlns:a16="http://schemas.microsoft.com/office/drawing/2014/main" id="{D551512A-FD35-91B3-2E15-4C66E3D1A2EA}"/>
              </a:ext>
            </a:extLst>
          </p:cNvPr>
          <p:cNvSpPr/>
          <p:nvPr/>
        </p:nvSpPr>
        <p:spPr>
          <a:xfrm>
            <a:off x="11099346" y="3154856"/>
            <a:ext cx="206477" cy="265470"/>
          </a:xfrm>
          <a:prstGeom prst="up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 7">
            <a:extLst>
              <a:ext uri="{FF2B5EF4-FFF2-40B4-BE49-F238E27FC236}">
                <a16:creationId xmlns:a16="http://schemas.microsoft.com/office/drawing/2014/main" id="{9493AB6F-1DAD-7FB0-8DF3-1E05ECFC4825}"/>
              </a:ext>
            </a:extLst>
          </p:cNvPr>
          <p:cNvSpPr/>
          <p:nvPr/>
        </p:nvSpPr>
        <p:spPr>
          <a:xfrm>
            <a:off x="11099346" y="3629815"/>
            <a:ext cx="206477" cy="265470"/>
          </a:xfrm>
          <a:prstGeom prst="up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1848160C-D691-F502-630F-6DFFFDAFF74F}"/>
              </a:ext>
            </a:extLst>
          </p:cNvPr>
          <p:cNvSpPr/>
          <p:nvPr/>
        </p:nvSpPr>
        <p:spPr>
          <a:xfrm>
            <a:off x="11109632" y="4057979"/>
            <a:ext cx="206477" cy="265470"/>
          </a:xfrm>
          <a:prstGeom prst="up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Up 9">
            <a:extLst>
              <a:ext uri="{FF2B5EF4-FFF2-40B4-BE49-F238E27FC236}">
                <a16:creationId xmlns:a16="http://schemas.microsoft.com/office/drawing/2014/main" id="{FB85C64A-C67D-03E3-EF77-0E8824E6A379}"/>
              </a:ext>
            </a:extLst>
          </p:cNvPr>
          <p:cNvSpPr/>
          <p:nvPr/>
        </p:nvSpPr>
        <p:spPr>
          <a:xfrm>
            <a:off x="11109632" y="4532938"/>
            <a:ext cx="206477" cy="265470"/>
          </a:xfrm>
          <a:prstGeom prst="up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169BFFDE-27A5-BD46-FEB3-91B3625D58A4}"/>
              </a:ext>
            </a:extLst>
          </p:cNvPr>
          <p:cNvSpPr/>
          <p:nvPr/>
        </p:nvSpPr>
        <p:spPr>
          <a:xfrm>
            <a:off x="11099346" y="5007897"/>
            <a:ext cx="206477" cy="265470"/>
          </a:xfrm>
          <a:prstGeom prst="up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01CC6F05-0F04-12C1-EAC6-7F20BDCD93D1}"/>
              </a:ext>
            </a:extLst>
          </p:cNvPr>
          <p:cNvSpPr/>
          <p:nvPr/>
        </p:nvSpPr>
        <p:spPr>
          <a:xfrm>
            <a:off x="11099346" y="5482856"/>
            <a:ext cx="206477" cy="265470"/>
          </a:xfrm>
          <a:prstGeom prst="up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935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40326C-D10B-4040-1719-6DFC58FC1133}"/>
              </a:ext>
            </a:extLst>
          </p:cNvPr>
          <p:cNvPicPr>
            <a:picLocks noChangeAspect="1"/>
          </p:cNvPicPr>
          <p:nvPr/>
        </p:nvPicPr>
        <p:blipFill>
          <a:blip r:embed="rId2"/>
          <a:stretch>
            <a:fillRect/>
          </a:stretch>
        </p:blipFill>
        <p:spPr>
          <a:xfrm>
            <a:off x="0" y="0"/>
            <a:ext cx="12192000" cy="5675243"/>
          </a:xfrm>
          <a:prstGeom prst="rect">
            <a:avLst/>
          </a:prstGeom>
        </p:spPr>
      </p:pic>
      <p:sp>
        <p:nvSpPr>
          <p:cNvPr id="5" name="TextBox 4">
            <a:extLst>
              <a:ext uri="{FF2B5EF4-FFF2-40B4-BE49-F238E27FC236}">
                <a16:creationId xmlns:a16="http://schemas.microsoft.com/office/drawing/2014/main" id="{18FAC595-EDDF-D709-463D-EA65A673C60B}"/>
              </a:ext>
            </a:extLst>
          </p:cNvPr>
          <p:cNvSpPr txBox="1"/>
          <p:nvPr/>
        </p:nvSpPr>
        <p:spPr>
          <a:xfrm>
            <a:off x="729745" y="5800007"/>
            <a:ext cx="11012219" cy="923330"/>
          </a:xfrm>
          <a:prstGeom prst="rect">
            <a:avLst/>
          </a:prstGeom>
          <a:noFill/>
        </p:spPr>
        <p:txBody>
          <a:bodyPr wrap="square" rtlCol="0">
            <a:spAutoFit/>
          </a:bodyPr>
          <a:lstStyle/>
          <a:p>
            <a:pPr marL="342900" indent="-342900">
              <a:buFont typeface="Wingdings" panose="05000000000000000000" pitchFamily="2" charset="2"/>
              <a:buChar char="q"/>
            </a:pPr>
            <a:r>
              <a:rPr lang="en-US" dirty="0"/>
              <a:t>Out of all the product categories, Accessories has seen the newest product introductions.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By developing new products, Storage &amp; Networking is increasing its production at a very modest rate.</a:t>
            </a:r>
            <a:endParaRPr lang="en-IN" dirty="0"/>
          </a:p>
        </p:txBody>
      </p:sp>
    </p:spTree>
    <p:extLst>
      <p:ext uri="{BB962C8B-B14F-4D97-AF65-F5344CB8AC3E}">
        <p14:creationId xmlns:p14="http://schemas.microsoft.com/office/powerpoint/2010/main" val="55013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C23A4D-A633-C9FE-7736-6373D1816D51}"/>
              </a:ext>
            </a:extLst>
          </p:cNvPr>
          <p:cNvSpPr txBox="1"/>
          <p:nvPr/>
        </p:nvSpPr>
        <p:spPr>
          <a:xfrm>
            <a:off x="442452" y="196645"/>
            <a:ext cx="11395587" cy="1714380"/>
          </a:xfrm>
          <a:prstGeom prst="rect">
            <a:avLst/>
          </a:prstGeom>
          <a:noFill/>
        </p:spPr>
        <p:txBody>
          <a:bodyPr wrap="square" rtlCol="0">
            <a:spAutoFit/>
          </a:bodyPr>
          <a:lstStyle/>
          <a:p>
            <a:pPr>
              <a:lnSpc>
                <a:spcPct val="150000"/>
              </a:lnSpc>
            </a:pPr>
            <a:r>
              <a:rPr lang="en-IN" dirty="0"/>
              <a:t>#Req-5:	</a:t>
            </a:r>
            <a:r>
              <a:rPr lang="en-US" dirty="0"/>
              <a:t>Get the products that have the highest and lowest manufacturing costs. The final output should contain these fields, 		</a:t>
            </a:r>
            <a:r>
              <a:rPr lang="en-US" dirty="0">
                <a:solidFill>
                  <a:schemeClr val="bg2">
                    <a:lumMod val="25000"/>
                  </a:schemeClr>
                </a:solidFill>
              </a:rPr>
              <a:t>product code, </a:t>
            </a:r>
          </a:p>
          <a:p>
            <a:pPr>
              <a:lnSpc>
                <a:spcPct val="150000"/>
              </a:lnSpc>
            </a:pPr>
            <a:r>
              <a:rPr lang="en-US" dirty="0">
                <a:solidFill>
                  <a:schemeClr val="bg2">
                    <a:lumMod val="25000"/>
                  </a:schemeClr>
                </a:solidFill>
              </a:rPr>
              <a:t>				product, </a:t>
            </a:r>
          </a:p>
          <a:p>
            <a:pPr>
              <a:lnSpc>
                <a:spcPct val="150000"/>
              </a:lnSpc>
            </a:pPr>
            <a:r>
              <a:rPr lang="en-US" dirty="0">
                <a:solidFill>
                  <a:schemeClr val="bg2">
                    <a:lumMod val="25000"/>
                  </a:schemeClr>
                </a:solidFill>
              </a:rPr>
              <a:t>				manufacturing cost</a:t>
            </a:r>
            <a:endParaRPr lang="en-IN" dirty="0">
              <a:solidFill>
                <a:schemeClr val="bg2">
                  <a:lumMod val="25000"/>
                </a:schemeClr>
              </a:solidFill>
            </a:endParaRPr>
          </a:p>
        </p:txBody>
      </p:sp>
      <p:pic>
        <p:nvPicPr>
          <p:cNvPr id="4" name="Graphic 3" descr="Computer with solid fill">
            <a:extLst>
              <a:ext uri="{FF2B5EF4-FFF2-40B4-BE49-F238E27FC236}">
                <a16:creationId xmlns:a16="http://schemas.microsoft.com/office/drawing/2014/main" id="{E1D0C935-6147-8832-B3C9-FF2D2E0F9F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7462" y="3091069"/>
            <a:ext cx="1755912" cy="1755912"/>
          </a:xfrm>
          <a:prstGeom prst="rect">
            <a:avLst/>
          </a:prstGeom>
        </p:spPr>
      </p:pic>
      <p:pic>
        <p:nvPicPr>
          <p:cNvPr id="6" name="Graphic 5" descr="Mouse with solid fill">
            <a:extLst>
              <a:ext uri="{FF2B5EF4-FFF2-40B4-BE49-F238E27FC236}">
                <a16:creationId xmlns:a16="http://schemas.microsoft.com/office/drawing/2014/main" id="{A06D9947-383C-8B1B-AAC5-AB99E6FDCF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4007" y="2986708"/>
            <a:ext cx="1755911" cy="1755911"/>
          </a:xfrm>
          <a:prstGeom prst="rect">
            <a:avLst/>
          </a:prstGeom>
        </p:spPr>
      </p:pic>
      <p:sp>
        <p:nvSpPr>
          <p:cNvPr id="9" name="TextBox 8">
            <a:extLst>
              <a:ext uri="{FF2B5EF4-FFF2-40B4-BE49-F238E27FC236}">
                <a16:creationId xmlns:a16="http://schemas.microsoft.com/office/drawing/2014/main" id="{C017FED8-D135-81D5-16BC-F7A098A44B4B}"/>
              </a:ext>
            </a:extLst>
          </p:cNvPr>
          <p:cNvSpPr txBox="1"/>
          <p:nvPr/>
        </p:nvSpPr>
        <p:spPr>
          <a:xfrm>
            <a:off x="1278837" y="4946976"/>
            <a:ext cx="3293163" cy="923330"/>
          </a:xfrm>
          <a:prstGeom prst="rect">
            <a:avLst/>
          </a:prstGeom>
          <a:gradFill>
            <a:gsLst>
              <a:gs pos="0">
                <a:schemeClr val="accent2">
                  <a:lumMod val="5000"/>
                  <a:lumOff val="95000"/>
                </a:schemeClr>
              </a:gs>
              <a:gs pos="58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rtlCol="0">
            <a:spAutoFit/>
          </a:bodyPr>
          <a:lstStyle/>
          <a:p>
            <a:pPr algn="ctr"/>
            <a:r>
              <a:rPr lang="en-US" dirty="0"/>
              <a:t>A6120110206</a:t>
            </a:r>
          </a:p>
          <a:p>
            <a:pPr algn="ctr"/>
            <a:r>
              <a:rPr lang="en-US" dirty="0"/>
              <a:t>AQ HOME Allin1 Gen 2 (Plus 3)</a:t>
            </a:r>
          </a:p>
          <a:p>
            <a:pPr algn="ctr"/>
            <a:r>
              <a:rPr lang="en-IN" dirty="0"/>
              <a:t>Category: personal Desktop</a:t>
            </a:r>
          </a:p>
        </p:txBody>
      </p:sp>
      <p:sp>
        <p:nvSpPr>
          <p:cNvPr id="11" name="TextBox 10">
            <a:extLst>
              <a:ext uri="{FF2B5EF4-FFF2-40B4-BE49-F238E27FC236}">
                <a16:creationId xmlns:a16="http://schemas.microsoft.com/office/drawing/2014/main" id="{490CCEA9-E448-E2E7-35C8-902A0E11BFFB}"/>
              </a:ext>
            </a:extLst>
          </p:cNvPr>
          <p:cNvSpPr txBox="1"/>
          <p:nvPr/>
        </p:nvSpPr>
        <p:spPr>
          <a:xfrm>
            <a:off x="1278837" y="2078935"/>
            <a:ext cx="3293163" cy="369332"/>
          </a:xfrm>
          <a:prstGeom prst="rect">
            <a:avLst/>
          </a:prstGeom>
          <a:gradFill>
            <a:gsLst>
              <a:gs pos="0">
                <a:schemeClr val="accent2">
                  <a:lumMod val="5000"/>
                  <a:lumOff val="95000"/>
                </a:schemeClr>
              </a:gs>
              <a:gs pos="58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rtlCol="0">
            <a:spAutoFit/>
          </a:bodyPr>
          <a:lstStyle/>
          <a:p>
            <a:pPr algn="ctr"/>
            <a:r>
              <a:rPr lang="en-IN" dirty="0"/>
              <a:t>Highest Manufacturing Cost</a:t>
            </a:r>
          </a:p>
        </p:txBody>
      </p:sp>
      <p:sp>
        <p:nvSpPr>
          <p:cNvPr id="12" name="TextBox 11">
            <a:extLst>
              <a:ext uri="{FF2B5EF4-FFF2-40B4-BE49-F238E27FC236}">
                <a16:creationId xmlns:a16="http://schemas.microsoft.com/office/drawing/2014/main" id="{0E29C9EF-EEA4-CF8E-8F6E-941CB4179604}"/>
              </a:ext>
            </a:extLst>
          </p:cNvPr>
          <p:cNvSpPr txBox="1"/>
          <p:nvPr/>
        </p:nvSpPr>
        <p:spPr>
          <a:xfrm>
            <a:off x="1278836" y="2654504"/>
            <a:ext cx="3293163" cy="369332"/>
          </a:xfrm>
          <a:prstGeom prst="rect">
            <a:avLst/>
          </a:prstGeom>
          <a:gradFill>
            <a:gsLst>
              <a:gs pos="89000">
                <a:srgbClr val="FFFF00"/>
              </a:gs>
              <a:gs pos="100000">
                <a:schemeClr val="bg1"/>
              </a:gs>
            </a:gsLst>
            <a:lin ang="5400000" scaled="1"/>
          </a:gradFill>
        </p:spPr>
        <p:txBody>
          <a:bodyPr wrap="square" rtlCol="0">
            <a:spAutoFit/>
          </a:bodyPr>
          <a:lstStyle/>
          <a:p>
            <a:pPr algn="ctr"/>
            <a:r>
              <a:rPr lang="en-IN" b="1" dirty="0">
                <a:latin typeface="Copperplate Gothic Bold" panose="020E0705020206020404" pitchFamily="34" charset="0"/>
              </a:rPr>
              <a:t>$	240.54</a:t>
            </a:r>
          </a:p>
        </p:txBody>
      </p:sp>
      <p:sp>
        <p:nvSpPr>
          <p:cNvPr id="13" name="TextBox 12">
            <a:extLst>
              <a:ext uri="{FF2B5EF4-FFF2-40B4-BE49-F238E27FC236}">
                <a16:creationId xmlns:a16="http://schemas.microsoft.com/office/drawing/2014/main" id="{09EC5CF4-F800-1B29-047D-D5D4F89183E7}"/>
              </a:ext>
            </a:extLst>
          </p:cNvPr>
          <p:cNvSpPr txBox="1"/>
          <p:nvPr/>
        </p:nvSpPr>
        <p:spPr>
          <a:xfrm>
            <a:off x="7195933" y="4946976"/>
            <a:ext cx="3293163" cy="1200329"/>
          </a:xfrm>
          <a:prstGeom prst="rect">
            <a:avLst/>
          </a:prstGeom>
          <a:gradFill>
            <a:gsLst>
              <a:gs pos="0">
                <a:schemeClr val="accent1">
                  <a:lumMod val="40000"/>
                  <a:lumOff val="60000"/>
                </a:schemeClr>
              </a:gs>
              <a:gs pos="58000">
                <a:schemeClr val="accent1">
                  <a:lumMod val="20000"/>
                  <a:lumOff val="80000"/>
                </a:schemeClr>
              </a:gs>
              <a:gs pos="83000">
                <a:schemeClr val="accent1">
                  <a:lumMod val="20000"/>
                  <a:lumOff val="80000"/>
                </a:schemeClr>
              </a:gs>
              <a:gs pos="100000">
                <a:schemeClr val="accent1">
                  <a:lumMod val="20000"/>
                  <a:lumOff val="80000"/>
                </a:schemeClr>
              </a:gs>
            </a:gsLst>
            <a:lin ang="5400000" scaled="1"/>
          </a:gradFill>
        </p:spPr>
        <p:txBody>
          <a:bodyPr wrap="square" rtlCol="0">
            <a:spAutoFit/>
          </a:bodyPr>
          <a:lstStyle/>
          <a:p>
            <a:pPr algn="ctr"/>
            <a:r>
              <a:rPr lang="en-US" dirty="0"/>
              <a:t>A2118150101</a:t>
            </a:r>
          </a:p>
          <a:p>
            <a:pPr algn="ctr"/>
            <a:r>
              <a:rPr lang="en-US" sz="1800" b="0" i="0" u="none" strike="noStrike" dirty="0">
                <a:solidFill>
                  <a:srgbClr val="000000"/>
                </a:solidFill>
                <a:effectLst/>
                <a:latin typeface="Aptos Narrow" panose="020B0004020202020204" pitchFamily="34" charset="0"/>
              </a:rPr>
              <a:t>AQ Master wired x1 </a:t>
            </a:r>
            <a:r>
              <a:rPr lang="en-US" sz="1800" b="0" i="0" u="none" strike="noStrike" dirty="0" err="1">
                <a:solidFill>
                  <a:srgbClr val="000000"/>
                </a:solidFill>
                <a:effectLst/>
                <a:latin typeface="Aptos Narrow" panose="020B0004020202020204" pitchFamily="34" charset="0"/>
              </a:rPr>
              <a:t>Ms</a:t>
            </a:r>
            <a:r>
              <a:rPr lang="en-US" dirty="0"/>
              <a:t> (Standard)</a:t>
            </a:r>
          </a:p>
          <a:p>
            <a:pPr algn="ctr"/>
            <a:r>
              <a:rPr lang="en-IN" dirty="0"/>
              <a:t>Category: Mouse</a:t>
            </a:r>
          </a:p>
        </p:txBody>
      </p:sp>
      <p:sp>
        <p:nvSpPr>
          <p:cNvPr id="14" name="TextBox 13">
            <a:extLst>
              <a:ext uri="{FF2B5EF4-FFF2-40B4-BE49-F238E27FC236}">
                <a16:creationId xmlns:a16="http://schemas.microsoft.com/office/drawing/2014/main" id="{AB099071-7FC4-07CC-9E29-C5714A97293C}"/>
              </a:ext>
            </a:extLst>
          </p:cNvPr>
          <p:cNvSpPr txBox="1"/>
          <p:nvPr/>
        </p:nvSpPr>
        <p:spPr>
          <a:xfrm>
            <a:off x="7195932" y="2078935"/>
            <a:ext cx="3293163" cy="369332"/>
          </a:xfrm>
          <a:prstGeom prst="rect">
            <a:avLst/>
          </a:prstGeom>
          <a:gradFill>
            <a:gsLst>
              <a:gs pos="0">
                <a:schemeClr val="accent1">
                  <a:lumMod val="40000"/>
                  <a:lumOff val="60000"/>
                </a:schemeClr>
              </a:gs>
              <a:gs pos="58000">
                <a:schemeClr val="accent1">
                  <a:lumMod val="20000"/>
                  <a:lumOff val="80000"/>
                </a:schemeClr>
              </a:gs>
              <a:gs pos="83000">
                <a:schemeClr val="accent1">
                  <a:lumMod val="20000"/>
                  <a:lumOff val="80000"/>
                </a:schemeClr>
              </a:gs>
              <a:gs pos="100000">
                <a:schemeClr val="accent1">
                  <a:lumMod val="20000"/>
                  <a:lumOff val="80000"/>
                </a:schemeClr>
              </a:gs>
            </a:gsLst>
            <a:lin ang="5400000" scaled="1"/>
          </a:gradFill>
        </p:spPr>
        <p:txBody>
          <a:bodyPr wrap="square" rtlCol="0">
            <a:spAutoFit/>
          </a:bodyPr>
          <a:lstStyle>
            <a:defPPr>
              <a:defRPr lang="en-US"/>
            </a:defPPr>
            <a:lvl1pPr algn="ctr">
              <a:defRPr/>
            </a:lvl1pPr>
          </a:lstStyle>
          <a:p>
            <a:r>
              <a:rPr lang="en-IN" dirty="0"/>
              <a:t>Lower Manufacturing Cost</a:t>
            </a:r>
          </a:p>
        </p:txBody>
      </p:sp>
      <p:sp>
        <p:nvSpPr>
          <p:cNvPr id="15" name="TextBox 14">
            <a:extLst>
              <a:ext uri="{FF2B5EF4-FFF2-40B4-BE49-F238E27FC236}">
                <a16:creationId xmlns:a16="http://schemas.microsoft.com/office/drawing/2014/main" id="{8309D811-B881-3413-9DD2-045A890DF3C4}"/>
              </a:ext>
            </a:extLst>
          </p:cNvPr>
          <p:cNvSpPr txBox="1"/>
          <p:nvPr/>
        </p:nvSpPr>
        <p:spPr>
          <a:xfrm>
            <a:off x="7195931" y="2606381"/>
            <a:ext cx="3293163" cy="369332"/>
          </a:xfrm>
          <a:prstGeom prst="rect">
            <a:avLst/>
          </a:prstGeom>
          <a:gradFill>
            <a:gsLst>
              <a:gs pos="89000">
                <a:srgbClr val="FFFF00"/>
              </a:gs>
              <a:gs pos="100000">
                <a:schemeClr val="bg1"/>
              </a:gs>
            </a:gsLst>
            <a:lin ang="5400000" scaled="1"/>
          </a:gradFill>
        </p:spPr>
        <p:txBody>
          <a:bodyPr wrap="square" rtlCol="0">
            <a:spAutoFit/>
          </a:bodyPr>
          <a:lstStyle/>
          <a:p>
            <a:pPr algn="ctr"/>
            <a:r>
              <a:rPr lang="en-IN" b="1" dirty="0">
                <a:latin typeface="Copperplate Gothic Bold" panose="020E0705020206020404" pitchFamily="34" charset="0"/>
              </a:rPr>
              <a:t>$	0.89</a:t>
            </a:r>
          </a:p>
        </p:txBody>
      </p:sp>
    </p:spTree>
    <p:extLst>
      <p:ext uri="{BB962C8B-B14F-4D97-AF65-F5344CB8AC3E}">
        <p14:creationId xmlns:p14="http://schemas.microsoft.com/office/powerpoint/2010/main" val="142955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B17D4-C967-765C-20AF-D40D6599B664}"/>
              </a:ext>
            </a:extLst>
          </p:cNvPr>
          <p:cNvPicPr>
            <a:picLocks noChangeAspect="1"/>
          </p:cNvPicPr>
          <p:nvPr/>
        </p:nvPicPr>
        <p:blipFill>
          <a:blip r:embed="rId2"/>
          <a:stretch>
            <a:fillRect/>
          </a:stretch>
        </p:blipFill>
        <p:spPr>
          <a:xfrm>
            <a:off x="4869068" y="1605147"/>
            <a:ext cx="7322932" cy="5252853"/>
          </a:xfrm>
          <a:prstGeom prst="rect">
            <a:avLst/>
          </a:prstGeom>
        </p:spPr>
      </p:pic>
      <p:sp>
        <p:nvSpPr>
          <p:cNvPr id="5" name="TextBox 4">
            <a:extLst>
              <a:ext uri="{FF2B5EF4-FFF2-40B4-BE49-F238E27FC236}">
                <a16:creationId xmlns:a16="http://schemas.microsoft.com/office/drawing/2014/main" id="{9B0750A6-9AAB-A442-7289-B12AE9AD55EB}"/>
              </a:ext>
            </a:extLst>
          </p:cNvPr>
          <p:cNvSpPr txBox="1"/>
          <p:nvPr/>
        </p:nvSpPr>
        <p:spPr>
          <a:xfrm>
            <a:off x="275303" y="127819"/>
            <a:ext cx="11680723" cy="1477328"/>
          </a:xfrm>
          <a:prstGeom prst="rect">
            <a:avLst/>
          </a:prstGeom>
          <a:noFill/>
        </p:spPr>
        <p:txBody>
          <a:bodyPr wrap="square" rtlCol="0">
            <a:spAutoFit/>
          </a:bodyPr>
          <a:lstStyle/>
          <a:p>
            <a:pPr algn="just"/>
            <a:r>
              <a:rPr lang="en-IN" dirty="0"/>
              <a:t>#Req-6:	</a:t>
            </a:r>
            <a:r>
              <a:rPr lang="en-US" dirty="0"/>
              <a:t>Generate a report which contains the top 5 customers who received an average high </a:t>
            </a:r>
            <a:r>
              <a:rPr lang="en-US" dirty="0" err="1"/>
              <a:t>pre_invoice_discount_pct</a:t>
            </a:r>
            <a:r>
              <a:rPr lang="en-US" dirty="0"/>
              <a:t> for the fiscal year 2021 and in the Indian market. The final output contains these fields, 			</a:t>
            </a:r>
            <a:r>
              <a:rPr lang="en-US" dirty="0" err="1">
                <a:solidFill>
                  <a:schemeClr val="bg2">
                    <a:lumMod val="25000"/>
                  </a:schemeClr>
                </a:solidFill>
              </a:rPr>
              <a:t>customer_code</a:t>
            </a:r>
            <a:r>
              <a:rPr lang="en-US" dirty="0">
                <a:solidFill>
                  <a:schemeClr val="bg2">
                    <a:lumMod val="25000"/>
                  </a:schemeClr>
                </a:solidFill>
              </a:rPr>
              <a:t>,</a:t>
            </a:r>
          </a:p>
          <a:p>
            <a:pPr algn="just"/>
            <a:r>
              <a:rPr lang="en-US" dirty="0">
                <a:solidFill>
                  <a:schemeClr val="bg2">
                    <a:lumMod val="25000"/>
                  </a:schemeClr>
                </a:solidFill>
              </a:rPr>
              <a:t>		customer,</a:t>
            </a:r>
          </a:p>
          <a:p>
            <a:pPr algn="just"/>
            <a:r>
              <a:rPr lang="en-US" dirty="0">
                <a:solidFill>
                  <a:schemeClr val="bg2">
                    <a:lumMod val="25000"/>
                  </a:schemeClr>
                </a:solidFill>
              </a:rPr>
              <a:t>		</a:t>
            </a:r>
            <a:r>
              <a:rPr lang="en-US" dirty="0" err="1">
                <a:solidFill>
                  <a:schemeClr val="bg2">
                    <a:lumMod val="25000"/>
                  </a:schemeClr>
                </a:solidFill>
              </a:rPr>
              <a:t>average_discount_percentage</a:t>
            </a:r>
            <a:r>
              <a:rPr lang="en-US" dirty="0">
                <a:solidFill>
                  <a:schemeClr val="bg2">
                    <a:lumMod val="25000"/>
                  </a:schemeClr>
                </a:solidFill>
              </a:rPr>
              <a:t> </a:t>
            </a:r>
            <a:endParaRPr lang="en-IN" dirty="0">
              <a:solidFill>
                <a:schemeClr val="bg2">
                  <a:lumMod val="25000"/>
                </a:schemeClr>
              </a:solidFill>
            </a:endParaRPr>
          </a:p>
        </p:txBody>
      </p:sp>
      <p:sp>
        <p:nvSpPr>
          <p:cNvPr id="6" name="TextBox 5">
            <a:extLst>
              <a:ext uri="{FF2B5EF4-FFF2-40B4-BE49-F238E27FC236}">
                <a16:creationId xmlns:a16="http://schemas.microsoft.com/office/drawing/2014/main" id="{A9E9C14A-CE09-1D6D-C318-1CA3580C2989}"/>
              </a:ext>
            </a:extLst>
          </p:cNvPr>
          <p:cNvSpPr txBox="1"/>
          <p:nvPr/>
        </p:nvSpPr>
        <p:spPr>
          <a:xfrm>
            <a:off x="267911" y="3077411"/>
            <a:ext cx="4503174"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t>The highest </a:t>
            </a:r>
            <a:r>
              <a:rPr lang="en-IN" dirty="0" err="1"/>
              <a:t>avg_pre_Invoice_discount_pct</a:t>
            </a:r>
            <a:r>
              <a:rPr lang="en-IN" dirty="0"/>
              <a:t> was given to “FLIPKART”.</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lowest </a:t>
            </a:r>
            <a:r>
              <a:rPr lang="en-IN" dirty="0" err="1"/>
              <a:t>avg_pre_Invoice_discount_pct</a:t>
            </a:r>
            <a:r>
              <a:rPr lang="en-IN" dirty="0"/>
              <a:t> was given to “AMAZON”.</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82310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7884F59-BB7B-8175-B335-36ED267F4EF7}"/>
              </a:ext>
            </a:extLst>
          </p:cNvPr>
          <p:cNvPicPr>
            <a:picLocks noChangeAspect="1"/>
          </p:cNvPicPr>
          <p:nvPr/>
        </p:nvPicPr>
        <p:blipFill>
          <a:blip r:embed="rId2"/>
          <a:stretch>
            <a:fillRect/>
          </a:stretch>
        </p:blipFill>
        <p:spPr>
          <a:xfrm>
            <a:off x="7118430" y="147577"/>
            <a:ext cx="3090065" cy="6562846"/>
          </a:xfrm>
          <a:prstGeom prst="rect">
            <a:avLst/>
          </a:prstGeom>
        </p:spPr>
      </p:pic>
      <p:sp>
        <p:nvSpPr>
          <p:cNvPr id="27" name="Freeform: Shape 2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61EDA53F-2DDF-B15A-1715-71E7B012D033}"/>
              </a:ext>
            </a:extLst>
          </p:cNvPr>
          <p:cNvSpPr txBox="1"/>
          <p:nvPr/>
        </p:nvSpPr>
        <p:spPr>
          <a:xfrm>
            <a:off x="115747" y="0"/>
            <a:ext cx="6748040" cy="2960875"/>
          </a:xfrm>
          <a:prstGeom prst="rect">
            <a:avLst/>
          </a:prstGeom>
          <a:noFill/>
        </p:spPr>
        <p:txBody>
          <a:bodyPr wrap="square" rtlCol="0">
            <a:spAutoFit/>
          </a:bodyPr>
          <a:lstStyle/>
          <a:p>
            <a:pPr algn="just">
              <a:lnSpc>
                <a:spcPct val="150000"/>
              </a:lnSpc>
            </a:pPr>
            <a:r>
              <a:rPr lang="en-US" dirty="0"/>
              <a:t>#Req-7:	Get the complete report of the Gross sales amount for the customer “</a:t>
            </a:r>
            <a:r>
              <a:rPr lang="en-US" dirty="0" err="1"/>
              <a:t>Atliq</a:t>
            </a:r>
            <a:r>
              <a:rPr lang="en-US" dirty="0"/>
              <a:t> Exclusive” for each month. This analysis helps to get an idea of low and high-performing months and make strategic decisions. The final report contains these columns: </a:t>
            </a:r>
            <a:r>
              <a:rPr lang="en-US" dirty="0">
                <a:solidFill>
                  <a:schemeClr val="bg2">
                    <a:lumMod val="25000"/>
                  </a:schemeClr>
                </a:solidFill>
              </a:rPr>
              <a:t>Month, </a:t>
            </a:r>
          </a:p>
          <a:p>
            <a:pPr algn="just">
              <a:lnSpc>
                <a:spcPct val="150000"/>
              </a:lnSpc>
            </a:pPr>
            <a:r>
              <a:rPr lang="en-US" dirty="0">
                <a:solidFill>
                  <a:schemeClr val="bg2">
                    <a:lumMod val="25000"/>
                  </a:schemeClr>
                </a:solidFill>
              </a:rPr>
              <a:t>Year, &amp; </a:t>
            </a:r>
          </a:p>
          <a:p>
            <a:pPr algn="just">
              <a:lnSpc>
                <a:spcPct val="150000"/>
              </a:lnSpc>
            </a:pPr>
            <a:r>
              <a:rPr lang="en-US" dirty="0">
                <a:solidFill>
                  <a:schemeClr val="bg2">
                    <a:lumMod val="25000"/>
                  </a:schemeClr>
                </a:solidFill>
              </a:rPr>
              <a:t>Gross sales Amount.</a:t>
            </a:r>
            <a:endParaRPr lang="en-IN" dirty="0">
              <a:solidFill>
                <a:schemeClr val="bg2">
                  <a:lumMod val="25000"/>
                </a:schemeClr>
              </a:solidFill>
            </a:endParaRPr>
          </a:p>
        </p:txBody>
      </p:sp>
      <p:sp>
        <p:nvSpPr>
          <p:cNvPr id="13" name="Rectangle: Rounded Corners 12">
            <a:extLst>
              <a:ext uri="{FF2B5EF4-FFF2-40B4-BE49-F238E27FC236}">
                <a16:creationId xmlns:a16="http://schemas.microsoft.com/office/drawing/2014/main" id="{DFCD0E02-FAE7-B04A-D88D-CA8C756A7F8C}"/>
              </a:ext>
            </a:extLst>
          </p:cNvPr>
          <p:cNvSpPr/>
          <p:nvPr/>
        </p:nvSpPr>
        <p:spPr>
          <a:xfrm>
            <a:off x="7008284" y="0"/>
            <a:ext cx="3310359" cy="6858000"/>
          </a:xfrm>
          <a:prstGeom prst="roundRect">
            <a:avLst/>
          </a:prstGeom>
          <a:noFill/>
          <a:ln>
            <a:solidFill>
              <a:schemeClr val="accent3">
                <a:lumMod val="75000"/>
              </a:schemeClr>
            </a:solidFill>
          </a:ln>
          <a:effectLst>
            <a:glow rad="50800">
              <a:schemeClr val="accent3">
                <a:satMod val="175000"/>
                <a:alpha val="40000"/>
              </a:scheme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197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215198-B07A-E824-8A2A-939FAFDCDE13}"/>
              </a:ext>
            </a:extLst>
          </p:cNvPr>
          <p:cNvPicPr>
            <a:picLocks noChangeAspect="1"/>
          </p:cNvPicPr>
          <p:nvPr/>
        </p:nvPicPr>
        <p:blipFill>
          <a:blip r:embed="rId2"/>
          <a:stretch>
            <a:fillRect/>
          </a:stretch>
        </p:blipFill>
        <p:spPr>
          <a:xfrm>
            <a:off x="0" y="707102"/>
            <a:ext cx="12192000" cy="5381181"/>
          </a:xfrm>
          <a:prstGeom prst="rect">
            <a:avLst/>
          </a:prstGeom>
        </p:spPr>
      </p:pic>
      <p:sp>
        <p:nvSpPr>
          <p:cNvPr id="9" name="Oval 8">
            <a:extLst>
              <a:ext uri="{FF2B5EF4-FFF2-40B4-BE49-F238E27FC236}">
                <a16:creationId xmlns:a16="http://schemas.microsoft.com/office/drawing/2014/main" id="{642BD3C7-803F-B25F-7E9C-E7EBC466C97D}"/>
              </a:ext>
            </a:extLst>
          </p:cNvPr>
          <p:cNvSpPr/>
          <p:nvPr/>
        </p:nvSpPr>
        <p:spPr>
          <a:xfrm>
            <a:off x="7037408" y="995423"/>
            <a:ext cx="717629" cy="740780"/>
          </a:xfrm>
          <a:prstGeom prst="ellipse">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3" name="Oval 12">
            <a:extLst>
              <a:ext uri="{FF2B5EF4-FFF2-40B4-BE49-F238E27FC236}">
                <a16:creationId xmlns:a16="http://schemas.microsoft.com/office/drawing/2014/main" id="{B026A60C-97A4-3406-86E9-13E8E6FFB396}"/>
              </a:ext>
            </a:extLst>
          </p:cNvPr>
          <p:cNvSpPr/>
          <p:nvPr/>
        </p:nvSpPr>
        <p:spPr>
          <a:xfrm>
            <a:off x="3059880" y="2784236"/>
            <a:ext cx="595983" cy="590308"/>
          </a:xfrm>
          <a:prstGeom prst="ellipse">
            <a:avLst/>
          </a:prstGeom>
          <a:noFill/>
          <a:ln>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723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B0F4BB0-3851-4E5C-3A8F-6C0CF7404DE6}"/>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Insight:</a:t>
            </a:r>
          </a:p>
        </p:txBody>
      </p:sp>
      <p:sp>
        <p:nvSpPr>
          <p:cNvPr id="3" name="TextBox 2">
            <a:extLst>
              <a:ext uri="{FF2B5EF4-FFF2-40B4-BE49-F238E27FC236}">
                <a16:creationId xmlns:a16="http://schemas.microsoft.com/office/drawing/2014/main" id="{42E5F96E-AC88-0881-BDB0-F569918C37C3}"/>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gn="just" defTabSz="914400">
              <a:lnSpc>
                <a:spcPct val="150000"/>
              </a:lnSpc>
              <a:spcAft>
                <a:spcPts val="600"/>
              </a:spcAft>
              <a:buFont typeface="Arial" panose="020B0604020202020204" pitchFamily="34" charset="0"/>
              <a:buChar char="•"/>
            </a:pPr>
            <a:r>
              <a:rPr lang="en-US" dirty="0">
                <a:solidFill>
                  <a:schemeClr val="tx2"/>
                </a:solidFill>
              </a:rPr>
              <a:t>"In both FY-20 and FY-21, </a:t>
            </a:r>
            <a:r>
              <a:rPr lang="en-US" dirty="0" err="1">
                <a:solidFill>
                  <a:schemeClr val="tx2"/>
                </a:solidFill>
              </a:rPr>
              <a:t>Atliq</a:t>
            </a:r>
            <a:r>
              <a:rPr lang="en-US" dirty="0">
                <a:solidFill>
                  <a:schemeClr val="tx2"/>
                </a:solidFill>
              </a:rPr>
              <a:t> Exclusive saw a drastic decline in sales during March 2020, dropping to </a:t>
            </a:r>
            <a:r>
              <a:rPr lang="en-US" dirty="0">
                <a:solidFill>
                  <a:schemeClr val="accent6">
                    <a:lumMod val="75000"/>
                  </a:schemeClr>
                </a:solidFill>
              </a:rPr>
              <a:t>$0.8 </a:t>
            </a:r>
            <a:r>
              <a:rPr lang="en-US" dirty="0">
                <a:solidFill>
                  <a:schemeClr val="tx2"/>
                </a:solidFill>
              </a:rPr>
              <a:t>million due to the impact of </a:t>
            </a:r>
            <a:r>
              <a:rPr lang="en-US" dirty="0">
                <a:solidFill>
                  <a:schemeClr val="accent6">
                    <a:lumMod val="75000"/>
                  </a:schemeClr>
                </a:solidFill>
              </a:rPr>
              <a:t>COVID-19 and the global chip shortage</a:t>
            </a:r>
            <a:r>
              <a:rPr lang="en-US" dirty="0">
                <a:solidFill>
                  <a:schemeClr val="tx2"/>
                </a:solidFill>
              </a:rPr>
              <a:t>. However, post-lockdown, sales steadily grew month by month. Notably, November recorded the highest gross sales in both fiscal years (2020 and 2021)."</a:t>
            </a:r>
          </a:p>
        </p:txBody>
      </p:sp>
    </p:spTree>
    <p:extLst>
      <p:ext uri="{BB962C8B-B14F-4D97-AF65-F5344CB8AC3E}">
        <p14:creationId xmlns:p14="http://schemas.microsoft.com/office/powerpoint/2010/main" val="4173011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5" name="TextBox 4">
            <a:extLst>
              <a:ext uri="{FF2B5EF4-FFF2-40B4-BE49-F238E27FC236}">
                <a16:creationId xmlns:a16="http://schemas.microsoft.com/office/drawing/2014/main" id="{F316420B-0FB1-5F8A-2378-6C482259CA5B}"/>
              </a:ext>
            </a:extLst>
          </p:cNvPr>
          <p:cNvSpPr txBox="1"/>
          <p:nvPr/>
        </p:nvSpPr>
        <p:spPr>
          <a:xfrm>
            <a:off x="488141" y="634381"/>
            <a:ext cx="7655427" cy="739881"/>
          </a:xfrm>
          <a:prstGeom prst="rect">
            <a:avLst/>
          </a:prstGeom>
        </p:spPr>
        <p:txBody>
          <a:bodyPr vert="horz" lIns="91440" tIns="45720" rIns="91440" bIns="45720" rtlCol="0" anchor="b">
            <a:noAutofit/>
          </a:bodyPr>
          <a:lstStyle/>
          <a:p>
            <a:pPr defTabSz="914400">
              <a:lnSpc>
                <a:spcPct val="90000"/>
              </a:lnSpc>
              <a:spcBef>
                <a:spcPct val="0"/>
              </a:spcBef>
              <a:spcAft>
                <a:spcPts val="600"/>
              </a:spcAft>
            </a:pPr>
            <a:r>
              <a:rPr lang="en-US" dirty="0">
                <a:latin typeface="+mj-lt"/>
                <a:ea typeface="+mj-ea"/>
                <a:cs typeface="+mj-cs"/>
              </a:rPr>
              <a:t>#Req-8:	In which quarter of 2020, got the maximum total sold quantity? The final output contains these fields sorted by the </a:t>
            </a:r>
            <a:r>
              <a:rPr lang="en-US" dirty="0" err="1">
                <a:latin typeface="+mj-lt"/>
                <a:ea typeface="+mj-ea"/>
                <a:cs typeface="+mj-cs"/>
              </a:rPr>
              <a:t>total_sold_quantity</a:t>
            </a:r>
            <a:r>
              <a:rPr lang="en-US" dirty="0">
                <a:latin typeface="+mj-lt"/>
                <a:ea typeface="+mj-ea"/>
                <a:cs typeface="+mj-cs"/>
              </a:rPr>
              <a:t>.</a:t>
            </a:r>
          </a:p>
          <a:p>
            <a:pPr defTabSz="914400">
              <a:lnSpc>
                <a:spcPct val="90000"/>
              </a:lnSpc>
              <a:spcBef>
                <a:spcPct val="0"/>
              </a:spcBef>
              <a:spcAft>
                <a:spcPts val="600"/>
              </a:spcAft>
            </a:pPr>
            <a:r>
              <a:rPr lang="en-US" dirty="0">
                <a:solidFill>
                  <a:schemeClr val="bg2">
                    <a:lumMod val="25000"/>
                  </a:schemeClr>
                </a:solidFill>
                <a:latin typeface="+mj-lt"/>
                <a:ea typeface="+mj-ea"/>
                <a:cs typeface="+mj-cs"/>
              </a:rPr>
              <a:t>Quarter, </a:t>
            </a:r>
          </a:p>
          <a:p>
            <a:pPr defTabSz="914400">
              <a:lnSpc>
                <a:spcPct val="90000"/>
              </a:lnSpc>
              <a:spcBef>
                <a:spcPct val="0"/>
              </a:spcBef>
              <a:spcAft>
                <a:spcPts val="600"/>
              </a:spcAft>
            </a:pPr>
            <a:r>
              <a:rPr lang="en-US" dirty="0" err="1">
                <a:solidFill>
                  <a:schemeClr val="bg2">
                    <a:lumMod val="25000"/>
                  </a:schemeClr>
                </a:solidFill>
                <a:latin typeface="+mj-lt"/>
                <a:ea typeface="+mj-ea"/>
                <a:cs typeface="+mj-cs"/>
              </a:rPr>
              <a:t>total_sold_quantity</a:t>
            </a:r>
            <a:r>
              <a:rPr lang="en-US" dirty="0">
                <a:solidFill>
                  <a:schemeClr val="bg2">
                    <a:lumMod val="25000"/>
                  </a:schemeClr>
                </a:solidFill>
                <a:latin typeface="+mj-lt"/>
                <a:ea typeface="+mj-ea"/>
                <a:cs typeface="+mj-cs"/>
              </a:rPr>
              <a:t> </a:t>
            </a:r>
          </a:p>
        </p:txBody>
      </p:sp>
      <p:pic>
        <p:nvPicPr>
          <p:cNvPr id="11" name="Picture 10">
            <a:extLst>
              <a:ext uri="{FF2B5EF4-FFF2-40B4-BE49-F238E27FC236}">
                <a16:creationId xmlns:a16="http://schemas.microsoft.com/office/drawing/2014/main" id="{68910567-CCE3-402D-0DE3-77E6E333649B}"/>
              </a:ext>
            </a:extLst>
          </p:cNvPr>
          <p:cNvPicPr>
            <a:picLocks noChangeAspect="1"/>
          </p:cNvPicPr>
          <p:nvPr/>
        </p:nvPicPr>
        <p:blipFill>
          <a:blip r:embed="rId2"/>
          <a:stretch>
            <a:fillRect/>
          </a:stretch>
        </p:blipFill>
        <p:spPr>
          <a:xfrm>
            <a:off x="659757" y="2008641"/>
            <a:ext cx="3142997" cy="458586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DE7DDBE1-AFC1-F811-8627-4733ECE90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22" y="2168768"/>
            <a:ext cx="4483510" cy="2264552"/>
          </a:xfrm>
          <a:prstGeom prst="rect">
            <a:avLst/>
          </a:prstGeom>
          <a:effectLst>
            <a:glow rad="114300">
              <a:schemeClr val="accent1">
                <a:alpha val="40000"/>
              </a:schemeClr>
            </a:glow>
            <a:outerShdw blurRad="50800" dist="50800" dir="600000" algn="ctr" rotWithShape="0">
              <a:srgbClr val="000000">
                <a:alpha val="43137"/>
              </a:srgbClr>
            </a:outerShdw>
            <a:reflection blurRad="6350" stA="52000" endA="300" endPos="27000" dir="5400000" sy="-100000" algn="bl" rotWithShape="0"/>
          </a:effectLst>
        </p:spPr>
      </p:pic>
      <p:sp>
        <p:nvSpPr>
          <p:cNvPr id="22" name="Freeform: Shape 21">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7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781D51A0-A537-7DCE-27D8-8F866D9966B8}"/>
              </a:ext>
            </a:extLst>
          </p:cNvPr>
          <p:cNvPicPr>
            <a:picLocks noChangeAspect="1"/>
          </p:cNvPicPr>
          <p:nvPr/>
        </p:nvPicPr>
        <p:blipFill>
          <a:blip r:embed="rId2"/>
          <a:stretch>
            <a:fillRect/>
          </a:stretch>
        </p:blipFill>
        <p:spPr>
          <a:xfrm>
            <a:off x="2152892" y="358815"/>
            <a:ext cx="9843252" cy="5855719"/>
          </a:xfrm>
          <a:prstGeom prst="rect">
            <a:avLst/>
          </a:prstGeom>
        </p:spPr>
      </p:pic>
      <p:cxnSp>
        <p:nvCxnSpPr>
          <p:cNvPr id="7" name="Straight Connector 6">
            <a:extLst>
              <a:ext uri="{FF2B5EF4-FFF2-40B4-BE49-F238E27FC236}">
                <a16:creationId xmlns:a16="http://schemas.microsoft.com/office/drawing/2014/main" id="{13F0D070-02CD-70A9-DDB8-11747AEA67D0}"/>
              </a:ext>
            </a:extLst>
          </p:cNvPr>
          <p:cNvCxnSpPr>
            <a:cxnSpLocks/>
          </p:cNvCxnSpPr>
          <p:nvPr/>
        </p:nvCxnSpPr>
        <p:spPr>
          <a:xfrm>
            <a:off x="4826643" y="4514127"/>
            <a:ext cx="0" cy="1700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6023F48-316A-3B29-ADD7-A67C96D83F12}"/>
              </a:ext>
            </a:extLst>
          </p:cNvPr>
          <p:cNvCxnSpPr>
            <a:cxnSpLocks/>
          </p:cNvCxnSpPr>
          <p:nvPr/>
        </p:nvCxnSpPr>
        <p:spPr>
          <a:xfrm>
            <a:off x="6923589" y="4514127"/>
            <a:ext cx="0" cy="1700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EA834CE-E696-FF06-4C96-FF75D2405CB1}"/>
              </a:ext>
            </a:extLst>
          </p:cNvPr>
          <p:cNvCxnSpPr>
            <a:cxnSpLocks/>
          </p:cNvCxnSpPr>
          <p:nvPr/>
        </p:nvCxnSpPr>
        <p:spPr>
          <a:xfrm>
            <a:off x="8949158" y="4514127"/>
            <a:ext cx="0" cy="170040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25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B2BFAF-5834-D782-09CA-A38525B217B5}"/>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AGENDA</a:t>
            </a:r>
          </a:p>
        </p:txBody>
      </p:sp>
      <p:sp>
        <p:nvSpPr>
          <p:cNvPr id="40" name="Freeform: Shape 3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4FD4329-831D-FFBB-1FCD-D43CAFCC6C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436"/>
          <a:stretch/>
        </p:blipFill>
        <p:spPr>
          <a:xfrm>
            <a:off x="703182" y="1649997"/>
            <a:ext cx="4777381" cy="33882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C4FF6725-81CA-D693-DFB6-20CC2052518F}"/>
              </a:ext>
            </a:extLst>
          </p:cNvPr>
          <p:cNvSpPr txBox="1"/>
          <p:nvPr/>
        </p:nvSpPr>
        <p:spPr>
          <a:xfrm>
            <a:off x="5894962" y="1984443"/>
            <a:ext cx="5458838" cy="4192520"/>
          </a:xfrm>
          <a:prstGeom prst="rect">
            <a:avLst/>
          </a:prstGeom>
        </p:spPr>
        <p:txBody>
          <a:bodyPr vert="horz" lIns="91440" tIns="45720" rIns="91440" bIns="45720" rtlCol="0">
            <a:normAutofit/>
          </a:bodyPr>
          <a:lstStyle/>
          <a:p>
            <a:pPr marL="342900" indent="-228600" defTabSz="914400">
              <a:lnSpc>
                <a:spcPct val="90000"/>
              </a:lnSpc>
              <a:spcAft>
                <a:spcPts val="600"/>
              </a:spcAft>
              <a:buFont typeface="Arial" panose="020B0604020202020204" pitchFamily="34" charset="0"/>
              <a:buChar char="•"/>
            </a:pPr>
            <a:r>
              <a:rPr lang="en-US"/>
              <a:t>Background/ context.</a:t>
            </a:r>
          </a:p>
          <a:p>
            <a:pPr marL="342900" indent="-228600" defTabSz="914400">
              <a:lnSpc>
                <a:spcPct val="90000"/>
              </a:lnSpc>
              <a:spcAft>
                <a:spcPts val="600"/>
              </a:spcAft>
              <a:buFont typeface="Arial" panose="020B0604020202020204" pitchFamily="34" charset="0"/>
              <a:buChar char="•"/>
            </a:pPr>
            <a:endParaRPr lang="en-US"/>
          </a:p>
          <a:p>
            <a:pPr marL="342900" indent="-228600" defTabSz="914400">
              <a:lnSpc>
                <a:spcPct val="90000"/>
              </a:lnSpc>
              <a:spcAft>
                <a:spcPts val="600"/>
              </a:spcAft>
              <a:buFont typeface="Arial" panose="020B0604020202020204" pitchFamily="34" charset="0"/>
              <a:buChar char="•"/>
            </a:pPr>
            <a:r>
              <a:rPr lang="en-US"/>
              <a:t>Getting familiar with Atliq’s Business Model – Their Markets and Product lines.</a:t>
            </a:r>
          </a:p>
          <a:p>
            <a:pPr marL="342900" indent="-228600" defTabSz="914400">
              <a:lnSpc>
                <a:spcPct val="90000"/>
              </a:lnSpc>
              <a:spcAft>
                <a:spcPts val="600"/>
              </a:spcAft>
              <a:buFont typeface="Arial" panose="020B0604020202020204" pitchFamily="34" charset="0"/>
              <a:buChar char="•"/>
            </a:pPr>
            <a:endParaRPr lang="en-US"/>
          </a:p>
          <a:p>
            <a:pPr marL="342900" indent="-228600" defTabSz="914400">
              <a:lnSpc>
                <a:spcPct val="90000"/>
              </a:lnSpc>
              <a:spcAft>
                <a:spcPts val="600"/>
              </a:spcAft>
              <a:buFont typeface="Arial" panose="020B0604020202020204" pitchFamily="34" charset="0"/>
              <a:buChar char="•"/>
            </a:pPr>
            <a:r>
              <a:rPr lang="en-US"/>
              <a:t>Getting familiar with Input data.</a:t>
            </a:r>
          </a:p>
          <a:p>
            <a:pPr marL="342900" indent="-228600" defTabSz="914400">
              <a:lnSpc>
                <a:spcPct val="90000"/>
              </a:lnSpc>
              <a:spcAft>
                <a:spcPts val="600"/>
              </a:spcAft>
              <a:buFont typeface="Arial" panose="020B0604020202020204" pitchFamily="34" charset="0"/>
              <a:buChar char="•"/>
            </a:pPr>
            <a:endParaRPr lang="en-US"/>
          </a:p>
          <a:p>
            <a:pPr marL="342900" indent="-228600" defTabSz="914400">
              <a:lnSpc>
                <a:spcPct val="90000"/>
              </a:lnSpc>
              <a:spcAft>
                <a:spcPts val="600"/>
              </a:spcAft>
              <a:buFont typeface="Arial" panose="020B0604020202020204" pitchFamily="34" charset="0"/>
              <a:buChar char="•"/>
            </a:pPr>
            <a:r>
              <a:rPr lang="en-US"/>
              <a:t>Ad-hoc requests along with the Queried Results, Visualizations and Insights.</a:t>
            </a:r>
          </a:p>
        </p:txBody>
      </p:sp>
    </p:spTree>
    <p:extLst>
      <p:ext uri="{BB962C8B-B14F-4D97-AF65-F5344CB8AC3E}">
        <p14:creationId xmlns:p14="http://schemas.microsoft.com/office/powerpoint/2010/main" val="237904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22137A-82C7-570F-D7CD-9739F0BDB15F}"/>
              </a:ext>
            </a:extLst>
          </p:cNvPr>
          <p:cNvSpPr txBox="1"/>
          <p:nvPr/>
        </p:nvSpPr>
        <p:spPr>
          <a:xfrm>
            <a:off x="185614" y="682907"/>
            <a:ext cx="5509550" cy="5587940"/>
          </a:xfrm>
          <a:prstGeom prst="rect">
            <a:avLst/>
          </a:prstGeom>
          <a:noFill/>
        </p:spPr>
        <p:txBody>
          <a:bodyPr wrap="square" rtlCol="0">
            <a:spAutoFit/>
          </a:bodyPr>
          <a:lstStyle/>
          <a:p>
            <a:pPr algn="just">
              <a:lnSpc>
                <a:spcPct val="150000"/>
              </a:lnSpc>
            </a:pPr>
            <a:r>
              <a:rPr lang="en-US" sz="2000" b="1" dirty="0"/>
              <a:t>Insight</a:t>
            </a:r>
            <a:r>
              <a:rPr lang="en-US" sz="2000" dirty="0"/>
              <a:t>: "In FY-2020, Q3 (March, April, May) recorded the lowest sales with 2.1 million units sold, accounting for just 10% of the total sold quantity, </a:t>
            </a:r>
            <a:r>
              <a:rPr lang="en-US" sz="2000" dirty="0">
                <a:solidFill>
                  <a:schemeClr val="accent6"/>
                </a:solidFill>
              </a:rPr>
              <a:t>primarily due to the impact of COVID-19</a:t>
            </a:r>
            <a:r>
              <a:rPr lang="en-US" sz="2000" dirty="0"/>
              <a:t>. In contrast, </a:t>
            </a:r>
            <a:r>
              <a:rPr lang="en-US" sz="2000" dirty="0">
                <a:solidFill>
                  <a:schemeClr val="accent2">
                    <a:lumMod val="75000"/>
                  </a:schemeClr>
                </a:solidFill>
              </a:rPr>
              <a:t>Q1 was the highest contributor, with 7 million units sold, representing 34% </a:t>
            </a:r>
            <a:r>
              <a:rPr lang="en-US" sz="2000" dirty="0"/>
              <a:t>of the total sales for the year.“</a:t>
            </a:r>
          </a:p>
          <a:p>
            <a:pPr algn="just">
              <a:lnSpc>
                <a:spcPct val="150000"/>
              </a:lnSpc>
            </a:pPr>
            <a:endParaRPr lang="en-US" sz="2000" dirty="0"/>
          </a:p>
          <a:p>
            <a:pPr marL="342900" indent="-342900" algn="just">
              <a:lnSpc>
                <a:spcPct val="150000"/>
              </a:lnSpc>
              <a:buFont typeface="Wingdings" panose="05000000000000000000" pitchFamily="2" charset="2"/>
              <a:buChar char="Ø"/>
            </a:pPr>
            <a:r>
              <a:rPr lang="en-US" sz="2000" dirty="0"/>
              <a:t>To mitigate future declines in Q3, the company should consider offering discounts or promotional offers during this period to boost sales."</a:t>
            </a:r>
            <a:endParaRPr lang="en-IN" sz="2000" dirty="0"/>
          </a:p>
        </p:txBody>
      </p:sp>
      <p:graphicFrame>
        <p:nvGraphicFramePr>
          <p:cNvPr id="9" name="Chart 8">
            <a:extLst>
              <a:ext uri="{FF2B5EF4-FFF2-40B4-BE49-F238E27FC236}">
                <a16:creationId xmlns:a16="http://schemas.microsoft.com/office/drawing/2014/main" id="{CCB01527-ECA7-36D7-8DED-963D52A2D3BD}"/>
              </a:ext>
            </a:extLst>
          </p:cNvPr>
          <p:cNvGraphicFramePr>
            <a:graphicFrameLocks/>
          </p:cNvGraphicFramePr>
          <p:nvPr>
            <p:extLst>
              <p:ext uri="{D42A27DB-BD31-4B8C-83A1-F6EECF244321}">
                <p14:modId xmlns:p14="http://schemas.microsoft.com/office/powerpoint/2010/main" val="3842197092"/>
              </p:ext>
            </p:extLst>
          </p:nvPr>
        </p:nvGraphicFramePr>
        <p:xfrm>
          <a:off x="6096000" y="355921"/>
          <a:ext cx="5910386" cy="55879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316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5846C7-FC1C-93A7-1498-46F0BDAD0FF2}"/>
              </a:ext>
            </a:extLst>
          </p:cNvPr>
          <p:cNvPicPr>
            <a:picLocks noChangeAspect="1"/>
          </p:cNvPicPr>
          <p:nvPr/>
        </p:nvPicPr>
        <p:blipFill>
          <a:blip r:embed="rId2"/>
          <a:stretch>
            <a:fillRect/>
          </a:stretch>
        </p:blipFill>
        <p:spPr>
          <a:xfrm>
            <a:off x="1256749" y="1770605"/>
            <a:ext cx="5274292" cy="1807482"/>
          </a:xfrm>
          <a:prstGeom prst="rect">
            <a:avLst/>
          </a:prstGeom>
          <a:effectLst>
            <a:outerShdw blurRad="50800" dist="50800" dir="5400000" algn="ctr" rotWithShape="0">
              <a:srgbClr val="000000">
                <a:alpha val="10000"/>
              </a:srgbClr>
            </a:outerShdw>
            <a:reflection stA="19000" endPos="40000" dist="50800" dir="5400000" sy="-100000" algn="bl" rotWithShape="0"/>
          </a:effectLst>
        </p:spPr>
      </p:pic>
      <p:sp>
        <p:nvSpPr>
          <p:cNvPr id="5" name="TextBox 4">
            <a:extLst>
              <a:ext uri="{FF2B5EF4-FFF2-40B4-BE49-F238E27FC236}">
                <a16:creationId xmlns:a16="http://schemas.microsoft.com/office/drawing/2014/main" id="{A91E3795-2C70-FEBA-58BE-512BECAF4C49}"/>
              </a:ext>
            </a:extLst>
          </p:cNvPr>
          <p:cNvSpPr txBox="1"/>
          <p:nvPr/>
        </p:nvSpPr>
        <p:spPr>
          <a:xfrm>
            <a:off x="347241" y="243068"/>
            <a:ext cx="11366339" cy="883383"/>
          </a:xfrm>
          <a:prstGeom prst="rect">
            <a:avLst/>
          </a:prstGeom>
          <a:noFill/>
        </p:spPr>
        <p:txBody>
          <a:bodyPr wrap="square" rtlCol="0">
            <a:spAutoFit/>
          </a:bodyPr>
          <a:lstStyle/>
          <a:p>
            <a:pPr algn="just">
              <a:lnSpc>
                <a:spcPct val="150000"/>
              </a:lnSpc>
            </a:pPr>
            <a:r>
              <a:rPr lang="en-US" dirty="0"/>
              <a:t>#Req-9:	Which channel helped to bring more gross sales in the fiscal year 2021 and the percentage of contribution? The final output contains these fields, channel </a:t>
            </a:r>
            <a:r>
              <a:rPr lang="en-US" dirty="0" err="1"/>
              <a:t>gross_sales_mln</a:t>
            </a:r>
            <a:r>
              <a:rPr lang="en-US" dirty="0"/>
              <a:t> percentage </a:t>
            </a:r>
            <a:endParaRPr lang="en-IN" dirty="0"/>
          </a:p>
        </p:txBody>
      </p:sp>
    </p:spTree>
    <p:extLst>
      <p:ext uri="{BB962C8B-B14F-4D97-AF65-F5344CB8AC3E}">
        <p14:creationId xmlns:p14="http://schemas.microsoft.com/office/powerpoint/2010/main" val="118906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381F44A0-62F0-CEE8-7171-E81E78D256E4}"/>
              </a:ext>
            </a:extLst>
          </p:cNvPr>
          <p:cNvGraphicFramePr>
            <a:graphicFrameLocks/>
          </p:cNvGraphicFramePr>
          <p:nvPr>
            <p:extLst>
              <p:ext uri="{D42A27DB-BD31-4B8C-83A1-F6EECF244321}">
                <p14:modId xmlns:p14="http://schemas.microsoft.com/office/powerpoint/2010/main" val="1686992153"/>
              </p:ext>
            </p:extLst>
          </p:nvPr>
        </p:nvGraphicFramePr>
        <p:xfrm>
          <a:off x="1439988" y="638008"/>
          <a:ext cx="8947230" cy="5546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429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Box 6">
            <a:extLst>
              <a:ext uri="{FF2B5EF4-FFF2-40B4-BE49-F238E27FC236}">
                <a16:creationId xmlns:a16="http://schemas.microsoft.com/office/drawing/2014/main" id="{4F848CDE-F83E-C5B4-22D4-D998D41D9EA0}"/>
              </a:ext>
            </a:extLst>
          </p:cNvPr>
          <p:cNvGraphicFramePr/>
          <p:nvPr>
            <p:extLst>
              <p:ext uri="{D42A27DB-BD31-4B8C-83A1-F6EECF244321}">
                <p14:modId xmlns:p14="http://schemas.microsoft.com/office/powerpoint/2010/main" val="16682477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8A26E8-D607-D5EF-0CB5-3C50E8AD4780}"/>
              </a:ext>
            </a:extLst>
          </p:cNvPr>
          <p:cNvSpPr>
            <a:spLocks noGrp="1"/>
          </p:cNvSpPr>
          <p:nvPr>
            <p:ph type="title"/>
          </p:nvPr>
        </p:nvSpPr>
        <p:spPr>
          <a:xfrm>
            <a:off x="226025" y="643467"/>
            <a:ext cx="4620584" cy="4567137"/>
          </a:xfrm>
        </p:spPr>
        <p:txBody>
          <a:bodyPr vert="horz" lIns="91440" tIns="45720" rIns="91440" bIns="45720" rtlCol="0" anchor="b">
            <a:normAutofit/>
          </a:bodyPr>
          <a:lstStyle/>
          <a:p>
            <a:r>
              <a:rPr lang="en-US" sz="2400" kern="1200" dirty="0">
                <a:solidFill>
                  <a:schemeClr val="tx1"/>
                </a:solidFill>
                <a:latin typeface="+mj-lt"/>
                <a:ea typeface="+mj-ea"/>
                <a:cs typeface="+mj-cs"/>
              </a:rPr>
              <a:t>#Req-10: Get the Top 3 products in each division that have a high </a:t>
            </a:r>
            <a:r>
              <a:rPr lang="en-US" sz="2400" kern="1200" dirty="0" err="1">
                <a:solidFill>
                  <a:schemeClr val="tx1"/>
                </a:solidFill>
                <a:latin typeface="+mj-lt"/>
                <a:ea typeface="+mj-ea"/>
                <a:cs typeface="+mj-cs"/>
              </a:rPr>
              <a:t>total_sold_quantity</a:t>
            </a:r>
            <a:r>
              <a:rPr lang="en-US" sz="2400" kern="1200" dirty="0">
                <a:solidFill>
                  <a:schemeClr val="tx1"/>
                </a:solidFill>
                <a:latin typeface="+mj-lt"/>
                <a:ea typeface="+mj-ea"/>
                <a:cs typeface="+mj-cs"/>
              </a:rPr>
              <a:t> in the </a:t>
            </a:r>
            <a:r>
              <a:rPr lang="en-US" sz="2400" kern="1200" dirty="0" err="1">
                <a:solidFill>
                  <a:schemeClr val="tx1"/>
                </a:solidFill>
                <a:latin typeface="+mj-lt"/>
                <a:ea typeface="+mj-ea"/>
                <a:cs typeface="+mj-cs"/>
              </a:rPr>
              <a:t>fiscal_year</a:t>
            </a:r>
            <a:r>
              <a:rPr lang="en-US" sz="2400" kern="1200" dirty="0">
                <a:solidFill>
                  <a:schemeClr val="tx1"/>
                </a:solidFill>
                <a:latin typeface="+mj-lt"/>
                <a:ea typeface="+mj-ea"/>
                <a:cs typeface="+mj-cs"/>
              </a:rPr>
              <a:t> 2021? The final output contains these fields, </a:t>
            </a:r>
            <a:br>
              <a:rPr lang="en-US" sz="2400" kern="1200" dirty="0">
                <a:solidFill>
                  <a:schemeClr val="tx1"/>
                </a:solidFill>
                <a:latin typeface="+mj-lt"/>
                <a:ea typeface="+mj-ea"/>
                <a:cs typeface="+mj-cs"/>
              </a:rPr>
            </a:br>
            <a:r>
              <a:rPr lang="en-US" sz="2400" kern="1200" dirty="0">
                <a:solidFill>
                  <a:schemeClr val="bg2">
                    <a:lumMod val="50000"/>
                  </a:schemeClr>
                </a:solidFill>
                <a:latin typeface="+mj-lt"/>
                <a:ea typeface="+mj-ea"/>
                <a:cs typeface="+mj-cs"/>
              </a:rPr>
              <a:t>division, </a:t>
            </a:r>
            <a:br>
              <a:rPr lang="en-US" sz="2400" kern="1200" dirty="0">
                <a:solidFill>
                  <a:schemeClr val="bg2">
                    <a:lumMod val="50000"/>
                  </a:schemeClr>
                </a:solidFill>
                <a:latin typeface="+mj-lt"/>
                <a:ea typeface="+mj-ea"/>
                <a:cs typeface="+mj-cs"/>
              </a:rPr>
            </a:br>
            <a:r>
              <a:rPr lang="en-US" sz="2400" kern="1200" dirty="0" err="1">
                <a:solidFill>
                  <a:schemeClr val="bg2">
                    <a:lumMod val="50000"/>
                  </a:schemeClr>
                </a:solidFill>
                <a:latin typeface="+mj-lt"/>
                <a:ea typeface="+mj-ea"/>
                <a:cs typeface="+mj-cs"/>
              </a:rPr>
              <a:t>product_code</a:t>
            </a:r>
            <a:r>
              <a:rPr lang="en-US" sz="2400" kern="1200" dirty="0">
                <a:solidFill>
                  <a:schemeClr val="bg2">
                    <a:lumMod val="50000"/>
                  </a:schemeClr>
                </a:solidFill>
                <a:latin typeface="+mj-lt"/>
                <a:ea typeface="+mj-ea"/>
                <a:cs typeface="+mj-cs"/>
              </a:rPr>
              <a:t>, </a:t>
            </a:r>
            <a:br>
              <a:rPr lang="en-US" sz="2400" kern="1200" dirty="0">
                <a:solidFill>
                  <a:schemeClr val="bg2">
                    <a:lumMod val="50000"/>
                  </a:schemeClr>
                </a:solidFill>
                <a:latin typeface="+mj-lt"/>
                <a:ea typeface="+mj-ea"/>
                <a:cs typeface="+mj-cs"/>
              </a:rPr>
            </a:br>
            <a:r>
              <a:rPr lang="en-US" sz="2400" kern="1200" dirty="0">
                <a:solidFill>
                  <a:schemeClr val="bg2">
                    <a:lumMod val="50000"/>
                  </a:schemeClr>
                </a:solidFill>
                <a:latin typeface="+mj-lt"/>
                <a:ea typeface="+mj-ea"/>
                <a:cs typeface="+mj-cs"/>
              </a:rPr>
              <a:t>product, </a:t>
            </a:r>
            <a:br>
              <a:rPr lang="en-US" sz="2400" kern="1200" dirty="0">
                <a:solidFill>
                  <a:schemeClr val="bg2">
                    <a:lumMod val="50000"/>
                  </a:schemeClr>
                </a:solidFill>
                <a:latin typeface="+mj-lt"/>
                <a:ea typeface="+mj-ea"/>
                <a:cs typeface="+mj-cs"/>
              </a:rPr>
            </a:br>
            <a:r>
              <a:rPr lang="en-US" sz="2400" kern="1200" dirty="0" err="1">
                <a:solidFill>
                  <a:schemeClr val="bg2">
                    <a:lumMod val="50000"/>
                  </a:schemeClr>
                </a:solidFill>
                <a:latin typeface="+mj-lt"/>
                <a:ea typeface="+mj-ea"/>
                <a:cs typeface="+mj-cs"/>
              </a:rPr>
              <a:t>total_sold_quantity</a:t>
            </a:r>
            <a:r>
              <a:rPr lang="en-US" sz="2400" kern="1200" dirty="0">
                <a:solidFill>
                  <a:schemeClr val="bg2">
                    <a:lumMod val="50000"/>
                  </a:schemeClr>
                </a:solidFill>
                <a:latin typeface="+mj-lt"/>
                <a:ea typeface="+mj-ea"/>
                <a:cs typeface="+mj-cs"/>
              </a:rPr>
              <a:t>, </a:t>
            </a:r>
            <a:br>
              <a:rPr lang="en-US" sz="2400" kern="1200" dirty="0">
                <a:solidFill>
                  <a:schemeClr val="bg2">
                    <a:lumMod val="50000"/>
                  </a:schemeClr>
                </a:solidFill>
                <a:latin typeface="+mj-lt"/>
                <a:ea typeface="+mj-ea"/>
                <a:cs typeface="+mj-cs"/>
              </a:rPr>
            </a:br>
            <a:r>
              <a:rPr lang="en-US" sz="2400" kern="1200" dirty="0" err="1">
                <a:solidFill>
                  <a:schemeClr val="bg2">
                    <a:lumMod val="50000"/>
                  </a:schemeClr>
                </a:solidFill>
                <a:latin typeface="+mj-lt"/>
                <a:ea typeface="+mj-ea"/>
                <a:cs typeface="+mj-cs"/>
              </a:rPr>
              <a:t>rank_order</a:t>
            </a:r>
            <a:r>
              <a:rPr lang="en-US" sz="2400" kern="1200" dirty="0">
                <a:solidFill>
                  <a:schemeClr val="bg2">
                    <a:lumMod val="50000"/>
                  </a:schemeClr>
                </a:solidFill>
                <a:latin typeface="+mj-lt"/>
                <a:ea typeface="+mj-ea"/>
                <a:cs typeface="+mj-cs"/>
              </a:rPr>
              <a:t> </a:t>
            </a:r>
          </a:p>
        </p:txBody>
      </p:sp>
      <p:pic>
        <p:nvPicPr>
          <p:cNvPr id="12" name="Picture 11" descr="A screenshot of a list of items&#10;&#10;Description automatically generated">
            <a:extLst>
              <a:ext uri="{FF2B5EF4-FFF2-40B4-BE49-F238E27FC236}">
                <a16:creationId xmlns:a16="http://schemas.microsoft.com/office/drawing/2014/main" id="{FD99D733-4686-D558-61CA-167704BBE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3" y="1878496"/>
            <a:ext cx="6211217" cy="2911375"/>
          </a:xfrm>
          <a:prstGeom prst="rect">
            <a:avLst/>
          </a:prstGeom>
          <a:effectLst>
            <a:glow rad="101600">
              <a:schemeClr val="accent1">
                <a:alpha val="40000"/>
              </a:schemeClr>
            </a:glow>
            <a:outerShdw blurRad="50800" dist="50800" dir="3600000" algn="ctr" rotWithShape="0">
              <a:srgbClr val="000000">
                <a:alpha val="43137"/>
              </a:srgbClr>
            </a:outerShdw>
            <a:reflection stA="23000" endPos="28000" dist="50800" dir="5400000" sy="-100000" algn="bl" rotWithShape="0"/>
          </a:effectLst>
        </p:spPr>
      </p:pic>
    </p:spTree>
    <p:extLst>
      <p:ext uri="{BB962C8B-B14F-4D97-AF65-F5344CB8AC3E}">
        <p14:creationId xmlns:p14="http://schemas.microsoft.com/office/powerpoint/2010/main" val="27161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82B1553-7CE0-F11F-D3AD-17F1D3C2CBC5}"/>
              </a:ext>
            </a:extLst>
          </p:cNvPr>
          <p:cNvGraphicFramePr>
            <a:graphicFrameLocks/>
          </p:cNvGraphicFramePr>
          <p:nvPr>
            <p:extLst>
              <p:ext uri="{D42A27DB-BD31-4B8C-83A1-F6EECF244321}">
                <p14:modId xmlns:p14="http://schemas.microsoft.com/office/powerpoint/2010/main" val="3008802325"/>
              </p:ext>
            </p:extLst>
          </p:nvPr>
        </p:nvGraphicFramePr>
        <p:xfrm>
          <a:off x="0" y="1856024"/>
          <a:ext cx="3957163" cy="42822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B591D3D-2656-9C14-5C5F-1504AF13835D}"/>
              </a:ext>
            </a:extLst>
          </p:cNvPr>
          <p:cNvGraphicFramePr>
            <a:graphicFrameLocks/>
          </p:cNvGraphicFramePr>
          <p:nvPr>
            <p:extLst>
              <p:ext uri="{D42A27DB-BD31-4B8C-83A1-F6EECF244321}">
                <p14:modId xmlns:p14="http://schemas.microsoft.com/office/powerpoint/2010/main" val="1438410062"/>
              </p:ext>
            </p:extLst>
          </p:nvPr>
        </p:nvGraphicFramePr>
        <p:xfrm>
          <a:off x="3957163" y="1856024"/>
          <a:ext cx="4243765" cy="42822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5D80F90-D039-530C-7A72-61887F5B0FFB}"/>
              </a:ext>
            </a:extLst>
          </p:cNvPr>
          <p:cNvGraphicFramePr>
            <a:graphicFrameLocks/>
          </p:cNvGraphicFramePr>
          <p:nvPr>
            <p:extLst>
              <p:ext uri="{D42A27DB-BD31-4B8C-83A1-F6EECF244321}">
                <p14:modId xmlns:p14="http://schemas.microsoft.com/office/powerpoint/2010/main" val="2385469388"/>
              </p:ext>
            </p:extLst>
          </p:nvPr>
        </p:nvGraphicFramePr>
        <p:xfrm>
          <a:off x="8209187" y="1856024"/>
          <a:ext cx="3854993" cy="4282220"/>
        </p:xfrm>
        <a:graphic>
          <a:graphicData uri="http://schemas.openxmlformats.org/drawingml/2006/chart">
            <c:chart xmlns:c="http://schemas.openxmlformats.org/drawingml/2006/chart" xmlns:r="http://schemas.openxmlformats.org/officeDocument/2006/relationships" r:id="rId4"/>
          </a:graphicData>
        </a:graphic>
      </p:graphicFrame>
      <p:pic>
        <p:nvPicPr>
          <p:cNvPr id="15" name="Graphic 14" descr="Badge with solid fill">
            <a:extLst>
              <a:ext uri="{FF2B5EF4-FFF2-40B4-BE49-F238E27FC236}">
                <a16:creationId xmlns:a16="http://schemas.microsoft.com/office/drawing/2014/main" id="{5B19D1CB-EAD0-659D-3A93-11F12749CC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5544" y="3706469"/>
            <a:ext cx="546076" cy="546076"/>
          </a:xfrm>
          <a:prstGeom prst="rect">
            <a:avLst/>
          </a:prstGeom>
        </p:spPr>
      </p:pic>
      <p:pic>
        <p:nvPicPr>
          <p:cNvPr id="17" name="Graphic 16" descr="Badge 3 with solid fill">
            <a:extLst>
              <a:ext uri="{FF2B5EF4-FFF2-40B4-BE49-F238E27FC236}">
                <a16:creationId xmlns:a16="http://schemas.microsoft.com/office/drawing/2014/main" id="{D0DE342B-FC2C-F0E6-DB05-041B087C5A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62828" y="4252545"/>
            <a:ext cx="584008" cy="584008"/>
          </a:xfrm>
          <a:prstGeom prst="rect">
            <a:avLst/>
          </a:prstGeom>
        </p:spPr>
      </p:pic>
      <p:pic>
        <p:nvPicPr>
          <p:cNvPr id="19" name="Graphic 18" descr="Badge 1 with solid fill">
            <a:extLst>
              <a:ext uri="{FF2B5EF4-FFF2-40B4-BE49-F238E27FC236}">
                <a16:creationId xmlns:a16="http://schemas.microsoft.com/office/drawing/2014/main" id="{9CBFF587-32C2-BDE1-28BE-29254A2665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8057" y="3151531"/>
            <a:ext cx="554938" cy="554938"/>
          </a:xfrm>
          <a:prstGeom prst="rect">
            <a:avLst/>
          </a:prstGeom>
        </p:spPr>
      </p:pic>
      <p:pic>
        <p:nvPicPr>
          <p:cNvPr id="20" name="Graphic 19" descr="Badge 1 with solid fill">
            <a:extLst>
              <a:ext uri="{FF2B5EF4-FFF2-40B4-BE49-F238E27FC236}">
                <a16:creationId xmlns:a16="http://schemas.microsoft.com/office/drawing/2014/main" id="{C4BCD661-F484-D777-F2ED-5344370E21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20294" y="3151531"/>
            <a:ext cx="554938" cy="554938"/>
          </a:xfrm>
          <a:prstGeom prst="rect">
            <a:avLst/>
          </a:prstGeom>
        </p:spPr>
      </p:pic>
      <p:pic>
        <p:nvPicPr>
          <p:cNvPr id="21" name="Graphic 20" descr="Badge with solid fill">
            <a:extLst>
              <a:ext uri="{FF2B5EF4-FFF2-40B4-BE49-F238E27FC236}">
                <a16:creationId xmlns:a16="http://schemas.microsoft.com/office/drawing/2014/main" id="{0E765661-A9AB-13F3-12BD-A216AAB78E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99307" y="3998473"/>
            <a:ext cx="546076" cy="546076"/>
          </a:xfrm>
          <a:prstGeom prst="rect">
            <a:avLst/>
          </a:prstGeom>
        </p:spPr>
      </p:pic>
      <p:pic>
        <p:nvPicPr>
          <p:cNvPr id="22" name="Graphic 21" descr="Badge 3 with solid fill">
            <a:extLst>
              <a:ext uri="{FF2B5EF4-FFF2-40B4-BE49-F238E27FC236}">
                <a16:creationId xmlns:a16="http://schemas.microsoft.com/office/drawing/2014/main" id="{D7168FB5-3701-696E-1C73-87BA8D2DCA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44087" y="4271511"/>
            <a:ext cx="584008" cy="584008"/>
          </a:xfrm>
          <a:prstGeom prst="rect">
            <a:avLst/>
          </a:prstGeom>
        </p:spPr>
      </p:pic>
      <p:pic>
        <p:nvPicPr>
          <p:cNvPr id="23" name="Graphic 22" descr="Badge 1 with solid fill">
            <a:extLst>
              <a:ext uri="{FF2B5EF4-FFF2-40B4-BE49-F238E27FC236}">
                <a16:creationId xmlns:a16="http://schemas.microsoft.com/office/drawing/2014/main" id="{37465B87-A3BF-F5BF-225C-C084482851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64059" y="3151531"/>
            <a:ext cx="542512" cy="542512"/>
          </a:xfrm>
          <a:prstGeom prst="rect">
            <a:avLst/>
          </a:prstGeom>
        </p:spPr>
      </p:pic>
      <p:pic>
        <p:nvPicPr>
          <p:cNvPr id="24" name="Graphic 23" descr="Badge with solid fill">
            <a:extLst>
              <a:ext uri="{FF2B5EF4-FFF2-40B4-BE49-F238E27FC236}">
                <a16:creationId xmlns:a16="http://schemas.microsoft.com/office/drawing/2014/main" id="{DAD99005-B198-C1CF-8A1D-253E1723D5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01577" y="4017439"/>
            <a:ext cx="527110" cy="527110"/>
          </a:xfrm>
          <a:prstGeom prst="rect">
            <a:avLst/>
          </a:prstGeom>
        </p:spPr>
      </p:pic>
      <p:pic>
        <p:nvPicPr>
          <p:cNvPr id="25" name="Graphic 24" descr="Badge 3 with solid fill">
            <a:extLst>
              <a:ext uri="{FF2B5EF4-FFF2-40B4-BE49-F238E27FC236}">
                <a16:creationId xmlns:a16="http://schemas.microsoft.com/office/drawing/2014/main" id="{F796A679-25F6-6132-2D82-F679F5842E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52521" y="4234121"/>
            <a:ext cx="546076" cy="546076"/>
          </a:xfrm>
          <a:prstGeom prst="rect">
            <a:avLst/>
          </a:prstGeom>
        </p:spPr>
      </p:pic>
      <p:sp>
        <p:nvSpPr>
          <p:cNvPr id="26" name="TextBox 25">
            <a:extLst>
              <a:ext uri="{FF2B5EF4-FFF2-40B4-BE49-F238E27FC236}">
                <a16:creationId xmlns:a16="http://schemas.microsoft.com/office/drawing/2014/main" id="{5DC89C6A-5588-6AFF-11C6-E9B68368054D}"/>
              </a:ext>
            </a:extLst>
          </p:cNvPr>
          <p:cNvSpPr txBox="1"/>
          <p:nvPr/>
        </p:nvSpPr>
        <p:spPr>
          <a:xfrm>
            <a:off x="186813" y="573299"/>
            <a:ext cx="3770350" cy="923330"/>
          </a:xfrm>
          <a:prstGeom prst="rect">
            <a:avLst/>
          </a:prstGeom>
          <a:noFill/>
        </p:spPr>
        <p:txBody>
          <a:bodyPr wrap="square" rtlCol="0">
            <a:spAutoFit/>
          </a:bodyPr>
          <a:lstStyle/>
          <a:p>
            <a:r>
              <a:rPr lang="en-IN" dirty="0"/>
              <a:t>The “</a:t>
            </a:r>
            <a:r>
              <a:rPr lang="en-IN" dirty="0" err="1">
                <a:solidFill>
                  <a:schemeClr val="accent4">
                    <a:lumMod val="75000"/>
                  </a:schemeClr>
                </a:solidFill>
              </a:rPr>
              <a:t>Pendrive</a:t>
            </a:r>
            <a:r>
              <a:rPr lang="en-IN" dirty="0"/>
              <a:t>” is the most selling product in N&amp;S division, which were around </a:t>
            </a:r>
            <a:r>
              <a:rPr lang="en-IN" dirty="0">
                <a:solidFill>
                  <a:schemeClr val="accent6"/>
                </a:solidFill>
              </a:rPr>
              <a:t>7 lakh </a:t>
            </a:r>
            <a:r>
              <a:rPr lang="en-IN" dirty="0"/>
              <a:t>in quantity.</a:t>
            </a:r>
          </a:p>
        </p:txBody>
      </p:sp>
      <p:sp>
        <p:nvSpPr>
          <p:cNvPr id="27" name="TextBox 26">
            <a:extLst>
              <a:ext uri="{FF2B5EF4-FFF2-40B4-BE49-F238E27FC236}">
                <a16:creationId xmlns:a16="http://schemas.microsoft.com/office/drawing/2014/main" id="{4B8F7BC1-0636-12D0-72E6-B208A76E6E0B}"/>
              </a:ext>
            </a:extLst>
          </p:cNvPr>
          <p:cNvSpPr txBox="1"/>
          <p:nvPr/>
        </p:nvSpPr>
        <p:spPr>
          <a:xfrm>
            <a:off x="4187170" y="568276"/>
            <a:ext cx="3770350" cy="923330"/>
          </a:xfrm>
          <a:prstGeom prst="rect">
            <a:avLst/>
          </a:prstGeom>
          <a:noFill/>
        </p:spPr>
        <p:txBody>
          <a:bodyPr wrap="square" rtlCol="0">
            <a:spAutoFit/>
          </a:bodyPr>
          <a:lstStyle/>
          <a:p>
            <a:r>
              <a:rPr lang="en-IN" dirty="0"/>
              <a:t>The “</a:t>
            </a:r>
            <a:r>
              <a:rPr lang="en-IN" dirty="0">
                <a:solidFill>
                  <a:schemeClr val="accent4">
                    <a:lumMod val="75000"/>
                  </a:schemeClr>
                </a:solidFill>
              </a:rPr>
              <a:t>Mouse</a:t>
            </a:r>
            <a:r>
              <a:rPr lang="en-IN" dirty="0"/>
              <a:t>” is the most selling product in P&amp;A division, which were around </a:t>
            </a:r>
            <a:r>
              <a:rPr lang="en-IN" dirty="0">
                <a:solidFill>
                  <a:schemeClr val="accent6"/>
                </a:solidFill>
              </a:rPr>
              <a:t>4 lakh </a:t>
            </a:r>
            <a:r>
              <a:rPr lang="en-IN" dirty="0"/>
              <a:t>in quantity.</a:t>
            </a:r>
          </a:p>
        </p:txBody>
      </p:sp>
      <p:sp>
        <p:nvSpPr>
          <p:cNvPr id="28" name="TextBox 27">
            <a:extLst>
              <a:ext uri="{FF2B5EF4-FFF2-40B4-BE49-F238E27FC236}">
                <a16:creationId xmlns:a16="http://schemas.microsoft.com/office/drawing/2014/main" id="{828FF727-7252-442C-A1A0-1448B9FB4D87}"/>
              </a:ext>
            </a:extLst>
          </p:cNvPr>
          <p:cNvSpPr txBox="1"/>
          <p:nvPr/>
        </p:nvSpPr>
        <p:spPr>
          <a:xfrm>
            <a:off x="8234837" y="634506"/>
            <a:ext cx="3770350" cy="1200329"/>
          </a:xfrm>
          <a:prstGeom prst="rect">
            <a:avLst/>
          </a:prstGeom>
          <a:noFill/>
        </p:spPr>
        <p:txBody>
          <a:bodyPr wrap="square" rtlCol="0">
            <a:spAutoFit/>
          </a:bodyPr>
          <a:lstStyle/>
          <a:p>
            <a:r>
              <a:rPr lang="en-IN" dirty="0"/>
              <a:t>The “</a:t>
            </a:r>
            <a:r>
              <a:rPr lang="en-IN" dirty="0">
                <a:solidFill>
                  <a:schemeClr val="accent4">
                    <a:lumMod val="75000"/>
                  </a:schemeClr>
                </a:solidFill>
              </a:rPr>
              <a:t>Personal Laptops</a:t>
            </a:r>
            <a:r>
              <a:rPr lang="en-IN" dirty="0"/>
              <a:t>” is the most selling product in N&amp;S division, which were around </a:t>
            </a:r>
            <a:r>
              <a:rPr lang="en-IN" dirty="0">
                <a:solidFill>
                  <a:schemeClr val="accent6"/>
                </a:solidFill>
              </a:rPr>
              <a:t>17 Thousands </a:t>
            </a:r>
            <a:r>
              <a:rPr lang="en-IN" dirty="0"/>
              <a:t>in quantity.</a:t>
            </a:r>
          </a:p>
        </p:txBody>
      </p:sp>
    </p:spTree>
    <p:extLst>
      <p:ext uri="{BB962C8B-B14F-4D97-AF65-F5344CB8AC3E}">
        <p14:creationId xmlns:p14="http://schemas.microsoft.com/office/powerpoint/2010/main" val="1211798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4EBD92-A497-2B7F-2FD2-567CC8C3B1A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ln w="9525">
                  <a:solidFill>
                    <a:schemeClr val="accent6">
                      <a:lumMod val="75000"/>
                    </a:schemeClr>
                  </a:solidFill>
                </a:ln>
                <a:solidFill>
                  <a:schemeClr val="tx1"/>
                </a:solidFill>
                <a:latin typeface="+mj-lt"/>
                <a:ea typeface="+mj-ea"/>
                <a:cs typeface="+mj-cs"/>
              </a:rPr>
              <a:t>END</a:t>
            </a:r>
            <a:br>
              <a:rPr lang="en-US" sz="7200" kern="1200">
                <a:ln w="9525">
                  <a:solidFill>
                    <a:schemeClr val="accent6">
                      <a:lumMod val="75000"/>
                    </a:schemeClr>
                  </a:solidFill>
                </a:ln>
                <a:solidFill>
                  <a:schemeClr val="tx1"/>
                </a:solidFill>
                <a:latin typeface="+mj-lt"/>
                <a:ea typeface="+mj-ea"/>
                <a:cs typeface="+mj-cs"/>
              </a:rPr>
            </a:br>
            <a:r>
              <a:rPr lang="en-US" sz="7200" kern="1200">
                <a:ln w="9525">
                  <a:solidFill>
                    <a:schemeClr val="accent6">
                      <a:lumMod val="75000"/>
                    </a:schemeClr>
                  </a:solidFill>
                </a:ln>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03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3076-E6D9-D89A-E454-6CBBF1DF3E8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149611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D7A0-3C60-4F8C-7CD4-203F27891B6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8650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92471-34DD-DD81-5A0B-D71E11BB707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1DADE-5A72-C8AD-1863-0E3BC1041930}"/>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3700" dirty="0"/>
              <a:t>BACKGROUND/CONTEXT</a:t>
            </a:r>
          </a:p>
        </p:txBody>
      </p:sp>
      <p:sp>
        <p:nvSpPr>
          <p:cNvPr id="3" name="TextBox 2">
            <a:extLst>
              <a:ext uri="{FF2B5EF4-FFF2-40B4-BE49-F238E27FC236}">
                <a16:creationId xmlns:a16="http://schemas.microsoft.com/office/drawing/2014/main" id="{783E9A43-306D-B372-4CAA-4C88A85162C8}"/>
              </a:ext>
            </a:extLst>
          </p:cNvPr>
          <p:cNvSpPr txBox="1"/>
          <p:nvPr/>
        </p:nvSpPr>
        <p:spPr>
          <a:xfrm>
            <a:off x="838200" y="1967948"/>
            <a:ext cx="4936435" cy="4524927"/>
          </a:xfrm>
          <a:prstGeom prst="rect">
            <a:avLst/>
          </a:prstGeom>
        </p:spPr>
        <p:txBody>
          <a:bodyPr vert="horz" lIns="91440" tIns="45720" rIns="91440" bIns="45720" rtlCol="0">
            <a:normAutofit/>
          </a:bodyPr>
          <a:lstStyle/>
          <a:p>
            <a:pPr marL="114300" indent="-228600" defTabSz="914400">
              <a:lnSpc>
                <a:spcPct val="90000"/>
              </a:lnSpc>
              <a:spcAft>
                <a:spcPts val="600"/>
              </a:spcAft>
              <a:buFont typeface="Arial" panose="020B0604020202020204" pitchFamily="34" charset="0"/>
              <a:buChar char="•"/>
            </a:pPr>
            <a:r>
              <a:rPr lang="en-US" sz="1600" dirty="0">
                <a:solidFill>
                  <a:schemeClr val="accent4">
                    <a:lumMod val="75000"/>
                  </a:schemeClr>
                </a:solidFill>
              </a:rPr>
              <a:t>Our Company</a:t>
            </a:r>
          </a:p>
          <a:p>
            <a:pPr lvl="1" defTabSz="914400">
              <a:lnSpc>
                <a:spcPct val="90000"/>
              </a:lnSpc>
              <a:spcAft>
                <a:spcPts val="600"/>
              </a:spcAft>
            </a:pPr>
            <a:r>
              <a:rPr lang="en-US" sz="1400" dirty="0" err="1"/>
              <a:t>Atliq</a:t>
            </a:r>
            <a:r>
              <a:rPr lang="en-US" sz="1400" dirty="0"/>
              <a:t> Hardware's (fictitious company) – one of the leading computer hardware producers in India.</a:t>
            </a:r>
          </a:p>
          <a:p>
            <a:pPr marL="114300" indent="-228600" defTabSz="914400">
              <a:lnSpc>
                <a:spcPct val="90000"/>
              </a:lnSpc>
              <a:spcAft>
                <a:spcPts val="600"/>
              </a:spcAft>
              <a:buFont typeface="Arial" panose="020B0604020202020204" pitchFamily="34" charset="0"/>
              <a:buChar char="•"/>
            </a:pPr>
            <a:endParaRPr lang="en-US" sz="1300" dirty="0"/>
          </a:p>
          <a:p>
            <a:pPr marL="114300" indent="-228600" defTabSz="914400">
              <a:lnSpc>
                <a:spcPct val="90000"/>
              </a:lnSpc>
              <a:spcAft>
                <a:spcPts val="600"/>
              </a:spcAft>
              <a:buFont typeface="Arial" panose="020B0604020202020204" pitchFamily="34" charset="0"/>
              <a:buChar char="•"/>
            </a:pPr>
            <a:r>
              <a:rPr lang="en-US" sz="1600" dirty="0">
                <a:solidFill>
                  <a:schemeClr val="accent4">
                    <a:lumMod val="75000"/>
                  </a:schemeClr>
                </a:solidFill>
              </a:rPr>
              <a:t>Background</a:t>
            </a:r>
          </a:p>
          <a:p>
            <a:pPr lvl="1" defTabSz="914400">
              <a:lnSpc>
                <a:spcPct val="90000"/>
              </a:lnSpc>
              <a:spcAft>
                <a:spcPts val="600"/>
              </a:spcAft>
            </a:pPr>
            <a:r>
              <a:rPr lang="en-US" sz="1400" dirty="0"/>
              <a:t>The management noticed that they do not get enough insights to make quick and smart data-informed decisions.</a:t>
            </a:r>
          </a:p>
          <a:p>
            <a:pPr marL="114300" indent="-228600" defTabSz="914400">
              <a:lnSpc>
                <a:spcPct val="90000"/>
              </a:lnSpc>
              <a:spcAft>
                <a:spcPts val="600"/>
              </a:spcAft>
              <a:buFont typeface="Arial" panose="020B0604020202020204" pitchFamily="34" charset="0"/>
              <a:buChar char="•"/>
            </a:pPr>
            <a:endParaRPr lang="en-US" sz="1300" dirty="0"/>
          </a:p>
          <a:p>
            <a:pPr marL="114300" indent="-228600" defTabSz="914400">
              <a:lnSpc>
                <a:spcPct val="90000"/>
              </a:lnSpc>
              <a:spcAft>
                <a:spcPts val="600"/>
              </a:spcAft>
              <a:buFont typeface="Arial" panose="020B0604020202020204" pitchFamily="34" charset="0"/>
              <a:buChar char="•"/>
            </a:pPr>
            <a:r>
              <a:rPr lang="en-US" sz="1600" dirty="0">
                <a:solidFill>
                  <a:schemeClr val="accent4">
                    <a:lumMod val="75000"/>
                  </a:schemeClr>
                </a:solidFill>
              </a:rPr>
              <a:t>Problem</a:t>
            </a:r>
          </a:p>
          <a:p>
            <a:pPr lvl="1" defTabSz="914400">
              <a:lnSpc>
                <a:spcPct val="90000"/>
              </a:lnSpc>
              <a:spcAft>
                <a:spcPts val="600"/>
              </a:spcAft>
            </a:pPr>
            <a:r>
              <a:rPr lang="en-US" sz="1400" dirty="0"/>
              <a:t>There are 10 ad-hoc requests for which the company needs insights.</a:t>
            </a:r>
          </a:p>
          <a:p>
            <a:pPr marL="114300" indent="-228600" defTabSz="914400">
              <a:lnSpc>
                <a:spcPct val="90000"/>
              </a:lnSpc>
              <a:spcAft>
                <a:spcPts val="600"/>
              </a:spcAft>
              <a:buFont typeface="Arial" panose="020B0604020202020204" pitchFamily="34" charset="0"/>
              <a:buChar char="•"/>
            </a:pPr>
            <a:endParaRPr lang="en-US" sz="1300" dirty="0"/>
          </a:p>
          <a:p>
            <a:pPr marL="114300" indent="-228600" defTabSz="914400">
              <a:lnSpc>
                <a:spcPct val="90000"/>
              </a:lnSpc>
              <a:spcAft>
                <a:spcPts val="600"/>
              </a:spcAft>
              <a:buFont typeface="Arial" panose="020B0604020202020204" pitchFamily="34" charset="0"/>
              <a:buChar char="•"/>
            </a:pPr>
            <a:r>
              <a:rPr lang="en-US" sz="1600" dirty="0">
                <a:solidFill>
                  <a:schemeClr val="accent4">
                    <a:lumMod val="75000"/>
                  </a:schemeClr>
                </a:solidFill>
              </a:rPr>
              <a:t>Approach</a:t>
            </a:r>
          </a:p>
          <a:p>
            <a:pPr lvl="1" defTabSz="914400">
              <a:lnSpc>
                <a:spcPct val="90000"/>
              </a:lnSpc>
              <a:spcAft>
                <a:spcPts val="600"/>
              </a:spcAft>
            </a:pPr>
            <a:r>
              <a:rPr lang="en-US" sz="1400" dirty="0"/>
              <a:t>Run a SQL query to answer these requests. Convert it into visualizations and present the insights to the top-level management.</a:t>
            </a:r>
          </a:p>
        </p:txBody>
      </p:sp>
      <p:pic>
        <p:nvPicPr>
          <p:cNvPr id="4" name="Picture 3">
            <a:extLst>
              <a:ext uri="{FF2B5EF4-FFF2-40B4-BE49-F238E27FC236}">
                <a16:creationId xmlns:a16="http://schemas.microsoft.com/office/drawing/2014/main" id="{17D4C441-6327-D95B-241D-7C2BDD0C43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395" r="173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8599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34124-F92F-C03E-423B-D6F4664D13EF}"/>
              </a:ext>
            </a:extLst>
          </p:cNvPr>
          <p:cNvSpPr txBox="1"/>
          <p:nvPr/>
        </p:nvSpPr>
        <p:spPr>
          <a:xfrm>
            <a:off x="479320" y="817355"/>
            <a:ext cx="1582994" cy="369332"/>
          </a:xfrm>
          <a:prstGeom prst="rect">
            <a:avLst/>
          </a:prstGeom>
          <a:solidFill>
            <a:schemeClr val="accent6">
              <a:lumMod val="20000"/>
              <a:lumOff val="80000"/>
            </a:schemeClr>
          </a:solidFill>
        </p:spPr>
        <p:txBody>
          <a:bodyPr wrap="square" rtlCol="0">
            <a:spAutoFit/>
          </a:bodyPr>
          <a:lstStyle/>
          <a:p>
            <a:pPr algn="ctr"/>
            <a:r>
              <a:rPr lang="en-IN" dirty="0"/>
              <a:t>PC</a:t>
            </a:r>
          </a:p>
        </p:txBody>
      </p:sp>
      <p:sp>
        <p:nvSpPr>
          <p:cNvPr id="4" name="TextBox 3">
            <a:extLst>
              <a:ext uri="{FF2B5EF4-FFF2-40B4-BE49-F238E27FC236}">
                <a16:creationId xmlns:a16="http://schemas.microsoft.com/office/drawing/2014/main" id="{4E53CD71-AD8F-E077-FAE2-A0BCD5276C28}"/>
              </a:ext>
            </a:extLst>
          </p:cNvPr>
          <p:cNvSpPr txBox="1"/>
          <p:nvPr/>
        </p:nvSpPr>
        <p:spPr>
          <a:xfrm>
            <a:off x="86289" y="1796534"/>
            <a:ext cx="1282851" cy="369332"/>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Desktop</a:t>
            </a:r>
          </a:p>
        </p:txBody>
      </p:sp>
      <p:sp>
        <p:nvSpPr>
          <p:cNvPr id="5" name="TextBox 4">
            <a:extLst>
              <a:ext uri="{FF2B5EF4-FFF2-40B4-BE49-F238E27FC236}">
                <a16:creationId xmlns:a16="http://schemas.microsoft.com/office/drawing/2014/main" id="{5C46FA19-2731-8CEB-088C-D1431F2A5F7F}"/>
              </a:ext>
            </a:extLst>
          </p:cNvPr>
          <p:cNvSpPr txBox="1"/>
          <p:nvPr/>
        </p:nvSpPr>
        <p:spPr>
          <a:xfrm>
            <a:off x="1934494" y="1800581"/>
            <a:ext cx="1455174" cy="369332"/>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Notebook</a:t>
            </a:r>
          </a:p>
        </p:txBody>
      </p:sp>
      <p:sp>
        <p:nvSpPr>
          <p:cNvPr id="6" name="TextBox 5">
            <a:extLst>
              <a:ext uri="{FF2B5EF4-FFF2-40B4-BE49-F238E27FC236}">
                <a16:creationId xmlns:a16="http://schemas.microsoft.com/office/drawing/2014/main" id="{92274EEE-51D3-3216-A32F-14347535CC3C}"/>
              </a:ext>
            </a:extLst>
          </p:cNvPr>
          <p:cNvSpPr txBox="1"/>
          <p:nvPr/>
        </p:nvSpPr>
        <p:spPr>
          <a:xfrm>
            <a:off x="921771" y="2514086"/>
            <a:ext cx="1282851" cy="646331"/>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Business</a:t>
            </a:r>
          </a:p>
          <a:p>
            <a:r>
              <a:rPr lang="en-IN" dirty="0"/>
              <a:t>laptop</a:t>
            </a:r>
          </a:p>
        </p:txBody>
      </p:sp>
      <p:sp>
        <p:nvSpPr>
          <p:cNvPr id="7" name="TextBox 6">
            <a:extLst>
              <a:ext uri="{FF2B5EF4-FFF2-40B4-BE49-F238E27FC236}">
                <a16:creationId xmlns:a16="http://schemas.microsoft.com/office/drawing/2014/main" id="{5993B8C6-33A2-3738-65A9-219BD904D7C4}"/>
              </a:ext>
            </a:extLst>
          </p:cNvPr>
          <p:cNvSpPr txBox="1"/>
          <p:nvPr/>
        </p:nvSpPr>
        <p:spPr>
          <a:xfrm>
            <a:off x="985939" y="3504590"/>
            <a:ext cx="1282852" cy="646331"/>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Personal</a:t>
            </a:r>
          </a:p>
          <a:p>
            <a:r>
              <a:rPr lang="en-IN" dirty="0"/>
              <a:t>laptop</a:t>
            </a:r>
          </a:p>
        </p:txBody>
      </p:sp>
      <p:sp>
        <p:nvSpPr>
          <p:cNvPr id="8" name="TextBox 7">
            <a:extLst>
              <a:ext uri="{FF2B5EF4-FFF2-40B4-BE49-F238E27FC236}">
                <a16:creationId xmlns:a16="http://schemas.microsoft.com/office/drawing/2014/main" id="{7A82EE36-58AC-1B89-D172-BEDAE16442B9}"/>
              </a:ext>
            </a:extLst>
          </p:cNvPr>
          <p:cNvSpPr txBox="1"/>
          <p:nvPr/>
        </p:nvSpPr>
        <p:spPr>
          <a:xfrm>
            <a:off x="2963259" y="2514087"/>
            <a:ext cx="1212990" cy="646331"/>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Gaming</a:t>
            </a:r>
          </a:p>
          <a:p>
            <a:r>
              <a:rPr lang="en-IN" dirty="0"/>
              <a:t>laptop</a:t>
            </a:r>
          </a:p>
        </p:txBody>
      </p:sp>
      <p:sp>
        <p:nvSpPr>
          <p:cNvPr id="9" name="TextBox 8">
            <a:extLst>
              <a:ext uri="{FF2B5EF4-FFF2-40B4-BE49-F238E27FC236}">
                <a16:creationId xmlns:a16="http://schemas.microsoft.com/office/drawing/2014/main" id="{7CCB5386-1303-3947-E489-B079C3CE2CFB}"/>
              </a:ext>
            </a:extLst>
          </p:cNvPr>
          <p:cNvSpPr txBox="1"/>
          <p:nvPr/>
        </p:nvSpPr>
        <p:spPr>
          <a:xfrm>
            <a:off x="2963259" y="3433062"/>
            <a:ext cx="1212990" cy="646331"/>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Business</a:t>
            </a:r>
          </a:p>
          <a:p>
            <a:r>
              <a:rPr lang="en-IN" dirty="0"/>
              <a:t>laptop</a:t>
            </a:r>
          </a:p>
        </p:txBody>
      </p:sp>
      <p:sp>
        <p:nvSpPr>
          <p:cNvPr id="10" name="TextBox 9">
            <a:extLst>
              <a:ext uri="{FF2B5EF4-FFF2-40B4-BE49-F238E27FC236}">
                <a16:creationId xmlns:a16="http://schemas.microsoft.com/office/drawing/2014/main" id="{2CA5E100-028D-C6A8-85AD-4EE3275C9FBE}"/>
              </a:ext>
            </a:extLst>
          </p:cNvPr>
          <p:cNvSpPr txBox="1"/>
          <p:nvPr/>
        </p:nvSpPr>
        <p:spPr>
          <a:xfrm>
            <a:off x="2963259" y="4352037"/>
            <a:ext cx="1212990" cy="646331"/>
          </a:xfrm>
          <a:prstGeom prst="rect">
            <a:avLst/>
          </a:prstGeom>
          <a:solidFill>
            <a:schemeClr val="accent6">
              <a:lumMod val="20000"/>
              <a:lumOff val="80000"/>
            </a:schemeClr>
          </a:solidFill>
        </p:spPr>
        <p:txBody>
          <a:bodyPr wrap="square" rtlCol="0">
            <a:spAutoFit/>
          </a:bodyPr>
          <a:lstStyle>
            <a:defPPr>
              <a:defRPr lang="en-US"/>
            </a:defPPr>
            <a:lvl1pPr algn="ctr">
              <a:defRPr/>
            </a:lvl1pPr>
          </a:lstStyle>
          <a:p>
            <a:r>
              <a:rPr lang="en-IN" dirty="0"/>
              <a:t>Personal</a:t>
            </a:r>
          </a:p>
          <a:p>
            <a:r>
              <a:rPr lang="en-IN" dirty="0"/>
              <a:t>laptop</a:t>
            </a:r>
          </a:p>
        </p:txBody>
      </p:sp>
      <p:cxnSp>
        <p:nvCxnSpPr>
          <p:cNvPr id="12" name="Straight Connector 11">
            <a:extLst>
              <a:ext uri="{FF2B5EF4-FFF2-40B4-BE49-F238E27FC236}">
                <a16:creationId xmlns:a16="http://schemas.microsoft.com/office/drawing/2014/main" id="{E313E185-5AF5-1241-E01B-30E73728CE54}"/>
              </a:ext>
            </a:extLst>
          </p:cNvPr>
          <p:cNvCxnSpPr>
            <a:cxnSpLocks/>
            <a:stCxn id="3" idx="2"/>
          </p:cNvCxnSpPr>
          <p:nvPr/>
        </p:nvCxnSpPr>
        <p:spPr>
          <a:xfrm>
            <a:off x="1270817" y="1186687"/>
            <a:ext cx="0" cy="3441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83F8B54-ED22-877E-4355-0EEB435CB05B}"/>
              </a:ext>
            </a:extLst>
          </p:cNvPr>
          <p:cNvCxnSpPr>
            <a:cxnSpLocks/>
          </p:cNvCxnSpPr>
          <p:nvPr/>
        </p:nvCxnSpPr>
        <p:spPr>
          <a:xfrm>
            <a:off x="1256069" y="1525278"/>
            <a:ext cx="1406012" cy="55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F34B937-DF53-D1A5-A9B4-2E5E45DE730E}"/>
              </a:ext>
            </a:extLst>
          </p:cNvPr>
          <p:cNvCxnSpPr>
            <a:cxnSpLocks/>
          </p:cNvCxnSpPr>
          <p:nvPr/>
        </p:nvCxnSpPr>
        <p:spPr>
          <a:xfrm flipH="1">
            <a:off x="715294" y="1525278"/>
            <a:ext cx="6437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BE34C78-E5D8-8B45-4607-CC2F2C6DB1FB}"/>
              </a:ext>
            </a:extLst>
          </p:cNvPr>
          <p:cNvCxnSpPr>
            <a:cxnSpLocks/>
          </p:cNvCxnSpPr>
          <p:nvPr/>
        </p:nvCxnSpPr>
        <p:spPr>
          <a:xfrm>
            <a:off x="715294" y="1525278"/>
            <a:ext cx="2330" cy="27530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BB40DB7-EA3B-A987-1866-492BA8FF1264}"/>
              </a:ext>
            </a:extLst>
          </p:cNvPr>
          <p:cNvCxnSpPr>
            <a:cxnSpLocks/>
            <a:endCxn id="5" idx="0"/>
          </p:cNvCxnSpPr>
          <p:nvPr/>
        </p:nvCxnSpPr>
        <p:spPr>
          <a:xfrm>
            <a:off x="2662081" y="1519697"/>
            <a:ext cx="0" cy="280884"/>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FCB2AFD-FDEF-04ED-A458-86EF46011D89}"/>
              </a:ext>
            </a:extLst>
          </p:cNvPr>
          <p:cNvCxnSpPr>
            <a:cxnSpLocks/>
          </p:cNvCxnSpPr>
          <p:nvPr/>
        </p:nvCxnSpPr>
        <p:spPr>
          <a:xfrm flipH="1">
            <a:off x="715294" y="2169913"/>
            <a:ext cx="2330" cy="1657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F0EF5BDC-A3AD-D302-2A3E-573D462E4CF7}"/>
              </a:ext>
            </a:extLst>
          </p:cNvPr>
          <p:cNvCxnSpPr>
            <a:cxnSpLocks/>
            <a:stCxn id="7" idx="1"/>
          </p:cNvCxnSpPr>
          <p:nvPr/>
        </p:nvCxnSpPr>
        <p:spPr>
          <a:xfrm flipH="1" flipV="1">
            <a:off x="715294" y="3827755"/>
            <a:ext cx="2706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96C4964-9678-6077-F847-9F556BEC0EDF}"/>
              </a:ext>
            </a:extLst>
          </p:cNvPr>
          <p:cNvCxnSpPr>
            <a:stCxn id="6" idx="1"/>
          </p:cNvCxnSpPr>
          <p:nvPr/>
        </p:nvCxnSpPr>
        <p:spPr>
          <a:xfrm flipH="1" flipV="1">
            <a:off x="715294" y="2837251"/>
            <a:ext cx="206477"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F893A22-DC76-B8C1-1A8E-396CDE6E6C26}"/>
              </a:ext>
            </a:extLst>
          </p:cNvPr>
          <p:cNvCxnSpPr>
            <a:stCxn id="5" idx="2"/>
          </p:cNvCxnSpPr>
          <p:nvPr/>
        </p:nvCxnSpPr>
        <p:spPr>
          <a:xfrm>
            <a:off x="2662081" y="2169913"/>
            <a:ext cx="0" cy="25052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1BC59F4-030E-1A25-E258-95456176E995}"/>
              </a:ext>
            </a:extLst>
          </p:cNvPr>
          <p:cNvCxnSpPr>
            <a:cxnSpLocks/>
            <a:stCxn id="10" idx="1"/>
          </p:cNvCxnSpPr>
          <p:nvPr/>
        </p:nvCxnSpPr>
        <p:spPr>
          <a:xfrm flipH="1" flipV="1">
            <a:off x="2662081" y="4675202"/>
            <a:ext cx="301178"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515BC56-7BCA-FF9D-8191-CD0EC846F364}"/>
              </a:ext>
            </a:extLst>
          </p:cNvPr>
          <p:cNvCxnSpPr>
            <a:stCxn id="9" idx="1"/>
          </p:cNvCxnSpPr>
          <p:nvPr/>
        </p:nvCxnSpPr>
        <p:spPr>
          <a:xfrm flipH="1" flipV="1">
            <a:off x="2662081" y="3756227"/>
            <a:ext cx="301178"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D61DD40-9769-5E4D-531E-7361E645966D}"/>
              </a:ext>
            </a:extLst>
          </p:cNvPr>
          <p:cNvCxnSpPr>
            <a:stCxn id="8" idx="1"/>
          </p:cNvCxnSpPr>
          <p:nvPr/>
        </p:nvCxnSpPr>
        <p:spPr>
          <a:xfrm flipH="1" flipV="1">
            <a:off x="2662081" y="2837251"/>
            <a:ext cx="301178" cy="2"/>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CCF5E6BB-5C26-9913-903E-9F9CF7A98551}"/>
              </a:ext>
            </a:extLst>
          </p:cNvPr>
          <p:cNvSpPr txBox="1"/>
          <p:nvPr/>
        </p:nvSpPr>
        <p:spPr>
          <a:xfrm>
            <a:off x="4485964" y="817355"/>
            <a:ext cx="1582994" cy="369332"/>
          </a:xfrm>
          <a:prstGeom prst="rect">
            <a:avLst/>
          </a:prstGeom>
          <a:solidFill>
            <a:srgbClr val="CCECFF"/>
          </a:solidFill>
        </p:spPr>
        <p:txBody>
          <a:bodyPr wrap="square" rtlCol="0">
            <a:spAutoFit/>
          </a:bodyPr>
          <a:lstStyle/>
          <a:p>
            <a:pPr algn="ctr"/>
            <a:r>
              <a:rPr lang="en-IN" dirty="0"/>
              <a:t>P &amp; A</a:t>
            </a:r>
          </a:p>
        </p:txBody>
      </p:sp>
      <p:sp>
        <p:nvSpPr>
          <p:cNvPr id="55" name="TextBox 54">
            <a:extLst>
              <a:ext uri="{FF2B5EF4-FFF2-40B4-BE49-F238E27FC236}">
                <a16:creationId xmlns:a16="http://schemas.microsoft.com/office/drawing/2014/main" id="{FE1691E4-A12F-A638-0217-8E3C8DFF49AB}"/>
              </a:ext>
            </a:extLst>
          </p:cNvPr>
          <p:cNvSpPr txBox="1"/>
          <p:nvPr/>
        </p:nvSpPr>
        <p:spPr>
          <a:xfrm>
            <a:off x="5955886" y="1796534"/>
            <a:ext cx="1455174" cy="369332"/>
          </a:xfrm>
          <a:prstGeom prst="rect">
            <a:avLst/>
          </a:prstGeom>
          <a:solidFill>
            <a:srgbClr val="CCECFF"/>
          </a:solidFill>
        </p:spPr>
        <p:txBody>
          <a:bodyPr wrap="square" rtlCol="0">
            <a:spAutoFit/>
          </a:bodyPr>
          <a:lstStyle>
            <a:defPPr>
              <a:defRPr lang="en-US"/>
            </a:defPPr>
            <a:lvl1pPr algn="ctr">
              <a:defRPr/>
            </a:lvl1pPr>
          </a:lstStyle>
          <a:p>
            <a:r>
              <a:rPr lang="en-IN" dirty="0"/>
              <a:t>Notebook</a:t>
            </a:r>
          </a:p>
        </p:txBody>
      </p:sp>
      <p:sp>
        <p:nvSpPr>
          <p:cNvPr id="56" name="TextBox 55">
            <a:extLst>
              <a:ext uri="{FF2B5EF4-FFF2-40B4-BE49-F238E27FC236}">
                <a16:creationId xmlns:a16="http://schemas.microsoft.com/office/drawing/2014/main" id="{88798950-FC8C-06B9-D66A-CD31A578D649}"/>
              </a:ext>
            </a:extLst>
          </p:cNvPr>
          <p:cNvSpPr txBox="1"/>
          <p:nvPr/>
        </p:nvSpPr>
        <p:spPr>
          <a:xfrm>
            <a:off x="4943163" y="2510039"/>
            <a:ext cx="1282851" cy="646331"/>
          </a:xfrm>
          <a:prstGeom prst="rect">
            <a:avLst/>
          </a:prstGeom>
          <a:solidFill>
            <a:srgbClr val="CCECFF"/>
          </a:solidFill>
        </p:spPr>
        <p:txBody>
          <a:bodyPr wrap="square" rtlCol="0">
            <a:spAutoFit/>
          </a:bodyPr>
          <a:lstStyle>
            <a:defPPr>
              <a:defRPr lang="en-US"/>
            </a:defPPr>
            <a:lvl1pPr algn="ctr">
              <a:defRPr/>
            </a:lvl1pPr>
          </a:lstStyle>
          <a:p>
            <a:r>
              <a:rPr lang="en-IN" dirty="0"/>
              <a:t>Graphic card</a:t>
            </a:r>
          </a:p>
        </p:txBody>
      </p:sp>
      <p:sp>
        <p:nvSpPr>
          <p:cNvPr id="57" name="TextBox 56">
            <a:extLst>
              <a:ext uri="{FF2B5EF4-FFF2-40B4-BE49-F238E27FC236}">
                <a16:creationId xmlns:a16="http://schemas.microsoft.com/office/drawing/2014/main" id="{5EBA58F1-2FE0-252B-7CC9-42DD3283DC95}"/>
              </a:ext>
            </a:extLst>
          </p:cNvPr>
          <p:cNvSpPr txBox="1"/>
          <p:nvPr/>
        </p:nvSpPr>
        <p:spPr>
          <a:xfrm>
            <a:off x="5007331" y="3500543"/>
            <a:ext cx="1282852" cy="646331"/>
          </a:xfrm>
          <a:prstGeom prst="rect">
            <a:avLst/>
          </a:prstGeom>
          <a:solidFill>
            <a:srgbClr val="CCECFF"/>
          </a:solidFill>
        </p:spPr>
        <p:txBody>
          <a:bodyPr wrap="square" rtlCol="0">
            <a:spAutoFit/>
          </a:bodyPr>
          <a:lstStyle>
            <a:defPPr>
              <a:defRPr lang="en-US"/>
            </a:defPPr>
            <a:lvl1pPr algn="ctr">
              <a:defRPr/>
            </a:lvl1pPr>
          </a:lstStyle>
          <a:p>
            <a:r>
              <a:rPr lang="en-IN" dirty="0"/>
              <a:t>Internal HDD</a:t>
            </a:r>
          </a:p>
        </p:txBody>
      </p:sp>
      <p:sp>
        <p:nvSpPr>
          <p:cNvPr id="58" name="TextBox 57">
            <a:extLst>
              <a:ext uri="{FF2B5EF4-FFF2-40B4-BE49-F238E27FC236}">
                <a16:creationId xmlns:a16="http://schemas.microsoft.com/office/drawing/2014/main" id="{160B63BC-4D84-FB61-F7A2-C0544330BAFB}"/>
              </a:ext>
            </a:extLst>
          </p:cNvPr>
          <p:cNvSpPr txBox="1"/>
          <p:nvPr/>
        </p:nvSpPr>
        <p:spPr>
          <a:xfrm>
            <a:off x="6984651" y="2510040"/>
            <a:ext cx="1212990" cy="369332"/>
          </a:xfrm>
          <a:prstGeom prst="rect">
            <a:avLst/>
          </a:prstGeom>
          <a:solidFill>
            <a:srgbClr val="CCECFF"/>
          </a:solidFill>
        </p:spPr>
        <p:txBody>
          <a:bodyPr wrap="square" rtlCol="0">
            <a:spAutoFit/>
          </a:bodyPr>
          <a:lstStyle>
            <a:defPPr>
              <a:defRPr lang="en-US"/>
            </a:defPPr>
            <a:lvl1pPr algn="ctr">
              <a:defRPr/>
            </a:lvl1pPr>
          </a:lstStyle>
          <a:p>
            <a:r>
              <a:rPr lang="en-IN" dirty="0"/>
              <a:t>Batteries</a:t>
            </a:r>
          </a:p>
        </p:txBody>
      </p:sp>
      <p:sp>
        <p:nvSpPr>
          <p:cNvPr id="59" name="TextBox 58">
            <a:extLst>
              <a:ext uri="{FF2B5EF4-FFF2-40B4-BE49-F238E27FC236}">
                <a16:creationId xmlns:a16="http://schemas.microsoft.com/office/drawing/2014/main" id="{6C16E62C-76DE-9BB5-05C3-719E278CD7D5}"/>
              </a:ext>
            </a:extLst>
          </p:cNvPr>
          <p:cNvSpPr txBox="1"/>
          <p:nvPr/>
        </p:nvSpPr>
        <p:spPr>
          <a:xfrm>
            <a:off x="6984651" y="3429015"/>
            <a:ext cx="1212990" cy="369332"/>
          </a:xfrm>
          <a:prstGeom prst="rect">
            <a:avLst/>
          </a:prstGeom>
          <a:solidFill>
            <a:srgbClr val="CCECFF"/>
          </a:solidFill>
        </p:spPr>
        <p:txBody>
          <a:bodyPr wrap="square" rtlCol="0">
            <a:spAutoFit/>
          </a:bodyPr>
          <a:lstStyle>
            <a:defPPr>
              <a:defRPr lang="en-US"/>
            </a:defPPr>
            <a:lvl1pPr algn="ctr">
              <a:defRPr/>
            </a:lvl1pPr>
          </a:lstStyle>
          <a:p>
            <a:r>
              <a:rPr lang="en-IN" dirty="0"/>
              <a:t>Keyboard</a:t>
            </a:r>
          </a:p>
        </p:txBody>
      </p:sp>
      <p:sp>
        <p:nvSpPr>
          <p:cNvPr id="60" name="TextBox 59">
            <a:extLst>
              <a:ext uri="{FF2B5EF4-FFF2-40B4-BE49-F238E27FC236}">
                <a16:creationId xmlns:a16="http://schemas.microsoft.com/office/drawing/2014/main" id="{E92896D5-092B-A038-5AC0-3872E8DDC607}"/>
              </a:ext>
            </a:extLst>
          </p:cNvPr>
          <p:cNvSpPr txBox="1"/>
          <p:nvPr/>
        </p:nvSpPr>
        <p:spPr>
          <a:xfrm>
            <a:off x="6984651" y="4347990"/>
            <a:ext cx="1212990" cy="369332"/>
          </a:xfrm>
          <a:prstGeom prst="rect">
            <a:avLst/>
          </a:prstGeom>
          <a:solidFill>
            <a:srgbClr val="CCECFF"/>
          </a:solidFill>
        </p:spPr>
        <p:txBody>
          <a:bodyPr wrap="square" rtlCol="0">
            <a:spAutoFit/>
          </a:bodyPr>
          <a:lstStyle>
            <a:defPPr>
              <a:defRPr lang="en-US"/>
            </a:defPPr>
            <a:lvl1pPr algn="ctr">
              <a:defRPr/>
            </a:lvl1pPr>
          </a:lstStyle>
          <a:p>
            <a:r>
              <a:rPr lang="en-IN" dirty="0"/>
              <a:t>Mouse</a:t>
            </a:r>
          </a:p>
        </p:txBody>
      </p:sp>
      <p:cxnSp>
        <p:nvCxnSpPr>
          <p:cNvPr id="61" name="Straight Connector 60">
            <a:extLst>
              <a:ext uri="{FF2B5EF4-FFF2-40B4-BE49-F238E27FC236}">
                <a16:creationId xmlns:a16="http://schemas.microsoft.com/office/drawing/2014/main" id="{CF83AAF1-C387-829C-C171-129761599A08}"/>
              </a:ext>
            </a:extLst>
          </p:cNvPr>
          <p:cNvCxnSpPr>
            <a:cxnSpLocks/>
            <a:stCxn id="54" idx="2"/>
          </p:cNvCxnSpPr>
          <p:nvPr/>
        </p:nvCxnSpPr>
        <p:spPr>
          <a:xfrm>
            <a:off x="5277461" y="1186687"/>
            <a:ext cx="0" cy="344173"/>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45D4C6E4-1B51-65E9-B68A-2175CA6A495E}"/>
              </a:ext>
            </a:extLst>
          </p:cNvPr>
          <p:cNvCxnSpPr>
            <a:cxnSpLocks/>
          </p:cNvCxnSpPr>
          <p:nvPr/>
        </p:nvCxnSpPr>
        <p:spPr>
          <a:xfrm>
            <a:off x="5277461" y="1521231"/>
            <a:ext cx="1406012" cy="5582"/>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101F406-0DD6-3789-1F16-DCF95458D613}"/>
              </a:ext>
            </a:extLst>
          </p:cNvPr>
          <p:cNvCxnSpPr>
            <a:cxnSpLocks/>
          </p:cNvCxnSpPr>
          <p:nvPr/>
        </p:nvCxnSpPr>
        <p:spPr>
          <a:xfrm flipH="1">
            <a:off x="4736686" y="1521231"/>
            <a:ext cx="6437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BD8BD2CF-2774-8F01-0B8C-8B27122D8E32}"/>
              </a:ext>
            </a:extLst>
          </p:cNvPr>
          <p:cNvCxnSpPr/>
          <p:nvPr/>
        </p:nvCxnSpPr>
        <p:spPr>
          <a:xfrm>
            <a:off x="4736686" y="1521231"/>
            <a:ext cx="2330" cy="275303"/>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877A68-4F21-C36F-693F-6D53A4A8329D}"/>
              </a:ext>
            </a:extLst>
          </p:cNvPr>
          <p:cNvCxnSpPr>
            <a:cxnSpLocks/>
            <a:endCxn id="55" idx="0"/>
          </p:cNvCxnSpPr>
          <p:nvPr/>
        </p:nvCxnSpPr>
        <p:spPr>
          <a:xfrm>
            <a:off x="6683473" y="1515650"/>
            <a:ext cx="0" cy="280884"/>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6AF5231-D9B8-295D-9204-96DA8164FCE4}"/>
              </a:ext>
            </a:extLst>
          </p:cNvPr>
          <p:cNvCxnSpPr>
            <a:cxnSpLocks/>
          </p:cNvCxnSpPr>
          <p:nvPr/>
        </p:nvCxnSpPr>
        <p:spPr>
          <a:xfrm>
            <a:off x="4739016" y="2165866"/>
            <a:ext cx="26228" cy="344965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D39C3DD-E3AC-8857-1305-082DFC3A15D9}"/>
              </a:ext>
            </a:extLst>
          </p:cNvPr>
          <p:cNvCxnSpPr>
            <a:cxnSpLocks/>
            <a:stCxn id="57" idx="1"/>
          </p:cNvCxnSpPr>
          <p:nvPr/>
        </p:nvCxnSpPr>
        <p:spPr>
          <a:xfrm flipH="1" flipV="1">
            <a:off x="4736686" y="3823708"/>
            <a:ext cx="2706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1983AF77-F5C0-5E61-2FF5-BD0F6D4DCF36}"/>
              </a:ext>
            </a:extLst>
          </p:cNvPr>
          <p:cNvCxnSpPr>
            <a:stCxn id="56" idx="1"/>
          </p:cNvCxnSpPr>
          <p:nvPr/>
        </p:nvCxnSpPr>
        <p:spPr>
          <a:xfrm flipH="1" flipV="1">
            <a:off x="4736686" y="2833204"/>
            <a:ext cx="206477"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C13A58A-1E2A-0D4C-9B45-68A5D4B2652A}"/>
              </a:ext>
            </a:extLst>
          </p:cNvPr>
          <p:cNvCxnSpPr>
            <a:cxnSpLocks/>
            <a:stCxn id="55" idx="2"/>
          </p:cNvCxnSpPr>
          <p:nvPr/>
        </p:nvCxnSpPr>
        <p:spPr>
          <a:xfrm>
            <a:off x="6683473" y="2165866"/>
            <a:ext cx="0" cy="2366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91A77AED-0C35-2E4C-340E-E40662646889}"/>
              </a:ext>
            </a:extLst>
          </p:cNvPr>
          <p:cNvCxnSpPr>
            <a:cxnSpLocks/>
            <a:stCxn id="60" idx="1"/>
          </p:cNvCxnSpPr>
          <p:nvPr/>
        </p:nvCxnSpPr>
        <p:spPr>
          <a:xfrm flipH="1">
            <a:off x="6683473" y="4532656"/>
            <a:ext cx="30117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0C688B5-16A2-1142-B3EF-0987B6C62B87}"/>
              </a:ext>
            </a:extLst>
          </p:cNvPr>
          <p:cNvCxnSpPr>
            <a:cxnSpLocks/>
            <a:stCxn id="59" idx="1"/>
          </p:cNvCxnSpPr>
          <p:nvPr/>
        </p:nvCxnSpPr>
        <p:spPr>
          <a:xfrm flipH="1">
            <a:off x="6683473" y="3613681"/>
            <a:ext cx="30117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2C278CB-6CDA-8F1F-1A0F-9A7006D8F199}"/>
              </a:ext>
            </a:extLst>
          </p:cNvPr>
          <p:cNvCxnSpPr>
            <a:cxnSpLocks/>
            <a:stCxn id="58" idx="1"/>
          </p:cNvCxnSpPr>
          <p:nvPr/>
        </p:nvCxnSpPr>
        <p:spPr>
          <a:xfrm flipH="1">
            <a:off x="6683473" y="2694706"/>
            <a:ext cx="301178" cy="0"/>
          </a:xfrm>
          <a:prstGeom prst="line">
            <a:avLst/>
          </a:prstGeom>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C99A8226-5973-B97C-7AD4-2AFB21AF2CBA}"/>
              </a:ext>
            </a:extLst>
          </p:cNvPr>
          <p:cNvSpPr txBox="1"/>
          <p:nvPr/>
        </p:nvSpPr>
        <p:spPr>
          <a:xfrm>
            <a:off x="8404377" y="817355"/>
            <a:ext cx="1582994" cy="369332"/>
          </a:xfrm>
          <a:prstGeom prst="rect">
            <a:avLst/>
          </a:prstGeom>
          <a:solidFill>
            <a:srgbClr val="FF9999"/>
          </a:solidFill>
        </p:spPr>
        <p:txBody>
          <a:bodyPr wrap="square" rtlCol="0">
            <a:spAutoFit/>
          </a:bodyPr>
          <a:lstStyle/>
          <a:p>
            <a:pPr algn="ctr"/>
            <a:r>
              <a:rPr lang="en-IN" dirty="0"/>
              <a:t>N &amp; S</a:t>
            </a:r>
          </a:p>
        </p:txBody>
      </p:sp>
      <p:sp>
        <p:nvSpPr>
          <p:cNvPr id="74" name="TextBox 73">
            <a:extLst>
              <a:ext uri="{FF2B5EF4-FFF2-40B4-BE49-F238E27FC236}">
                <a16:creationId xmlns:a16="http://schemas.microsoft.com/office/drawing/2014/main" id="{5837D953-0589-BAF3-5465-01964089BAAC}"/>
              </a:ext>
            </a:extLst>
          </p:cNvPr>
          <p:cNvSpPr txBox="1"/>
          <p:nvPr/>
        </p:nvSpPr>
        <p:spPr>
          <a:xfrm>
            <a:off x="9859551" y="1800581"/>
            <a:ext cx="1455174" cy="369332"/>
          </a:xfrm>
          <a:prstGeom prst="rect">
            <a:avLst/>
          </a:prstGeom>
          <a:solidFill>
            <a:srgbClr val="FF9999"/>
          </a:solidFill>
        </p:spPr>
        <p:txBody>
          <a:bodyPr wrap="square" rtlCol="0">
            <a:spAutoFit/>
          </a:bodyPr>
          <a:lstStyle>
            <a:defPPr>
              <a:defRPr lang="en-US"/>
            </a:defPPr>
            <a:lvl1pPr algn="ctr">
              <a:defRPr/>
            </a:lvl1pPr>
          </a:lstStyle>
          <a:p>
            <a:r>
              <a:rPr lang="en-IN" dirty="0"/>
              <a:t>Storage</a:t>
            </a:r>
          </a:p>
        </p:txBody>
      </p:sp>
      <p:sp>
        <p:nvSpPr>
          <p:cNvPr id="75" name="TextBox 74">
            <a:extLst>
              <a:ext uri="{FF2B5EF4-FFF2-40B4-BE49-F238E27FC236}">
                <a16:creationId xmlns:a16="http://schemas.microsoft.com/office/drawing/2014/main" id="{85D4B0A8-C6A8-C1D9-458D-A19CFB070F01}"/>
              </a:ext>
            </a:extLst>
          </p:cNvPr>
          <p:cNvSpPr txBox="1"/>
          <p:nvPr/>
        </p:nvSpPr>
        <p:spPr>
          <a:xfrm>
            <a:off x="8846828" y="2514086"/>
            <a:ext cx="1282851" cy="646331"/>
          </a:xfrm>
          <a:prstGeom prst="rect">
            <a:avLst/>
          </a:prstGeom>
          <a:solidFill>
            <a:srgbClr val="FF9999"/>
          </a:solidFill>
        </p:spPr>
        <p:txBody>
          <a:bodyPr wrap="square" rtlCol="0">
            <a:spAutoFit/>
          </a:bodyPr>
          <a:lstStyle>
            <a:defPPr>
              <a:defRPr lang="en-US"/>
            </a:defPPr>
            <a:lvl1pPr algn="ctr">
              <a:defRPr/>
            </a:lvl1pPr>
          </a:lstStyle>
          <a:p>
            <a:r>
              <a:rPr lang="en-IN" dirty="0"/>
              <a:t>WI FI</a:t>
            </a:r>
          </a:p>
          <a:p>
            <a:r>
              <a:rPr lang="en-IN" dirty="0"/>
              <a:t>Extenders</a:t>
            </a:r>
          </a:p>
        </p:txBody>
      </p:sp>
      <p:sp>
        <p:nvSpPr>
          <p:cNvPr id="77" name="TextBox 76">
            <a:extLst>
              <a:ext uri="{FF2B5EF4-FFF2-40B4-BE49-F238E27FC236}">
                <a16:creationId xmlns:a16="http://schemas.microsoft.com/office/drawing/2014/main" id="{793935F0-D861-8D52-3B6A-9F17E8EA8D04}"/>
              </a:ext>
            </a:extLst>
          </p:cNvPr>
          <p:cNvSpPr txBox="1"/>
          <p:nvPr/>
        </p:nvSpPr>
        <p:spPr>
          <a:xfrm>
            <a:off x="10888316" y="2514087"/>
            <a:ext cx="1212990" cy="646331"/>
          </a:xfrm>
          <a:prstGeom prst="rect">
            <a:avLst/>
          </a:prstGeom>
          <a:solidFill>
            <a:srgbClr val="FF9999"/>
          </a:solidFill>
        </p:spPr>
        <p:txBody>
          <a:bodyPr wrap="square" rtlCol="0">
            <a:spAutoFit/>
          </a:bodyPr>
          <a:lstStyle>
            <a:defPPr>
              <a:defRPr lang="en-US"/>
            </a:defPPr>
            <a:lvl1pPr algn="ctr">
              <a:defRPr/>
            </a:lvl1pPr>
          </a:lstStyle>
          <a:p>
            <a:r>
              <a:rPr lang="en-IN" dirty="0"/>
              <a:t>External</a:t>
            </a:r>
          </a:p>
          <a:p>
            <a:r>
              <a:rPr lang="en-IN" dirty="0"/>
              <a:t>SSD</a:t>
            </a:r>
          </a:p>
        </p:txBody>
      </p:sp>
      <p:sp>
        <p:nvSpPr>
          <p:cNvPr id="78" name="TextBox 77">
            <a:extLst>
              <a:ext uri="{FF2B5EF4-FFF2-40B4-BE49-F238E27FC236}">
                <a16:creationId xmlns:a16="http://schemas.microsoft.com/office/drawing/2014/main" id="{629D5C66-30BF-A720-19A5-5D32BDA86959}"/>
              </a:ext>
            </a:extLst>
          </p:cNvPr>
          <p:cNvSpPr txBox="1"/>
          <p:nvPr/>
        </p:nvSpPr>
        <p:spPr>
          <a:xfrm>
            <a:off x="10888316" y="3433062"/>
            <a:ext cx="1212990" cy="646331"/>
          </a:xfrm>
          <a:prstGeom prst="rect">
            <a:avLst/>
          </a:prstGeom>
          <a:solidFill>
            <a:srgbClr val="FF9999"/>
          </a:solidFill>
        </p:spPr>
        <p:txBody>
          <a:bodyPr wrap="square" rtlCol="0">
            <a:spAutoFit/>
          </a:bodyPr>
          <a:lstStyle>
            <a:defPPr>
              <a:defRPr lang="en-US"/>
            </a:defPPr>
            <a:lvl1pPr algn="ctr">
              <a:defRPr/>
            </a:lvl1pPr>
          </a:lstStyle>
          <a:p>
            <a:r>
              <a:rPr lang="en-IN" dirty="0"/>
              <a:t>USB flash</a:t>
            </a:r>
          </a:p>
          <a:p>
            <a:r>
              <a:rPr lang="en-IN" dirty="0"/>
              <a:t>drives</a:t>
            </a:r>
          </a:p>
        </p:txBody>
      </p:sp>
      <p:cxnSp>
        <p:nvCxnSpPr>
          <p:cNvPr id="80" name="Straight Connector 79">
            <a:extLst>
              <a:ext uri="{FF2B5EF4-FFF2-40B4-BE49-F238E27FC236}">
                <a16:creationId xmlns:a16="http://schemas.microsoft.com/office/drawing/2014/main" id="{9833562B-DAA2-C2D8-571B-03933EFDE572}"/>
              </a:ext>
            </a:extLst>
          </p:cNvPr>
          <p:cNvCxnSpPr>
            <a:cxnSpLocks/>
            <a:stCxn id="73" idx="2"/>
          </p:cNvCxnSpPr>
          <p:nvPr/>
        </p:nvCxnSpPr>
        <p:spPr>
          <a:xfrm>
            <a:off x="9195874" y="1186687"/>
            <a:ext cx="0" cy="344173"/>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B9328914-08C8-F8C9-84D5-61BFC454B5E7}"/>
              </a:ext>
            </a:extLst>
          </p:cNvPr>
          <p:cNvCxnSpPr>
            <a:cxnSpLocks/>
          </p:cNvCxnSpPr>
          <p:nvPr/>
        </p:nvCxnSpPr>
        <p:spPr>
          <a:xfrm>
            <a:off x="9181126" y="1525278"/>
            <a:ext cx="1406012" cy="5582"/>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FCFAFF-13F1-4291-86ED-0A6024FBAB9E}"/>
              </a:ext>
            </a:extLst>
          </p:cNvPr>
          <p:cNvCxnSpPr>
            <a:cxnSpLocks/>
          </p:cNvCxnSpPr>
          <p:nvPr/>
        </p:nvCxnSpPr>
        <p:spPr>
          <a:xfrm flipH="1">
            <a:off x="8640351" y="1525278"/>
            <a:ext cx="6437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63C216F0-7E82-484D-8C1F-F1EC75B8F79E}"/>
              </a:ext>
            </a:extLst>
          </p:cNvPr>
          <p:cNvCxnSpPr/>
          <p:nvPr/>
        </p:nvCxnSpPr>
        <p:spPr>
          <a:xfrm>
            <a:off x="8640351" y="1525278"/>
            <a:ext cx="2330" cy="2753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79F9F16D-CE5D-98BD-C2C9-D7F557A362F1}"/>
              </a:ext>
            </a:extLst>
          </p:cNvPr>
          <p:cNvCxnSpPr>
            <a:cxnSpLocks/>
            <a:endCxn id="74" idx="0"/>
          </p:cNvCxnSpPr>
          <p:nvPr/>
        </p:nvCxnSpPr>
        <p:spPr>
          <a:xfrm>
            <a:off x="10587138" y="1519697"/>
            <a:ext cx="0" cy="280884"/>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CB80F07E-F399-C54F-B193-31A58C493F5E}"/>
              </a:ext>
            </a:extLst>
          </p:cNvPr>
          <p:cNvCxnSpPr>
            <a:cxnSpLocks/>
            <a:stCxn id="74" idx="2"/>
          </p:cNvCxnSpPr>
          <p:nvPr/>
        </p:nvCxnSpPr>
        <p:spPr>
          <a:xfrm>
            <a:off x="10587138" y="2169913"/>
            <a:ext cx="0" cy="1586314"/>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DC913569-9AAD-9CAD-C1F5-06B4F32FA553}"/>
              </a:ext>
            </a:extLst>
          </p:cNvPr>
          <p:cNvCxnSpPr>
            <a:stCxn id="78" idx="1"/>
          </p:cNvCxnSpPr>
          <p:nvPr/>
        </p:nvCxnSpPr>
        <p:spPr>
          <a:xfrm flipH="1" flipV="1">
            <a:off x="10587138" y="3756227"/>
            <a:ext cx="301178"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6C640E7A-C015-5031-6A7C-C55C2C6489D9}"/>
              </a:ext>
            </a:extLst>
          </p:cNvPr>
          <p:cNvCxnSpPr>
            <a:stCxn id="77" idx="1"/>
          </p:cNvCxnSpPr>
          <p:nvPr/>
        </p:nvCxnSpPr>
        <p:spPr>
          <a:xfrm flipH="1" flipV="1">
            <a:off x="10587138" y="2837251"/>
            <a:ext cx="301178" cy="2"/>
          </a:xfrm>
          <a:prstGeom prst="line">
            <a:avLst/>
          </a:prstGeom>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6A0E407D-6E2E-2C8D-9D31-DC128AF023C3}"/>
              </a:ext>
            </a:extLst>
          </p:cNvPr>
          <p:cNvSpPr txBox="1"/>
          <p:nvPr/>
        </p:nvSpPr>
        <p:spPr>
          <a:xfrm>
            <a:off x="4018868" y="1796534"/>
            <a:ext cx="1455174" cy="369332"/>
          </a:xfrm>
          <a:prstGeom prst="rect">
            <a:avLst/>
          </a:prstGeom>
          <a:solidFill>
            <a:srgbClr val="CCECFF"/>
          </a:solidFill>
        </p:spPr>
        <p:txBody>
          <a:bodyPr wrap="square" rtlCol="0">
            <a:spAutoFit/>
          </a:bodyPr>
          <a:lstStyle>
            <a:defPPr>
              <a:defRPr lang="en-US"/>
            </a:defPPr>
            <a:lvl1pPr algn="ctr">
              <a:defRPr/>
            </a:lvl1pPr>
          </a:lstStyle>
          <a:p>
            <a:r>
              <a:rPr lang="en-IN" dirty="0"/>
              <a:t>Peripherals</a:t>
            </a:r>
          </a:p>
        </p:txBody>
      </p:sp>
      <p:sp>
        <p:nvSpPr>
          <p:cNvPr id="93" name="TextBox 92">
            <a:extLst>
              <a:ext uri="{FF2B5EF4-FFF2-40B4-BE49-F238E27FC236}">
                <a16:creationId xmlns:a16="http://schemas.microsoft.com/office/drawing/2014/main" id="{943B9AAA-D4E2-8E21-108B-0636413A8634}"/>
              </a:ext>
            </a:extLst>
          </p:cNvPr>
          <p:cNvSpPr txBox="1"/>
          <p:nvPr/>
        </p:nvSpPr>
        <p:spPr>
          <a:xfrm>
            <a:off x="4987282" y="4465697"/>
            <a:ext cx="1282852" cy="646331"/>
          </a:xfrm>
          <a:prstGeom prst="rect">
            <a:avLst/>
          </a:prstGeom>
          <a:solidFill>
            <a:srgbClr val="CCECFF"/>
          </a:solidFill>
        </p:spPr>
        <p:txBody>
          <a:bodyPr wrap="square" rtlCol="0">
            <a:spAutoFit/>
          </a:bodyPr>
          <a:lstStyle>
            <a:defPPr>
              <a:defRPr lang="en-US"/>
            </a:defPPr>
            <a:lvl1pPr algn="ctr">
              <a:defRPr/>
            </a:lvl1pPr>
          </a:lstStyle>
          <a:p>
            <a:r>
              <a:rPr lang="en-IN" dirty="0"/>
              <a:t>Mother Board</a:t>
            </a:r>
          </a:p>
        </p:txBody>
      </p:sp>
      <p:sp>
        <p:nvSpPr>
          <p:cNvPr id="94" name="TextBox 93">
            <a:extLst>
              <a:ext uri="{FF2B5EF4-FFF2-40B4-BE49-F238E27FC236}">
                <a16:creationId xmlns:a16="http://schemas.microsoft.com/office/drawing/2014/main" id="{849F5CA4-5234-9A8E-60CA-9EE1636B341A}"/>
              </a:ext>
            </a:extLst>
          </p:cNvPr>
          <p:cNvSpPr txBox="1"/>
          <p:nvPr/>
        </p:nvSpPr>
        <p:spPr>
          <a:xfrm>
            <a:off x="4993144" y="5430850"/>
            <a:ext cx="1282852" cy="369332"/>
          </a:xfrm>
          <a:prstGeom prst="rect">
            <a:avLst/>
          </a:prstGeom>
          <a:solidFill>
            <a:srgbClr val="CCECFF"/>
          </a:solidFill>
        </p:spPr>
        <p:txBody>
          <a:bodyPr wrap="square" rtlCol="0">
            <a:spAutoFit/>
          </a:bodyPr>
          <a:lstStyle>
            <a:defPPr>
              <a:defRPr lang="en-US"/>
            </a:defPPr>
            <a:lvl1pPr algn="ctr">
              <a:defRPr/>
            </a:lvl1pPr>
          </a:lstStyle>
          <a:p>
            <a:r>
              <a:rPr lang="en-IN" dirty="0"/>
              <a:t>Processor</a:t>
            </a:r>
          </a:p>
        </p:txBody>
      </p:sp>
      <p:cxnSp>
        <p:nvCxnSpPr>
          <p:cNvPr id="97" name="Straight Connector 96">
            <a:extLst>
              <a:ext uri="{FF2B5EF4-FFF2-40B4-BE49-F238E27FC236}">
                <a16:creationId xmlns:a16="http://schemas.microsoft.com/office/drawing/2014/main" id="{6D36365B-837B-1302-680C-0B2C8262C92A}"/>
              </a:ext>
            </a:extLst>
          </p:cNvPr>
          <p:cNvCxnSpPr>
            <a:stCxn id="94" idx="1"/>
          </p:cNvCxnSpPr>
          <p:nvPr/>
        </p:nvCxnSpPr>
        <p:spPr>
          <a:xfrm flipH="1">
            <a:off x="4765244" y="5615516"/>
            <a:ext cx="227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870F3691-846C-CE2C-77A8-83D5CC199797}"/>
              </a:ext>
            </a:extLst>
          </p:cNvPr>
          <p:cNvCxnSpPr>
            <a:cxnSpLocks/>
            <a:stCxn id="93" idx="1"/>
          </p:cNvCxnSpPr>
          <p:nvPr/>
        </p:nvCxnSpPr>
        <p:spPr>
          <a:xfrm flipH="1">
            <a:off x="4746455" y="4788863"/>
            <a:ext cx="240827" cy="0"/>
          </a:xfrm>
          <a:prstGeom prst="line">
            <a:avLst/>
          </a:prstGeom>
        </p:spPr>
        <p:style>
          <a:lnRef idx="2">
            <a:schemeClr val="accent1"/>
          </a:lnRef>
          <a:fillRef idx="0">
            <a:schemeClr val="accent1"/>
          </a:fillRef>
          <a:effectRef idx="1">
            <a:schemeClr val="accent1"/>
          </a:effectRef>
          <a:fontRef idx="minor">
            <a:schemeClr val="tx1"/>
          </a:fontRef>
        </p:style>
      </p:cxnSp>
      <p:sp>
        <p:nvSpPr>
          <p:cNvPr id="107" name="TextBox 106">
            <a:extLst>
              <a:ext uri="{FF2B5EF4-FFF2-40B4-BE49-F238E27FC236}">
                <a16:creationId xmlns:a16="http://schemas.microsoft.com/office/drawing/2014/main" id="{9E68FE5D-485C-AB26-A51A-FB4D7F29EA6F}"/>
              </a:ext>
            </a:extLst>
          </p:cNvPr>
          <p:cNvSpPr txBox="1"/>
          <p:nvPr/>
        </p:nvSpPr>
        <p:spPr>
          <a:xfrm>
            <a:off x="7949562" y="1811085"/>
            <a:ext cx="1455174" cy="369332"/>
          </a:xfrm>
          <a:prstGeom prst="rect">
            <a:avLst/>
          </a:prstGeom>
          <a:solidFill>
            <a:srgbClr val="FF9999"/>
          </a:solidFill>
        </p:spPr>
        <p:txBody>
          <a:bodyPr wrap="square" rtlCol="0">
            <a:spAutoFit/>
          </a:bodyPr>
          <a:lstStyle>
            <a:defPPr>
              <a:defRPr lang="en-US"/>
            </a:defPPr>
            <a:lvl1pPr algn="ctr">
              <a:defRPr/>
            </a:lvl1pPr>
          </a:lstStyle>
          <a:p>
            <a:r>
              <a:rPr lang="en-IN" dirty="0"/>
              <a:t>Networking</a:t>
            </a:r>
          </a:p>
        </p:txBody>
      </p:sp>
      <p:cxnSp>
        <p:nvCxnSpPr>
          <p:cNvPr id="111" name="Straight Connector 110">
            <a:extLst>
              <a:ext uri="{FF2B5EF4-FFF2-40B4-BE49-F238E27FC236}">
                <a16:creationId xmlns:a16="http://schemas.microsoft.com/office/drawing/2014/main" id="{D040C2A7-FEFB-3A6B-0BEE-752B027D1925}"/>
              </a:ext>
            </a:extLst>
          </p:cNvPr>
          <p:cNvCxnSpPr>
            <a:cxnSpLocks/>
            <a:stCxn id="107" idx="2"/>
          </p:cNvCxnSpPr>
          <p:nvPr/>
        </p:nvCxnSpPr>
        <p:spPr>
          <a:xfrm>
            <a:off x="8677149" y="2180417"/>
            <a:ext cx="0" cy="6527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A83BEDBE-8239-ABBA-FE70-18BB052A13C5}"/>
              </a:ext>
            </a:extLst>
          </p:cNvPr>
          <p:cNvCxnSpPr>
            <a:stCxn id="75" idx="1"/>
          </p:cNvCxnSpPr>
          <p:nvPr/>
        </p:nvCxnSpPr>
        <p:spPr>
          <a:xfrm flipH="1" flipV="1">
            <a:off x="8677149" y="2833204"/>
            <a:ext cx="169679" cy="4048"/>
          </a:xfrm>
          <a:prstGeom prst="line">
            <a:avLst/>
          </a:prstGeom>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E07A0202-5215-7124-9165-A5F4F95A3309}"/>
              </a:ext>
            </a:extLst>
          </p:cNvPr>
          <p:cNvSpPr txBox="1"/>
          <p:nvPr/>
        </p:nvSpPr>
        <p:spPr>
          <a:xfrm>
            <a:off x="1534202" y="166930"/>
            <a:ext cx="9069512" cy="400110"/>
          </a:xfrm>
          <a:prstGeom prst="rect">
            <a:avLst/>
          </a:prstGeom>
          <a:solidFill>
            <a:schemeClr val="bg1">
              <a:lumMod val="85000"/>
            </a:schemeClr>
          </a:solidFill>
          <a:effectLst>
            <a:glow rad="127000">
              <a:schemeClr val="accent5">
                <a:lumMod val="20000"/>
                <a:lumOff val="80000"/>
              </a:schemeClr>
            </a:glow>
            <a:outerShdw blurRad="50800" dist="38100" dir="5400000" algn="t" rotWithShape="0">
              <a:schemeClr val="bg1">
                <a:alpha val="40000"/>
              </a:schemeClr>
            </a:outerShdw>
            <a:reflection blurRad="6350" stA="50000" endPos="55000" dir="5400000" sy="-100000" algn="bl" rotWithShape="0"/>
            <a:softEdge rad="127000"/>
          </a:effectLst>
          <a:scene3d>
            <a:camera prst="orthographicFront">
              <a:rot lat="0" lon="21299999" rev="0"/>
            </a:camera>
            <a:lightRig rig="threePt" dir="t"/>
          </a:scene3d>
          <a:sp3d>
            <a:bevelT w="152400" h="50800" prst="softRound"/>
          </a:sp3d>
        </p:spPr>
        <p:txBody>
          <a:bodyPr wrap="square" rtlCol="0">
            <a:spAutoFit/>
          </a:bodyPr>
          <a:lstStyle/>
          <a:p>
            <a:pPr algn="ctr"/>
            <a:r>
              <a:rPr lang="en-IN" sz="2000" b="1" dirty="0" err="1">
                <a:latin typeface="Times New Roman" panose="02020603050405020304" pitchFamily="18" charset="0"/>
                <a:cs typeface="Times New Roman" panose="02020603050405020304" pitchFamily="18" charset="0"/>
              </a:rPr>
              <a:t>Atliq’s</a:t>
            </a:r>
            <a:r>
              <a:rPr lang="en-IN" sz="2000" b="1" dirty="0">
                <a:latin typeface="Times New Roman" panose="02020603050405020304" pitchFamily="18" charset="0"/>
                <a:cs typeface="Times New Roman" panose="02020603050405020304" pitchFamily="18" charset="0"/>
              </a:rPr>
              <a:t> product Classification</a:t>
            </a:r>
          </a:p>
        </p:txBody>
      </p:sp>
    </p:spTree>
    <p:extLst>
      <p:ext uri="{BB962C8B-B14F-4D97-AF65-F5344CB8AC3E}">
        <p14:creationId xmlns:p14="http://schemas.microsoft.com/office/powerpoint/2010/main" val="282103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02065-AFF9-89E0-8A46-41004AA6E7A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Getting familiar with Input data.</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6C1E6DF-827D-C964-0344-BB9408DBD88F}"/>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Input data consists of sales data for FY 2020 and FY 2021, along with different other dimension tables like customer details, product details,.etc.</a:t>
            </a:r>
          </a:p>
        </p:txBody>
      </p:sp>
      <p:pic>
        <p:nvPicPr>
          <p:cNvPr id="6" name="Content Placeholder 5" descr="A screenshot of a computer">
            <a:extLst>
              <a:ext uri="{FF2B5EF4-FFF2-40B4-BE49-F238E27FC236}">
                <a16:creationId xmlns:a16="http://schemas.microsoft.com/office/drawing/2014/main" id="{CC8FCBDB-3559-6F8F-060C-DFB464837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651" y="639520"/>
            <a:ext cx="7289894" cy="5434879"/>
          </a:xfrm>
          <a:prstGeom prst="rect">
            <a:avLst/>
          </a:prstGeom>
        </p:spPr>
      </p:pic>
    </p:spTree>
    <p:extLst>
      <p:ext uri="{BB962C8B-B14F-4D97-AF65-F5344CB8AC3E}">
        <p14:creationId xmlns:p14="http://schemas.microsoft.com/office/powerpoint/2010/main" val="69478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4ED0B-DBF6-D9C0-4CA5-93B3F75B21A8}"/>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r>
              <a:rPr lang="en-US" sz="6600"/>
              <a:t>Ad-hoc Requests</a:t>
            </a:r>
          </a:p>
        </p:txBody>
      </p:sp>
      <p:sp>
        <p:nvSpPr>
          <p:cNvPr id="4" name="Text Placeholder 3">
            <a:extLst>
              <a:ext uri="{FF2B5EF4-FFF2-40B4-BE49-F238E27FC236}">
                <a16:creationId xmlns:a16="http://schemas.microsoft.com/office/drawing/2014/main" id="{C6D06F49-D1FE-CD80-A393-01C534B8FDFB}"/>
              </a:ext>
            </a:extLst>
          </p:cNvPr>
          <p:cNvSpPr>
            <a:spLocks noGrp="1"/>
          </p:cNvSpPr>
          <p:nvPr>
            <p:ph type="body" sz="half" idx="2"/>
          </p:nvPr>
        </p:nvSpPr>
        <p:spPr>
          <a:xfrm>
            <a:off x="638881" y="5647503"/>
            <a:ext cx="10909643" cy="552659"/>
          </a:xfrm>
        </p:spPr>
        <p:txBody>
          <a:bodyPr vert="horz" lIns="91440" tIns="45720" rIns="91440" bIns="45720" rtlCol="0" anchor="ctr">
            <a:normAutofit/>
          </a:bodyPr>
          <a:lstStyle/>
          <a:p>
            <a:pPr algn="ctr"/>
            <a:r>
              <a:rPr lang="en-US" sz="2400"/>
              <a:t>Let’s dive into the Queried results, Visualizations, and Insights.</a:t>
            </a:r>
          </a:p>
        </p:txBody>
      </p:sp>
      <p:pic>
        <p:nvPicPr>
          <p:cNvPr id="21" name="Content Placeholder 19">
            <a:extLst>
              <a:ext uri="{FF2B5EF4-FFF2-40B4-BE49-F238E27FC236}">
                <a16:creationId xmlns:a16="http://schemas.microsoft.com/office/drawing/2014/main" id="{849F2FAF-ED69-68F5-33BD-CED90E46D4CA}"/>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622671" y="320040"/>
            <a:ext cx="3009153" cy="3895344"/>
          </a:xfrm>
          <a:prstGeom prst="rect">
            <a:avLst/>
          </a:prstGeom>
          <a:solidFill>
            <a:srgbClr val="FFFFFF">
              <a:shade val="85000"/>
            </a:srgbClr>
          </a:solidFill>
          <a:scene3d>
            <a:camera prst="perspectiveRelaxed">
              <a:rot lat="18960000" lon="0" rev="0"/>
            </a:camera>
            <a:lightRig rig="twoPt" dir="t">
              <a:rot lat="0" lon="0" rev="7200000"/>
            </a:lightRig>
          </a:scene3d>
          <a:sp3d prstMaterial="matte">
            <a:bevelT w="22860" h="12700"/>
            <a:contourClr>
              <a:srgbClr val="FFFFFF"/>
            </a:contourClr>
          </a:sp3d>
        </p:spPr>
      </p:pic>
      <p:pic>
        <p:nvPicPr>
          <p:cNvPr id="20" name="Content Placeholder 19" descr="A close-up of a questionnaire&#10;&#10;Description automatically generated">
            <a:extLst>
              <a:ext uri="{FF2B5EF4-FFF2-40B4-BE49-F238E27FC236}">
                <a16:creationId xmlns:a16="http://schemas.microsoft.com/office/drawing/2014/main" id="{0C76ED95-1502-2A8D-DD5F-F4AA5E4B39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7127" y="320040"/>
            <a:ext cx="3009153" cy="3895344"/>
          </a:xfrm>
          <a:prstGeom prst="rect">
            <a:avLst/>
          </a:prstGeom>
          <a:solidFill>
            <a:srgbClr val="FFFFFF">
              <a:shade val="85000"/>
            </a:srgbClr>
          </a:solidFill>
          <a:scene3d>
            <a:camera prst="perspectiveRelaxed">
              <a:rot lat="18960000" lon="0" rev="0"/>
            </a:camera>
            <a:lightRig rig="twoPt" dir="t">
              <a:rot lat="0" lon="0" rev="7200000"/>
            </a:lightRig>
          </a:scene3d>
          <a:sp3d prstMaterial="matte">
            <a:bevelT w="22860" h="12700"/>
            <a:contourClr>
              <a:srgbClr val="FFFFFF"/>
            </a:contourClr>
          </a:sp3d>
        </p:spPr>
      </p:pic>
      <p:sp>
        <p:nvSpPr>
          <p:cNvPr id="2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02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7D783-9FAF-48B0-B30F-F9D69E109D24}"/>
              </a:ext>
            </a:extLst>
          </p:cNvPr>
          <p:cNvPicPr>
            <a:picLocks noChangeAspect="1"/>
          </p:cNvPicPr>
          <p:nvPr/>
        </p:nvPicPr>
        <p:blipFill>
          <a:blip r:embed="rId2"/>
          <a:stretch>
            <a:fillRect/>
          </a:stretch>
        </p:blipFill>
        <p:spPr>
          <a:xfrm>
            <a:off x="7225097" y="775253"/>
            <a:ext cx="4841424" cy="5383898"/>
          </a:xfrm>
          <a:prstGeom prst="rect">
            <a:avLst/>
          </a:prstGeom>
        </p:spPr>
      </p:pic>
      <p:sp>
        <p:nvSpPr>
          <p:cNvPr id="4" name="TextBox 3">
            <a:extLst>
              <a:ext uri="{FF2B5EF4-FFF2-40B4-BE49-F238E27FC236}">
                <a16:creationId xmlns:a16="http://schemas.microsoft.com/office/drawing/2014/main" id="{5401595A-D98D-4B82-8D7B-C9327FEA4129}"/>
              </a:ext>
            </a:extLst>
          </p:cNvPr>
          <p:cNvSpPr txBox="1"/>
          <p:nvPr/>
        </p:nvSpPr>
        <p:spPr>
          <a:xfrm>
            <a:off x="570271" y="294968"/>
            <a:ext cx="11346746" cy="369332"/>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#Req-1: Provide the list of markets in which customer "Atliq Exclusive" operates its business in the APAC region</a:t>
            </a:r>
            <a:r>
              <a:rPr lang="en-US"/>
              <a:t>.</a:t>
            </a:r>
            <a:endParaRPr lang="en-IN" dirty="0"/>
          </a:p>
        </p:txBody>
      </p:sp>
      <p:pic>
        <p:nvPicPr>
          <p:cNvPr id="6" name="Picture 5" descr="A screenshot of a computer&#10;&#10;Description automatically generated">
            <a:extLst>
              <a:ext uri="{FF2B5EF4-FFF2-40B4-BE49-F238E27FC236}">
                <a16:creationId xmlns:a16="http://schemas.microsoft.com/office/drawing/2014/main" id="{84CF5796-8519-A50A-2619-4A4C004BB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70" y="1709531"/>
            <a:ext cx="1514686" cy="2362530"/>
          </a:xfrm>
          <a:prstGeom prst="rect">
            <a:avLst/>
          </a:prstGeom>
          <a:effectLst>
            <a:glow rad="63500">
              <a:schemeClr val="accent1">
                <a:satMod val="175000"/>
                <a:alpha val="40000"/>
              </a:schemeClr>
            </a:glow>
            <a:reflection blurRad="6350" stA="50000" endA="300" endPos="55000" dir="5400000" sy="-100000" algn="bl" rotWithShape="0"/>
          </a:effectLst>
        </p:spPr>
      </p:pic>
      <p:sp>
        <p:nvSpPr>
          <p:cNvPr id="41" name="TextBox 40">
            <a:extLst>
              <a:ext uri="{FF2B5EF4-FFF2-40B4-BE49-F238E27FC236}">
                <a16:creationId xmlns:a16="http://schemas.microsoft.com/office/drawing/2014/main" id="{3CA8DE95-DDA1-02BE-1564-61D9D338C2E6}"/>
              </a:ext>
            </a:extLst>
          </p:cNvPr>
          <p:cNvSpPr txBox="1"/>
          <p:nvPr/>
        </p:nvSpPr>
        <p:spPr>
          <a:xfrm>
            <a:off x="2349362" y="1525318"/>
            <a:ext cx="4611329" cy="37918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These are the ‘8’ countries in the ‘APAC’ region where </a:t>
            </a:r>
            <a:r>
              <a:rPr lang="en-IN" dirty="0" err="1"/>
              <a:t>Atliq</a:t>
            </a:r>
            <a:r>
              <a:rPr lang="en-IN" dirty="0"/>
              <a:t> Exclusive operates its business.</a:t>
            </a:r>
          </a:p>
          <a:p>
            <a:pPr marL="285750" indent="-285750">
              <a:lnSpc>
                <a:spcPct val="150000"/>
              </a:lnSpc>
              <a:buFont typeface="Wingdings" panose="05000000000000000000" pitchFamily="2" charset="2"/>
              <a:buChar char="Ø"/>
            </a:pPr>
            <a:r>
              <a:rPr lang="en-US" dirty="0"/>
              <a:t>Overall, </a:t>
            </a:r>
            <a:r>
              <a:rPr lang="en-US" dirty="0" err="1"/>
              <a:t>Atliq</a:t>
            </a:r>
            <a:r>
              <a:rPr lang="en-US" dirty="0"/>
              <a:t> sold 3.85 million goods in the "APAC" region in FY 2020 and FY 2021. India had the most products sold (1.9 million) out of all the countries in this region, while Japan had the fewest (0.06 million)</a:t>
            </a:r>
            <a:r>
              <a:rPr lang="en-IN" dirty="0"/>
              <a:t>.</a:t>
            </a:r>
          </a:p>
        </p:txBody>
      </p:sp>
    </p:spTree>
    <p:extLst>
      <p:ext uri="{BB962C8B-B14F-4D97-AF65-F5344CB8AC3E}">
        <p14:creationId xmlns:p14="http://schemas.microsoft.com/office/powerpoint/2010/main" val="231010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7D436D3-08CF-7F2C-97BE-0ABF5ABCFCA3}"/>
              </a:ext>
            </a:extLst>
          </p:cNvPr>
          <p:cNvSpPr txBox="1"/>
          <p:nvPr/>
        </p:nvSpPr>
        <p:spPr>
          <a:xfrm>
            <a:off x="378541" y="235973"/>
            <a:ext cx="11434917" cy="1200329"/>
          </a:xfrm>
          <a:prstGeom prst="rect">
            <a:avLst/>
          </a:prstGeom>
          <a:noFill/>
        </p:spPr>
        <p:txBody>
          <a:bodyPr wrap="square" rtlCol="0">
            <a:spAutoFit/>
          </a:bodyPr>
          <a:lstStyle/>
          <a:p>
            <a:pPr algn="ctr"/>
            <a:r>
              <a:rPr lang="en-US" dirty="0"/>
              <a:t>#Req-2:	What is the percentage of unique product increase in 2021 vs. 2020? The final output contains these fields, </a:t>
            </a:r>
            <a:r>
              <a:rPr lang="en-US" dirty="0">
                <a:solidFill>
                  <a:schemeClr val="bg2">
                    <a:lumMod val="25000"/>
                  </a:schemeClr>
                </a:solidFill>
              </a:rPr>
              <a:t>unique_products_2020, </a:t>
            </a:r>
          </a:p>
          <a:p>
            <a:pPr algn="ctr"/>
            <a:r>
              <a:rPr lang="en-US" dirty="0">
                <a:solidFill>
                  <a:schemeClr val="bg2">
                    <a:lumMod val="25000"/>
                  </a:schemeClr>
                </a:solidFill>
              </a:rPr>
              <a:t>unique_products_2021, </a:t>
            </a:r>
          </a:p>
          <a:p>
            <a:pPr algn="ctr"/>
            <a:r>
              <a:rPr lang="en-US" dirty="0" err="1">
                <a:solidFill>
                  <a:schemeClr val="bg2">
                    <a:lumMod val="25000"/>
                  </a:schemeClr>
                </a:solidFill>
              </a:rPr>
              <a:t>percentage_chg</a:t>
            </a:r>
            <a:r>
              <a:rPr lang="en-US" dirty="0">
                <a:solidFill>
                  <a:schemeClr val="bg2">
                    <a:lumMod val="25000"/>
                  </a:schemeClr>
                </a:solidFill>
              </a:rPr>
              <a:t> </a:t>
            </a:r>
            <a:endParaRPr lang="en-IN" dirty="0">
              <a:solidFill>
                <a:schemeClr val="bg2">
                  <a:lumMod val="25000"/>
                </a:schemeClr>
              </a:solidFill>
            </a:endParaRPr>
          </a:p>
        </p:txBody>
      </p:sp>
      <p:sp>
        <p:nvSpPr>
          <p:cNvPr id="11" name="TextBox 10">
            <a:extLst>
              <a:ext uri="{FF2B5EF4-FFF2-40B4-BE49-F238E27FC236}">
                <a16:creationId xmlns:a16="http://schemas.microsoft.com/office/drawing/2014/main" id="{CCDD1749-325D-3910-9F06-D2D694E7572D}"/>
              </a:ext>
            </a:extLst>
          </p:cNvPr>
          <p:cNvSpPr txBox="1"/>
          <p:nvPr/>
        </p:nvSpPr>
        <p:spPr>
          <a:xfrm>
            <a:off x="539492" y="2754315"/>
            <a:ext cx="5323991"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t>Count of Unique products in FY-2020: ‘245’</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Count of Unique products in FY-2021: ‘334’</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1" dirty="0"/>
              <a:t>Insight</a:t>
            </a:r>
            <a:r>
              <a:rPr lang="en-US" dirty="0"/>
              <a:t>: "</a:t>
            </a:r>
            <a:r>
              <a:rPr lang="en-US" dirty="0" err="1"/>
              <a:t>Atliq</a:t>
            </a:r>
            <a:r>
              <a:rPr lang="en-US" dirty="0"/>
              <a:t> demonstrated a 33.6% increase in unique products By releasing new items in 2021 compared to 2020”, This indicates a strong push for innovation, which enhances the company's growth potential and strengthens its competitive edge in the market.</a:t>
            </a:r>
            <a:endParaRPr lang="en-IN" dirty="0"/>
          </a:p>
        </p:txBody>
      </p:sp>
      <p:pic>
        <p:nvPicPr>
          <p:cNvPr id="12" name="Picture 11">
            <a:extLst>
              <a:ext uri="{FF2B5EF4-FFF2-40B4-BE49-F238E27FC236}">
                <a16:creationId xmlns:a16="http://schemas.microsoft.com/office/drawing/2014/main" id="{3B082544-BB96-F4D7-9864-C32D038424E0}"/>
              </a:ext>
            </a:extLst>
          </p:cNvPr>
          <p:cNvPicPr>
            <a:picLocks noChangeAspect="1"/>
          </p:cNvPicPr>
          <p:nvPr/>
        </p:nvPicPr>
        <p:blipFill>
          <a:blip r:embed="rId2"/>
          <a:stretch>
            <a:fillRect/>
          </a:stretch>
        </p:blipFill>
        <p:spPr>
          <a:xfrm>
            <a:off x="5745495" y="1671022"/>
            <a:ext cx="6240362" cy="4316823"/>
          </a:xfrm>
          <a:prstGeom prst="rect">
            <a:avLst/>
          </a:prstGeom>
          <a:effectLst>
            <a:outerShdw blurRad="50800" dist="50800" dir="5400000" algn="ctr" rotWithShape="0">
              <a:srgbClr val="000000">
                <a:alpha val="98000"/>
              </a:srgbClr>
            </a:outerShdw>
            <a:reflection stA="51000" endPos="23000" dist="50800" dir="5400000" sy="-100000" algn="bl" rotWithShape="0"/>
          </a:effectLst>
        </p:spPr>
      </p:pic>
    </p:spTree>
    <p:extLst>
      <p:ext uri="{BB962C8B-B14F-4D97-AF65-F5344CB8AC3E}">
        <p14:creationId xmlns:p14="http://schemas.microsoft.com/office/powerpoint/2010/main" val="394686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7B3F5E-718D-F53F-AB8D-0B553B17F3F0}"/>
              </a:ext>
            </a:extLst>
          </p:cNvPr>
          <p:cNvSpPr txBox="1"/>
          <p:nvPr/>
        </p:nvSpPr>
        <p:spPr>
          <a:xfrm>
            <a:off x="395161" y="248478"/>
            <a:ext cx="11401678" cy="1714380"/>
          </a:xfrm>
          <a:prstGeom prst="rect">
            <a:avLst/>
          </a:prstGeom>
          <a:noFill/>
        </p:spPr>
        <p:txBody>
          <a:bodyPr wrap="square" rtlCol="0">
            <a:spAutoFit/>
          </a:bodyPr>
          <a:lstStyle/>
          <a:p>
            <a:pPr algn="just">
              <a:lnSpc>
                <a:spcPct val="150000"/>
              </a:lnSpc>
            </a:pPr>
            <a:r>
              <a:rPr lang="en-US" dirty="0"/>
              <a:t>#Req-3: Provide a report with all the unique product counts for each segment and sort them in descending order of product counts. The final output contains 2 fields, </a:t>
            </a:r>
          </a:p>
          <a:p>
            <a:pPr algn="just">
              <a:lnSpc>
                <a:spcPct val="150000"/>
              </a:lnSpc>
            </a:pPr>
            <a:r>
              <a:rPr lang="en-US" dirty="0"/>
              <a:t>				</a:t>
            </a:r>
            <a:r>
              <a:rPr lang="en-US" dirty="0">
                <a:solidFill>
                  <a:schemeClr val="bg2">
                    <a:lumMod val="25000"/>
                  </a:schemeClr>
                </a:solidFill>
              </a:rPr>
              <a:t>Segment,</a:t>
            </a:r>
          </a:p>
          <a:p>
            <a:pPr algn="just">
              <a:lnSpc>
                <a:spcPct val="150000"/>
              </a:lnSpc>
            </a:pPr>
            <a:r>
              <a:rPr lang="en-US" dirty="0">
                <a:solidFill>
                  <a:schemeClr val="bg2">
                    <a:lumMod val="25000"/>
                  </a:schemeClr>
                </a:solidFill>
              </a:rPr>
              <a:t>				</a:t>
            </a:r>
            <a:r>
              <a:rPr lang="en-US" dirty="0" err="1">
                <a:solidFill>
                  <a:schemeClr val="bg2">
                    <a:lumMod val="25000"/>
                  </a:schemeClr>
                </a:solidFill>
              </a:rPr>
              <a:t>product_count</a:t>
            </a:r>
            <a:r>
              <a:rPr lang="en-US" dirty="0">
                <a:solidFill>
                  <a:schemeClr val="bg2">
                    <a:lumMod val="25000"/>
                  </a:schemeClr>
                </a:solidFill>
              </a:rPr>
              <a:t> </a:t>
            </a:r>
            <a:endParaRPr lang="en-IN" dirty="0">
              <a:solidFill>
                <a:schemeClr val="bg2">
                  <a:lumMod val="25000"/>
                </a:schemeClr>
              </a:solidFill>
            </a:endParaRPr>
          </a:p>
        </p:txBody>
      </p:sp>
      <p:pic>
        <p:nvPicPr>
          <p:cNvPr id="7" name="Picture 6" descr="A screenshot of a computer&#10;&#10;Description automatically generated">
            <a:extLst>
              <a:ext uri="{FF2B5EF4-FFF2-40B4-BE49-F238E27FC236}">
                <a16:creationId xmlns:a16="http://schemas.microsoft.com/office/drawing/2014/main" id="{3B27226D-5CD8-DCB3-5137-43EA374EF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096" y="2020786"/>
            <a:ext cx="4669335" cy="3097866"/>
          </a:xfrm>
          <a:prstGeom prst="rect">
            <a:avLst/>
          </a:prstGeom>
          <a:effectLst>
            <a:glow rad="127000">
              <a:schemeClr val="accent1">
                <a:lumMod val="20000"/>
                <a:lumOff val="80000"/>
              </a:schemeClr>
            </a:glow>
            <a:outerShdw blurRad="50800" dist="38100" dir="2700000" algn="tl" rotWithShape="0">
              <a:prstClr val="black">
                <a:alpha val="40000"/>
              </a:prstClr>
            </a:outerShdw>
            <a:reflection blurRad="6350" stA="50000" endA="300" endPos="38500" dist="50800" dir="5400000" sy="-100000" algn="bl" rotWithShape="0"/>
            <a:softEdge rad="12700"/>
          </a:effectLst>
        </p:spPr>
      </p:pic>
      <p:sp>
        <p:nvSpPr>
          <p:cNvPr id="8" name="TextBox 7">
            <a:extLst>
              <a:ext uri="{FF2B5EF4-FFF2-40B4-BE49-F238E27FC236}">
                <a16:creationId xmlns:a16="http://schemas.microsoft.com/office/drawing/2014/main" id="{0A4425C6-6316-C707-CFC8-5EB5DC400EA8}"/>
              </a:ext>
            </a:extLst>
          </p:cNvPr>
          <p:cNvSpPr txBox="1"/>
          <p:nvPr/>
        </p:nvSpPr>
        <p:spPr>
          <a:xfrm>
            <a:off x="666990" y="2678862"/>
            <a:ext cx="5574891"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t>After drill-down to each segment, it’s evident that Notebooks, Accessories, and peripherals are averaging around 110, whereas the remaining three segments are lagging with an average of 23 products per segment.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To boost sales and provide a wider range of products for consumers, production should concentrate on new developments in these three areas (desktop, storage, and networking).</a:t>
            </a:r>
            <a:endParaRPr lang="en-IN" dirty="0"/>
          </a:p>
        </p:txBody>
      </p:sp>
    </p:spTree>
    <p:extLst>
      <p:ext uri="{BB962C8B-B14F-4D97-AF65-F5344CB8AC3E}">
        <p14:creationId xmlns:p14="http://schemas.microsoft.com/office/powerpoint/2010/main" val="2395489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4146</TotalTime>
  <Words>1378</Words>
  <Application>Microsoft Office PowerPoint</Application>
  <PresentationFormat>Widescreen</PresentationFormat>
  <Paragraphs>127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Aptos</vt:lpstr>
      <vt:lpstr>Aptos Display</vt:lpstr>
      <vt:lpstr>Aptos Narrow</vt:lpstr>
      <vt:lpstr>Arial</vt:lpstr>
      <vt:lpstr>Calibri</vt:lpstr>
      <vt:lpstr>Copperplate Gothic Bold</vt:lpstr>
      <vt:lpstr>Times New Roman</vt:lpstr>
      <vt:lpstr>Wingdings</vt:lpstr>
      <vt:lpstr>Office Theme</vt:lpstr>
      <vt:lpstr>Consumer Goods  Ad–hoc Insights</vt:lpstr>
      <vt:lpstr>AGENDA</vt:lpstr>
      <vt:lpstr>BACKGROUND/CONTEXT</vt:lpstr>
      <vt:lpstr>PowerPoint Presentation</vt:lpstr>
      <vt:lpstr>Getting familiar with Input data.</vt:lpstr>
      <vt:lpstr>Ad-hoc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vt:lpstr>
      <vt:lpstr>PowerPoint Presentation</vt:lpstr>
      <vt:lpstr>PowerPoint Presentation</vt:lpstr>
      <vt:lpstr>PowerPoint Presentation</vt:lpstr>
      <vt:lpstr>PowerPoint Presentation</vt:lpstr>
      <vt:lpstr>PowerPoint Presentation</vt:lpstr>
      <vt:lpstr>PowerPoint Presentation</vt:lpstr>
      <vt:lpstr>#Req-10: Get the Top 3 products in each division that have a high total_sold_quantity in the fiscal_year 2021? The final output contains these fields,  division,  product_code,  product,  total_sold_quantity,  rank_order </vt:lpstr>
      <vt:lpstr>PowerPoint Presentation</vt:lpstr>
      <vt:lpstr>END 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Minchala</dc:creator>
  <cp:lastModifiedBy>Minchala Ganesh</cp:lastModifiedBy>
  <cp:revision>4</cp:revision>
  <dcterms:created xsi:type="dcterms:W3CDTF">2024-10-19T20:30:23Z</dcterms:created>
  <dcterms:modified xsi:type="dcterms:W3CDTF">2024-11-05T17:25:12Z</dcterms:modified>
</cp:coreProperties>
</file>