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ryndan Write" charset="1" panose="02000503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4.jpeg" Type="http://schemas.openxmlformats.org/officeDocument/2006/relationships/image"/><Relationship Id="rId12" Target="../media/image15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jpe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14" Target="../media/image30.png" Type="http://schemas.openxmlformats.org/officeDocument/2006/relationships/image"/><Relationship Id="rId15" Target="../media/image31.svg" Type="http://schemas.openxmlformats.org/officeDocument/2006/relationships/image"/><Relationship Id="rId16" Target="../media/image43.png" Type="http://schemas.openxmlformats.org/officeDocument/2006/relationships/image"/><Relationship Id="rId17" Target="../media/image44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36545" y="2720547"/>
            <a:ext cx="4845907" cy="4845907"/>
          </a:xfrm>
          <a:custGeom>
            <a:avLst/>
            <a:gdLst/>
            <a:ahLst/>
            <a:cxnLst/>
            <a:rect r="r" b="b" t="t" l="l"/>
            <a:pathLst>
              <a:path h="4845907" w="4845907">
                <a:moveTo>
                  <a:pt x="0" y="0"/>
                </a:moveTo>
                <a:lnTo>
                  <a:pt x="4845907" y="0"/>
                </a:lnTo>
                <a:lnTo>
                  <a:pt x="4845907" y="4845906"/>
                </a:lnTo>
                <a:lnTo>
                  <a:pt x="0" y="4845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2212" y="2009555"/>
            <a:ext cx="5152947" cy="5152947"/>
          </a:xfrm>
          <a:custGeom>
            <a:avLst/>
            <a:gdLst/>
            <a:ahLst/>
            <a:cxnLst/>
            <a:rect r="r" b="b" t="t" l="l"/>
            <a:pathLst>
              <a:path h="5152947" w="5152947">
                <a:moveTo>
                  <a:pt x="0" y="0"/>
                </a:moveTo>
                <a:lnTo>
                  <a:pt x="5152947" y="0"/>
                </a:lnTo>
                <a:lnTo>
                  <a:pt x="5152947" y="5152947"/>
                </a:lnTo>
                <a:lnTo>
                  <a:pt x="0" y="5152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44300" y="1188457"/>
            <a:ext cx="11999400" cy="7417811"/>
          </a:xfrm>
          <a:custGeom>
            <a:avLst/>
            <a:gdLst/>
            <a:ahLst/>
            <a:cxnLst/>
            <a:rect r="r" b="b" t="t" l="l"/>
            <a:pathLst>
              <a:path h="7417811" w="11999400">
                <a:moveTo>
                  <a:pt x="0" y="0"/>
                </a:moveTo>
                <a:lnTo>
                  <a:pt x="11999400" y="0"/>
                </a:lnTo>
                <a:lnTo>
                  <a:pt x="11999400" y="7417811"/>
                </a:lnTo>
                <a:lnTo>
                  <a:pt x="0" y="7417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57337" y="6392037"/>
            <a:ext cx="5173326" cy="55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9"/>
              </a:lnSpc>
            </a:pPr>
            <a:r>
              <a:rPr lang="en-US" sz="3390" spc="27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AI Edition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03060">
            <a:off x="11896562" y="6128846"/>
            <a:ext cx="4542425" cy="3790860"/>
          </a:xfrm>
          <a:custGeom>
            <a:avLst/>
            <a:gdLst/>
            <a:ahLst/>
            <a:cxnLst/>
            <a:rect r="r" b="b" t="t" l="l"/>
            <a:pathLst>
              <a:path h="3790860" w="4542425">
                <a:moveTo>
                  <a:pt x="0" y="0"/>
                </a:moveTo>
                <a:lnTo>
                  <a:pt x="4542425" y="0"/>
                </a:lnTo>
                <a:lnTo>
                  <a:pt x="4542425" y="3790860"/>
                </a:lnTo>
                <a:lnTo>
                  <a:pt x="0" y="37908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34259" y="2903691"/>
            <a:ext cx="10619481" cy="3526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78"/>
              </a:lnSpc>
            </a:pPr>
            <a:r>
              <a:rPr lang="en-US" sz="15274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SNAKE GAME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77226" y="5777961"/>
            <a:ext cx="2334147" cy="2334147"/>
          </a:xfrm>
          <a:custGeom>
            <a:avLst/>
            <a:gdLst/>
            <a:ahLst/>
            <a:cxnLst/>
            <a:rect r="r" b="b" t="t" l="l"/>
            <a:pathLst>
              <a:path h="2334147" w="2334147">
                <a:moveTo>
                  <a:pt x="0" y="0"/>
                </a:moveTo>
                <a:lnTo>
                  <a:pt x="2334147" y="0"/>
                </a:lnTo>
                <a:lnTo>
                  <a:pt x="2334147" y="2334147"/>
                </a:lnTo>
                <a:lnTo>
                  <a:pt x="0" y="2334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53781" y="1462954"/>
            <a:ext cx="3727599" cy="401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www.snakegameai.com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47773" y="-1971594"/>
            <a:ext cx="5152947" cy="5152947"/>
          </a:xfrm>
          <a:custGeom>
            <a:avLst/>
            <a:gdLst/>
            <a:ahLst/>
            <a:cxnLst/>
            <a:rect r="r" b="b" t="t" l="l"/>
            <a:pathLst>
              <a:path h="5152947" w="5152947">
                <a:moveTo>
                  <a:pt x="0" y="0"/>
                </a:moveTo>
                <a:lnTo>
                  <a:pt x="5152946" y="0"/>
                </a:lnTo>
                <a:lnTo>
                  <a:pt x="5152946" y="5152947"/>
                </a:lnTo>
                <a:lnTo>
                  <a:pt x="0" y="5152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176720">
            <a:off x="15236187" y="-1773426"/>
            <a:ext cx="3975644" cy="4564935"/>
          </a:xfrm>
          <a:custGeom>
            <a:avLst/>
            <a:gdLst/>
            <a:ahLst/>
            <a:cxnLst/>
            <a:rect r="r" b="b" t="t" l="l"/>
            <a:pathLst>
              <a:path h="4564935" w="3975644">
                <a:moveTo>
                  <a:pt x="0" y="0"/>
                </a:moveTo>
                <a:lnTo>
                  <a:pt x="3975644" y="0"/>
                </a:lnTo>
                <a:lnTo>
                  <a:pt x="3975644" y="4564935"/>
                </a:lnTo>
                <a:lnTo>
                  <a:pt x="0" y="456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835203" y="1793279"/>
            <a:ext cx="3539942" cy="353994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2870" y="638810"/>
              <a:ext cx="6149340" cy="5613400"/>
            </a:xfrm>
            <a:custGeom>
              <a:avLst/>
              <a:gdLst/>
              <a:ahLst/>
              <a:cxnLst/>
              <a:rect r="r" b="b" t="t" l="l"/>
              <a:pathLst>
                <a:path h="5613400" w="6149340">
                  <a:moveTo>
                    <a:pt x="6149340" y="5613400"/>
                  </a:moveTo>
                  <a:lnTo>
                    <a:pt x="0" y="56134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5613400"/>
                  </a:lnTo>
                  <a:lnTo>
                    <a:pt x="6149340" y="5613400"/>
                  </a:lnTo>
                  <a:close/>
                </a:path>
              </a:pathLst>
            </a:custGeom>
            <a:blipFill>
              <a:blip r:embed="rId6"/>
              <a:stretch>
                <a:fillRect l="0" t="-68536" r="0" b="-68536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02870" y="105410"/>
              <a:ext cx="6149340" cy="431800"/>
            </a:xfrm>
            <a:custGeom>
              <a:avLst/>
              <a:gdLst/>
              <a:ahLst/>
              <a:cxnLst/>
              <a:rect r="r" b="b" t="t" l="l"/>
              <a:pathLst>
                <a:path h="431800" w="6149340">
                  <a:moveTo>
                    <a:pt x="614934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431800"/>
                  </a:lnTo>
                  <a:lnTo>
                    <a:pt x="6149340" y="431800"/>
                  </a:lnTo>
                  <a:close/>
                </a:path>
              </a:pathLst>
            </a:custGeom>
            <a:solidFill>
              <a:srgbClr val="FFF6E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2870" y="105410"/>
              <a:ext cx="431800" cy="431800"/>
            </a:xfrm>
            <a:custGeom>
              <a:avLst/>
              <a:gdLst/>
              <a:ahLst/>
              <a:cxnLst/>
              <a:rect r="r" b="b" t="t" l="l"/>
              <a:pathLst>
                <a:path h="431800" w="431800">
                  <a:moveTo>
                    <a:pt x="43180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431800"/>
                  </a:lnTo>
                  <a:close/>
                </a:path>
              </a:pathLst>
            </a:custGeom>
            <a:solidFill>
              <a:srgbClr val="FFF6E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70" y="3810"/>
              <a:ext cx="635254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2540">
                  <a:moveTo>
                    <a:pt x="0" y="0"/>
                  </a:moveTo>
                  <a:lnTo>
                    <a:pt x="0" y="533400"/>
                  </a:lnTo>
                  <a:lnTo>
                    <a:pt x="0" y="635000"/>
                  </a:lnTo>
                  <a:lnTo>
                    <a:pt x="0" y="6350000"/>
                  </a:lnTo>
                  <a:lnTo>
                    <a:pt x="6352540" y="6350000"/>
                  </a:lnTo>
                  <a:lnTo>
                    <a:pt x="6352540" y="635000"/>
                  </a:lnTo>
                  <a:lnTo>
                    <a:pt x="6352540" y="533400"/>
                  </a:lnTo>
                  <a:lnTo>
                    <a:pt x="6352540" y="0"/>
                  </a:lnTo>
                  <a:lnTo>
                    <a:pt x="0" y="0"/>
                  </a:lnTo>
                  <a:close/>
                  <a:moveTo>
                    <a:pt x="101600" y="101600"/>
                  </a:moveTo>
                  <a:lnTo>
                    <a:pt x="533400" y="101600"/>
                  </a:lnTo>
                  <a:lnTo>
                    <a:pt x="533400" y="533400"/>
                  </a:lnTo>
                  <a:lnTo>
                    <a:pt x="101600" y="533400"/>
                  </a:lnTo>
                  <a:lnTo>
                    <a:pt x="101600" y="101600"/>
                  </a:lnTo>
                  <a:close/>
                  <a:moveTo>
                    <a:pt x="6249670" y="6248400"/>
                  </a:moveTo>
                  <a:lnTo>
                    <a:pt x="101600" y="6248400"/>
                  </a:lnTo>
                  <a:lnTo>
                    <a:pt x="101600" y="635000"/>
                  </a:lnTo>
                  <a:lnTo>
                    <a:pt x="635000" y="635000"/>
                  </a:lnTo>
                  <a:lnTo>
                    <a:pt x="6249670" y="635000"/>
                  </a:lnTo>
                  <a:lnTo>
                    <a:pt x="6249670" y="6248400"/>
                  </a:lnTo>
                  <a:lnTo>
                    <a:pt x="6249670" y="6248400"/>
                  </a:lnTo>
                  <a:lnTo>
                    <a:pt x="6249670" y="6248400"/>
                  </a:lnTo>
                  <a:close/>
                  <a:moveTo>
                    <a:pt x="6250940" y="533400"/>
                  </a:moveTo>
                  <a:lnTo>
                    <a:pt x="636270" y="533400"/>
                  </a:lnTo>
                  <a:lnTo>
                    <a:pt x="636270" y="101600"/>
                  </a:lnTo>
                  <a:lnTo>
                    <a:pt x="6250940" y="101600"/>
                  </a:lnTo>
                  <a:lnTo>
                    <a:pt x="6250940" y="533400"/>
                  </a:lnTo>
                  <a:close/>
                  <a:moveTo>
                    <a:pt x="373380" y="317500"/>
                  </a:moveTo>
                  <a:lnTo>
                    <a:pt x="472440" y="416560"/>
                  </a:lnTo>
                  <a:lnTo>
                    <a:pt x="417830" y="471170"/>
                  </a:lnTo>
                  <a:lnTo>
                    <a:pt x="317500" y="372110"/>
                  </a:lnTo>
                  <a:lnTo>
                    <a:pt x="218440" y="471170"/>
                  </a:lnTo>
                  <a:lnTo>
                    <a:pt x="163830" y="416560"/>
                  </a:lnTo>
                  <a:lnTo>
                    <a:pt x="262890" y="317500"/>
                  </a:lnTo>
                  <a:lnTo>
                    <a:pt x="163830" y="218440"/>
                  </a:lnTo>
                  <a:lnTo>
                    <a:pt x="218440" y="163830"/>
                  </a:lnTo>
                  <a:lnTo>
                    <a:pt x="317500" y="262890"/>
                  </a:lnTo>
                  <a:lnTo>
                    <a:pt x="416560" y="163830"/>
                  </a:lnTo>
                  <a:lnTo>
                    <a:pt x="472440" y="218440"/>
                  </a:lnTo>
                  <a:lnTo>
                    <a:pt x="373380" y="3175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3442093" y="6835347"/>
            <a:ext cx="4845907" cy="4845907"/>
          </a:xfrm>
          <a:custGeom>
            <a:avLst/>
            <a:gdLst/>
            <a:ahLst/>
            <a:cxnLst/>
            <a:rect r="r" b="b" t="t" l="l"/>
            <a:pathLst>
              <a:path h="4845907" w="4845907">
                <a:moveTo>
                  <a:pt x="0" y="0"/>
                </a:moveTo>
                <a:lnTo>
                  <a:pt x="4845907" y="0"/>
                </a:lnTo>
                <a:lnTo>
                  <a:pt x="4845907" y="4845906"/>
                </a:lnTo>
                <a:lnTo>
                  <a:pt x="0" y="48459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39268" y="7566362"/>
            <a:ext cx="3010515" cy="3010515"/>
          </a:xfrm>
          <a:custGeom>
            <a:avLst/>
            <a:gdLst/>
            <a:ahLst/>
            <a:cxnLst/>
            <a:rect r="r" b="b" t="t" l="l"/>
            <a:pathLst>
              <a:path h="3010515" w="3010515">
                <a:moveTo>
                  <a:pt x="0" y="0"/>
                </a:moveTo>
                <a:lnTo>
                  <a:pt x="3010515" y="0"/>
                </a:lnTo>
                <a:lnTo>
                  <a:pt x="3010515" y="3010516"/>
                </a:lnTo>
                <a:lnTo>
                  <a:pt x="0" y="30105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766224" y="1793279"/>
            <a:ext cx="3539942" cy="353994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2870" y="638810"/>
              <a:ext cx="6149340" cy="5613400"/>
            </a:xfrm>
            <a:custGeom>
              <a:avLst/>
              <a:gdLst/>
              <a:ahLst/>
              <a:cxnLst/>
              <a:rect r="r" b="b" t="t" l="l"/>
              <a:pathLst>
                <a:path h="5613400" w="6149340">
                  <a:moveTo>
                    <a:pt x="6149340" y="5613400"/>
                  </a:moveTo>
                  <a:lnTo>
                    <a:pt x="0" y="56134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5613400"/>
                  </a:lnTo>
                  <a:lnTo>
                    <a:pt x="6149340" y="5613400"/>
                  </a:lnTo>
                  <a:close/>
                </a:path>
              </a:pathLst>
            </a:custGeom>
            <a:blipFill>
              <a:blip r:embed="rId11"/>
              <a:stretch>
                <a:fillRect l="0" t="-22591" r="0" b="-22591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02870" y="105410"/>
              <a:ext cx="6149340" cy="431800"/>
            </a:xfrm>
            <a:custGeom>
              <a:avLst/>
              <a:gdLst/>
              <a:ahLst/>
              <a:cxnLst/>
              <a:rect r="r" b="b" t="t" l="l"/>
              <a:pathLst>
                <a:path h="431800" w="6149340">
                  <a:moveTo>
                    <a:pt x="614934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431800"/>
                  </a:lnTo>
                  <a:lnTo>
                    <a:pt x="6149340" y="431800"/>
                  </a:lnTo>
                  <a:close/>
                </a:path>
              </a:pathLst>
            </a:custGeom>
            <a:solidFill>
              <a:srgbClr val="FFF6E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02870" y="105410"/>
              <a:ext cx="431800" cy="431800"/>
            </a:xfrm>
            <a:custGeom>
              <a:avLst/>
              <a:gdLst/>
              <a:ahLst/>
              <a:cxnLst/>
              <a:rect r="r" b="b" t="t" l="l"/>
              <a:pathLst>
                <a:path h="431800" w="431800">
                  <a:moveTo>
                    <a:pt x="43180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431800"/>
                  </a:lnTo>
                  <a:close/>
                </a:path>
              </a:pathLst>
            </a:custGeom>
            <a:solidFill>
              <a:srgbClr val="FFF6E5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70" y="3810"/>
              <a:ext cx="635254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2540">
                  <a:moveTo>
                    <a:pt x="0" y="0"/>
                  </a:moveTo>
                  <a:lnTo>
                    <a:pt x="0" y="533400"/>
                  </a:lnTo>
                  <a:lnTo>
                    <a:pt x="0" y="635000"/>
                  </a:lnTo>
                  <a:lnTo>
                    <a:pt x="0" y="6350000"/>
                  </a:lnTo>
                  <a:lnTo>
                    <a:pt x="6352540" y="6350000"/>
                  </a:lnTo>
                  <a:lnTo>
                    <a:pt x="6352540" y="635000"/>
                  </a:lnTo>
                  <a:lnTo>
                    <a:pt x="6352540" y="533400"/>
                  </a:lnTo>
                  <a:lnTo>
                    <a:pt x="6352540" y="0"/>
                  </a:lnTo>
                  <a:lnTo>
                    <a:pt x="0" y="0"/>
                  </a:lnTo>
                  <a:close/>
                  <a:moveTo>
                    <a:pt x="101600" y="101600"/>
                  </a:moveTo>
                  <a:lnTo>
                    <a:pt x="533400" y="101600"/>
                  </a:lnTo>
                  <a:lnTo>
                    <a:pt x="533400" y="533400"/>
                  </a:lnTo>
                  <a:lnTo>
                    <a:pt x="101600" y="533400"/>
                  </a:lnTo>
                  <a:lnTo>
                    <a:pt x="101600" y="101600"/>
                  </a:lnTo>
                  <a:close/>
                  <a:moveTo>
                    <a:pt x="6249670" y="6248400"/>
                  </a:moveTo>
                  <a:lnTo>
                    <a:pt x="101600" y="6248400"/>
                  </a:lnTo>
                  <a:lnTo>
                    <a:pt x="101600" y="635000"/>
                  </a:lnTo>
                  <a:lnTo>
                    <a:pt x="635000" y="635000"/>
                  </a:lnTo>
                  <a:lnTo>
                    <a:pt x="6249670" y="635000"/>
                  </a:lnTo>
                  <a:lnTo>
                    <a:pt x="6249670" y="6248400"/>
                  </a:lnTo>
                  <a:lnTo>
                    <a:pt x="6249670" y="6248400"/>
                  </a:lnTo>
                  <a:lnTo>
                    <a:pt x="6249670" y="6248400"/>
                  </a:lnTo>
                  <a:close/>
                  <a:moveTo>
                    <a:pt x="6250940" y="533400"/>
                  </a:moveTo>
                  <a:lnTo>
                    <a:pt x="636270" y="533400"/>
                  </a:lnTo>
                  <a:lnTo>
                    <a:pt x="636270" y="101600"/>
                  </a:lnTo>
                  <a:lnTo>
                    <a:pt x="6250940" y="101600"/>
                  </a:lnTo>
                  <a:lnTo>
                    <a:pt x="6250940" y="533400"/>
                  </a:lnTo>
                  <a:close/>
                  <a:moveTo>
                    <a:pt x="373380" y="317500"/>
                  </a:moveTo>
                  <a:lnTo>
                    <a:pt x="472440" y="416560"/>
                  </a:lnTo>
                  <a:lnTo>
                    <a:pt x="417830" y="471170"/>
                  </a:lnTo>
                  <a:lnTo>
                    <a:pt x="317500" y="372110"/>
                  </a:lnTo>
                  <a:lnTo>
                    <a:pt x="218440" y="471170"/>
                  </a:lnTo>
                  <a:lnTo>
                    <a:pt x="163830" y="416560"/>
                  </a:lnTo>
                  <a:lnTo>
                    <a:pt x="262890" y="317500"/>
                  </a:lnTo>
                  <a:lnTo>
                    <a:pt x="163830" y="218440"/>
                  </a:lnTo>
                  <a:lnTo>
                    <a:pt x="218440" y="163830"/>
                  </a:lnTo>
                  <a:lnTo>
                    <a:pt x="317500" y="262890"/>
                  </a:lnTo>
                  <a:lnTo>
                    <a:pt x="416560" y="163830"/>
                  </a:lnTo>
                  <a:lnTo>
                    <a:pt x="472440" y="218440"/>
                  </a:lnTo>
                  <a:lnTo>
                    <a:pt x="373380" y="3175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118279" y="1793279"/>
            <a:ext cx="3539942" cy="3539942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02870" y="638810"/>
              <a:ext cx="6149340" cy="5613400"/>
            </a:xfrm>
            <a:custGeom>
              <a:avLst/>
              <a:gdLst/>
              <a:ahLst/>
              <a:cxnLst/>
              <a:rect r="r" b="b" t="t" l="l"/>
              <a:pathLst>
                <a:path h="5613400" w="6149340">
                  <a:moveTo>
                    <a:pt x="6149340" y="5613400"/>
                  </a:moveTo>
                  <a:lnTo>
                    <a:pt x="0" y="56134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5613400"/>
                  </a:lnTo>
                  <a:lnTo>
                    <a:pt x="6149340" y="5613400"/>
                  </a:lnTo>
                  <a:close/>
                </a:path>
              </a:pathLst>
            </a:custGeom>
            <a:blipFill>
              <a:blip r:embed="rId12"/>
              <a:stretch>
                <a:fillRect l="-99922" t="-155595" r="-48046" b="-107036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2870" y="105410"/>
              <a:ext cx="6149340" cy="431800"/>
            </a:xfrm>
            <a:custGeom>
              <a:avLst/>
              <a:gdLst/>
              <a:ahLst/>
              <a:cxnLst/>
              <a:rect r="r" b="b" t="t" l="l"/>
              <a:pathLst>
                <a:path h="431800" w="6149340">
                  <a:moveTo>
                    <a:pt x="614934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431800"/>
                  </a:lnTo>
                  <a:lnTo>
                    <a:pt x="6149340" y="431800"/>
                  </a:lnTo>
                  <a:close/>
                </a:path>
              </a:pathLst>
            </a:custGeom>
            <a:solidFill>
              <a:srgbClr val="FFF6E5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02870" y="105410"/>
              <a:ext cx="431800" cy="431800"/>
            </a:xfrm>
            <a:custGeom>
              <a:avLst/>
              <a:gdLst/>
              <a:ahLst/>
              <a:cxnLst/>
              <a:rect r="r" b="b" t="t" l="l"/>
              <a:pathLst>
                <a:path h="431800" w="431800">
                  <a:moveTo>
                    <a:pt x="43180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431800"/>
                  </a:lnTo>
                  <a:close/>
                </a:path>
              </a:pathLst>
            </a:custGeom>
            <a:solidFill>
              <a:srgbClr val="FFF6E5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" y="3810"/>
              <a:ext cx="635254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2540">
                  <a:moveTo>
                    <a:pt x="0" y="0"/>
                  </a:moveTo>
                  <a:lnTo>
                    <a:pt x="0" y="533400"/>
                  </a:lnTo>
                  <a:lnTo>
                    <a:pt x="0" y="635000"/>
                  </a:lnTo>
                  <a:lnTo>
                    <a:pt x="0" y="6350000"/>
                  </a:lnTo>
                  <a:lnTo>
                    <a:pt x="6352540" y="6350000"/>
                  </a:lnTo>
                  <a:lnTo>
                    <a:pt x="6352540" y="635000"/>
                  </a:lnTo>
                  <a:lnTo>
                    <a:pt x="6352540" y="533400"/>
                  </a:lnTo>
                  <a:lnTo>
                    <a:pt x="6352540" y="0"/>
                  </a:lnTo>
                  <a:lnTo>
                    <a:pt x="0" y="0"/>
                  </a:lnTo>
                  <a:close/>
                  <a:moveTo>
                    <a:pt x="101600" y="101600"/>
                  </a:moveTo>
                  <a:lnTo>
                    <a:pt x="533400" y="101600"/>
                  </a:lnTo>
                  <a:lnTo>
                    <a:pt x="533400" y="533400"/>
                  </a:lnTo>
                  <a:lnTo>
                    <a:pt x="101600" y="533400"/>
                  </a:lnTo>
                  <a:lnTo>
                    <a:pt x="101600" y="101600"/>
                  </a:lnTo>
                  <a:close/>
                  <a:moveTo>
                    <a:pt x="6249670" y="6248400"/>
                  </a:moveTo>
                  <a:lnTo>
                    <a:pt x="101600" y="6248400"/>
                  </a:lnTo>
                  <a:lnTo>
                    <a:pt x="101600" y="635000"/>
                  </a:lnTo>
                  <a:lnTo>
                    <a:pt x="635000" y="635000"/>
                  </a:lnTo>
                  <a:lnTo>
                    <a:pt x="6249670" y="635000"/>
                  </a:lnTo>
                  <a:lnTo>
                    <a:pt x="6249670" y="6248400"/>
                  </a:lnTo>
                  <a:lnTo>
                    <a:pt x="6249670" y="6248400"/>
                  </a:lnTo>
                  <a:lnTo>
                    <a:pt x="6249670" y="6248400"/>
                  </a:lnTo>
                  <a:close/>
                  <a:moveTo>
                    <a:pt x="6250940" y="533400"/>
                  </a:moveTo>
                  <a:lnTo>
                    <a:pt x="636270" y="533400"/>
                  </a:lnTo>
                  <a:lnTo>
                    <a:pt x="636270" y="101600"/>
                  </a:lnTo>
                  <a:lnTo>
                    <a:pt x="6250940" y="101600"/>
                  </a:lnTo>
                  <a:lnTo>
                    <a:pt x="6250940" y="533400"/>
                  </a:lnTo>
                  <a:close/>
                  <a:moveTo>
                    <a:pt x="373380" y="317500"/>
                  </a:moveTo>
                  <a:lnTo>
                    <a:pt x="472440" y="416560"/>
                  </a:lnTo>
                  <a:lnTo>
                    <a:pt x="417830" y="471170"/>
                  </a:lnTo>
                  <a:lnTo>
                    <a:pt x="317500" y="372110"/>
                  </a:lnTo>
                  <a:lnTo>
                    <a:pt x="218440" y="471170"/>
                  </a:lnTo>
                  <a:lnTo>
                    <a:pt x="163830" y="416560"/>
                  </a:lnTo>
                  <a:lnTo>
                    <a:pt x="262890" y="317500"/>
                  </a:lnTo>
                  <a:lnTo>
                    <a:pt x="163830" y="218440"/>
                  </a:lnTo>
                  <a:lnTo>
                    <a:pt x="218440" y="163830"/>
                  </a:lnTo>
                  <a:lnTo>
                    <a:pt x="317500" y="262890"/>
                  </a:lnTo>
                  <a:lnTo>
                    <a:pt x="416560" y="163830"/>
                  </a:lnTo>
                  <a:lnTo>
                    <a:pt x="472440" y="218440"/>
                  </a:lnTo>
                  <a:lnTo>
                    <a:pt x="373380" y="3175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835203" y="5969771"/>
            <a:ext cx="3358700" cy="86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1"/>
              </a:lnSpc>
            </a:pPr>
            <a:r>
              <a:rPr lang="en-US" sz="682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Ganesh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530565" y="8703105"/>
            <a:ext cx="8226919" cy="54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380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We will be your Game Masters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947465" y="5969771"/>
            <a:ext cx="3358700" cy="86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1"/>
              </a:lnSpc>
            </a:pPr>
            <a:r>
              <a:rPr lang="en-US" sz="682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Akash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99521" y="5969771"/>
            <a:ext cx="3358700" cy="86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1"/>
              </a:lnSpc>
            </a:pPr>
            <a:r>
              <a:rPr lang="en-US" sz="682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Naveen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7B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46898" y="-2318683"/>
            <a:ext cx="4382717" cy="4382717"/>
          </a:xfrm>
          <a:custGeom>
            <a:avLst/>
            <a:gdLst/>
            <a:ahLst/>
            <a:cxnLst/>
            <a:rect r="r" b="b" t="t" l="l"/>
            <a:pathLst>
              <a:path h="4382717" w="4382717">
                <a:moveTo>
                  <a:pt x="0" y="0"/>
                </a:moveTo>
                <a:lnTo>
                  <a:pt x="4382717" y="0"/>
                </a:lnTo>
                <a:lnTo>
                  <a:pt x="4382717" y="4382717"/>
                </a:lnTo>
                <a:lnTo>
                  <a:pt x="0" y="438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90150" y="2827225"/>
            <a:ext cx="1275464" cy="1275464"/>
          </a:xfrm>
          <a:custGeom>
            <a:avLst/>
            <a:gdLst/>
            <a:ahLst/>
            <a:cxnLst/>
            <a:rect r="r" b="b" t="t" l="l"/>
            <a:pathLst>
              <a:path h="1275464" w="1275464">
                <a:moveTo>
                  <a:pt x="0" y="0"/>
                </a:moveTo>
                <a:lnTo>
                  <a:pt x="1275464" y="0"/>
                </a:lnTo>
                <a:lnTo>
                  <a:pt x="1275464" y="1275464"/>
                </a:lnTo>
                <a:lnTo>
                  <a:pt x="0" y="12754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2386" y="2934150"/>
            <a:ext cx="1275464" cy="1275464"/>
          </a:xfrm>
          <a:custGeom>
            <a:avLst/>
            <a:gdLst/>
            <a:ahLst/>
            <a:cxnLst/>
            <a:rect r="r" b="b" t="t" l="l"/>
            <a:pathLst>
              <a:path h="1275464" w="1275464">
                <a:moveTo>
                  <a:pt x="0" y="0"/>
                </a:moveTo>
                <a:lnTo>
                  <a:pt x="1275464" y="0"/>
                </a:lnTo>
                <a:lnTo>
                  <a:pt x="1275464" y="1275464"/>
                </a:lnTo>
                <a:lnTo>
                  <a:pt x="0" y="12754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0916" y="1414776"/>
            <a:ext cx="14624698" cy="205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67"/>
              </a:lnSpc>
            </a:pPr>
            <a:r>
              <a:rPr lang="en-US" sz="12722">
                <a:solidFill>
                  <a:srgbClr val="FAF2E9"/>
                </a:solidFill>
                <a:latin typeface="Bryndan Write"/>
                <a:ea typeface="Bryndan Write"/>
                <a:cs typeface="Bryndan Write"/>
                <a:sym typeface="Bryndan Write"/>
              </a:rPr>
              <a:t>Research proposal 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04985" y="5193002"/>
            <a:ext cx="5267888" cy="3256512"/>
          </a:xfrm>
          <a:custGeom>
            <a:avLst/>
            <a:gdLst/>
            <a:ahLst/>
            <a:cxnLst/>
            <a:rect r="r" b="b" t="t" l="l"/>
            <a:pathLst>
              <a:path h="3256512" w="5267888">
                <a:moveTo>
                  <a:pt x="0" y="0"/>
                </a:moveTo>
                <a:lnTo>
                  <a:pt x="5267888" y="0"/>
                </a:lnTo>
                <a:lnTo>
                  <a:pt x="5267888" y="3256513"/>
                </a:lnTo>
                <a:lnTo>
                  <a:pt x="0" y="32565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22386" y="5688419"/>
            <a:ext cx="4633086" cy="228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0"/>
              </a:lnSpc>
            </a:pPr>
            <a:r>
              <a:rPr lang="en-US" sz="295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Can a reinforcement learning agent develop survival strategies in a dynamic environment like Snake using only trial, error, and neural memory?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509114" y="5193002"/>
            <a:ext cx="5267888" cy="3256512"/>
          </a:xfrm>
          <a:custGeom>
            <a:avLst/>
            <a:gdLst/>
            <a:ahLst/>
            <a:cxnLst/>
            <a:rect r="r" b="b" t="t" l="l"/>
            <a:pathLst>
              <a:path h="3256512" w="5267888">
                <a:moveTo>
                  <a:pt x="0" y="0"/>
                </a:moveTo>
                <a:lnTo>
                  <a:pt x="5267888" y="0"/>
                </a:lnTo>
                <a:lnTo>
                  <a:pt x="5267888" y="3256513"/>
                </a:lnTo>
                <a:lnTo>
                  <a:pt x="0" y="32565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27457" y="6165876"/>
            <a:ext cx="4633086" cy="170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324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What does it take for an AI to learn how not to die in a game of Snake?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015127" y="5193002"/>
            <a:ext cx="5267888" cy="3256512"/>
          </a:xfrm>
          <a:custGeom>
            <a:avLst/>
            <a:gdLst/>
            <a:ahLst/>
            <a:cxnLst/>
            <a:rect r="r" b="b" t="t" l="l"/>
            <a:pathLst>
              <a:path h="3256512" w="5267888">
                <a:moveTo>
                  <a:pt x="0" y="0"/>
                </a:moveTo>
                <a:lnTo>
                  <a:pt x="5267888" y="0"/>
                </a:lnTo>
                <a:lnTo>
                  <a:pt x="5267888" y="3256513"/>
                </a:lnTo>
                <a:lnTo>
                  <a:pt x="0" y="32565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29452" y="6085231"/>
            <a:ext cx="4633086" cy="186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285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Can an AI learn survival instincts? Teaching a neural network to master Snake using curiosity, memory, and rewards 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7B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33432">
            <a:off x="1085854" y="1367075"/>
            <a:ext cx="3049104" cy="1480202"/>
          </a:xfrm>
          <a:custGeom>
            <a:avLst/>
            <a:gdLst/>
            <a:ahLst/>
            <a:cxnLst/>
            <a:rect r="r" b="b" t="t" l="l"/>
            <a:pathLst>
              <a:path h="1480202" w="3049104">
                <a:moveTo>
                  <a:pt x="0" y="0"/>
                </a:moveTo>
                <a:lnTo>
                  <a:pt x="3049104" y="0"/>
                </a:lnTo>
                <a:lnTo>
                  <a:pt x="3049104" y="1480202"/>
                </a:lnTo>
                <a:lnTo>
                  <a:pt x="0" y="1480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244284">
            <a:off x="2726083" y="5091186"/>
            <a:ext cx="1141911" cy="3358562"/>
          </a:xfrm>
          <a:custGeom>
            <a:avLst/>
            <a:gdLst/>
            <a:ahLst/>
            <a:cxnLst/>
            <a:rect r="r" b="b" t="t" l="l"/>
            <a:pathLst>
              <a:path h="3358562" w="1141911">
                <a:moveTo>
                  <a:pt x="0" y="0"/>
                </a:moveTo>
                <a:lnTo>
                  <a:pt x="1141911" y="0"/>
                </a:lnTo>
                <a:lnTo>
                  <a:pt x="1141911" y="3358562"/>
                </a:lnTo>
                <a:lnTo>
                  <a:pt x="0" y="3358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5199" y="2354407"/>
            <a:ext cx="10577603" cy="6538882"/>
          </a:xfrm>
          <a:custGeom>
            <a:avLst/>
            <a:gdLst/>
            <a:ahLst/>
            <a:cxnLst/>
            <a:rect r="r" b="b" t="t" l="l"/>
            <a:pathLst>
              <a:path h="6538882" w="10577603">
                <a:moveTo>
                  <a:pt x="0" y="0"/>
                </a:moveTo>
                <a:lnTo>
                  <a:pt x="10577602" y="0"/>
                </a:lnTo>
                <a:lnTo>
                  <a:pt x="10577602" y="6538881"/>
                </a:lnTo>
                <a:lnTo>
                  <a:pt x="0" y="6538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19595" y="-314672"/>
            <a:ext cx="3786547" cy="3745240"/>
          </a:xfrm>
          <a:custGeom>
            <a:avLst/>
            <a:gdLst/>
            <a:ahLst/>
            <a:cxnLst/>
            <a:rect r="r" b="b" t="t" l="l"/>
            <a:pathLst>
              <a:path h="3745240" w="3786547">
                <a:moveTo>
                  <a:pt x="0" y="0"/>
                </a:moveTo>
                <a:lnTo>
                  <a:pt x="3786548" y="0"/>
                </a:lnTo>
                <a:lnTo>
                  <a:pt x="3786548" y="3745240"/>
                </a:lnTo>
                <a:lnTo>
                  <a:pt x="0" y="3745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49914" y="3578318"/>
            <a:ext cx="9788172" cy="4517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1"/>
              </a:lnSpc>
            </a:pPr>
            <a:r>
              <a:rPr lang="en-US" sz="490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To develop an AI agent capable of learning how to play the classic Snake game autonomously using *Reinforcement Learning (RL)* techniques, particularly *Deep Q-Learning, implemented with **PyTorch* and visualized using *Pygame*.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11589" y="1361492"/>
            <a:ext cx="6864822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5200">
                <a:solidFill>
                  <a:srgbClr val="FAF2E9"/>
                </a:solidFill>
                <a:latin typeface="Bryndan Write"/>
                <a:ea typeface="Bryndan Write"/>
                <a:cs typeface="Bryndan Write"/>
                <a:sym typeface="Bryndan Write"/>
              </a:rPr>
              <a:t>Objective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14980548" y="6463161"/>
            <a:ext cx="2025794" cy="2430127"/>
          </a:xfrm>
          <a:custGeom>
            <a:avLst/>
            <a:gdLst/>
            <a:ahLst/>
            <a:cxnLst/>
            <a:rect r="r" b="b" t="t" l="l"/>
            <a:pathLst>
              <a:path h="2430127" w="2025794">
                <a:moveTo>
                  <a:pt x="0" y="0"/>
                </a:moveTo>
                <a:lnTo>
                  <a:pt x="2025793" y="0"/>
                </a:lnTo>
                <a:lnTo>
                  <a:pt x="2025793" y="2430127"/>
                </a:lnTo>
                <a:lnTo>
                  <a:pt x="0" y="24301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60554">
            <a:off x="16498690" y="9060149"/>
            <a:ext cx="3578621" cy="1171185"/>
          </a:xfrm>
          <a:custGeom>
            <a:avLst/>
            <a:gdLst/>
            <a:ahLst/>
            <a:cxnLst/>
            <a:rect r="r" b="b" t="t" l="l"/>
            <a:pathLst>
              <a:path h="1171185" w="3578621">
                <a:moveTo>
                  <a:pt x="0" y="0"/>
                </a:moveTo>
                <a:lnTo>
                  <a:pt x="3578620" y="0"/>
                </a:lnTo>
                <a:lnTo>
                  <a:pt x="3578620" y="1171185"/>
                </a:lnTo>
                <a:lnTo>
                  <a:pt x="0" y="1171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4775" y="-2057400"/>
            <a:ext cx="4736460" cy="4114800"/>
          </a:xfrm>
          <a:custGeom>
            <a:avLst/>
            <a:gdLst/>
            <a:ahLst/>
            <a:cxnLst/>
            <a:rect r="r" b="b" t="t" l="l"/>
            <a:pathLst>
              <a:path h="4114800" w="4736460">
                <a:moveTo>
                  <a:pt x="0" y="0"/>
                </a:moveTo>
                <a:lnTo>
                  <a:pt x="4736460" y="0"/>
                </a:lnTo>
                <a:lnTo>
                  <a:pt x="47364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59526" y="8802631"/>
            <a:ext cx="2734659" cy="2734659"/>
          </a:xfrm>
          <a:custGeom>
            <a:avLst/>
            <a:gdLst/>
            <a:ahLst/>
            <a:cxnLst/>
            <a:rect r="r" b="b" t="t" l="l"/>
            <a:pathLst>
              <a:path h="2734659" w="2734659">
                <a:moveTo>
                  <a:pt x="0" y="0"/>
                </a:moveTo>
                <a:lnTo>
                  <a:pt x="2734659" y="0"/>
                </a:lnTo>
                <a:lnTo>
                  <a:pt x="2734659" y="2734658"/>
                </a:lnTo>
                <a:lnTo>
                  <a:pt x="0" y="27346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19684" y="-471538"/>
            <a:ext cx="7033582" cy="10641498"/>
          </a:xfrm>
          <a:custGeom>
            <a:avLst/>
            <a:gdLst/>
            <a:ahLst/>
            <a:cxnLst/>
            <a:rect r="r" b="b" t="t" l="l"/>
            <a:pathLst>
              <a:path h="10641498" w="7033582">
                <a:moveTo>
                  <a:pt x="0" y="0"/>
                </a:moveTo>
                <a:lnTo>
                  <a:pt x="7033582" y="0"/>
                </a:lnTo>
                <a:lnTo>
                  <a:pt x="7033582" y="10641498"/>
                </a:lnTo>
                <a:lnTo>
                  <a:pt x="0" y="106414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86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719684" y="245622"/>
            <a:ext cx="7203967" cy="92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DATA FLOW 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854780"/>
            <a:ext cx="10440756" cy="4537378"/>
          </a:xfrm>
          <a:custGeom>
            <a:avLst/>
            <a:gdLst/>
            <a:ahLst/>
            <a:cxnLst/>
            <a:rect r="r" b="b" t="t" l="l"/>
            <a:pathLst>
              <a:path h="4537378" w="10440756">
                <a:moveTo>
                  <a:pt x="0" y="0"/>
                </a:moveTo>
                <a:lnTo>
                  <a:pt x="10440756" y="0"/>
                </a:lnTo>
                <a:lnTo>
                  <a:pt x="10440756" y="4537378"/>
                </a:lnTo>
                <a:lnTo>
                  <a:pt x="0" y="45373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8155" y="1509713"/>
            <a:ext cx="7437700" cy="381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8"/>
              </a:lnSpc>
              <a:spcBef>
                <a:spcPct val="0"/>
              </a:spcBef>
            </a:pPr>
            <a:r>
              <a:rPr lang="en-US" sz="2978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Build the Snake game environment using *Pygame*</a:t>
            </a:r>
          </a:p>
          <a:p>
            <a:pPr algn="ctr">
              <a:lnSpc>
                <a:spcPts val="2978"/>
              </a:lnSpc>
              <a:spcBef>
                <a:spcPct val="0"/>
              </a:spcBef>
            </a:pPr>
            <a:r>
              <a:rPr lang="en-US" sz="2978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- Design a state representation for the agent</a:t>
            </a:r>
          </a:p>
          <a:p>
            <a:pPr algn="ctr">
              <a:lnSpc>
                <a:spcPts val="2978"/>
              </a:lnSpc>
              <a:spcBef>
                <a:spcPct val="0"/>
              </a:spcBef>
            </a:pPr>
            <a:r>
              <a:rPr lang="en-US" sz="2978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Implement a Deep Q-Network (DQN) in *PyTorch*</a:t>
            </a:r>
          </a:p>
          <a:p>
            <a:pPr algn="ctr">
              <a:lnSpc>
                <a:spcPts val="2978"/>
              </a:lnSpc>
              <a:spcBef>
                <a:spcPct val="0"/>
              </a:spcBef>
            </a:pPr>
            <a:r>
              <a:rPr lang="en-US" sz="2978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Train the AI agent using reinforcement learning</a:t>
            </a:r>
          </a:p>
          <a:p>
            <a:pPr algn="ctr">
              <a:lnSpc>
                <a:spcPts val="2978"/>
              </a:lnSpc>
              <a:spcBef>
                <a:spcPct val="0"/>
              </a:spcBef>
            </a:pPr>
            <a:r>
              <a:rPr lang="en-US" sz="2978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Visualize training progress and evaluate performance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7150"/>
            <a:ext cx="7203967" cy="92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Scope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1000" y="5784548"/>
            <a:ext cx="7032921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5200">
                <a:solidFill>
                  <a:srgbClr val="1B1B1B"/>
                </a:solidFill>
                <a:latin typeface="Bryndan Write"/>
                <a:ea typeface="Bryndan Write"/>
                <a:cs typeface="Bryndan Write"/>
                <a:sym typeface="Bryndan Write"/>
              </a:rPr>
              <a:t>Tools &amp; Technologies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875133" y="6482293"/>
            <a:ext cx="6778788" cy="3697521"/>
          </a:xfrm>
          <a:custGeom>
            <a:avLst/>
            <a:gdLst/>
            <a:ahLst/>
            <a:cxnLst/>
            <a:rect r="r" b="b" t="t" l="l"/>
            <a:pathLst>
              <a:path h="3697521" w="6778788">
                <a:moveTo>
                  <a:pt x="0" y="0"/>
                </a:moveTo>
                <a:lnTo>
                  <a:pt x="6778788" y="0"/>
                </a:lnTo>
                <a:lnTo>
                  <a:pt x="6778788" y="3697521"/>
                </a:lnTo>
                <a:lnTo>
                  <a:pt x="0" y="36975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37756" y="7290692"/>
            <a:ext cx="6399409" cy="2090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3"/>
              </a:lnSpc>
              <a:spcBef>
                <a:spcPct val="0"/>
              </a:spcBef>
            </a:pPr>
            <a:r>
              <a:rPr lang="en-US" sz="2313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*Python 3*</a:t>
            </a:r>
          </a:p>
          <a:p>
            <a:pPr algn="ctr">
              <a:lnSpc>
                <a:spcPts val="2313"/>
              </a:lnSpc>
              <a:spcBef>
                <a:spcPct val="0"/>
              </a:spcBef>
            </a:pPr>
            <a:r>
              <a:rPr lang="en-US" sz="2313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*PyTorch* – for building and training neural networks</a:t>
            </a:r>
          </a:p>
          <a:p>
            <a:pPr algn="ctr">
              <a:lnSpc>
                <a:spcPts val="2313"/>
              </a:lnSpc>
              <a:spcBef>
                <a:spcPct val="0"/>
              </a:spcBef>
            </a:pPr>
            <a:r>
              <a:rPr lang="en-US" sz="2313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*Pygame* – for game rendering and environment simulation</a:t>
            </a:r>
          </a:p>
          <a:p>
            <a:pPr algn="ctr">
              <a:lnSpc>
                <a:spcPts val="2313"/>
              </a:lnSpc>
              <a:spcBef>
                <a:spcPct val="0"/>
              </a:spcBef>
            </a:pPr>
            <a:r>
              <a:rPr lang="en-US" sz="2313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*NumPy/Pandas/Matplotlib* – for data handling and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7B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60554">
            <a:off x="16086245" y="9385489"/>
            <a:ext cx="2693496" cy="881508"/>
          </a:xfrm>
          <a:custGeom>
            <a:avLst/>
            <a:gdLst/>
            <a:ahLst/>
            <a:cxnLst/>
            <a:rect r="r" b="b" t="t" l="l"/>
            <a:pathLst>
              <a:path h="881508" w="2693496">
                <a:moveTo>
                  <a:pt x="0" y="0"/>
                </a:moveTo>
                <a:lnTo>
                  <a:pt x="2693496" y="0"/>
                </a:lnTo>
                <a:lnTo>
                  <a:pt x="2693496" y="881508"/>
                </a:lnTo>
                <a:lnTo>
                  <a:pt x="0" y="881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62638" y="-2357727"/>
            <a:ext cx="4117752" cy="4117752"/>
          </a:xfrm>
          <a:custGeom>
            <a:avLst/>
            <a:gdLst/>
            <a:ahLst/>
            <a:cxnLst/>
            <a:rect r="r" b="b" t="t" l="l"/>
            <a:pathLst>
              <a:path h="4117752" w="4117752">
                <a:moveTo>
                  <a:pt x="0" y="0"/>
                </a:moveTo>
                <a:lnTo>
                  <a:pt x="4117752" y="0"/>
                </a:lnTo>
                <a:lnTo>
                  <a:pt x="4117752" y="4117752"/>
                </a:lnTo>
                <a:lnTo>
                  <a:pt x="0" y="4117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76904" y="5496602"/>
            <a:ext cx="8782396" cy="4790398"/>
          </a:xfrm>
          <a:custGeom>
            <a:avLst/>
            <a:gdLst/>
            <a:ahLst/>
            <a:cxnLst/>
            <a:rect r="r" b="b" t="t" l="l"/>
            <a:pathLst>
              <a:path h="4790398" w="8782396">
                <a:moveTo>
                  <a:pt x="0" y="0"/>
                </a:moveTo>
                <a:lnTo>
                  <a:pt x="8782396" y="0"/>
                </a:lnTo>
                <a:lnTo>
                  <a:pt x="8782396" y="4790398"/>
                </a:lnTo>
                <a:lnTo>
                  <a:pt x="0" y="4790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4786947"/>
            <a:ext cx="7032921" cy="75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5200">
                <a:solidFill>
                  <a:srgbClr val="FAF2E9"/>
                </a:solidFill>
                <a:latin typeface="Bryndan Write"/>
                <a:ea typeface="Bryndan Write"/>
                <a:cs typeface="Bryndan Write"/>
                <a:sym typeface="Bryndan Write"/>
              </a:rPr>
              <a:t>Expected Outcomes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217438">
            <a:off x="15771771" y="-743317"/>
            <a:ext cx="2975057" cy="2975057"/>
          </a:xfrm>
          <a:custGeom>
            <a:avLst/>
            <a:gdLst/>
            <a:ahLst/>
            <a:cxnLst/>
            <a:rect r="r" b="b" t="t" l="l"/>
            <a:pathLst>
              <a:path h="2975057" w="2975057">
                <a:moveTo>
                  <a:pt x="0" y="0"/>
                </a:moveTo>
                <a:lnTo>
                  <a:pt x="2975058" y="0"/>
                </a:lnTo>
                <a:lnTo>
                  <a:pt x="2975058" y="2975057"/>
                </a:lnTo>
                <a:lnTo>
                  <a:pt x="0" y="2975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93934" y="8689251"/>
            <a:ext cx="2273984" cy="2273984"/>
          </a:xfrm>
          <a:custGeom>
            <a:avLst/>
            <a:gdLst/>
            <a:ahLst/>
            <a:cxnLst/>
            <a:rect r="r" b="b" t="t" l="l"/>
            <a:pathLst>
              <a:path h="2273984" w="2273984">
                <a:moveTo>
                  <a:pt x="0" y="0"/>
                </a:moveTo>
                <a:lnTo>
                  <a:pt x="2273984" y="0"/>
                </a:lnTo>
                <a:lnTo>
                  <a:pt x="2273984" y="2273984"/>
                </a:lnTo>
                <a:lnTo>
                  <a:pt x="0" y="2273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309913" y="6741152"/>
            <a:ext cx="9361342" cy="2329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1"/>
              </a:lnSpc>
            </a:pPr>
            <a:r>
              <a:rPr lang="en-US" sz="304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A trained AI that can play Snake effectively</a:t>
            </a:r>
          </a:p>
          <a:p>
            <a:pPr algn="ctr">
              <a:lnSpc>
                <a:spcPts val="3041"/>
              </a:lnSpc>
            </a:pPr>
          </a:p>
          <a:p>
            <a:pPr algn="ctr">
              <a:lnSpc>
                <a:spcPts val="3041"/>
              </a:lnSpc>
            </a:pPr>
            <a:r>
              <a:rPr lang="en-US" sz="304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Visualization of training progress</a:t>
            </a:r>
          </a:p>
          <a:p>
            <a:pPr algn="ctr">
              <a:lnSpc>
                <a:spcPts val="3041"/>
              </a:lnSpc>
            </a:pPr>
          </a:p>
          <a:p>
            <a:pPr algn="ctr">
              <a:lnSpc>
                <a:spcPts val="3041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Insightful analysis of model performance and learning behavior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55114" y="846722"/>
            <a:ext cx="10367966" cy="3902125"/>
          </a:xfrm>
          <a:custGeom>
            <a:avLst/>
            <a:gdLst/>
            <a:ahLst/>
            <a:cxnLst/>
            <a:rect r="r" b="b" t="t" l="l"/>
            <a:pathLst>
              <a:path h="3902125" w="10367966">
                <a:moveTo>
                  <a:pt x="0" y="0"/>
                </a:moveTo>
                <a:lnTo>
                  <a:pt x="10367966" y="0"/>
                </a:lnTo>
                <a:lnTo>
                  <a:pt x="10367966" y="3902125"/>
                </a:lnTo>
                <a:lnTo>
                  <a:pt x="0" y="39021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09598" y="145627"/>
            <a:ext cx="7203967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0"/>
              </a:lnSpc>
              <a:spcBef>
                <a:spcPct val="0"/>
              </a:spcBef>
            </a:pPr>
            <a:r>
              <a:rPr lang="en-US" sz="530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Deliverables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3058" y="1492743"/>
            <a:ext cx="12125044" cy="297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Python source code (game + AI)</a:t>
            </a:r>
          </a:p>
          <a:p>
            <a:pPr algn="ctr"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Trained model</a:t>
            </a:r>
          </a:p>
          <a:p>
            <a:pPr algn="ctr"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Demo video or live presentation</a:t>
            </a:r>
          </a:p>
          <a:p>
            <a:pPr algn="ctr"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 Final report / presentation slides</a:t>
            </a:r>
          </a:p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-Github link with project files </a:t>
            </a:r>
          </a:p>
          <a:p>
            <a:pPr algn="ctr">
              <a:lnSpc>
                <a:spcPts val="3899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990108" y="4876413"/>
            <a:ext cx="3015388" cy="3015388"/>
          </a:xfrm>
          <a:custGeom>
            <a:avLst/>
            <a:gdLst/>
            <a:ahLst/>
            <a:cxnLst/>
            <a:rect r="r" b="b" t="t" l="l"/>
            <a:pathLst>
              <a:path h="3015388" w="3015388">
                <a:moveTo>
                  <a:pt x="0" y="0"/>
                </a:moveTo>
                <a:lnTo>
                  <a:pt x="3015387" y="0"/>
                </a:lnTo>
                <a:lnTo>
                  <a:pt x="3015387" y="3015388"/>
                </a:lnTo>
                <a:lnTo>
                  <a:pt x="0" y="30153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079274" y="-686657"/>
            <a:ext cx="4360053" cy="4114800"/>
          </a:xfrm>
          <a:custGeom>
            <a:avLst/>
            <a:gdLst/>
            <a:ahLst/>
            <a:cxnLst/>
            <a:rect r="r" b="b" t="t" l="l"/>
            <a:pathLst>
              <a:path h="4114800" w="4360053">
                <a:moveTo>
                  <a:pt x="0" y="0"/>
                </a:moveTo>
                <a:lnTo>
                  <a:pt x="4360052" y="0"/>
                </a:lnTo>
                <a:lnTo>
                  <a:pt x="43600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2417029" y="-1780914"/>
            <a:ext cx="4046190" cy="404619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909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3074" y="579013"/>
            <a:ext cx="2783547" cy="1351286"/>
          </a:xfrm>
          <a:custGeom>
            <a:avLst/>
            <a:gdLst/>
            <a:ahLst/>
            <a:cxnLst/>
            <a:rect r="r" b="b" t="t" l="l"/>
            <a:pathLst>
              <a:path h="1351286" w="2783547">
                <a:moveTo>
                  <a:pt x="0" y="0"/>
                </a:moveTo>
                <a:lnTo>
                  <a:pt x="2783548" y="0"/>
                </a:lnTo>
                <a:lnTo>
                  <a:pt x="2783548" y="1351286"/>
                </a:lnTo>
                <a:lnTo>
                  <a:pt x="0" y="1351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9904" y="-309971"/>
            <a:ext cx="2630748" cy="2602049"/>
          </a:xfrm>
          <a:custGeom>
            <a:avLst/>
            <a:gdLst/>
            <a:ahLst/>
            <a:cxnLst/>
            <a:rect r="r" b="b" t="t" l="l"/>
            <a:pathLst>
              <a:path h="2602049" w="2630748">
                <a:moveTo>
                  <a:pt x="0" y="0"/>
                </a:moveTo>
                <a:lnTo>
                  <a:pt x="2630747" y="0"/>
                </a:lnTo>
                <a:lnTo>
                  <a:pt x="2630747" y="2602048"/>
                </a:lnTo>
                <a:lnTo>
                  <a:pt x="0" y="2602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2171" y="3252625"/>
            <a:ext cx="5844003" cy="270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3"/>
              </a:lnSpc>
            </a:pPr>
            <a:r>
              <a:rPr lang="en-US" sz="10268">
                <a:solidFill>
                  <a:srgbClr val="010101"/>
                </a:solidFill>
                <a:latin typeface="Bryndan Write"/>
                <a:ea typeface="Bryndan Write"/>
                <a:cs typeface="Bryndan Write"/>
                <a:sym typeface="Bryndan Write"/>
              </a:rPr>
              <a:t>How we will play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106173" y="1539144"/>
            <a:ext cx="10351936" cy="7208712"/>
          </a:xfrm>
          <a:custGeom>
            <a:avLst/>
            <a:gdLst/>
            <a:ahLst/>
            <a:cxnLst/>
            <a:rect r="r" b="b" t="t" l="l"/>
            <a:pathLst>
              <a:path h="7208712" w="10351936">
                <a:moveTo>
                  <a:pt x="0" y="0"/>
                </a:moveTo>
                <a:lnTo>
                  <a:pt x="10351936" y="0"/>
                </a:lnTo>
                <a:lnTo>
                  <a:pt x="10351936" y="7208712"/>
                </a:lnTo>
                <a:lnTo>
                  <a:pt x="0" y="7208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33078">
            <a:off x="4823681" y="7712371"/>
            <a:ext cx="2886370" cy="2070971"/>
          </a:xfrm>
          <a:custGeom>
            <a:avLst/>
            <a:gdLst/>
            <a:ahLst/>
            <a:cxnLst/>
            <a:rect r="r" b="b" t="t" l="l"/>
            <a:pathLst>
              <a:path h="2070971" w="2886370">
                <a:moveTo>
                  <a:pt x="0" y="0"/>
                </a:moveTo>
                <a:lnTo>
                  <a:pt x="2886371" y="0"/>
                </a:lnTo>
                <a:lnTo>
                  <a:pt x="2886371" y="2070970"/>
                </a:lnTo>
                <a:lnTo>
                  <a:pt x="0" y="2070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2171" y="6242688"/>
            <a:ext cx="5844003" cy="46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sz="3200">
                <a:solidFill>
                  <a:srgbClr val="010101"/>
                </a:solidFill>
                <a:latin typeface="Bryndan Write"/>
                <a:ea typeface="Bryndan Write"/>
                <a:cs typeface="Bryndan Write"/>
                <a:sym typeface="Bryndan Write"/>
              </a:rPr>
              <a:t>Follow along and have fun!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92210" y="2741992"/>
            <a:ext cx="9321599" cy="86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The snake moves continuously in one of four directions.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92210" y="3823397"/>
            <a:ext cx="9321599" cy="86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Eating food increases the snake’s length and score.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92210" y="4962919"/>
            <a:ext cx="9321599" cy="86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The game ends if the snake hits a wall or itself.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92210" y="6042646"/>
            <a:ext cx="9321599" cy="86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Only one piece of food appears at a time on the grid.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92210" y="7181201"/>
            <a:ext cx="9321599" cy="86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The goal is to survive as long as possible and maximize score.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7B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77983" y="2250404"/>
            <a:ext cx="11932035" cy="4469089"/>
          </a:xfrm>
          <a:custGeom>
            <a:avLst/>
            <a:gdLst/>
            <a:ahLst/>
            <a:cxnLst/>
            <a:rect r="r" b="b" t="t" l="l"/>
            <a:pathLst>
              <a:path h="4469089" w="11932035">
                <a:moveTo>
                  <a:pt x="0" y="0"/>
                </a:moveTo>
                <a:lnTo>
                  <a:pt x="11932034" y="0"/>
                </a:lnTo>
                <a:lnTo>
                  <a:pt x="11932034" y="4469089"/>
                </a:lnTo>
                <a:lnTo>
                  <a:pt x="0" y="4469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79274" y="-686657"/>
            <a:ext cx="4360053" cy="4114800"/>
          </a:xfrm>
          <a:custGeom>
            <a:avLst/>
            <a:gdLst/>
            <a:ahLst/>
            <a:cxnLst/>
            <a:rect r="r" b="b" t="t" l="l"/>
            <a:pathLst>
              <a:path h="4114800" w="4360053">
                <a:moveTo>
                  <a:pt x="0" y="0"/>
                </a:moveTo>
                <a:lnTo>
                  <a:pt x="4360052" y="0"/>
                </a:lnTo>
                <a:lnTo>
                  <a:pt x="43600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83133" y="5910014"/>
            <a:ext cx="9071348" cy="5448605"/>
          </a:xfrm>
          <a:custGeom>
            <a:avLst/>
            <a:gdLst/>
            <a:ahLst/>
            <a:cxnLst/>
            <a:rect r="r" b="b" t="t" l="l"/>
            <a:pathLst>
              <a:path h="5448605" w="9071348">
                <a:moveTo>
                  <a:pt x="0" y="0"/>
                </a:moveTo>
                <a:lnTo>
                  <a:pt x="9071348" y="0"/>
                </a:lnTo>
                <a:lnTo>
                  <a:pt x="9071348" y="5448606"/>
                </a:lnTo>
                <a:lnTo>
                  <a:pt x="0" y="5448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25441" y="7029988"/>
            <a:ext cx="10637119" cy="1604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5100" spc="408">
                <a:solidFill>
                  <a:srgbClr val="FAF2E9"/>
                </a:solidFill>
                <a:latin typeface="Bryndan Write"/>
                <a:ea typeface="Bryndan Write"/>
                <a:cs typeface="Bryndan Write"/>
                <a:sym typeface="Bryndan Write"/>
              </a:rPr>
              <a:t>Join us for another day for presentation!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56524" y="3122464"/>
            <a:ext cx="11574951" cy="258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38"/>
              </a:lnSpc>
            </a:pPr>
            <a:r>
              <a:rPr lang="en-US" sz="1603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DAGj0747_W0</dc:identifier>
  <dcterms:modified xsi:type="dcterms:W3CDTF">2011-08-01T06:04:30Z</dcterms:modified>
  <cp:revision>1</cp:revision>
  <dc:title>SNAKE GAME</dc:title>
</cp:coreProperties>
</file>