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4" r:id="rId18"/>
    <p:sldId id="271" r:id="rId19"/>
    <p:sldId id="272"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5CB12-74EF-45D7-A1A0-313B9EE168CC}" v="367" dt="2023-04-05T17:38:28.421"/>
    <p1510:client id="{5EA4BD8C-0931-4035-ACFE-53D9954F568B}" v="1229" dt="2023-04-06T18:30:07.660"/>
    <p1510:client id="{90307F7C-FE9A-4A39-8DA3-AF27F67B0881}" v="15" dt="2023-04-05T10:42:07.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April 6, 2023</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4881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April 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706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April 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4435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April 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0323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April 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2695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April 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930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April 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338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April 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1359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April 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675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April 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6885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April 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8573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April 6, 2023</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71962692"/>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60738" y="549275"/>
            <a:ext cx="7343775" cy="3864534"/>
          </a:xfrm>
        </p:spPr>
        <p:txBody>
          <a:bodyPr anchor="b">
            <a:normAutofit/>
          </a:bodyPr>
          <a:lstStyle/>
          <a:p>
            <a:pPr>
              <a:lnSpc>
                <a:spcPct val="90000"/>
              </a:lnSpc>
            </a:pPr>
            <a:r>
              <a:rPr lang="en-US" sz="7400">
                <a:cs typeface="Calibri Light"/>
              </a:rPr>
              <a:t>UNSUPERVISED LEARNING</a:t>
            </a:r>
            <a:endParaRPr lang="en-US" sz="7400"/>
          </a:p>
        </p:txBody>
      </p:sp>
      <p:sp>
        <p:nvSpPr>
          <p:cNvPr id="3" name="Subtitle 2"/>
          <p:cNvSpPr>
            <a:spLocks noGrp="1"/>
          </p:cNvSpPr>
          <p:nvPr>
            <p:ph type="subTitle" idx="1"/>
          </p:nvPr>
        </p:nvSpPr>
        <p:spPr>
          <a:xfrm>
            <a:off x="3360738" y="4932062"/>
            <a:ext cx="8280400" cy="1376663"/>
          </a:xfrm>
        </p:spPr>
        <p:txBody>
          <a:bodyPr>
            <a:normAutofit/>
          </a:bodyPr>
          <a:lstStyle/>
          <a:p>
            <a:endParaRPr lang="en-US">
              <a:solidFill>
                <a:schemeClr val="tx1">
                  <a:alpha val="60000"/>
                </a:schemeClr>
              </a:solidFill>
            </a:endParaRPr>
          </a:p>
        </p:txBody>
      </p:sp>
      <p:sp>
        <p:nvSpPr>
          <p:cNvPr id="10" name="Oval 9">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355A-ED56-37DF-C915-74D4378F3F44}"/>
              </a:ext>
            </a:extLst>
          </p:cNvPr>
          <p:cNvSpPr>
            <a:spLocks noGrp="1"/>
          </p:cNvSpPr>
          <p:nvPr>
            <p:ph type="title"/>
          </p:nvPr>
        </p:nvSpPr>
        <p:spPr/>
        <p:txBody>
          <a:bodyPr/>
          <a:lstStyle/>
          <a:p>
            <a:r>
              <a:rPr lang="en-US"/>
              <a:t>Algorithm for DSBSCAN:</a:t>
            </a:r>
          </a:p>
        </p:txBody>
      </p:sp>
      <p:sp>
        <p:nvSpPr>
          <p:cNvPr id="3" name="Content Placeholder 2">
            <a:extLst>
              <a:ext uri="{FF2B5EF4-FFF2-40B4-BE49-F238E27FC236}">
                <a16:creationId xmlns:a16="http://schemas.microsoft.com/office/drawing/2014/main" id="{0B2CE4D4-3CD3-0C1D-58AD-614247C66FC6}"/>
              </a:ext>
            </a:extLst>
          </p:cNvPr>
          <p:cNvSpPr>
            <a:spLocks noGrp="1"/>
          </p:cNvSpPr>
          <p:nvPr>
            <p:ph idx="1"/>
          </p:nvPr>
        </p:nvSpPr>
        <p:spPr/>
        <p:txBody>
          <a:bodyPr vert="horz" wrap="square" lIns="0" tIns="0" rIns="0" bIns="0" rtlCol="0" anchor="t">
            <a:normAutofit/>
          </a:bodyPr>
          <a:lstStyle/>
          <a:p>
            <a:pPr marL="0" indent="0">
              <a:buNone/>
            </a:pPr>
            <a:r>
              <a:rPr lang="en-US" sz="1600" dirty="0">
                <a:ea typeface="+mn-lt"/>
                <a:cs typeface="+mn-lt"/>
              </a:rPr>
              <a:t> 1.Initialize: Choose the parameters eps (the radius of the neighborhood around a data point) and </a:t>
            </a:r>
            <a:r>
              <a:rPr lang="en-US" sz="1600" dirty="0" err="1">
                <a:ea typeface="+mn-lt"/>
                <a:cs typeface="+mn-lt"/>
              </a:rPr>
              <a:t>minPts</a:t>
            </a:r>
            <a:r>
              <a:rPr lang="en-US" sz="1600" dirty="0">
                <a:ea typeface="+mn-lt"/>
                <a:cs typeface="+mn-lt"/>
              </a:rPr>
              <a:t> (the minimum </a:t>
            </a:r>
            <a:r>
              <a:rPr lang="en-US" sz="1600">
                <a:ea typeface="+mn-lt"/>
                <a:cs typeface="+mn-lt"/>
              </a:rPr>
              <a:t>number of points required to form a dense region).</a:t>
            </a:r>
            <a:br>
              <a:rPr lang="en-US" sz="1600" dirty="0">
                <a:ea typeface="+mn-lt"/>
                <a:cs typeface="+mn-lt"/>
              </a:rPr>
            </a:br>
            <a:r>
              <a:rPr lang="en-US" sz="1600" dirty="0">
                <a:ea typeface="+mn-lt"/>
                <a:cs typeface="+mn-lt"/>
              </a:rPr>
              <a:t>2. For each data point x in the data set:</a:t>
            </a:r>
            <a:br>
              <a:rPr lang="en-US" sz="1600" dirty="0">
                <a:ea typeface="+mn-lt"/>
                <a:cs typeface="+mn-lt"/>
              </a:rPr>
            </a:br>
            <a:r>
              <a:rPr lang="en-US" sz="1600" dirty="0">
                <a:ea typeface="+mn-lt"/>
                <a:cs typeface="+mn-lt"/>
              </a:rPr>
              <a:t>    2.1. Mark x as visited.</a:t>
            </a:r>
            <a:br>
              <a:rPr lang="en-US" sz="1600" dirty="0">
                <a:ea typeface="+mn-lt"/>
                <a:cs typeface="+mn-lt"/>
              </a:rPr>
            </a:br>
            <a:r>
              <a:rPr lang="en-US" sz="1600" dirty="0">
                <a:ea typeface="+mn-lt"/>
                <a:cs typeface="+mn-lt"/>
              </a:rPr>
              <a:t>    2.2. Find all the data points within a distance of eps from x.</a:t>
            </a:r>
            <a:br>
              <a:rPr lang="en-US" sz="1600" dirty="0">
                <a:ea typeface="+mn-lt"/>
                <a:cs typeface="+mn-lt"/>
              </a:rPr>
            </a:br>
            <a:r>
              <a:rPr lang="en-US" sz="1600" dirty="0">
                <a:ea typeface="+mn-lt"/>
                <a:cs typeface="+mn-lt"/>
              </a:rPr>
              <a:t>    2.3. If the number of data points found is less than </a:t>
            </a:r>
            <a:r>
              <a:rPr lang="en-US" sz="1600" dirty="0" err="1">
                <a:ea typeface="+mn-lt"/>
                <a:cs typeface="+mn-lt"/>
              </a:rPr>
              <a:t>minPts</a:t>
            </a:r>
            <a:r>
              <a:rPr lang="en-US" sz="1600" dirty="0">
                <a:ea typeface="+mn-lt"/>
                <a:cs typeface="+mn-lt"/>
              </a:rPr>
              <a:t>, mark x as noise.</a:t>
            </a:r>
            <a:br>
              <a:rPr lang="en-US" sz="1600" dirty="0">
                <a:ea typeface="+mn-lt"/>
                <a:cs typeface="+mn-lt"/>
              </a:rPr>
            </a:br>
            <a:r>
              <a:rPr lang="en-US" sz="1600" dirty="0">
                <a:ea typeface="+mn-lt"/>
                <a:cs typeface="+mn-lt"/>
              </a:rPr>
              <a:t>    2.4. Otherwise, create a new cluster C, add x to C, and mark all the reachable data points from x as visited and add them to C. </a:t>
            </a:r>
            <a:br>
              <a:rPr lang="en-US" sz="1600" dirty="0">
                <a:ea typeface="+mn-lt"/>
                <a:cs typeface="+mn-lt"/>
              </a:rPr>
            </a:br>
            <a:r>
              <a:rPr lang="en-US" sz="1600" dirty="0">
                <a:ea typeface="+mn-lt"/>
                <a:cs typeface="+mn-lt"/>
              </a:rPr>
              <a:t>    2.5. For each data point y in C: </a:t>
            </a:r>
            <a:br>
              <a:rPr lang="en-US" sz="1600" dirty="0">
                <a:ea typeface="+mn-lt"/>
                <a:cs typeface="+mn-lt"/>
              </a:rPr>
            </a:br>
            <a:r>
              <a:rPr lang="en-US" sz="1600" dirty="0">
                <a:ea typeface="+mn-lt"/>
                <a:cs typeface="+mn-lt"/>
              </a:rPr>
              <a:t>          2.5.1. If y is not visited, mark y as visited. </a:t>
            </a:r>
            <a:br>
              <a:rPr lang="en-US" sz="1600" dirty="0">
                <a:ea typeface="+mn-lt"/>
                <a:cs typeface="+mn-lt"/>
              </a:rPr>
            </a:br>
            <a:r>
              <a:rPr lang="en-US" sz="1600" dirty="0">
                <a:ea typeface="+mn-lt"/>
                <a:cs typeface="+mn-lt"/>
              </a:rPr>
              <a:t>          2.5.2. Find all the data points within a distance of eps from y.</a:t>
            </a:r>
            <a:br>
              <a:rPr lang="en-US" sz="1600" dirty="0">
                <a:ea typeface="+mn-lt"/>
                <a:cs typeface="+mn-lt"/>
              </a:rPr>
            </a:br>
            <a:r>
              <a:rPr lang="en-US" sz="1600" dirty="0">
                <a:ea typeface="+mn-lt"/>
                <a:cs typeface="+mn-lt"/>
              </a:rPr>
              <a:t>          2.5.3. If the number of data points found is greater than or equal to </a:t>
            </a:r>
            <a:r>
              <a:rPr lang="en-US" sz="1600" dirty="0" err="1">
                <a:ea typeface="+mn-lt"/>
                <a:cs typeface="+mn-lt"/>
              </a:rPr>
              <a:t>minPts</a:t>
            </a:r>
            <a:r>
              <a:rPr lang="en-US" sz="1600" dirty="0">
                <a:ea typeface="+mn-lt"/>
                <a:cs typeface="+mn-lt"/>
              </a:rPr>
              <a:t>, add them to C.</a:t>
            </a:r>
            <a:br>
              <a:rPr lang="en-US" sz="1600" dirty="0">
                <a:ea typeface="+mn-lt"/>
                <a:cs typeface="+mn-lt"/>
              </a:rPr>
            </a:br>
            <a:r>
              <a:rPr lang="en-US" sz="1600" dirty="0">
                <a:ea typeface="+mn-lt"/>
                <a:cs typeface="+mn-lt"/>
              </a:rPr>
              <a:t>          2.5.4. If y has not already been assigned to a cluster, add it to C.</a:t>
            </a:r>
            <a:br>
              <a:rPr lang="en-US" sz="1600" dirty="0">
                <a:ea typeface="+mn-lt"/>
                <a:cs typeface="+mn-lt"/>
              </a:rPr>
            </a:br>
            <a:r>
              <a:rPr lang="en-US" sz="1600" dirty="0">
                <a:ea typeface="+mn-lt"/>
                <a:cs typeface="+mn-lt"/>
              </a:rPr>
              <a:t>3. Output: The clusters and the noise points.</a:t>
            </a:r>
            <a:endParaRPr lang="en-US" sz="1600" dirty="0">
              <a:solidFill>
                <a:srgbClr val="FFFFFF">
                  <a:alpha val="60000"/>
                </a:srgbClr>
              </a:solidFill>
            </a:endParaRPr>
          </a:p>
          <a:p>
            <a:endParaRPr lang="en-US" dirty="0">
              <a:solidFill>
                <a:srgbClr val="FFFFFF">
                  <a:alpha val="60000"/>
                </a:srgbClr>
              </a:solidFill>
            </a:endParaRPr>
          </a:p>
        </p:txBody>
      </p:sp>
    </p:spTree>
    <p:extLst>
      <p:ext uri="{BB962C8B-B14F-4D97-AF65-F5344CB8AC3E}">
        <p14:creationId xmlns:p14="http://schemas.microsoft.com/office/powerpoint/2010/main" val="376642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8F49-53F9-E2C1-D423-B901F929364F}"/>
              </a:ext>
            </a:extLst>
          </p:cNvPr>
          <p:cNvSpPr>
            <a:spLocks noGrp="1"/>
          </p:cNvSpPr>
          <p:nvPr>
            <p:ph type="title"/>
          </p:nvPr>
        </p:nvSpPr>
        <p:spPr>
          <a:xfrm>
            <a:off x="453397" y="345484"/>
            <a:ext cx="11091600" cy="1332000"/>
          </a:xfrm>
        </p:spPr>
        <p:txBody>
          <a:bodyPr/>
          <a:lstStyle/>
          <a:p>
            <a:r>
              <a:rPr lang="en-US"/>
              <a:t>Applications of clustering:</a:t>
            </a:r>
          </a:p>
        </p:txBody>
      </p:sp>
      <p:sp>
        <p:nvSpPr>
          <p:cNvPr id="3" name="Content Placeholder 2">
            <a:extLst>
              <a:ext uri="{FF2B5EF4-FFF2-40B4-BE49-F238E27FC236}">
                <a16:creationId xmlns:a16="http://schemas.microsoft.com/office/drawing/2014/main" id="{4B14ACAA-9FB3-03E6-B7BE-8F948C27B428}"/>
              </a:ext>
            </a:extLst>
          </p:cNvPr>
          <p:cNvSpPr>
            <a:spLocks noGrp="1"/>
          </p:cNvSpPr>
          <p:nvPr>
            <p:ph idx="1"/>
          </p:nvPr>
        </p:nvSpPr>
        <p:spPr>
          <a:xfrm>
            <a:off x="240746" y="1670176"/>
            <a:ext cx="11090274" cy="3979625"/>
          </a:xfrm>
        </p:spPr>
        <p:txBody>
          <a:bodyPr vert="horz" wrap="square" lIns="0" tIns="0" rIns="0" bIns="0" rtlCol="0" anchor="t">
            <a:normAutofit fontScale="55000" lnSpcReduction="20000"/>
          </a:bodyPr>
          <a:lstStyle/>
          <a:p>
            <a:r>
              <a:rPr lang="en-US" dirty="0">
                <a:ea typeface="+mn-lt"/>
                <a:cs typeface="+mn-lt"/>
              </a:rPr>
              <a:t>Customer Segmentation: Clustering can be used to group customers based on their purchasing behavior, preferences, demographics, or other characteristics. This information can be used to personalize marketing strategies, improve customer satisfaction, and increase revenue.</a:t>
            </a:r>
            <a:endParaRPr lang="en-US" dirty="0">
              <a:solidFill>
                <a:srgbClr val="FFFFFF">
                  <a:alpha val="60000"/>
                </a:srgbClr>
              </a:solidFill>
            </a:endParaRPr>
          </a:p>
          <a:p>
            <a:r>
              <a:rPr lang="en-US" dirty="0">
                <a:ea typeface="+mn-lt"/>
                <a:cs typeface="+mn-lt"/>
              </a:rPr>
              <a:t>Image Segmentation: Clustering can be used to segment images into different regions based on their pixel values, allowing for image recognition and analysis. This is commonly used in medical imaging, remote sensing, and computer vision applications.</a:t>
            </a:r>
            <a:endParaRPr lang="en-US" dirty="0"/>
          </a:p>
          <a:p>
            <a:r>
              <a:rPr lang="en-US" dirty="0">
                <a:ea typeface="+mn-lt"/>
                <a:cs typeface="+mn-lt"/>
              </a:rPr>
              <a:t>Anomaly Detection: Clustering can be used to identify anomalies or outliers in datasets that may be indicative of fraud, errors, or other unusual events.</a:t>
            </a:r>
            <a:endParaRPr lang="en-US" dirty="0"/>
          </a:p>
          <a:p>
            <a:r>
              <a:rPr lang="en-US" dirty="0">
                <a:ea typeface="+mn-lt"/>
                <a:cs typeface="+mn-lt"/>
              </a:rPr>
              <a:t>Recommendation Systems: Clustering can be used to group users with similar preferences or behaviors, allowing for personalized recommendations to be made to users.</a:t>
            </a:r>
            <a:endParaRPr lang="en-US" dirty="0"/>
          </a:p>
          <a:p>
            <a:r>
              <a:rPr lang="en-US" dirty="0">
                <a:ea typeface="+mn-lt"/>
                <a:cs typeface="+mn-lt"/>
              </a:rPr>
              <a:t>Text Clustering: Clustering can be used to group similar documents, allowing for better organization and retrieval of information.</a:t>
            </a:r>
            <a:endParaRPr lang="en-US" dirty="0"/>
          </a:p>
          <a:p>
            <a:r>
              <a:rPr lang="en-US" dirty="0">
                <a:ea typeface="+mn-lt"/>
                <a:cs typeface="+mn-lt"/>
              </a:rPr>
              <a:t>Market Segmentation: Clustering can be used to group consumers based on their purchasing habits and preferences, allowing for more targeted marketing efforts.</a:t>
            </a:r>
            <a:endParaRPr lang="en-US" dirty="0"/>
          </a:p>
          <a:p>
            <a:r>
              <a:rPr lang="en-US" dirty="0">
                <a:ea typeface="+mn-lt"/>
                <a:cs typeface="+mn-lt"/>
              </a:rPr>
              <a:t>Social Network Analysis: Clustering can be used to identify communities or groups of users within a social network, allowing for better understanding of social structures and behaviors.</a:t>
            </a:r>
            <a:endParaRPr lang="en-US" dirty="0"/>
          </a:p>
          <a:p>
            <a:endParaRPr lang="en-US" dirty="0">
              <a:solidFill>
                <a:srgbClr val="FFFFFF">
                  <a:alpha val="60000"/>
                </a:srgbClr>
              </a:solidFill>
            </a:endParaRPr>
          </a:p>
        </p:txBody>
      </p:sp>
    </p:spTree>
    <p:extLst>
      <p:ext uri="{BB962C8B-B14F-4D97-AF65-F5344CB8AC3E}">
        <p14:creationId xmlns:p14="http://schemas.microsoft.com/office/powerpoint/2010/main" val="38160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10B45-C4EF-C2E2-7722-95C5A32DE167}"/>
              </a:ext>
            </a:extLst>
          </p:cNvPr>
          <p:cNvSpPr>
            <a:spLocks noGrp="1"/>
          </p:cNvSpPr>
          <p:nvPr>
            <p:ph type="title"/>
          </p:nvPr>
        </p:nvSpPr>
        <p:spPr>
          <a:xfrm>
            <a:off x="550862" y="580363"/>
            <a:ext cx="6379210" cy="1333057"/>
          </a:xfrm>
        </p:spPr>
        <p:txBody>
          <a:bodyPr wrap="square" anchor="t">
            <a:normAutofit/>
          </a:bodyPr>
          <a:lstStyle/>
          <a:p>
            <a:r>
              <a:rPr lang="en-US"/>
              <a:t>Association learning:</a:t>
            </a:r>
          </a:p>
        </p:txBody>
      </p:sp>
      <p:pic>
        <p:nvPicPr>
          <p:cNvPr id="4" name="Picture 4" descr="A picture containing text, sky, flying, map&#10;&#10;Description automatically generated">
            <a:extLst>
              <a:ext uri="{FF2B5EF4-FFF2-40B4-BE49-F238E27FC236}">
                <a16:creationId xmlns:a16="http://schemas.microsoft.com/office/drawing/2014/main" id="{0BEF3CD0-1008-D8B5-A9B9-12FADABC77CD}"/>
              </a:ext>
            </a:extLst>
          </p:cNvPr>
          <p:cNvPicPr>
            <a:picLocks noChangeAspect="1"/>
          </p:cNvPicPr>
          <p:nvPr/>
        </p:nvPicPr>
        <p:blipFill>
          <a:blip r:embed="rId2"/>
          <a:stretch>
            <a:fillRect/>
          </a:stretch>
        </p:blipFill>
        <p:spPr>
          <a:xfrm>
            <a:off x="462940" y="2834125"/>
            <a:ext cx="5773738" cy="2410535"/>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11" name="Group 10">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12" name="Freeform: Shape 11">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176D38DA-E3A9-A67C-BC14-13B52978CC57}"/>
              </a:ext>
            </a:extLst>
          </p:cNvPr>
          <p:cNvSpPr>
            <a:spLocks noGrp="1"/>
          </p:cNvSpPr>
          <p:nvPr>
            <p:ph idx="1"/>
          </p:nvPr>
        </p:nvSpPr>
        <p:spPr>
          <a:xfrm>
            <a:off x="6720498" y="2644287"/>
            <a:ext cx="4500562" cy="2808288"/>
          </a:xfrm>
        </p:spPr>
        <p:txBody>
          <a:bodyPr vert="horz" lIns="0" tIns="0" rIns="0" bIns="0" rtlCol="0" anchor="t">
            <a:normAutofit/>
          </a:bodyPr>
          <a:lstStyle/>
          <a:p>
            <a:pPr>
              <a:lnSpc>
                <a:spcPct val="100000"/>
              </a:lnSpc>
            </a:pPr>
            <a:r>
              <a:rPr lang="en-US" sz="1900">
                <a:ea typeface="+mn-lt"/>
                <a:cs typeface="+mn-lt"/>
              </a:rPr>
              <a:t>Association learning, also known as association rule learning, is a technique in machine learning that is used to identify relationships between variables in large datasets. It is primarily used in market basket analysis, where the goal is to identify which items tend to be purchased together.</a:t>
            </a:r>
          </a:p>
          <a:p>
            <a:pPr>
              <a:lnSpc>
                <a:spcPct val="100000"/>
              </a:lnSpc>
            </a:pPr>
            <a:endParaRPr lang="en-US" sz="1900"/>
          </a:p>
        </p:txBody>
      </p:sp>
      <p:sp>
        <p:nvSpPr>
          <p:cNvPr id="15" name="Freeform: Shape 14">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14107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5B68A-91C8-2B4B-F0ED-5A6818CBC138}"/>
              </a:ext>
            </a:extLst>
          </p:cNvPr>
          <p:cNvSpPr>
            <a:spLocks noGrp="1"/>
          </p:cNvSpPr>
          <p:nvPr>
            <p:ph idx="1"/>
          </p:nvPr>
        </p:nvSpPr>
        <p:spPr>
          <a:xfrm>
            <a:off x="384786" y="1116737"/>
            <a:ext cx="11090274" cy="3979625"/>
          </a:xfrm>
        </p:spPr>
        <p:txBody>
          <a:bodyPr vert="horz" wrap="square" lIns="0" tIns="0" rIns="0" bIns="0" rtlCol="0" anchor="t">
            <a:normAutofit/>
          </a:bodyPr>
          <a:lstStyle/>
          <a:p>
            <a:r>
              <a:rPr lang="en-US" dirty="0">
                <a:solidFill>
                  <a:srgbClr val="FFFFFF">
                    <a:alpha val="60000"/>
                  </a:srgbClr>
                </a:solidFill>
              </a:rPr>
              <a:t>Association rule learning can be divided into three types of </a:t>
            </a:r>
            <a:r>
              <a:rPr lang="en-US" dirty="0" err="1">
                <a:solidFill>
                  <a:srgbClr val="FFFFFF">
                    <a:alpha val="60000"/>
                  </a:srgbClr>
                </a:solidFill>
              </a:rPr>
              <a:t>algoritms</a:t>
            </a:r>
            <a:r>
              <a:rPr lang="en-US" dirty="0">
                <a:solidFill>
                  <a:srgbClr val="FFFFFF">
                    <a:alpha val="60000"/>
                  </a:srgbClr>
                </a:solidFill>
              </a:rPr>
              <a:t>:</a:t>
            </a:r>
          </a:p>
          <a:p>
            <a:pPr marL="457200" indent="-457200">
              <a:buAutoNum type="arabicPeriod"/>
            </a:pPr>
            <a:r>
              <a:rPr lang="en-US" dirty="0" err="1">
                <a:solidFill>
                  <a:srgbClr val="FFFFFF">
                    <a:alpha val="60000"/>
                  </a:srgbClr>
                </a:solidFill>
              </a:rPr>
              <a:t>Apriori</a:t>
            </a:r>
          </a:p>
          <a:p>
            <a:pPr marL="457200" indent="-457200">
              <a:buAutoNum type="arabicPeriod"/>
            </a:pPr>
            <a:r>
              <a:rPr lang="en-US" dirty="0">
                <a:solidFill>
                  <a:srgbClr val="FFFFFF">
                    <a:alpha val="60000"/>
                  </a:srgbClr>
                </a:solidFill>
              </a:rPr>
              <a:t>Eclat</a:t>
            </a:r>
          </a:p>
          <a:p>
            <a:pPr marL="457200" indent="-457200">
              <a:buAutoNum type="arabicPeriod"/>
            </a:pPr>
            <a:r>
              <a:rPr lang="en-US" dirty="0">
                <a:solidFill>
                  <a:srgbClr val="FFFFFF">
                    <a:alpha val="60000"/>
                  </a:srgbClr>
                </a:solidFill>
              </a:rPr>
              <a:t>F-P Growth Algorithm</a:t>
            </a:r>
          </a:p>
        </p:txBody>
      </p:sp>
    </p:spTree>
    <p:extLst>
      <p:ext uri="{BB962C8B-B14F-4D97-AF65-F5344CB8AC3E}">
        <p14:creationId xmlns:p14="http://schemas.microsoft.com/office/powerpoint/2010/main" val="244482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DFC6B-6D64-E482-8118-42A72FE07EC6}"/>
              </a:ext>
            </a:extLst>
          </p:cNvPr>
          <p:cNvSpPr>
            <a:spLocks noGrp="1"/>
          </p:cNvSpPr>
          <p:nvPr>
            <p:ph type="title"/>
          </p:nvPr>
        </p:nvSpPr>
        <p:spPr>
          <a:xfrm>
            <a:off x="550864" y="549275"/>
            <a:ext cx="3565524" cy="1997855"/>
          </a:xfrm>
        </p:spPr>
        <p:txBody>
          <a:bodyPr wrap="square" anchor="b">
            <a:normAutofit/>
          </a:bodyPr>
          <a:lstStyle/>
          <a:p>
            <a:r>
              <a:rPr lang="en-US"/>
              <a:t>1.Apriori:</a:t>
            </a:r>
          </a:p>
        </p:txBody>
      </p:sp>
      <p:grpSp>
        <p:nvGrpSpPr>
          <p:cNvPr id="11" name="Group 1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Oval 1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2C98E91-376D-1046-6417-368C41DAFCEC}"/>
              </a:ext>
            </a:extLst>
          </p:cNvPr>
          <p:cNvSpPr>
            <a:spLocks noGrp="1"/>
          </p:cNvSpPr>
          <p:nvPr>
            <p:ph idx="1"/>
          </p:nvPr>
        </p:nvSpPr>
        <p:spPr>
          <a:xfrm>
            <a:off x="550863" y="2677306"/>
            <a:ext cx="3565525" cy="3415519"/>
          </a:xfrm>
        </p:spPr>
        <p:txBody>
          <a:bodyPr vert="horz" lIns="0" tIns="0" rIns="0" bIns="0" rtlCol="0" anchor="t">
            <a:normAutofit lnSpcReduction="10000"/>
          </a:bodyPr>
          <a:lstStyle/>
          <a:p>
            <a:pPr>
              <a:lnSpc>
                <a:spcPct val="100000"/>
              </a:lnSpc>
            </a:pPr>
            <a:r>
              <a:rPr lang="en-US" sz="1400" dirty="0" err="1">
                <a:ea typeface="+mn-lt"/>
                <a:cs typeface="+mn-lt"/>
              </a:rPr>
              <a:t>Apriori</a:t>
            </a:r>
            <a:r>
              <a:rPr lang="en-US" sz="1400" dirty="0">
                <a:ea typeface="+mn-lt"/>
                <a:cs typeface="+mn-lt"/>
              </a:rPr>
              <a:t> is a classic algorithm in machine learning used for association rule learning, which is a method for discovering interesting relationships between variables in large datasets. </a:t>
            </a:r>
            <a:endParaRPr lang="en-US" sz="1400"/>
          </a:p>
          <a:p>
            <a:pPr>
              <a:lnSpc>
                <a:spcPct val="100000"/>
              </a:lnSpc>
            </a:pPr>
            <a:r>
              <a:rPr lang="en-US" sz="1400" dirty="0">
                <a:ea typeface="+mn-lt"/>
                <a:cs typeface="+mn-lt"/>
              </a:rPr>
              <a:t>The algorithm takes as input a dataset containing a large number of transactions and a minimum support threshold. </a:t>
            </a:r>
          </a:p>
          <a:p>
            <a:pPr>
              <a:lnSpc>
                <a:spcPct val="100000"/>
              </a:lnSpc>
            </a:pPr>
            <a:r>
              <a:rPr lang="en-US" sz="1400" dirty="0">
                <a:ea typeface="+mn-lt"/>
                <a:cs typeface="+mn-lt"/>
              </a:rPr>
              <a:t>The minimum support threshold is a user-defined parameter that determines the minimum number of transactions in which an itemset must appear to be considered "frequent." </a:t>
            </a:r>
            <a:endParaRPr lang="en-US" dirty="0"/>
          </a:p>
          <a:p>
            <a:pPr>
              <a:lnSpc>
                <a:spcPct val="100000"/>
              </a:lnSpc>
            </a:pPr>
            <a:endParaRPr lang="en-US" sz="1400"/>
          </a:p>
          <a:p>
            <a:pPr>
              <a:lnSpc>
                <a:spcPct val="100000"/>
              </a:lnSpc>
            </a:pPr>
            <a:endParaRPr lang="en-US" sz="1400"/>
          </a:p>
        </p:txBody>
      </p:sp>
      <p:pic>
        <p:nvPicPr>
          <p:cNvPr id="4" name="Picture 4" descr="Diagram&#10;&#10;Description automatically generated">
            <a:extLst>
              <a:ext uri="{FF2B5EF4-FFF2-40B4-BE49-F238E27FC236}">
                <a16:creationId xmlns:a16="http://schemas.microsoft.com/office/drawing/2014/main" id="{D06D931E-D70F-EC41-7715-38BCD6F6BB36}"/>
              </a:ext>
            </a:extLst>
          </p:cNvPr>
          <p:cNvPicPr>
            <a:picLocks noChangeAspect="1"/>
          </p:cNvPicPr>
          <p:nvPr/>
        </p:nvPicPr>
        <p:blipFill>
          <a:blip r:embed="rId2"/>
          <a:stretch>
            <a:fillRect/>
          </a:stretch>
        </p:blipFill>
        <p:spPr>
          <a:xfrm>
            <a:off x="4550900" y="1363969"/>
            <a:ext cx="7090237" cy="4130063"/>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244634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4DEC-425B-4050-DDA7-59AA1F829CFD}"/>
              </a:ext>
            </a:extLst>
          </p:cNvPr>
          <p:cNvSpPr>
            <a:spLocks noGrp="1"/>
          </p:cNvSpPr>
          <p:nvPr>
            <p:ph type="title"/>
          </p:nvPr>
        </p:nvSpPr>
        <p:spPr/>
        <p:txBody>
          <a:bodyPr/>
          <a:lstStyle/>
          <a:p>
            <a:r>
              <a:rPr lang="en-US"/>
              <a:t>Algorithm for apriori</a:t>
            </a:r>
          </a:p>
        </p:txBody>
      </p:sp>
      <p:sp>
        <p:nvSpPr>
          <p:cNvPr id="3" name="Content Placeholder 2">
            <a:extLst>
              <a:ext uri="{FF2B5EF4-FFF2-40B4-BE49-F238E27FC236}">
                <a16:creationId xmlns:a16="http://schemas.microsoft.com/office/drawing/2014/main" id="{4DF3AEBF-ECC6-B7FF-C19C-F2C91945F17D}"/>
              </a:ext>
            </a:extLst>
          </p:cNvPr>
          <p:cNvSpPr>
            <a:spLocks noGrp="1"/>
          </p:cNvSpPr>
          <p:nvPr>
            <p:ph idx="1"/>
          </p:nvPr>
        </p:nvSpPr>
        <p:spPr/>
        <p:txBody>
          <a:bodyPr vert="horz" wrap="square" lIns="0" tIns="0" rIns="0" bIns="0" rtlCol="0" anchor="t">
            <a:noAutofit/>
          </a:bodyPr>
          <a:lstStyle/>
          <a:p>
            <a:r>
              <a:rPr lang="en-US" sz="1400" dirty="0" err="1">
                <a:ea typeface="+mn-lt"/>
                <a:cs typeface="+mn-lt"/>
              </a:rPr>
              <a:t>Apriori</a:t>
            </a:r>
            <a:r>
              <a:rPr lang="en-US" sz="1400" dirty="0">
                <a:ea typeface="+mn-lt"/>
                <a:cs typeface="+mn-lt"/>
              </a:rPr>
              <a:t>(D, </a:t>
            </a:r>
            <a:r>
              <a:rPr lang="en-US" sz="1400" dirty="0" err="1">
                <a:ea typeface="+mn-lt"/>
                <a:cs typeface="+mn-lt"/>
              </a:rPr>
              <a:t>min_sup</a:t>
            </a:r>
            <a:r>
              <a:rPr lang="en-US" sz="1400" dirty="0">
                <a:ea typeface="+mn-lt"/>
                <a:cs typeface="+mn-lt"/>
              </a:rPr>
              <a:t>):</a:t>
            </a:r>
            <a:br>
              <a:rPr lang="en-US" sz="1400" dirty="0">
                <a:solidFill>
                  <a:srgbClr val="FFFFFF">
                    <a:alpha val="60000"/>
                  </a:srgbClr>
                </a:solidFill>
                <a:ea typeface="+mn-lt"/>
                <a:cs typeface="+mn-lt"/>
              </a:rPr>
            </a:br>
            <a:r>
              <a:rPr lang="en-US" sz="1400" dirty="0">
                <a:ea typeface="+mn-lt"/>
                <a:cs typeface="+mn-lt"/>
              </a:rPr>
              <a:t>    L_1 = generate_frequent_1_itemsets(D, </a:t>
            </a:r>
            <a:r>
              <a:rPr lang="en-US" sz="1400" dirty="0" err="1">
                <a:ea typeface="+mn-lt"/>
                <a:cs typeface="+mn-lt"/>
              </a:rPr>
              <a:t>min_sup</a:t>
            </a:r>
            <a:r>
              <a:rPr lang="en-US" sz="1400" dirty="0">
                <a:ea typeface="+mn-lt"/>
                <a:cs typeface="+mn-lt"/>
              </a:rPr>
              <a:t>)                   #generates frequent 1- </a:t>
            </a:r>
            <a:r>
              <a:rPr lang="en-US" sz="1400" dirty="0" err="1">
                <a:ea typeface="+mn-lt"/>
                <a:cs typeface="+mn-lt"/>
              </a:rPr>
              <a:t>itemsets</a:t>
            </a:r>
            <a:r>
              <a:rPr lang="en-US" sz="1400" dirty="0">
                <a:ea typeface="+mn-lt"/>
                <a:cs typeface="+mn-lt"/>
              </a:rPr>
              <a:t> from database</a:t>
            </a:r>
            <a:br>
              <a:rPr lang="en-US" dirty="0"/>
            </a:br>
            <a:r>
              <a:rPr lang="en-US" sz="1400" dirty="0">
                <a:ea typeface="+mn-lt"/>
                <a:cs typeface="+mn-lt"/>
              </a:rPr>
              <a:t>    L = [L_1]                                                                                               </a:t>
            </a:r>
            <a:br>
              <a:rPr lang="en-US" sz="1400" dirty="0">
                <a:solidFill>
                  <a:srgbClr val="FFFFFF">
                    <a:alpha val="60000"/>
                  </a:srgbClr>
                </a:solidFill>
                <a:ea typeface="+mn-lt"/>
                <a:cs typeface="+mn-lt"/>
              </a:rPr>
            </a:br>
            <a:r>
              <a:rPr lang="en-US" sz="1400" dirty="0">
                <a:ea typeface="+mn-lt"/>
                <a:cs typeface="+mn-lt"/>
              </a:rPr>
              <a:t>    k = 2   </a:t>
            </a:r>
            <a:br>
              <a:rPr lang="en-US" sz="1400" dirty="0">
                <a:solidFill>
                  <a:srgbClr val="FFFFFF">
                    <a:alpha val="60000"/>
                  </a:srgbClr>
                </a:solidFill>
                <a:ea typeface="+mn-lt"/>
                <a:cs typeface="+mn-lt"/>
              </a:rPr>
            </a:br>
            <a:r>
              <a:rPr lang="en-US" sz="1400" dirty="0">
                <a:ea typeface="+mn-lt"/>
                <a:cs typeface="+mn-lt"/>
              </a:rPr>
              <a:t>    while L_{k-1} is not empty:</a:t>
            </a:r>
            <a:br>
              <a:rPr lang="en-US" sz="1400" dirty="0">
                <a:solidFill>
                  <a:srgbClr val="FFFFFF">
                    <a:alpha val="60000"/>
                  </a:srgbClr>
                </a:solidFill>
                <a:ea typeface="+mn-lt"/>
                <a:cs typeface="+mn-lt"/>
              </a:rPr>
            </a:br>
            <a:r>
              <a:rPr lang="en-US" sz="1400" dirty="0">
                <a:ea typeface="+mn-lt"/>
                <a:cs typeface="+mn-lt"/>
              </a:rPr>
              <a:t>       </a:t>
            </a:r>
            <a:r>
              <a:rPr lang="en-US" sz="1400" dirty="0" err="1">
                <a:ea typeface="+mn-lt"/>
                <a:cs typeface="+mn-lt"/>
              </a:rPr>
              <a:t>C_k</a:t>
            </a:r>
            <a:r>
              <a:rPr lang="en-US" sz="1400" dirty="0">
                <a:ea typeface="+mn-lt"/>
                <a:cs typeface="+mn-lt"/>
              </a:rPr>
              <a:t> = </a:t>
            </a:r>
            <a:r>
              <a:rPr lang="en-US" sz="1400" dirty="0" err="1">
                <a:ea typeface="+mn-lt"/>
                <a:cs typeface="+mn-lt"/>
              </a:rPr>
              <a:t>generate_candidate_itemsets</a:t>
            </a:r>
            <a:r>
              <a:rPr lang="en-US" sz="1400" dirty="0">
                <a:ea typeface="+mn-lt"/>
                <a:cs typeface="+mn-lt"/>
              </a:rPr>
              <a:t>(L_{k-1})       </a:t>
            </a:r>
            <a:br>
              <a:rPr lang="en-US" sz="1400" dirty="0">
                <a:solidFill>
                  <a:srgbClr val="FFFFFF">
                    <a:alpha val="60000"/>
                  </a:srgbClr>
                </a:solidFill>
                <a:ea typeface="+mn-lt"/>
                <a:cs typeface="+mn-lt"/>
              </a:rPr>
            </a:br>
            <a:r>
              <a:rPr lang="en-US" sz="1400" dirty="0">
                <a:ea typeface="+mn-lt"/>
                <a:cs typeface="+mn-lt"/>
              </a:rPr>
              <a:t>       </a:t>
            </a:r>
            <a:r>
              <a:rPr lang="en-US" sz="1400" dirty="0" err="1">
                <a:ea typeface="+mn-lt"/>
                <a:cs typeface="+mn-lt"/>
              </a:rPr>
              <a:t>L_k</a:t>
            </a:r>
            <a:r>
              <a:rPr lang="en-US" sz="1400" dirty="0">
                <a:ea typeface="+mn-lt"/>
                <a:cs typeface="+mn-lt"/>
              </a:rPr>
              <a:t> = []       </a:t>
            </a:r>
            <a:endParaRPr lang="en-US" sz="1400">
              <a:solidFill>
                <a:srgbClr val="FFFFFF">
                  <a:alpha val="60000"/>
                </a:srgbClr>
              </a:solidFill>
            </a:endParaRPr>
          </a:p>
          <a:p>
            <a:r>
              <a:rPr lang="en-US" sz="1400" dirty="0">
                <a:ea typeface="+mn-lt"/>
                <a:cs typeface="+mn-lt"/>
              </a:rPr>
              <a:t>    for each itemset in </a:t>
            </a:r>
            <a:r>
              <a:rPr lang="en-US" sz="1400" dirty="0" err="1">
                <a:ea typeface="+mn-lt"/>
                <a:cs typeface="+mn-lt"/>
              </a:rPr>
              <a:t>C_k</a:t>
            </a:r>
            <a:r>
              <a:rPr lang="en-US" sz="1400" dirty="0">
                <a:ea typeface="+mn-lt"/>
                <a:cs typeface="+mn-lt"/>
              </a:rPr>
              <a:t>:     </a:t>
            </a:r>
            <a:br>
              <a:rPr lang="en-US" sz="1400" dirty="0">
                <a:ea typeface="+mn-lt"/>
                <a:cs typeface="+mn-lt"/>
              </a:rPr>
            </a:br>
            <a:r>
              <a:rPr lang="en-US" sz="1400" dirty="0">
                <a:ea typeface="+mn-lt"/>
                <a:cs typeface="+mn-lt"/>
              </a:rPr>
              <a:t>          if </a:t>
            </a:r>
            <a:r>
              <a:rPr lang="en-US" sz="1400" dirty="0" err="1">
                <a:ea typeface="+mn-lt"/>
                <a:cs typeface="+mn-lt"/>
              </a:rPr>
              <a:t>support_count</a:t>
            </a:r>
            <a:r>
              <a:rPr lang="en-US" sz="1400" dirty="0">
                <a:ea typeface="+mn-lt"/>
                <a:cs typeface="+mn-lt"/>
              </a:rPr>
              <a:t>(itemset, D) &gt;= </a:t>
            </a:r>
            <a:r>
              <a:rPr lang="en-US" sz="1400" dirty="0" err="1">
                <a:ea typeface="+mn-lt"/>
                <a:cs typeface="+mn-lt"/>
              </a:rPr>
              <a:t>min_sup</a:t>
            </a:r>
            <a:r>
              <a:rPr lang="en-US" sz="1400" dirty="0">
                <a:ea typeface="+mn-lt"/>
                <a:cs typeface="+mn-lt"/>
              </a:rPr>
              <a:t>:</a:t>
            </a:r>
            <a:br>
              <a:rPr lang="en-US" sz="1400" dirty="0">
                <a:ea typeface="+mn-lt"/>
                <a:cs typeface="+mn-lt"/>
              </a:rPr>
            </a:br>
            <a:r>
              <a:rPr lang="en-US" sz="1400" dirty="0">
                <a:ea typeface="+mn-lt"/>
                <a:cs typeface="+mn-lt"/>
              </a:rPr>
              <a:t>               </a:t>
            </a:r>
            <a:r>
              <a:rPr lang="en-US" sz="1400" dirty="0" err="1">
                <a:ea typeface="+mn-lt"/>
                <a:cs typeface="+mn-lt"/>
              </a:rPr>
              <a:t>L_k.append</a:t>
            </a:r>
            <a:r>
              <a:rPr lang="en-US" sz="1400" dirty="0">
                <a:ea typeface="+mn-lt"/>
                <a:cs typeface="+mn-lt"/>
              </a:rPr>
              <a:t>(itemset)         </a:t>
            </a:r>
            <a:br>
              <a:rPr lang="en-US" sz="1400" dirty="0">
                <a:ea typeface="+mn-lt"/>
                <a:cs typeface="+mn-lt"/>
              </a:rPr>
            </a:br>
            <a:r>
              <a:rPr lang="en-US" sz="1400" dirty="0">
                <a:ea typeface="+mn-lt"/>
                <a:cs typeface="+mn-lt"/>
              </a:rPr>
              <a:t>       </a:t>
            </a:r>
            <a:r>
              <a:rPr lang="en-US" sz="1400" dirty="0" err="1">
                <a:ea typeface="+mn-lt"/>
                <a:cs typeface="+mn-lt"/>
              </a:rPr>
              <a:t>L.append</a:t>
            </a:r>
            <a:r>
              <a:rPr lang="en-US" sz="1400" dirty="0">
                <a:ea typeface="+mn-lt"/>
                <a:cs typeface="+mn-lt"/>
              </a:rPr>
              <a:t>(</a:t>
            </a:r>
            <a:r>
              <a:rPr lang="en-US" sz="1400" dirty="0" err="1">
                <a:ea typeface="+mn-lt"/>
                <a:cs typeface="+mn-lt"/>
              </a:rPr>
              <a:t>L_k</a:t>
            </a:r>
            <a:r>
              <a:rPr lang="en-US" sz="1400" dirty="0">
                <a:ea typeface="+mn-lt"/>
                <a:cs typeface="+mn-lt"/>
              </a:rPr>
              <a:t>)      </a:t>
            </a:r>
            <a:br>
              <a:rPr lang="en-US" sz="1400" dirty="0">
                <a:ea typeface="+mn-lt"/>
                <a:cs typeface="+mn-lt"/>
              </a:rPr>
            </a:br>
            <a:r>
              <a:rPr lang="en-US" sz="1400" dirty="0">
                <a:ea typeface="+mn-lt"/>
                <a:cs typeface="+mn-lt"/>
              </a:rPr>
              <a:t>               k = k + 1   </a:t>
            </a:r>
            <a:br>
              <a:rPr lang="en-US" sz="1400" dirty="0">
                <a:ea typeface="+mn-lt"/>
                <a:cs typeface="+mn-lt"/>
              </a:rPr>
            </a:br>
            <a:r>
              <a:rPr lang="en-US" sz="1400" dirty="0">
                <a:ea typeface="+mn-lt"/>
                <a:cs typeface="+mn-lt"/>
              </a:rPr>
              <a:t>   return L</a:t>
            </a:r>
            <a:endParaRPr lang="en-US" sz="1400" dirty="0">
              <a:solidFill>
                <a:srgbClr val="FFFFFF">
                  <a:alpha val="60000"/>
                </a:srgbClr>
              </a:solidFill>
            </a:endParaRPr>
          </a:p>
          <a:p>
            <a:endParaRPr lang="en-US" dirty="0">
              <a:solidFill>
                <a:srgbClr val="FFFFFF">
                  <a:alpha val="60000"/>
                </a:srgbClr>
              </a:solidFill>
            </a:endParaRPr>
          </a:p>
        </p:txBody>
      </p:sp>
    </p:spTree>
    <p:extLst>
      <p:ext uri="{BB962C8B-B14F-4D97-AF65-F5344CB8AC3E}">
        <p14:creationId xmlns:p14="http://schemas.microsoft.com/office/powerpoint/2010/main" val="389724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2C10-31C2-95C8-5423-D6E7EAB1A83B}"/>
              </a:ext>
            </a:extLst>
          </p:cNvPr>
          <p:cNvSpPr>
            <a:spLocks noGrp="1"/>
          </p:cNvSpPr>
          <p:nvPr>
            <p:ph type="title"/>
          </p:nvPr>
        </p:nvSpPr>
        <p:spPr>
          <a:xfrm>
            <a:off x="550862" y="539506"/>
            <a:ext cx="11091600" cy="1332000"/>
          </a:xfrm>
        </p:spPr>
        <p:txBody>
          <a:bodyPr>
            <a:normAutofit/>
          </a:bodyPr>
          <a:lstStyle/>
          <a:p>
            <a:r>
              <a:rPr lang="en-US" sz="2400"/>
              <a:t>2.ECLAT-Equivalence</a:t>
            </a:r>
            <a:r>
              <a:rPr lang="en-US" sz="2400">
                <a:ea typeface="+mj-lt"/>
                <a:cs typeface="+mj-lt"/>
              </a:rPr>
              <a:t> Class Clustering and Bottom-Up Lattice Traversal:                 </a:t>
            </a:r>
            <a:endParaRPr lang="en-US" sz="2400"/>
          </a:p>
        </p:txBody>
      </p:sp>
      <p:sp>
        <p:nvSpPr>
          <p:cNvPr id="6" name="Content Placeholder 5">
            <a:extLst>
              <a:ext uri="{FF2B5EF4-FFF2-40B4-BE49-F238E27FC236}">
                <a16:creationId xmlns:a16="http://schemas.microsoft.com/office/drawing/2014/main" id="{2C155003-E79A-5B95-8261-739FC56CB9DD}"/>
              </a:ext>
            </a:extLst>
          </p:cNvPr>
          <p:cNvSpPr>
            <a:spLocks noGrp="1"/>
          </p:cNvSpPr>
          <p:nvPr>
            <p:ph idx="1"/>
          </p:nvPr>
        </p:nvSpPr>
        <p:spPr/>
        <p:txBody>
          <a:bodyPr vert="horz" wrap="square" lIns="0" tIns="0" rIns="0" bIns="0" rtlCol="0" anchor="t">
            <a:normAutofit fontScale="92500"/>
          </a:bodyPr>
          <a:lstStyle/>
          <a:p>
            <a:r>
              <a:rPr lang="en-US" dirty="0">
                <a:ea typeface="+mn-lt"/>
                <a:cs typeface="+mn-lt"/>
              </a:rPr>
              <a:t>It is an algorithm used for mining frequent </a:t>
            </a:r>
            <a:r>
              <a:rPr lang="en-US" dirty="0" err="1">
                <a:ea typeface="+mn-lt"/>
                <a:cs typeface="+mn-lt"/>
              </a:rPr>
              <a:t>itemsets</a:t>
            </a:r>
            <a:r>
              <a:rPr lang="en-US" dirty="0">
                <a:ea typeface="+mn-lt"/>
                <a:cs typeface="+mn-lt"/>
              </a:rPr>
              <a:t>, similar to the </a:t>
            </a:r>
            <a:r>
              <a:rPr lang="en-US" dirty="0" err="1">
                <a:ea typeface="+mn-lt"/>
                <a:cs typeface="+mn-lt"/>
              </a:rPr>
              <a:t>Apriori</a:t>
            </a:r>
            <a:r>
              <a:rPr lang="en-US" dirty="0">
                <a:ea typeface="+mn-lt"/>
                <a:cs typeface="+mn-lt"/>
              </a:rPr>
              <a:t> algorithm.</a:t>
            </a:r>
            <a:endParaRPr lang="en-US" dirty="0">
              <a:solidFill>
                <a:srgbClr val="FFFFFF">
                  <a:alpha val="60000"/>
                </a:srgbClr>
              </a:solidFill>
            </a:endParaRPr>
          </a:p>
          <a:p>
            <a:r>
              <a:rPr lang="en-US" dirty="0">
                <a:ea typeface="+mn-lt"/>
                <a:cs typeface="+mn-lt"/>
              </a:rPr>
              <a:t>The Eclat algorithm is based on a depth-first search approach that traverses the lattice structure of </a:t>
            </a:r>
            <a:r>
              <a:rPr lang="en-US" dirty="0" err="1">
                <a:ea typeface="+mn-lt"/>
                <a:cs typeface="+mn-lt"/>
              </a:rPr>
              <a:t>itemsets</a:t>
            </a:r>
            <a:r>
              <a:rPr lang="en-US" dirty="0">
                <a:ea typeface="+mn-lt"/>
                <a:cs typeface="+mn-lt"/>
              </a:rPr>
              <a:t>, where each node represents a subset of items, and the edges between nodes represent the inclusion relationship between the </a:t>
            </a:r>
            <a:r>
              <a:rPr lang="en-US" dirty="0" err="1">
                <a:ea typeface="+mn-lt"/>
                <a:cs typeface="+mn-lt"/>
              </a:rPr>
              <a:t>itemsets</a:t>
            </a:r>
            <a:r>
              <a:rPr lang="en-US" dirty="0">
                <a:ea typeface="+mn-lt"/>
                <a:cs typeface="+mn-lt"/>
              </a:rPr>
              <a:t>.</a:t>
            </a:r>
            <a:endParaRPr lang="en-US" dirty="0"/>
          </a:p>
          <a:p>
            <a:r>
              <a:rPr lang="en-US" dirty="0">
                <a:ea typeface="+mn-lt"/>
                <a:cs typeface="+mn-lt"/>
              </a:rPr>
              <a:t>The algorithm works by first constructing a vertical data structure called an "equivalence class," which is a list of all transactions containing a given item. Then, the algorithm generates frequent </a:t>
            </a:r>
            <a:r>
              <a:rPr lang="en-US" dirty="0" err="1">
                <a:ea typeface="+mn-lt"/>
                <a:cs typeface="+mn-lt"/>
              </a:rPr>
              <a:t>itemsets</a:t>
            </a:r>
            <a:r>
              <a:rPr lang="en-US" dirty="0">
                <a:ea typeface="+mn-lt"/>
                <a:cs typeface="+mn-lt"/>
              </a:rPr>
              <a:t> by recursively intersecting equivalence classes. </a:t>
            </a:r>
          </a:p>
          <a:p>
            <a:endParaRPr lang="en-US" dirty="0">
              <a:solidFill>
                <a:srgbClr val="FFFFFF">
                  <a:alpha val="60000"/>
                </a:srgbClr>
              </a:solidFill>
            </a:endParaRPr>
          </a:p>
        </p:txBody>
      </p:sp>
    </p:spTree>
    <p:extLst>
      <p:ext uri="{BB962C8B-B14F-4D97-AF65-F5344CB8AC3E}">
        <p14:creationId xmlns:p14="http://schemas.microsoft.com/office/powerpoint/2010/main" val="407962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AC9F-24EC-3EBC-84A5-ECD873486CA5}"/>
              </a:ext>
            </a:extLst>
          </p:cNvPr>
          <p:cNvSpPr>
            <a:spLocks noGrp="1"/>
          </p:cNvSpPr>
          <p:nvPr>
            <p:ph type="title"/>
          </p:nvPr>
        </p:nvSpPr>
        <p:spPr/>
        <p:txBody>
          <a:bodyPr/>
          <a:lstStyle/>
          <a:p>
            <a:r>
              <a:rPr lang="en-US"/>
              <a:t>Algorithm for ECLAT:</a:t>
            </a:r>
          </a:p>
        </p:txBody>
      </p:sp>
      <p:sp>
        <p:nvSpPr>
          <p:cNvPr id="3" name="Content Placeholder 2">
            <a:extLst>
              <a:ext uri="{FF2B5EF4-FFF2-40B4-BE49-F238E27FC236}">
                <a16:creationId xmlns:a16="http://schemas.microsoft.com/office/drawing/2014/main" id="{C4F13E22-1E66-2D4F-D9B5-F2A7C8E8492F}"/>
              </a:ext>
            </a:extLst>
          </p:cNvPr>
          <p:cNvSpPr>
            <a:spLocks noGrp="1"/>
          </p:cNvSpPr>
          <p:nvPr>
            <p:ph idx="1"/>
          </p:nvPr>
        </p:nvSpPr>
        <p:spPr/>
        <p:txBody>
          <a:bodyPr vert="horz" wrap="square" lIns="0" tIns="0" rIns="0" bIns="0" rtlCol="0" anchor="t">
            <a:normAutofit fontScale="70000" lnSpcReduction="20000"/>
          </a:bodyPr>
          <a:lstStyle/>
          <a:p>
            <a:r>
              <a:rPr lang="en-US" dirty="0">
                <a:ea typeface="+mn-lt"/>
                <a:cs typeface="+mn-lt"/>
              </a:rPr>
              <a:t>Eclat(D, </a:t>
            </a:r>
            <a:r>
              <a:rPr lang="en-US" dirty="0" err="1">
                <a:ea typeface="+mn-lt"/>
                <a:cs typeface="+mn-lt"/>
              </a:rPr>
              <a:t>min_sup</a:t>
            </a:r>
            <a:r>
              <a:rPr lang="en-US" dirty="0">
                <a:ea typeface="+mn-lt"/>
                <a:cs typeface="+mn-lt"/>
              </a:rPr>
              <a:t>):</a:t>
            </a:r>
            <a:br>
              <a:rPr lang="en-US" dirty="0">
                <a:ea typeface="+mn-lt"/>
                <a:cs typeface="+mn-lt"/>
              </a:rPr>
            </a:br>
            <a:r>
              <a:rPr lang="en-US" dirty="0">
                <a:ea typeface="+mn-lt"/>
                <a:cs typeface="+mn-lt"/>
              </a:rPr>
              <a:t>   L_1 = generate_frequent_1_itemsets(D, </a:t>
            </a:r>
            <a:r>
              <a:rPr lang="en-US" dirty="0" err="1">
                <a:ea typeface="+mn-lt"/>
                <a:cs typeface="+mn-lt"/>
              </a:rPr>
              <a:t>min_sup</a:t>
            </a:r>
            <a:r>
              <a:rPr lang="en-US" dirty="0">
                <a:ea typeface="+mn-lt"/>
                <a:cs typeface="+mn-lt"/>
              </a:rPr>
              <a:t>)</a:t>
            </a:r>
            <a:br>
              <a:rPr lang="en-US" dirty="0">
                <a:ea typeface="+mn-lt"/>
                <a:cs typeface="+mn-lt"/>
              </a:rPr>
            </a:br>
            <a:r>
              <a:rPr lang="en-US" dirty="0">
                <a:ea typeface="+mn-lt"/>
                <a:cs typeface="+mn-lt"/>
              </a:rPr>
              <a:t>   L = L_1   </a:t>
            </a:r>
            <a:br>
              <a:rPr lang="en-US" dirty="0">
                <a:ea typeface="+mn-lt"/>
                <a:cs typeface="+mn-lt"/>
              </a:rPr>
            </a:br>
            <a:r>
              <a:rPr lang="en-US" dirty="0">
                <a:ea typeface="+mn-lt"/>
                <a:cs typeface="+mn-lt"/>
              </a:rPr>
              <a:t>while L is not empty:</a:t>
            </a:r>
            <a:br>
              <a:rPr lang="en-US" dirty="0">
                <a:ea typeface="+mn-lt"/>
                <a:cs typeface="+mn-lt"/>
              </a:rPr>
            </a:br>
            <a:r>
              <a:rPr lang="en-US" dirty="0">
                <a:ea typeface="+mn-lt"/>
                <a:cs typeface="+mn-lt"/>
              </a:rPr>
              <a:t>       </a:t>
            </a:r>
            <a:r>
              <a:rPr lang="en-US" dirty="0" err="1">
                <a:ea typeface="+mn-lt"/>
                <a:cs typeface="+mn-lt"/>
              </a:rPr>
              <a:t>L_k</a:t>
            </a:r>
            <a:r>
              <a:rPr lang="en-US" dirty="0">
                <a:ea typeface="+mn-lt"/>
                <a:cs typeface="+mn-lt"/>
              </a:rPr>
              <a:t> = []</a:t>
            </a:r>
            <a:br>
              <a:rPr lang="en-US" dirty="0">
                <a:ea typeface="+mn-lt"/>
                <a:cs typeface="+mn-lt"/>
              </a:rPr>
            </a:br>
            <a:r>
              <a:rPr lang="en-US" dirty="0">
                <a:ea typeface="+mn-lt"/>
                <a:cs typeface="+mn-lt"/>
              </a:rPr>
              <a:t>       for each itemset in L:</a:t>
            </a:r>
            <a:br>
              <a:rPr lang="en-US" dirty="0">
                <a:ea typeface="+mn-lt"/>
                <a:cs typeface="+mn-lt"/>
              </a:rPr>
            </a:br>
            <a:r>
              <a:rPr lang="en-US" dirty="0">
                <a:ea typeface="+mn-lt"/>
                <a:cs typeface="+mn-lt"/>
              </a:rPr>
              <a:t>           for each </a:t>
            </a:r>
            <a:r>
              <a:rPr lang="en-US" dirty="0" err="1">
                <a:ea typeface="+mn-lt"/>
                <a:cs typeface="+mn-lt"/>
              </a:rPr>
              <a:t>remaining_itemset</a:t>
            </a:r>
            <a:r>
              <a:rPr lang="en-US" dirty="0">
                <a:ea typeface="+mn-lt"/>
                <a:cs typeface="+mn-lt"/>
              </a:rPr>
              <a:t> in L:</a:t>
            </a:r>
            <a:br>
              <a:rPr lang="en-US" dirty="0">
                <a:ea typeface="+mn-lt"/>
                <a:cs typeface="+mn-lt"/>
              </a:rPr>
            </a:br>
            <a:r>
              <a:rPr lang="en-US" dirty="0">
                <a:ea typeface="+mn-lt"/>
                <a:cs typeface="+mn-lt"/>
              </a:rPr>
              <a:t>               if the two </a:t>
            </a:r>
            <a:r>
              <a:rPr lang="en-US" dirty="0" err="1">
                <a:ea typeface="+mn-lt"/>
                <a:cs typeface="+mn-lt"/>
              </a:rPr>
              <a:t>itemsets</a:t>
            </a:r>
            <a:r>
              <a:rPr lang="en-US" dirty="0">
                <a:ea typeface="+mn-lt"/>
                <a:cs typeface="+mn-lt"/>
              </a:rPr>
              <a:t> share the same prefix:</a:t>
            </a:r>
            <a:br>
              <a:rPr lang="en-US" dirty="0">
                <a:ea typeface="+mn-lt"/>
                <a:cs typeface="+mn-lt"/>
              </a:rPr>
            </a:br>
            <a:r>
              <a:rPr lang="en-US" dirty="0">
                <a:ea typeface="+mn-lt"/>
                <a:cs typeface="+mn-lt"/>
              </a:rPr>
              <a:t>                                  </a:t>
            </a:r>
            <a:r>
              <a:rPr lang="en-US" dirty="0" err="1">
                <a:ea typeface="+mn-lt"/>
                <a:cs typeface="+mn-lt"/>
              </a:rPr>
              <a:t>new_itemset</a:t>
            </a:r>
            <a:r>
              <a:rPr lang="en-US" dirty="0">
                <a:ea typeface="+mn-lt"/>
                <a:cs typeface="+mn-lt"/>
              </a:rPr>
              <a:t> = combine(itemset, </a:t>
            </a:r>
            <a:r>
              <a:rPr lang="en-US" dirty="0" err="1">
                <a:ea typeface="+mn-lt"/>
                <a:cs typeface="+mn-lt"/>
              </a:rPr>
              <a:t>remaining_itemset</a:t>
            </a:r>
            <a:r>
              <a:rPr lang="en-US" dirty="0">
                <a:ea typeface="+mn-lt"/>
                <a:cs typeface="+mn-lt"/>
              </a:rPr>
              <a:t>)</a:t>
            </a:r>
            <a:endParaRPr lang="en-US" dirty="0">
              <a:solidFill>
                <a:srgbClr val="FFFFFF">
                  <a:alpha val="60000"/>
                </a:srgbClr>
              </a:solidFill>
            </a:endParaRPr>
          </a:p>
          <a:p>
            <a:r>
              <a:rPr lang="en-US" dirty="0">
                <a:ea typeface="+mn-lt"/>
                <a:cs typeface="+mn-lt"/>
              </a:rPr>
              <a:t>                if </a:t>
            </a:r>
            <a:r>
              <a:rPr lang="en-US" dirty="0" err="1">
                <a:ea typeface="+mn-lt"/>
                <a:cs typeface="+mn-lt"/>
              </a:rPr>
              <a:t>support_count</a:t>
            </a:r>
            <a:r>
              <a:rPr lang="en-US" dirty="0">
                <a:ea typeface="+mn-lt"/>
                <a:cs typeface="+mn-lt"/>
              </a:rPr>
              <a:t>(</a:t>
            </a:r>
            <a:r>
              <a:rPr lang="en-US" dirty="0" err="1">
                <a:ea typeface="+mn-lt"/>
                <a:cs typeface="+mn-lt"/>
              </a:rPr>
              <a:t>new_itemset</a:t>
            </a:r>
            <a:r>
              <a:rPr lang="en-US" dirty="0">
                <a:ea typeface="+mn-lt"/>
                <a:cs typeface="+mn-lt"/>
              </a:rPr>
              <a:t>, D) &gt;= </a:t>
            </a:r>
            <a:r>
              <a:rPr lang="en-US" dirty="0" err="1">
                <a:ea typeface="+mn-lt"/>
                <a:cs typeface="+mn-lt"/>
              </a:rPr>
              <a:t>min_sup</a:t>
            </a:r>
            <a:r>
              <a:rPr lang="en-US" dirty="0">
                <a:ea typeface="+mn-lt"/>
                <a:cs typeface="+mn-lt"/>
              </a:rPr>
              <a:t>:</a:t>
            </a:r>
            <a:br>
              <a:rPr lang="en-US" dirty="0">
                <a:ea typeface="+mn-lt"/>
                <a:cs typeface="+mn-lt"/>
              </a:rPr>
            </a:br>
            <a:r>
              <a:rPr lang="en-US" dirty="0">
                <a:ea typeface="+mn-lt"/>
                <a:cs typeface="+mn-lt"/>
              </a:rPr>
              <a:t>                             </a:t>
            </a:r>
            <a:r>
              <a:rPr lang="en-US" dirty="0" err="1">
                <a:ea typeface="+mn-lt"/>
                <a:cs typeface="+mn-lt"/>
              </a:rPr>
              <a:t>L_k.append</a:t>
            </a:r>
            <a:r>
              <a:rPr lang="en-US" dirty="0">
                <a:ea typeface="+mn-lt"/>
                <a:cs typeface="+mn-lt"/>
              </a:rPr>
              <a:t>(</a:t>
            </a:r>
            <a:r>
              <a:rPr lang="en-US" dirty="0" err="1">
                <a:ea typeface="+mn-lt"/>
                <a:cs typeface="+mn-lt"/>
              </a:rPr>
              <a:t>new_itemset</a:t>
            </a:r>
            <a:r>
              <a:rPr lang="en-US" dirty="0">
                <a:ea typeface="+mn-lt"/>
                <a:cs typeface="+mn-lt"/>
              </a:rPr>
              <a:t>)</a:t>
            </a:r>
            <a:endParaRPr lang="en-US" dirty="0">
              <a:solidFill>
                <a:srgbClr val="FFFFFF">
                  <a:alpha val="60000"/>
                </a:srgbClr>
              </a:solidFill>
            </a:endParaRPr>
          </a:p>
          <a:p>
            <a:r>
              <a:rPr lang="en-US" dirty="0">
                <a:ea typeface="+mn-lt"/>
                <a:cs typeface="+mn-lt"/>
              </a:rPr>
              <a:t>       L = </a:t>
            </a:r>
            <a:r>
              <a:rPr lang="en-US" dirty="0" err="1">
                <a:ea typeface="+mn-lt"/>
                <a:cs typeface="+mn-lt"/>
              </a:rPr>
              <a:t>L_k</a:t>
            </a:r>
            <a:endParaRPr lang="en-US" dirty="0" err="1"/>
          </a:p>
          <a:p>
            <a:r>
              <a:rPr lang="en-US" dirty="0">
                <a:ea typeface="+mn-lt"/>
                <a:cs typeface="+mn-lt"/>
              </a:rPr>
              <a:t>   return L</a:t>
            </a:r>
            <a:endParaRPr lang="en-US" dirty="0"/>
          </a:p>
          <a:p>
            <a:endParaRPr lang="en-US" dirty="0">
              <a:solidFill>
                <a:srgbClr val="FFFFFF">
                  <a:alpha val="60000"/>
                </a:srgbClr>
              </a:solidFill>
            </a:endParaRPr>
          </a:p>
        </p:txBody>
      </p:sp>
    </p:spTree>
    <p:extLst>
      <p:ext uri="{BB962C8B-B14F-4D97-AF65-F5344CB8AC3E}">
        <p14:creationId xmlns:p14="http://schemas.microsoft.com/office/powerpoint/2010/main" val="254059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053E-0CAE-EA28-14A2-973E76B381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073AD2-4C96-AB12-4A39-F83341123442}"/>
              </a:ext>
            </a:extLst>
          </p:cNvPr>
          <p:cNvSpPr>
            <a:spLocks noGrp="1"/>
          </p:cNvSpPr>
          <p:nvPr>
            <p:ph idx="1"/>
          </p:nvPr>
        </p:nvSpPr>
        <p:spPr/>
        <p:txBody>
          <a:bodyPr vert="horz" wrap="square" lIns="0" tIns="0" rIns="0" bIns="0" rtlCol="0" anchor="t">
            <a:normAutofit/>
          </a:bodyPr>
          <a:lstStyle/>
          <a:p>
            <a:r>
              <a:rPr lang="en-US" dirty="0">
                <a:ea typeface="+mn-lt"/>
                <a:cs typeface="+mn-lt"/>
              </a:rPr>
              <a:t>Unlike the </a:t>
            </a:r>
            <a:r>
              <a:rPr lang="en-US" dirty="0" err="1">
                <a:ea typeface="+mn-lt"/>
                <a:cs typeface="+mn-lt"/>
              </a:rPr>
              <a:t>Apriori</a:t>
            </a:r>
            <a:r>
              <a:rPr lang="en-US" dirty="0">
                <a:ea typeface="+mn-lt"/>
                <a:cs typeface="+mn-lt"/>
              </a:rPr>
              <a:t> algorithm, Eclat does not generate candidate </a:t>
            </a:r>
            <a:r>
              <a:rPr lang="en-US" dirty="0" err="1">
                <a:ea typeface="+mn-lt"/>
                <a:cs typeface="+mn-lt"/>
              </a:rPr>
              <a:t>itemsets</a:t>
            </a:r>
            <a:r>
              <a:rPr lang="en-US" dirty="0">
                <a:ea typeface="+mn-lt"/>
                <a:cs typeface="+mn-lt"/>
              </a:rPr>
              <a:t>. Instead, it uses a "depth-first" search approach to traverse the lattice structure of frequent </a:t>
            </a:r>
            <a:r>
              <a:rPr lang="en-US" dirty="0" err="1">
                <a:ea typeface="+mn-lt"/>
                <a:cs typeface="+mn-lt"/>
              </a:rPr>
              <a:t>itemsets</a:t>
            </a:r>
            <a:r>
              <a:rPr lang="en-US" dirty="0">
                <a:ea typeface="+mn-lt"/>
                <a:cs typeface="+mn-lt"/>
              </a:rPr>
              <a:t>, which can be more efficient in some cases. Eclat is also more memory-efficient than </a:t>
            </a:r>
            <a:r>
              <a:rPr lang="en-US" dirty="0" err="1">
                <a:ea typeface="+mn-lt"/>
                <a:cs typeface="+mn-lt"/>
              </a:rPr>
              <a:t>Apriori</a:t>
            </a:r>
            <a:r>
              <a:rPr lang="en-US" dirty="0">
                <a:ea typeface="+mn-lt"/>
                <a:cs typeface="+mn-lt"/>
              </a:rPr>
              <a:t> since it only stores the </a:t>
            </a:r>
            <a:r>
              <a:rPr lang="en-US" dirty="0" err="1">
                <a:ea typeface="+mn-lt"/>
                <a:cs typeface="+mn-lt"/>
              </a:rPr>
              <a:t>itemsets</a:t>
            </a:r>
            <a:r>
              <a:rPr lang="en-US" dirty="0">
                <a:ea typeface="+mn-lt"/>
                <a:cs typeface="+mn-lt"/>
              </a:rPr>
              <a:t>' </a:t>
            </a:r>
            <a:r>
              <a:rPr lang="en-US" dirty="0" err="1">
                <a:ea typeface="+mn-lt"/>
                <a:cs typeface="+mn-lt"/>
              </a:rPr>
              <a:t>tidsets</a:t>
            </a:r>
            <a:r>
              <a:rPr lang="en-US" dirty="0">
                <a:ea typeface="+mn-lt"/>
                <a:cs typeface="+mn-lt"/>
              </a:rPr>
              <a:t>, which are the sets of transaction IDs containing each itemset.</a:t>
            </a:r>
          </a:p>
          <a:p>
            <a:r>
              <a:rPr lang="en-US" dirty="0">
                <a:ea typeface="+mn-lt"/>
                <a:cs typeface="+mn-lt"/>
              </a:rPr>
              <a:t>The Eclat algorithm is widely used for mining frequent </a:t>
            </a:r>
            <a:r>
              <a:rPr lang="en-US" dirty="0" err="1">
                <a:ea typeface="+mn-lt"/>
                <a:cs typeface="+mn-lt"/>
              </a:rPr>
              <a:t>itemsets</a:t>
            </a:r>
            <a:r>
              <a:rPr lang="en-US" dirty="0">
                <a:ea typeface="+mn-lt"/>
                <a:cs typeface="+mn-lt"/>
              </a:rPr>
              <a:t> in large datasets, particularly in market basket analysis, and has been shown to be effective and efficient in several studies.</a:t>
            </a:r>
            <a:endParaRPr lang="en-US" dirty="0">
              <a:solidFill>
                <a:srgbClr val="FFFFFF">
                  <a:alpha val="60000"/>
                </a:srgbClr>
              </a:solidFill>
              <a:ea typeface="+mn-lt"/>
              <a:cs typeface="+mn-lt"/>
            </a:endParaRPr>
          </a:p>
          <a:p>
            <a:endParaRPr lang="en-US" dirty="0">
              <a:solidFill>
                <a:srgbClr val="FFFFFF">
                  <a:alpha val="60000"/>
                </a:srgbClr>
              </a:solidFill>
            </a:endParaRPr>
          </a:p>
        </p:txBody>
      </p:sp>
    </p:spTree>
    <p:extLst>
      <p:ext uri="{BB962C8B-B14F-4D97-AF65-F5344CB8AC3E}">
        <p14:creationId xmlns:p14="http://schemas.microsoft.com/office/powerpoint/2010/main" val="228913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2899-39CC-0B82-CBAB-703AD3A78752}"/>
              </a:ext>
            </a:extLst>
          </p:cNvPr>
          <p:cNvSpPr>
            <a:spLocks noGrp="1"/>
          </p:cNvSpPr>
          <p:nvPr>
            <p:ph type="title"/>
          </p:nvPr>
        </p:nvSpPr>
        <p:spPr/>
        <p:txBody>
          <a:bodyPr/>
          <a:lstStyle/>
          <a:p>
            <a:r>
              <a:rPr lang="en-US"/>
              <a:t>3. F-P Growth Algorithm:</a:t>
            </a:r>
          </a:p>
        </p:txBody>
      </p:sp>
      <p:sp>
        <p:nvSpPr>
          <p:cNvPr id="3" name="Content Placeholder 2">
            <a:extLst>
              <a:ext uri="{FF2B5EF4-FFF2-40B4-BE49-F238E27FC236}">
                <a16:creationId xmlns:a16="http://schemas.microsoft.com/office/drawing/2014/main" id="{19FDA063-3DAD-3F8D-0D7D-8D85145E1342}"/>
              </a:ext>
            </a:extLst>
          </p:cNvPr>
          <p:cNvSpPr>
            <a:spLocks noGrp="1"/>
          </p:cNvSpPr>
          <p:nvPr>
            <p:ph idx="1"/>
          </p:nvPr>
        </p:nvSpPr>
        <p:spPr/>
        <p:txBody>
          <a:bodyPr vert="horz" wrap="square" lIns="0" tIns="0" rIns="0" bIns="0" rtlCol="0" anchor="t">
            <a:normAutofit lnSpcReduction="10000"/>
          </a:bodyPr>
          <a:lstStyle/>
          <a:p>
            <a:r>
              <a:rPr lang="en-US" dirty="0">
                <a:ea typeface="+mn-lt"/>
                <a:cs typeface="+mn-lt"/>
              </a:rPr>
              <a:t>The FP Growth algorithm is a frequent pattern mining algorithm used for discovering frequent </a:t>
            </a:r>
            <a:r>
              <a:rPr lang="en-US" dirty="0" err="1">
                <a:ea typeface="+mn-lt"/>
                <a:cs typeface="+mn-lt"/>
              </a:rPr>
              <a:t>itemsets</a:t>
            </a:r>
            <a:r>
              <a:rPr lang="en-US" dirty="0">
                <a:ea typeface="+mn-lt"/>
                <a:cs typeface="+mn-lt"/>
              </a:rPr>
              <a:t> in a dataset. It is an improvement over the </a:t>
            </a:r>
            <a:r>
              <a:rPr lang="en-US" dirty="0" err="1">
                <a:ea typeface="+mn-lt"/>
                <a:cs typeface="+mn-lt"/>
              </a:rPr>
              <a:t>Apriori</a:t>
            </a:r>
            <a:r>
              <a:rPr lang="en-US" dirty="0">
                <a:ea typeface="+mn-lt"/>
                <a:cs typeface="+mn-lt"/>
              </a:rPr>
              <a:t> algorithm and is especially useful when dealing with large datasets.</a:t>
            </a:r>
          </a:p>
          <a:p>
            <a:r>
              <a:rPr lang="en-US" dirty="0" err="1">
                <a:ea typeface="+mn-lt"/>
                <a:cs typeface="+mn-lt"/>
              </a:rPr>
              <a:t>FPGrowth</a:t>
            </a:r>
            <a:r>
              <a:rPr lang="en-US" dirty="0">
                <a:ea typeface="+mn-lt"/>
                <a:cs typeface="+mn-lt"/>
              </a:rPr>
              <a:t> only needs to store the FP-Tree and a few additional data structures, making it more memory-efficient than the </a:t>
            </a:r>
            <a:r>
              <a:rPr lang="en-US" dirty="0" err="1">
                <a:ea typeface="+mn-lt"/>
                <a:cs typeface="+mn-lt"/>
              </a:rPr>
              <a:t>Apriori</a:t>
            </a:r>
            <a:r>
              <a:rPr lang="en-US" dirty="0">
                <a:ea typeface="+mn-lt"/>
                <a:cs typeface="+mn-lt"/>
              </a:rPr>
              <a:t> algorithm.</a:t>
            </a:r>
          </a:p>
          <a:p>
            <a:r>
              <a:rPr lang="en-US" dirty="0" err="1">
                <a:ea typeface="+mn-lt"/>
                <a:cs typeface="+mn-lt"/>
              </a:rPr>
              <a:t>FPGrowth</a:t>
            </a:r>
            <a:r>
              <a:rPr lang="en-US" dirty="0">
                <a:ea typeface="+mn-lt"/>
                <a:cs typeface="+mn-lt"/>
              </a:rPr>
              <a:t> is widely used in market basket analysis, recommendation systems, and other applications that involve discovering frequent </a:t>
            </a:r>
            <a:r>
              <a:rPr lang="en-US" dirty="0" err="1">
                <a:ea typeface="+mn-lt"/>
                <a:cs typeface="+mn-lt"/>
              </a:rPr>
              <a:t>itemsets</a:t>
            </a:r>
            <a:r>
              <a:rPr lang="en-US" dirty="0">
                <a:ea typeface="+mn-lt"/>
                <a:cs typeface="+mn-lt"/>
              </a:rPr>
              <a:t>.</a:t>
            </a:r>
          </a:p>
          <a:p>
            <a:r>
              <a:rPr lang="en-US" dirty="0" err="1">
                <a:ea typeface="+mn-lt"/>
                <a:cs typeface="+mn-lt"/>
              </a:rPr>
              <a:t>FPGrowth</a:t>
            </a:r>
            <a:r>
              <a:rPr lang="en-US" dirty="0">
                <a:ea typeface="+mn-lt"/>
                <a:cs typeface="+mn-lt"/>
              </a:rPr>
              <a:t> can handle high-dimensional data, making it useful for applications that involve many attributes or features.</a:t>
            </a:r>
            <a:endParaRPr lang="en-US" dirty="0">
              <a:solidFill>
                <a:srgbClr val="FFFFFF">
                  <a:alpha val="60000"/>
                </a:srgbClr>
              </a:solidFill>
            </a:endParaRPr>
          </a:p>
        </p:txBody>
      </p:sp>
    </p:spTree>
    <p:extLst>
      <p:ext uri="{BB962C8B-B14F-4D97-AF65-F5344CB8AC3E}">
        <p14:creationId xmlns:p14="http://schemas.microsoft.com/office/powerpoint/2010/main" val="370753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49DD-E335-5401-2B5D-145C1FFAF7B4}"/>
              </a:ext>
            </a:extLst>
          </p:cNvPr>
          <p:cNvSpPr>
            <a:spLocks noGrp="1"/>
          </p:cNvSpPr>
          <p:nvPr>
            <p:ph idx="1"/>
          </p:nvPr>
        </p:nvSpPr>
        <p:spPr>
          <a:xfrm>
            <a:off x="258468" y="376548"/>
            <a:ext cx="11090274" cy="6371950"/>
          </a:xfrm>
        </p:spPr>
        <p:txBody>
          <a:bodyPr vert="horz" wrap="square" lIns="0" tIns="0" rIns="0" bIns="0" rtlCol="0" anchor="t">
            <a:normAutofit/>
          </a:bodyPr>
          <a:lstStyle/>
          <a:p>
            <a:r>
              <a:rPr lang="en-US">
                <a:ea typeface="+mn-lt"/>
                <a:cs typeface="+mn-lt"/>
              </a:rPr>
              <a:t>Unsupervised learning is a type of machine learning where the algorithm is trained on a dataset without any explicit supervision or labeled data.</a:t>
            </a:r>
            <a:endParaRPr lang="en-US">
              <a:solidFill>
                <a:srgbClr val="FFFFFF">
                  <a:alpha val="60000"/>
                </a:srgbClr>
              </a:solidFill>
              <a:ea typeface="+mn-lt"/>
              <a:cs typeface="+mn-lt"/>
            </a:endParaRPr>
          </a:p>
          <a:p>
            <a:r>
              <a:rPr lang="en-US">
                <a:ea typeface="+mn-lt"/>
                <a:cs typeface="+mn-lt"/>
              </a:rPr>
              <a:t>The main difference between supervised and unsupervised learning is that in supervised learning, the algorithm is trained on labeled data, where each data point is associated with a specific output or target value. </a:t>
            </a:r>
            <a:endParaRPr lang="en-US">
              <a:solidFill>
                <a:srgbClr val="FFFFFF">
                  <a:alpha val="60000"/>
                </a:srgbClr>
              </a:solidFill>
              <a:ea typeface="+mn-lt"/>
              <a:cs typeface="+mn-lt"/>
            </a:endParaRPr>
          </a:p>
          <a:p>
            <a:r>
              <a:rPr lang="en-US">
                <a:ea typeface="+mn-lt"/>
                <a:cs typeface="+mn-lt"/>
              </a:rPr>
              <a:t>In unsupervised learning, the algorithm is trained on unlabeled data, and the goal is to find hidden patterns or relationships in the data.</a:t>
            </a:r>
          </a:p>
          <a:p>
            <a:r>
              <a:rPr lang="en-US">
                <a:ea typeface="+mn-lt"/>
                <a:cs typeface="+mn-lt"/>
              </a:rPr>
              <a:t>Unsupervised learning algorithms can be used for a variety of tasks, such as clustering, dimensionality reduction, and anomaly detection.</a:t>
            </a:r>
            <a:endParaRPr lang="en-US">
              <a:solidFill>
                <a:srgbClr val="FFFFFF">
                  <a:alpha val="60000"/>
                </a:srgbClr>
              </a:solidFill>
            </a:endParaRPr>
          </a:p>
        </p:txBody>
      </p:sp>
    </p:spTree>
    <p:extLst>
      <p:ext uri="{BB962C8B-B14F-4D97-AF65-F5344CB8AC3E}">
        <p14:creationId xmlns:p14="http://schemas.microsoft.com/office/powerpoint/2010/main" val="142082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0511-0FE9-5AF2-4FC2-D8B218465273}"/>
              </a:ext>
            </a:extLst>
          </p:cNvPr>
          <p:cNvSpPr>
            <a:spLocks noGrp="1"/>
          </p:cNvSpPr>
          <p:nvPr>
            <p:ph type="title"/>
          </p:nvPr>
        </p:nvSpPr>
        <p:spPr/>
        <p:txBody>
          <a:bodyPr/>
          <a:lstStyle/>
          <a:p>
            <a:r>
              <a:rPr lang="en-US"/>
              <a:t>Algorithm for F-P growth :</a:t>
            </a:r>
          </a:p>
        </p:txBody>
      </p:sp>
      <p:sp>
        <p:nvSpPr>
          <p:cNvPr id="3" name="Content Placeholder 2">
            <a:extLst>
              <a:ext uri="{FF2B5EF4-FFF2-40B4-BE49-F238E27FC236}">
                <a16:creationId xmlns:a16="http://schemas.microsoft.com/office/drawing/2014/main" id="{E4631CFE-23F2-F788-51CE-97C7AF549529}"/>
              </a:ext>
            </a:extLst>
          </p:cNvPr>
          <p:cNvSpPr>
            <a:spLocks noGrp="1"/>
          </p:cNvSpPr>
          <p:nvPr>
            <p:ph idx="1"/>
          </p:nvPr>
        </p:nvSpPr>
        <p:spPr>
          <a:xfrm>
            <a:off x="91710" y="1331661"/>
            <a:ext cx="12037888" cy="5454778"/>
          </a:xfrm>
        </p:spPr>
        <p:txBody>
          <a:bodyPr vert="horz" wrap="square" lIns="0" tIns="0" rIns="0" bIns="0" rtlCol="0" anchor="t">
            <a:normAutofit fontScale="92500" lnSpcReduction="10000"/>
          </a:bodyPr>
          <a:lstStyle/>
          <a:p>
            <a:r>
              <a:rPr lang="en-US" sz="1400" dirty="0">
                <a:ea typeface="+mn-lt"/>
                <a:cs typeface="+mn-lt"/>
              </a:rPr>
              <a:t>FP-Growth(D, </a:t>
            </a:r>
            <a:r>
              <a:rPr lang="en-US" sz="1400" err="1">
                <a:ea typeface="+mn-lt"/>
                <a:cs typeface="+mn-lt"/>
              </a:rPr>
              <a:t>min_sup</a:t>
            </a:r>
            <a:r>
              <a:rPr lang="en-US" sz="1400" dirty="0">
                <a:ea typeface="+mn-lt"/>
                <a:cs typeface="+mn-lt"/>
              </a:rPr>
              <a:t>):</a:t>
            </a:r>
            <a:br>
              <a:rPr lang="en-US" sz="1400" dirty="0">
                <a:ea typeface="+mn-lt"/>
                <a:cs typeface="+mn-lt"/>
              </a:rPr>
            </a:br>
            <a:r>
              <a:rPr lang="en-US" sz="1400" dirty="0">
                <a:ea typeface="+mn-lt"/>
                <a:cs typeface="+mn-lt"/>
              </a:rPr>
              <a:t>L_1 = generate_frequent_1_itemsets(D, </a:t>
            </a:r>
            <a:r>
              <a:rPr lang="en-US" sz="1400" err="1">
                <a:ea typeface="+mn-lt"/>
                <a:cs typeface="+mn-lt"/>
              </a:rPr>
              <a:t>min_sup</a:t>
            </a:r>
            <a:r>
              <a:rPr lang="en-US" sz="1400" dirty="0">
                <a:ea typeface="+mn-lt"/>
                <a:cs typeface="+mn-lt"/>
              </a:rPr>
              <a:t>)</a:t>
            </a:r>
            <a:br>
              <a:rPr lang="en-US" sz="1400" dirty="0">
                <a:ea typeface="+mn-lt"/>
                <a:cs typeface="+mn-lt"/>
              </a:rPr>
            </a:br>
            <a:r>
              <a:rPr lang="en-US" sz="1400" dirty="0">
                <a:ea typeface="+mn-lt"/>
                <a:cs typeface="+mn-lt"/>
              </a:rPr>
              <a:t>   </a:t>
            </a:r>
            <a:r>
              <a:rPr lang="en-US" sz="1400" err="1">
                <a:ea typeface="+mn-lt"/>
                <a:cs typeface="+mn-lt"/>
              </a:rPr>
              <a:t>FPTree</a:t>
            </a:r>
            <a:r>
              <a:rPr lang="en-US" sz="1400" dirty="0">
                <a:ea typeface="+mn-lt"/>
                <a:cs typeface="+mn-lt"/>
              </a:rPr>
              <a:t> = </a:t>
            </a:r>
            <a:r>
              <a:rPr lang="en-US" sz="1400" err="1">
                <a:ea typeface="+mn-lt"/>
                <a:cs typeface="+mn-lt"/>
              </a:rPr>
              <a:t>construct_frequent_pattern_tree</a:t>
            </a:r>
            <a:r>
              <a:rPr lang="en-US" sz="1400" dirty="0">
                <a:ea typeface="+mn-lt"/>
                <a:cs typeface="+mn-lt"/>
              </a:rPr>
              <a:t>(D, L_1)</a:t>
            </a:r>
            <a:br>
              <a:rPr lang="en-US" sz="1400" dirty="0">
                <a:ea typeface="+mn-lt"/>
                <a:cs typeface="+mn-lt"/>
              </a:rPr>
            </a:br>
            <a:r>
              <a:rPr lang="en-US" sz="1400" dirty="0">
                <a:ea typeface="+mn-lt"/>
                <a:cs typeface="+mn-lt"/>
              </a:rPr>
              <a:t>   </a:t>
            </a:r>
            <a:r>
              <a:rPr lang="en-US" sz="1400" err="1">
                <a:ea typeface="+mn-lt"/>
                <a:cs typeface="+mn-lt"/>
              </a:rPr>
              <a:t>frequent_patterns</a:t>
            </a:r>
            <a:r>
              <a:rPr lang="en-US" sz="1400" dirty="0">
                <a:ea typeface="+mn-lt"/>
                <a:cs typeface="+mn-lt"/>
              </a:rPr>
              <a:t> = []   </a:t>
            </a:r>
            <a:br>
              <a:rPr lang="en-US" sz="1400" dirty="0">
                <a:ea typeface="+mn-lt"/>
                <a:cs typeface="+mn-lt"/>
              </a:rPr>
            </a:br>
            <a:r>
              <a:rPr lang="en-US" sz="1400" dirty="0">
                <a:ea typeface="+mn-lt"/>
                <a:cs typeface="+mn-lt"/>
              </a:rPr>
              <a:t>def </a:t>
            </a:r>
            <a:r>
              <a:rPr lang="en-US" sz="1400" err="1">
                <a:ea typeface="+mn-lt"/>
                <a:cs typeface="+mn-lt"/>
              </a:rPr>
              <a:t>find_frequent_patterns</a:t>
            </a:r>
            <a:r>
              <a:rPr lang="en-US" sz="1400" dirty="0">
                <a:ea typeface="+mn-lt"/>
                <a:cs typeface="+mn-lt"/>
              </a:rPr>
              <a:t>(prefix, </a:t>
            </a:r>
            <a:r>
              <a:rPr lang="en-US" sz="1400" err="1">
                <a:ea typeface="+mn-lt"/>
                <a:cs typeface="+mn-lt"/>
              </a:rPr>
              <a:t>conditional_pattern_base</a:t>
            </a:r>
            <a:r>
              <a:rPr lang="en-US" sz="1400" dirty="0">
                <a:ea typeface="+mn-lt"/>
                <a:cs typeface="+mn-lt"/>
              </a:rPr>
              <a:t>):</a:t>
            </a:r>
            <a:br>
              <a:rPr lang="en-US" sz="1400" dirty="0">
                <a:ea typeface="+mn-lt"/>
                <a:cs typeface="+mn-lt"/>
              </a:rPr>
            </a:br>
            <a:r>
              <a:rPr lang="en-US" sz="1400" dirty="0">
                <a:ea typeface="+mn-lt"/>
                <a:cs typeface="+mn-lt"/>
              </a:rPr>
              <a:t>       </a:t>
            </a:r>
            <a:r>
              <a:rPr lang="en-US" sz="1400" err="1">
                <a:ea typeface="+mn-lt"/>
                <a:cs typeface="+mn-lt"/>
              </a:rPr>
              <a:t>frequent_itemsets</a:t>
            </a:r>
            <a:r>
              <a:rPr lang="en-US" sz="1400" dirty="0">
                <a:ea typeface="+mn-lt"/>
                <a:cs typeface="+mn-lt"/>
              </a:rPr>
              <a:t> = generate_frequent_1_itemsets(</a:t>
            </a:r>
            <a:r>
              <a:rPr lang="en-US" sz="1400" err="1">
                <a:ea typeface="+mn-lt"/>
                <a:cs typeface="+mn-lt"/>
              </a:rPr>
              <a:t>conditional_pattern_base</a:t>
            </a:r>
            <a:r>
              <a:rPr lang="en-US" sz="1400" dirty="0">
                <a:ea typeface="+mn-lt"/>
                <a:cs typeface="+mn-lt"/>
              </a:rPr>
              <a:t>, </a:t>
            </a:r>
            <a:r>
              <a:rPr lang="en-US" sz="1400" err="1">
                <a:ea typeface="+mn-lt"/>
                <a:cs typeface="+mn-lt"/>
              </a:rPr>
              <a:t>min_sup</a:t>
            </a:r>
            <a:r>
              <a:rPr lang="en-US" sz="1400" dirty="0">
                <a:ea typeface="+mn-lt"/>
                <a:cs typeface="+mn-lt"/>
              </a:rPr>
              <a:t>)</a:t>
            </a:r>
            <a:br>
              <a:rPr lang="en-US" sz="1400" dirty="0"/>
            </a:br>
            <a:r>
              <a:rPr lang="en-US" sz="1400" dirty="0">
                <a:ea typeface="+mn-lt"/>
                <a:cs typeface="+mn-lt"/>
              </a:rPr>
              <a:t>       for itemset in </a:t>
            </a:r>
            <a:r>
              <a:rPr lang="en-US" sz="1400" err="1">
                <a:ea typeface="+mn-lt"/>
                <a:cs typeface="+mn-lt"/>
              </a:rPr>
              <a:t>frequent_itemsets</a:t>
            </a:r>
            <a:r>
              <a:rPr lang="en-US" sz="1400" dirty="0">
                <a:ea typeface="+mn-lt"/>
                <a:cs typeface="+mn-lt"/>
              </a:rPr>
              <a:t>: </a:t>
            </a:r>
            <a:br>
              <a:rPr lang="en-US" sz="1400" dirty="0">
                <a:ea typeface="+mn-lt"/>
                <a:cs typeface="+mn-lt"/>
              </a:rPr>
            </a:br>
            <a:r>
              <a:rPr lang="en-US" sz="1400" dirty="0">
                <a:ea typeface="+mn-lt"/>
                <a:cs typeface="+mn-lt"/>
              </a:rPr>
              <a:t>           support = </a:t>
            </a:r>
            <a:r>
              <a:rPr lang="en-US" sz="1400" dirty="0" err="1">
                <a:ea typeface="+mn-lt"/>
                <a:cs typeface="+mn-lt"/>
              </a:rPr>
              <a:t>support_count</a:t>
            </a:r>
            <a:r>
              <a:rPr lang="en-US" sz="1400" dirty="0">
                <a:ea typeface="+mn-lt"/>
                <a:cs typeface="+mn-lt"/>
              </a:rPr>
              <a:t>(itemset, </a:t>
            </a:r>
            <a:r>
              <a:rPr lang="en-US" sz="1400" dirty="0" err="1">
                <a:ea typeface="+mn-lt"/>
                <a:cs typeface="+mn-lt"/>
              </a:rPr>
              <a:t>conditional_pattern_base</a:t>
            </a:r>
            <a:r>
              <a:rPr lang="en-US" sz="1400" dirty="0">
                <a:ea typeface="+mn-lt"/>
                <a:cs typeface="+mn-lt"/>
              </a:rPr>
              <a:t>)</a:t>
            </a:r>
            <a:endParaRPr lang="en-US" sz="1400">
              <a:solidFill>
                <a:srgbClr val="FFFFFF">
                  <a:alpha val="60000"/>
                </a:srgbClr>
              </a:solidFill>
            </a:endParaRPr>
          </a:p>
          <a:p>
            <a:r>
              <a:rPr lang="en-US" sz="1400" dirty="0">
                <a:ea typeface="+mn-lt"/>
                <a:cs typeface="+mn-lt"/>
              </a:rPr>
              <a:t>           </a:t>
            </a:r>
            <a:r>
              <a:rPr lang="en-US" sz="1400" dirty="0" err="1">
                <a:ea typeface="+mn-lt"/>
                <a:cs typeface="+mn-lt"/>
              </a:rPr>
              <a:t>frequent_pattern</a:t>
            </a:r>
            <a:r>
              <a:rPr lang="en-US" sz="1400" dirty="0">
                <a:ea typeface="+mn-lt"/>
                <a:cs typeface="+mn-lt"/>
              </a:rPr>
              <a:t> = prefix + itemset</a:t>
            </a:r>
            <a:br>
              <a:rPr lang="en-US" sz="1400" dirty="0">
                <a:ea typeface="+mn-lt"/>
                <a:cs typeface="+mn-lt"/>
              </a:rPr>
            </a:br>
            <a:r>
              <a:rPr lang="en-US" sz="1400" dirty="0">
                <a:ea typeface="+mn-lt"/>
                <a:cs typeface="+mn-lt"/>
              </a:rPr>
              <a:t>           </a:t>
            </a:r>
            <a:r>
              <a:rPr lang="en-US" sz="1400" dirty="0" err="1">
                <a:ea typeface="+mn-lt"/>
                <a:cs typeface="+mn-lt"/>
              </a:rPr>
              <a:t>frequent_patterns.append</a:t>
            </a:r>
            <a:r>
              <a:rPr lang="en-US" sz="1400" dirty="0">
                <a:ea typeface="+mn-lt"/>
                <a:cs typeface="+mn-lt"/>
              </a:rPr>
              <a:t>((</a:t>
            </a:r>
            <a:r>
              <a:rPr lang="en-US" sz="1400" dirty="0" err="1">
                <a:ea typeface="+mn-lt"/>
                <a:cs typeface="+mn-lt"/>
              </a:rPr>
              <a:t>frequent_pattern</a:t>
            </a:r>
            <a:r>
              <a:rPr lang="en-US" sz="1400" dirty="0">
                <a:ea typeface="+mn-lt"/>
                <a:cs typeface="+mn-lt"/>
              </a:rPr>
              <a:t>, support))          </a:t>
            </a:r>
            <a:br>
              <a:rPr lang="en-US" sz="1400" dirty="0">
                <a:ea typeface="+mn-lt"/>
                <a:cs typeface="+mn-lt"/>
              </a:rPr>
            </a:br>
            <a:r>
              <a:rPr lang="en-US" sz="1400" dirty="0">
                <a:ea typeface="+mn-lt"/>
                <a:cs typeface="+mn-lt"/>
              </a:rPr>
              <a:t>           </a:t>
            </a:r>
            <a:r>
              <a:rPr lang="en-US" sz="1400" dirty="0" err="1">
                <a:ea typeface="+mn-lt"/>
                <a:cs typeface="+mn-lt"/>
              </a:rPr>
              <a:t>conditional_pattern_tree</a:t>
            </a:r>
            <a:r>
              <a:rPr lang="en-US" sz="1400" dirty="0">
                <a:ea typeface="+mn-lt"/>
                <a:cs typeface="+mn-lt"/>
              </a:rPr>
              <a:t> = </a:t>
            </a:r>
            <a:r>
              <a:rPr lang="en-US" sz="1400" dirty="0" err="1">
                <a:ea typeface="+mn-lt"/>
                <a:cs typeface="+mn-lt"/>
              </a:rPr>
              <a:t>construct_frequent_pattern_tree</a:t>
            </a:r>
            <a:r>
              <a:rPr lang="en-US" sz="1400" dirty="0">
                <a:ea typeface="+mn-lt"/>
                <a:cs typeface="+mn-lt"/>
              </a:rPr>
              <a:t>(</a:t>
            </a:r>
            <a:r>
              <a:rPr lang="en-US" sz="1400" dirty="0" err="1">
                <a:ea typeface="+mn-lt"/>
                <a:cs typeface="+mn-lt"/>
              </a:rPr>
              <a:t>conditional_pattern_base</a:t>
            </a:r>
            <a:r>
              <a:rPr lang="en-US" sz="1400" dirty="0">
                <a:ea typeface="+mn-lt"/>
                <a:cs typeface="+mn-lt"/>
              </a:rPr>
              <a:t>, itemset)</a:t>
            </a:r>
            <a:endParaRPr lang="en-US" sz="1400">
              <a:solidFill>
                <a:srgbClr val="FFFFFF">
                  <a:alpha val="60000"/>
                </a:srgbClr>
              </a:solidFill>
            </a:endParaRPr>
          </a:p>
          <a:p>
            <a:r>
              <a:rPr lang="en-US" sz="1400" dirty="0">
                <a:ea typeface="+mn-lt"/>
                <a:cs typeface="+mn-lt"/>
              </a:rPr>
              <a:t>           if not </a:t>
            </a:r>
            <a:r>
              <a:rPr lang="en-US" sz="1400" err="1">
                <a:ea typeface="+mn-lt"/>
                <a:cs typeface="+mn-lt"/>
              </a:rPr>
              <a:t>conditional_pattern_tree.is_empty</a:t>
            </a:r>
            <a:r>
              <a:rPr lang="en-US" sz="1400" dirty="0">
                <a:ea typeface="+mn-lt"/>
                <a:cs typeface="+mn-lt"/>
              </a:rPr>
              <a:t>():</a:t>
            </a:r>
            <a:endParaRPr lang="en-US" sz="1400">
              <a:solidFill>
                <a:srgbClr val="FFFFFF">
                  <a:alpha val="60000"/>
                </a:srgbClr>
              </a:solidFill>
            </a:endParaRPr>
          </a:p>
          <a:p>
            <a:r>
              <a:rPr lang="en-US" sz="1400" dirty="0">
                <a:ea typeface="+mn-lt"/>
                <a:cs typeface="+mn-lt"/>
              </a:rPr>
              <a:t>               </a:t>
            </a:r>
            <a:r>
              <a:rPr lang="en-US" sz="1400" err="1">
                <a:ea typeface="+mn-lt"/>
                <a:cs typeface="+mn-lt"/>
              </a:rPr>
              <a:t>find_frequent_patterns</a:t>
            </a:r>
            <a:r>
              <a:rPr lang="en-US" sz="1400" dirty="0">
                <a:ea typeface="+mn-lt"/>
                <a:cs typeface="+mn-lt"/>
              </a:rPr>
              <a:t>(</a:t>
            </a:r>
            <a:r>
              <a:rPr lang="en-US" sz="1400" err="1">
                <a:ea typeface="+mn-lt"/>
                <a:cs typeface="+mn-lt"/>
              </a:rPr>
              <a:t>frequent_pattern</a:t>
            </a:r>
            <a:r>
              <a:rPr lang="en-US" sz="1400" dirty="0">
                <a:ea typeface="+mn-lt"/>
                <a:cs typeface="+mn-lt"/>
              </a:rPr>
              <a:t>, </a:t>
            </a:r>
            <a:r>
              <a:rPr lang="en-US" sz="1400" err="1">
                <a:ea typeface="+mn-lt"/>
                <a:cs typeface="+mn-lt"/>
              </a:rPr>
              <a:t>conditional_pattern_tree</a:t>
            </a:r>
            <a:r>
              <a:rPr lang="en-US" sz="1400" dirty="0">
                <a:ea typeface="+mn-lt"/>
                <a:cs typeface="+mn-lt"/>
              </a:rPr>
              <a:t>)   </a:t>
            </a:r>
            <a:br>
              <a:rPr lang="en-US" sz="1400" dirty="0">
                <a:ea typeface="+mn-lt"/>
                <a:cs typeface="+mn-lt"/>
              </a:rPr>
            </a:br>
            <a:r>
              <a:rPr lang="en-US" sz="1400" dirty="0">
                <a:ea typeface="+mn-lt"/>
                <a:cs typeface="+mn-lt"/>
              </a:rPr>
              <a:t>for itemset in L_1:</a:t>
            </a:r>
            <a:br>
              <a:rPr lang="en-US" sz="1400" dirty="0">
                <a:ea typeface="+mn-lt"/>
                <a:cs typeface="+mn-lt"/>
              </a:rPr>
            </a:br>
            <a:r>
              <a:rPr lang="en-US" sz="1400" dirty="0">
                <a:ea typeface="+mn-lt"/>
                <a:cs typeface="+mn-lt"/>
              </a:rPr>
              <a:t>      support = </a:t>
            </a:r>
            <a:r>
              <a:rPr lang="en-US" sz="1400" err="1">
                <a:ea typeface="+mn-lt"/>
                <a:cs typeface="+mn-lt"/>
              </a:rPr>
              <a:t>support_count</a:t>
            </a:r>
            <a:r>
              <a:rPr lang="en-US" sz="1400" dirty="0">
                <a:ea typeface="+mn-lt"/>
                <a:cs typeface="+mn-lt"/>
              </a:rPr>
              <a:t>(itemset, D)</a:t>
            </a:r>
            <a:br>
              <a:rPr lang="en-US" sz="1400" dirty="0">
                <a:ea typeface="+mn-lt"/>
                <a:cs typeface="+mn-lt"/>
              </a:rPr>
            </a:br>
            <a:r>
              <a:rPr lang="en-US" sz="1400" dirty="0">
                <a:ea typeface="+mn-lt"/>
                <a:cs typeface="+mn-lt"/>
              </a:rPr>
              <a:t>       </a:t>
            </a:r>
            <a:r>
              <a:rPr lang="en-US" sz="1400" err="1">
                <a:ea typeface="+mn-lt"/>
                <a:cs typeface="+mn-lt"/>
              </a:rPr>
              <a:t>frequent_patterns.append</a:t>
            </a:r>
            <a:r>
              <a:rPr lang="en-US" sz="1400" dirty="0">
                <a:ea typeface="+mn-lt"/>
                <a:cs typeface="+mn-lt"/>
              </a:rPr>
              <a:t>(([itemset], support)</a:t>
            </a:r>
            <a:br>
              <a:rPr lang="en-US" sz="1400" dirty="0">
                <a:ea typeface="+mn-lt"/>
                <a:cs typeface="+mn-lt"/>
              </a:rPr>
            </a:br>
            <a:r>
              <a:rPr lang="en-US" sz="1400" dirty="0">
                <a:ea typeface="+mn-lt"/>
                <a:cs typeface="+mn-lt"/>
              </a:rPr>
              <a:t>       </a:t>
            </a:r>
            <a:r>
              <a:rPr lang="en-US" sz="1400" err="1">
                <a:ea typeface="+mn-lt"/>
                <a:cs typeface="+mn-lt"/>
              </a:rPr>
              <a:t>conditional_pattern_base</a:t>
            </a:r>
            <a:r>
              <a:rPr lang="en-US" sz="1400" dirty="0">
                <a:ea typeface="+mn-lt"/>
                <a:cs typeface="+mn-lt"/>
              </a:rPr>
              <a:t> = </a:t>
            </a:r>
            <a:r>
              <a:rPr lang="en-US" sz="1400" err="1">
                <a:ea typeface="+mn-lt"/>
                <a:cs typeface="+mn-lt"/>
              </a:rPr>
              <a:t>get_conditional_pattern_base</a:t>
            </a:r>
            <a:r>
              <a:rPr lang="en-US" sz="1400" dirty="0">
                <a:ea typeface="+mn-lt"/>
                <a:cs typeface="+mn-lt"/>
              </a:rPr>
              <a:t>(</a:t>
            </a:r>
            <a:r>
              <a:rPr lang="en-US" sz="1400" err="1">
                <a:ea typeface="+mn-lt"/>
                <a:cs typeface="+mn-lt"/>
              </a:rPr>
              <a:t>FPTree</a:t>
            </a:r>
            <a:r>
              <a:rPr lang="en-US" sz="1400" dirty="0">
                <a:ea typeface="+mn-lt"/>
                <a:cs typeface="+mn-lt"/>
              </a:rPr>
              <a:t>, itemset)</a:t>
            </a:r>
            <a:br>
              <a:rPr lang="en-US" sz="1400" dirty="0">
                <a:ea typeface="+mn-lt"/>
                <a:cs typeface="+mn-lt"/>
              </a:rPr>
            </a:br>
            <a:r>
              <a:rPr lang="en-US" sz="1400" dirty="0">
                <a:ea typeface="+mn-lt"/>
                <a:cs typeface="+mn-lt"/>
              </a:rPr>
              <a:t>   </a:t>
            </a:r>
            <a:endParaRPr lang="en-US" sz="1400" dirty="0">
              <a:solidFill>
                <a:srgbClr val="FFFFFF">
                  <a:alpha val="60000"/>
                </a:srgbClr>
              </a:solidFill>
              <a:ea typeface="+mn-lt"/>
              <a:cs typeface="+mn-lt"/>
            </a:endParaRPr>
          </a:p>
          <a:p>
            <a:r>
              <a:rPr lang="en-US" sz="1400" dirty="0">
                <a:ea typeface="+mn-lt"/>
                <a:cs typeface="+mn-lt"/>
              </a:rPr>
              <a:t>      if not </a:t>
            </a:r>
            <a:r>
              <a:rPr lang="en-US" sz="1400" dirty="0" err="1">
                <a:ea typeface="+mn-lt"/>
                <a:cs typeface="+mn-lt"/>
              </a:rPr>
              <a:t>conditional_pattern_base.is_empty</a:t>
            </a:r>
            <a:r>
              <a:rPr lang="en-US" sz="1400" dirty="0">
                <a:ea typeface="+mn-lt"/>
                <a:cs typeface="+mn-lt"/>
              </a:rPr>
              <a:t>():</a:t>
            </a:r>
            <a:br>
              <a:rPr lang="en-US" sz="1400" dirty="0">
                <a:ea typeface="+mn-lt"/>
                <a:cs typeface="+mn-lt"/>
              </a:rPr>
            </a:br>
            <a:r>
              <a:rPr lang="en-US" sz="1400" dirty="0">
                <a:ea typeface="+mn-lt"/>
                <a:cs typeface="+mn-lt"/>
              </a:rPr>
              <a:t>               </a:t>
            </a:r>
            <a:r>
              <a:rPr lang="en-US" sz="1400" dirty="0" err="1">
                <a:ea typeface="+mn-lt"/>
                <a:cs typeface="+mn-lt"/>
              </a:rPr>
              <a:t>find_frequent_patterns</a:t>
            </a:r>
            <a:r>
              <a:rPr lang="en-US" sz="1400" dirty="0">
                <a:ea typeface="+mn-lt"/>
                <a:cs typeface="+mn-lt"/>
              </a:rPr>
              <a:t>([itemset], </a:t>
            </a:r>
            <a:r>
              <a:rPr lang="en-US" sz="1400" dirty="0" err="1">
                <a:ea typeface="+mn-lt"/>
                <a:cs typeface="+mn-lt"/>
              </a:rPr>
              <a:t>conditional_pattern_base</a:t>
            </a:r>
            <a:r>
              <a:rPr lang="en-US" sz="1400" dirty="0">
                <a:ea typeface="+mn-lt"/>
                <a:cs typeface="+mn-lt"/>
              </a:rPr>
              <a:t>)</a:t>
            </a:r>
            <a:endParaRPr lang="en-US" sz="1400">
              <a:solidFill>
                <a:srgbClr val="FFFFFF">
                  <a:alpha val="60000"/>
                </a:srgbClr>
              </a:solidFill>
            </a:endParaRPr>
          </a:p>
          <a:p>
            <a:r>
              <a:rPr lang="en-US" sz="1400" dirty="0">
                <a:ea typeface="+mn-lt"/>
                <a:cs typeface="+mn-lt"/>
              </a:rPr>
              <a:t>             return </a:t>
            </a:r>
            <a:r>
              <a:rPr lang="en-US" sz="1400" dirty="0" err="1">
                <a:ea typeface="+mn-lt"/>
                <a:cs typeface="+mn-lt"/>
              </a:rPr>
              <a:t>frequent_patterns</a:t>
            </a:r>
            <a:endParaRPr lang="en-US" sz="1400">
              <a:solidFill>
                <a:srgbClr val="FFFFFF">
                  <a:alpha val="60000"/>
                </a:srgbClr>
              </a:solidFill>
            </a:endParaRPr>
          </a:p>
          <a:p>
            <a:endParaRPr lang="en-US" dirty="0">
              <a:solidFill>
                <a:srgbClr val="FFFFFF">
                  <a:alpha val="60000"/>
                </a:srgbClr>
              </a:solidFill>
            </a:endParaRPr>
          </a:p>
        </p:txBody>
      </p:sp>
    </p:spTree>
    <p:extLst>
      <p:ext uri="{BB962C8B-B14F-4D97-AF65-F5344CB8AC3E}">
        <p14:creationId xmlns:p14="http://schemas.microsoft.com/office/powerpoint/2010/main" val="392382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4038-739E-205A-8A84-5AA42C9F7905}"/>
              </a:ext>
            </a:extLst>
          </p:cNvPr>
          <p:cNvSpPr>
            <a:spLocks noGrp="1"/>
          </p:cNvSpPr>
          <p:nvPr>
            <p:ph type="title"/>
          </p:nvPr>
        </p:nvSpPr>
        <p:spPr/>
        <p:txBody>
          <a:bodyPr/>
          <a:lstStyle/>
          <a:p>
            <a:r>
              <a:rPr lang="en-US"/>
              <a:t>Applications of association learning:</a:t>
            </a:r>
          </a:p>
        </p:txBody>
      </p:sp>
      <p:sp>
        <p:nvSpPr>
          <p:cNvPr id="6" name="Content Placeholder 5">
            <a:extLst>
              <a:ext uri="{FF2B5EF4-FFF2-40B4-BE49-F238E27FC236}">
                <a16:creationId xmlns:a16="http://schemas.microsoft.com/office/drawing/2014/main" id="{C41EE814-B577-9ED1-7630-DF3E0D88C181}"/>
              </a:ext>
            </a:extLst>
          </p:cNvPr>
          <p:cNvSpPr>
            <a:spLocks noGrp="1"/>
          </p:cNvSpPr>
          <p:nvPr>
            <p:ph idx="1"/>
          </p:nvPr>
        </p:nvSpPr>
        <p:spPr/>
        <p:txBody>
          <a:bodyPr vert="horz" wrap="square" lIns="0" tIns="0" rIns="0" bIns="0" rtlCol="0" anchor="t">
            <a:normAutofit/>
          </a:bodyPr>
          <a:lstStyle/>
          <a:p>
            <a:pPr marL="457200" indent="-457200">
              <a:buAutoNum type="arabicPeriod"/>
            </a:pPr>
            <a:r>
              <a:rPr lang="en-US" dirty="0">
                <a:solidFill>
                  <a:srgbClr val="FFFFFF">
                    <a:alpha val="60000"/>
                  </a:srgbClr>
                </a:solidFill>
              </a:rPr>
              <a:t>Market based analysis:   analyses shopping behavior of customers.</a:t>
            </a:r>
          </a:p>
          <a:p>
            <a:pPr marL="457200" indent="-457200">
              <a:buAutoNum type="arabicPeriod"/>
            </a:pPr>
            <a:r>
              <a:rPr lang="en-US" dirty="0">
                <a:solidFill>
                  <a:srgbClr val="FFFFFF">
                    <a:alpha val="60000"/>
                  </a:srgbClr>
                </a:solidFill>
              </a:rPr>
              <a:t>Customer segmentation:    useful to segment customers based on purchasing </a:t>
            </a:r>
            <a:r>
              <a:rPr lang="en-US" dirty="0" err="1">
                <a:solidFill>
                  <a:srgbClr val="FFFFFF">
                    <a:alpha val="60000"/>
                  </a:srgbClr>
                </a:solidFill>
              </a:rPr>
              <a:t>behaviour</a:t>
            </a:r>
            <a:r>
              <a:rPr lang="en-US" dirty="0">
                <a:solidFill>
                  <a:srgbClr val="FFFFFF">
                    <a:alpha val="60000"/>
                  </a:srgbClr>
                </a:solidFill>
              </a:rPr>
              <a:t> </a:t>
            </a:r>
          </a:p>
          <a:p>
            <a:pPr marL="457200" indent="-457200">
              <a:buAutoNum type="arabicPeriod"/>
            </a:pPr>
            <a:r>
              <a:rPr lang="en-US" dirty="0">
                <a:solidFill>
                  <a:srgbClr val="FFFFFF">
                    <a:alpha val="60000"/>
                  </a:srgbClr>
                </a:solidFill>
              </a:rPr>
              <a:t>Medical diagnosis:   identifies patterns in patient data</a:t>
            </a:r>
          </a:p>
          <a:p>
            <a:pPr marL="457200" indent="-457200">
              <a:buAutoNum type="arabicPeriod"/>
            </a:pPr>
            <a:r>
              <a:rPr lang="en-US" dirty="0">
                <a:solidFill>
                  <a:srgbClr val="FFFFFF">
                    <a:alpha val="60000"/>
                  </a:srgbClr>
                </a:solidFill>
              </a:rPr>
              <a:t>Fraud detection :    detects fraudulent behavior in financial transactions.</a:t>
            </a:r>
          </a:p>
          <a:p>
            <a:pPr marL="457200" indent="-457200">
              <a:buAutoNum type="arabicPeriod"/>
            </a:pPr>
            <a:r>
              <a:rPr lang="en-US" dirty="0">
                <a:solidFill>
                  <a:srgbClr val="FFFFFF">
                    <a:alpha val="60000"/>
                  </a:srgbClr>
                </a:solidFill>
              </a:rPr>
              <a:t>Recommender systems:   generates recommendations for items based on purchase history.</a:t>
            </a:r>
          </a:p>
        </p:txBody>
      </p:sp>
    </p:spTree>
    <p:extLst>
      <p:ext uri="{BB962C8B-B14F-4D97-AF65-F5344CB8AC3E}">
        <p14:creationId xmlns:p14="http://schemas.microsoft.com/office/powerpoint/2010/main" val="273083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45680903-11C2-028A-5338-F02366E47299}"/>
              </a:ext>
            </a:extLst>
          </p:cNvPr>
          <p:cNvSpPr>
            <a:spLocks noGrp="1"/>
          </p:cNvSpPr>
          <p:nvPr>
            <p:ph type="title"/>
          </p:nvPr>
        </p:nvSpPr>
        <p:spPr>
          <a:xfrm>
            <a:off x="550864" y="549275"/>
            <a:ext cx="3565524" cy="1997855"/>
          </a:xfrm>
        </p:spPr>
        <p:txBody>
          <a:bodyPr wrap="square" anchor="b">
            <a:normAutofit/>
          </a:bodyPr>
          <a:lstStyle/>
          <a:p>
            <a:endParaRPr lang="en-US"/>
          </a:p>
        </p:txBody>
      </p:sp>
      <p:grpSp>
        <p:nvGrpSpPr>
          <p:cNvPr id="13" name="Group 1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8" name="Oval 1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101024B4-EA83-D261-157A-457FB1BF49D9}"/>
              </a:ext>
            </a:extLst>
          </p:cNvPr>
          <p:cNvSpPr>
            <a:spLocks noGrp="1"/>
          </p:cNvSpPr>
          <p:nvPr>
            <p:ph idx="1"/>
          </p:nvPr>
        </p:nvSpPr>
        <p:spPr>
          <a:xfrm>
            <a:off x="550863" y="2677306"/>
            <a:ext cx="3565525" cy="3415519"/>
          </a:xfrm>
        </p:spPr>
        <p:txBody>
          <a:bodyPr anchor="t">
            <a:normAutofit/>
          </a:bodyPr>
          <a:lstStyle/>
          <a:p>
            <a:endParaRPr lang="en-US" sz="1600"/>
          </a:p>
        </p:txBody>
      </p:sp>
      <p:pic>
        <p:nvPicPr>
          <p:cNvPr id="4" name="Picture 4" descr="Diagram&#10;&#10;Description automatically generated">
            <a:extLst>
              <a:ext uri="{FF2B5EF4-FFF2-40B4-BE49-F238E27FC236}">
                <a16:creationId xmlns:a16="http://schemas.microsoft.com/office/drawing/2014/main" id="{831332D3-35E4-2148-9234-17D8AD381395}"/>
              </a:ext>
            </a:extLst>
          </p:cNvPr>
          <p:cNvPicPr>
            <a:picLocks noChangeAspect="1"/>
          </p:cNvPicPr>
          <p:nvPr/>
        </p:nvPicPr>
        <p:blipFill>
          <a:blip r:embed="rId2"/>
          <a:stretch>
            <a:fillRect/>
          </a:stretch>
        </p:blipFill>
        <p:spPr>
          <a:xfrm>
            <a:off x="4550900" y="770162"/>
            <a:ext cx="7090237" cy="5317677"/>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2531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9857-C5E8-CE12-BB25-888EAA29C748}"/>
              </a:ext>
            </a:extLst>
          </p:cNvPr>
          <p:cNvSpPr>
            <a:spLocks noGrp="1"/>
          </p:cNvSpPr>
          <p:nvPr>
            <p:ph type="title"/>
          </p:nvPr>
        </p:nvSpPr>
        <p:spPr/>
        <p:txBody>
          <a:bodyPr/>
          <a:lstStyle/>
          <a:p>
            <a:r>
              <a:rPr lang="en-US"/>
              <a:t>Clustering:</a:t>
            </a:r>
          </a:p>
        </p:txBody>
      </p:sp>
      <p:sp>
        <p:nvSpPr>
          <p:cNvPr id="3" name="Content Placeholder 2">
            <a:extLst>
              <a:ext uri="{FF2B5EF4-FFF2-40B4-BE49-F238E27FC236}">
                <a16:creationId xmlns:a16="http://schemas.microsoft.com/office/drawing/2014/main" id="{D24AD72E-2849-4441-5B57-938CAB528B81}"/>
              </a:ext>
            </a:extLst>
          </p:cNvPr>
          <p:cNvSpPr>
            <a:spLocks noGrp="1"/>
          </p:cNvSpPr>
          <p:nvPr>
            <p:ph idx="1"/>
          </p:nvPr>
        </p:nvSpPr>
        <p:spPr/>
        <p:txBody>
          <a:bodyPr vert="horz" wrap="square" lIns="0" tIns="0" rIns="0" bIns="0" rtlCol="0" anchor="t">
            <a:normAutofit/>
          </a:bodyPr>
          <a:lstStyle/>
          <a:p>
            <a:r>
              <a:rPr lang="en-US">
                <a:ea typeface="+mn-lt"/>
                <a:cs typeface="+mn-lt"/>
              </a:rPr>
              <a:t>The main objective of clustering is to identify patterns and structures in the data that are not easily identifiable by human intuition.</a:t>
            </a:r>
            <a:endParaRPr lang="en-US">
              <a:solidFill>
                <a:srgbClr val="FFFFFF">
                  <a:alpha val="60000"/>
                </a:srgbClr>
              </a:solidFill>
              <a:ea typeface="+mn-lt"/>
              <a:cs typeface="+mn-lt"/>
            </a:endParaRPr>
          </a:p>
          <a:p>
            <a:r>
              <a:rPr lang="en-US">
                <a:ea typeface="+mn-lt"/>
                <a:cs typeface="+mn-lt"/>
              </a:rPr>
              <a:t>In clustering, the algorithm tries to identify groups of data points that are similar to each other based on their features or characteristics. </a:t>
            </a:r>
          </a:p>
          <a:p>
            <a:r>
              <a:rPr lang="en-US">
                <a:solidFill>
                  <a:srgbClr val="FFFFFF">
                    <a:alpha val="60000"/>
                  </a:srgbClr>
                </a:solidFill>
              </a:rPr>
              <a:t>Types:</a:t>
            </a:r>
            <a:br>
              <a:rPr lang="en-US">
                <a:solidFill>
                  <a:srgbClr val="FFFFFF">
                    <a:alpha val="60000"/>
                  </a:srgbClr>
                </a:solidFill>
              </a:rPr>
            </a:br>
            <a:r>
              <a:rPr lang="en-US">
                <a:solidFill>
                  <a:srgbClr val="FFFFFF">
                    <a:alpha val="60000"/>
                  </a:srgbClr>
                </a:solidFill>
              </a:rPr>
              <a:t>1. K-means</a:t>
            </a:r>
            <a:br>
              <a:rPr lang="en-US">
                <a:solidFill>
                  <a:srgbClr val="FFFFFF">
                    <a:alpha val="60000"/>
                  </a:srgbClr>
                </a:solidFill>
              </a:rPr>
            </a:br>
            <a:r>
              <a:rPr lang="en-US">
                <a:solidFill>
                  <a:srgbClr val="FFFFFF">
                    <a:alpha val="60000"/>
                  </a:srgbClr>
                </a:solidFill>
              </a:rPr>
              <a:t>2.hierarchial clustering</a:t>
            </a:r>
            <a:br>
              <a:rPr lang="en-US"/>
            </a:br>
            <a:r>
              <a:rPr lang="en-US">
                <a:solidFill>
                  <a:srgbClr val="FFFFFF">
                    <a:alpha val="60000"/>
                  </a:srgbClr>
                </a:solidFill>
              </a:rPr>
              <a:t>3.DSBSCAN</a:t>
            </a:r>
          </a:p>
        </p:txBody>
      </p:sp>
    </p:spTree>
    <p:extLst>
      <p:ext uri="{BB962C8B-B14F-4D97-AF65-F5344CB8AC3E}">
        <p14:creationId xmlns:p14="http://schemas.microsoft.com/office/powerpoint/2010/main" val="35590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68372-C29F-C042-5C84-C56C774FC18B}"/>
              </a:ext>
            </a:extLst>
          </p:cNvPr>
          <p:cNvSpPr>
            <a:spLocks noGrp="1"/>
          </p:cNvSpPr>
          <p:nvPr>
            <p:ph type="title"/>
          </p:nvPr>
        </p:nvSpPr>
        <p:spPr>
          <a:xfrm>
            <a:off x="550862" y="580363"/>
            <a:ext cx="5437188" cy="1333055"/>
          </a:xfrm>
        </p:spPr>
        <p:txBody>
          <a:bodyPr wrap="square" anchor="t">
            <a:normAutofit/>
          </a:bodyPr>
          <a:lstStyle/>
          <a:p>
            <a:pPr>
              <a:lnSpc>
                <a:spcPct val="90000"/>
              </a:lnSpc>
            </a:pPr>
            <a:r>
              <a:rPr lang="en-US"/>
              <a:t>1.K means:</a:t>
            </a:r>
            <a:br>
              <a:rPr lang="en-US"/>
            </a:br>
            <a:endParaRPr lang="en-US"/>
          </a:p>
        </p:txBody>
      </p:sp>
      <p:grpSp>
        <p:nvGrpSpPr>
          <p:cNvPr id="13" name="Group 1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4"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1C73FA09-1969-AB6E-3FC8-A629FAF8B2CC}"/>
              </a:ext>
            </a:extLst>
          </p:cNvPr>
          <p:cNvPicPr>
            <a:picLocks noChangeAspect="1"/>
          </p:cNvPicPr>
          <p:nvPr/>
        </p:nvPicPr>
        <p:blipFill>
          <a:blip r:embed="rId2"/>
          <a:stretch>
            <a:fillRect/>
          </a:stretch>
        </p:blipFill>
        <p:spPr>
          <a:xfrm>
            <a:off x="550863" y="2962524"/>
            <a:ext cx="5773738" cy="2915738"/>
          </a:xfrm>
          <a:custGeom>
            <a:avLst/>
            <a:gdLst/>
            <a:ahLst/>
            <a:cxnLst/>
            <a:rect l="l" t="t" r="r" b="b"/>
            <a:pathLst>
              <a:path w="5773738" h="3779838">
                <a:moveTo>
                  <a:pt x="0" y="0"/>
                </a:moveTo>
                <a:lnTo>
                  <a:pt x="5773738" y="0"/>
                </a:lnTo>
                <a:lnTo>
                  <a:pt x="5773738" y="3779838"/>
                </a:lnTo>
                <a:lnTo>
                  <a:pt x="0" y="3779838"/>
                </a:lnTo>
                <a:close/>
              </a:path>
            </a:pathLst>
          </a:custGeom>
        </p:spPr>
      </p:pic>
      <p:sp>
        <p:nvSpPr>
          <p:cNvPr id="8" name="Content Placeholder 7">
            <a:extLst>
              <a:ext uri="{FF2B5EF4-FFF2-40B4-BE49-F238E27FC236}">
                <a16:creationId xmlns:a16="http://schemas.microsoft.com/office/drawing/2014/main" id="{36876A69-42E5-BCAB-25E7-9186A258E16D}"/>
              </a:ext>
            </a:extLst>
          </p:cNvPr>
          <p:cNvSpPr>
            <a:spLocks noGrp="1"/>
          </p:cNvSpPr>
          <p:nvPr>
            <p:ph idx="1"/>
          </p:nvPr>
        </p:nvSpPr>
        <p:spPr>
          <a:xfrm>
            <a:off x="7140575" y="1520825"/>
            <a:ext cx="4500562" cy="4572000"/>
          </a:xfrm>
        </p:spPr>
        <p:txBody>
          <a:bodyPr anchor="t">
            <a:normAutofit/>
          </a:bodyPr>
          <a:lstStyle/>
          <a:p>
            <a:r>
              <a:rPr lang="en-US" sz="1400" dirty="0">
                <a:ea typeface="+mn-lt"/>
                <a:cs typeface="+mn-lt"/>
              </a:rPr>
              <a:t>K-means is a popular clustering algorithm in machine learning that is used to group similar data points together into k number of clusters. </a:t>
            </a:r>
          </a:p>
          <a:p>
            <a:r>
              <a:rPr lang="en-US" sz="1400" dirty="0">
                <a:ea typeface="+mn-lt"/>
                <a:cs typeface="+mn-lt"/>
              </a:rPr>
              <a:t>The k-means algorithm starts by randomly selecting k centroids from the data points. </a:t>
            </a:r>
          </a:p>
          <a:p>
            <a:r>
              <a:rPr lang="en-US" sz="1400" dirty="0">
                <a:ea typeface="+mn-lt"/>
                <a:cs typeface="+mn-lt"/>
              </a:rPr>
              <a:t>Then, each data point is assigned to the nearest centroid based on the Euclidean distance between the data point and the centroid. </a:t>
            </a:r>
          </a:p>
          <a:p>
            <a:r>
              <a:rPr lang="en-US" sz="1400" dirty="0">
                <a:ea typeface="+mn-lt"/>
                <a:cs typeface="+mn-lt"/>
              </a:rPr>
              <a:t>After all the data points have been assigned to a centroid, the algorithm recalculates the centroid by taking the mean of all the data points in that cluster. </a:t>
            </a:r>
            <a:endParaRPr lang="en-US" sz="1400">
              <a:ea typeface="+mn-lt"/>
              <a:cs typeface="+mn-lt"/>
            </a:endParaRPr>
          </a:p>
          <a:p>
            <a:r>
              <a:rPr lang="en-US" sz="1400" dirty="0">
                <a:ea typeface="+mn-lt"/>
                <a:cs typeface="+mn-lt"/>
              </a:rPr>
              <a:t>This process is repeated until the centroids no longer change, or a maximum number of iterations is reached.</a:t>
            </a:r>
            <a:endParaRPr lang="en-US" sz="1400">
              <a:solidFill>
                <a:srgbClr val="FFFFFF">
                  <a:alpha val="60000"/>
                </a:srgbClr>
              </a:solidFill>
            </a:endParaRPr>
          </a:p>
        </p:txBody>
      </p:sp>
    </p:spTree>
    <p:extLst>
      <p:ext uri="{BB962C8B-B14F-4D97-AF65-F5344CB8AC3E}">
        <p14:creationId xmlns:p14="http://schemas.microsoft.com/office/powerpoint/2010/main" val="209661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5487-1746-AABE-6F3D-12ADB2B1182E}"/>
              </a:ext>
            </a:extLst>
          </p:cNvPr>
          <p:cNvSpPr>
            <a:spLocks noGrp="1"/>
          </p:cNvSpPr>
          <p:nvPr>
            <p:ph type="title"/>
          </p:nvPr>
        </p:nvSpPr>
        <p:spPr/>
        <p:txBody>
          <a:bodyPr/>
          <a:lstStyle/>
          <a:p>
            <a:r>
              <a:rPr lang="en-US"/>
              <a:t>Algorithm for k means:</a:t>
            </a:r>
          </a:p>
        </p:txBody>
      </p:sp>
      <p:sp>
        <p:nvSpPr>
          <p:cNvPr id="3" name="Content Placeholder 2">
            <a:extLst>
              <a:ext uri="{FF2B5EF4-FFF2-40B4-BE49-F238E27FC236}">
                <a16:creationId xmlns:a16="http://schemas.microsoft.com/office/drawing/2014/main" id="{DFFB1030-1C11-5173-5A8C-CC95675F76FF}"/>
              </a:ext>
            </a:extLst>
          </p:cNvPr>
          <p:cNvSpPr>
            <a:spLocks noGrp="1"/>
          </p:cNvSpPr>
          <p:nvPr>
            <p:ph idx="1"/>
          </p:nvPr>
        </p:nvSpPr>
        <p:spPr/>
        <p:txBody>
          <a:bodyPr vert="horz" wrap="square" lIns="0" tIns="0" rIns="0" bIns="0" rtlCol="0" anchor="t">
            <a:normAutofit fontScale="40000" lnSpcReduction="20000"/>
          </a:bodyPr>
          <a:lstStyle/>
          <a:p>
            <a:r>
              <a:rPr lang="en-US" dirty="0">
                <a:ea typeface="+mn-lt"/>
                <a:cs typeface="+mn-lt"/>
              </a:rPr>
              <a:t>1. Choose the number of clusters k and randomly select k data points from the dataset as the initial centroids.</a:t>
            </a:r>
            <a:endParaRPr lang="en-US" dirty="0">
              <a:solidFill>
                <a:srgbClr val="FFFFFF">
                  <a:alpha val="60000"/>
                </a:srgbClr>
              </a:solidFill>
            </a:endParaRPr>
          </a:p>
          <a:p>
            <a:r>
              <a:rPr lang="en-US" dirty="0">
                <a:ea typeface="+mn-lt"/>
                <a:cs typeface="+mn-lt"/>
              </a:rPr>
              <a:t>2. while (not converged):</a:t>
            </a:r>
            <a:endParaRPr lang="en-US" dirty="0"/>
          </a:p>
          <a:p>
            <a:r>
              <a:rPr lang="en-US" dirty="0">
                <a:ea typeface="+mn-lt"/>
                <a:cs typeface="+mn-lt"/>
              </a:rPr>
              <a:t>     for each data point:</a:t>
            </a:r>
            <a:endParaRPr lang="en-US" dirty="0"/>
          </a:p>
          <a:p>
            <a:r>
              <a:rPr lang="en-US" dirty="0">
                <a:ea typeface="+mn-lt"/>
                <a:cs typeface="+mn-lt"/>
              </a:rPr>
              <a:t>         calculate the distance to each centroid                                   #a centroid is the arithmetic mean of all the points in a cluster.</a:t>
            </a:r>
            <a:endParaRPr lang="en-US" dirty="0"/>
          </a:p>
          <a:p>
            <a:r>
              <a:rPr lang="en-US" dirty="0">
                <a:ea typeface="+mn-lt"/>
                <a:cs typeface="+mn-lt"/>
              </a:rPr>
              <a:t>         assign the data point to the nearest centroid</a:t>
            </a:r>
            <a:endParaRPr lang="en-US" dirty="0"/>
          </a:p>
          <a:p>
            <a:r>
              <a:rPr lang="en-US" dirty="0">
                <a:ea typeface="+mn-lt"/>
                <a:cs typeface="+mn-lt"/>
              </a:rPr>
              <a:t>     for each centroid:</a:t>
            </a:r>
            <a:endParaRPr lang="en-US" dirty="0"/>
          </a:p>
          <a:p>
            <a:r>
              <a:rPr lang="en-US" dirty="0">
                <a:ea typeface="+mn-lt"/>
                <a:cs typeface="+mn-lt"/>
              </a:rPr>
              <a:t>         calculate the mean of all the data points assigned to it</a:t>
            </a:r>
            <a:endParaRPr lang="en-US" dirty="0"/>
          </a:p>
          <a:p>
            <a:r>
              <a:rPr lang="en-US" dirty="0">
                <a:ea typeface="+mn-lt"/>
                <a:cs typeface="+mn-lt"/>
              </a:rPr>
              <a:t>         update the centroid to the mean</a:t>
            </a:r>
            <a:endParaRPr lang="en-US" dirty="0"/>
          </a:p>
          <a:p>
            <a:r>
              <a:rPr lang="en-US" dirty="0">
                <a:ea typeface="+mn-lt"/>
                <a:cs typeface="+mn-lt"/>
              </a:rPr>
              <a:t>     if (the centroids do not change):</a:t>
            </a:r>
            <a:endParaRPr lang="en-US" dirty="0"/>
          </a:p>
          <a:p>
            <a:r>
              <a:rPr lang="en-US" dirty="0">
                <a:ea typeface="+mn-lt"/>
                <a:cs typeface="+mn-lt"/>
              </a:rPr>
              <a:t>         converged = True</a:t>
            </a:r>
            <a:endParaRPr lang="en-US" dirty="0"/>
          </a:p>
          <a:p>
            <a:r>
              <a:rPr lang="en-US" dirty="0">
                <a:ea typeface="+mn-lt"/>
                <a:cs typeface="+mn-lt"/>
              </a:rPr>
              <a:t>3. return the final clusters and their respective centroids.</a:t>
            </a:r>
            <a:endParaRPr lang="en-US" dirty="0"/>
          </a:p>
          <a:p>
            <a:endParaRPr lang="en-US" dirty="0">
              <a:solidFill>
                <a:srgbClr val="FFFFFF">
                  <a:alpha val="60000"/>
                </a:srgbClr>
              </a:solidFill>
            </a:endParaRPr>
          </a:p>
        </p:txBody>
      </p:sp>
    </p:spTree>
    <p:extLst>
      <p:ext uri="{BB962C8B-B14F-4D97-AF65-F5344CB8AC3E}">
        <p14:creationId xmlns:p14="http://schemas.microsoft.com/office/powerpoint/2010/main" val="45773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EE9B-7737-C1D8-1137-CAD0BDB5E05D}"/>
              </a:ext>
            </a:extLst>
          </p:cNvPr>
          <p:cNvSpPr>
            <a:spLocks noGrp="1"/>
          </p:cNvSpPr>
          <p:nvPr>
            <p:ph type="title"/>
          </p:nvPr>
        </p:nvSpPr>
        <p:spPr/>
        <p:txBody>
          <a:bodyPr/>
          <a:lstStyle/>
          <a:p>
            <a:r>
              <a:rPr lang="en-US">
                <a:ea typeface="+mj-lt"/>
                <a:cs typeface="+mj-lt"/>
              </a:rPr>
              <a:t>2.hierarchial clustering:</a:t>
            </a:r>
            <a:endParaRPr lang="en-US"/>
          </a:p>
        </p:txBody>
      </p:sp>
      <p:sp>
        <p:nvSpPr>
          <p:cNvPr id="3" name="Content Placeholder 2">
            <a:extLst>
              <a:ext uri="{FF2B5EF4-FFF2-40B4-BE49-F238E27FC236}">
                <a16:creationId xmlns:a16="http://schemas.microsoft.com/office/drawing/2014/main" id="{74C9819A-38A4-3C63-8C71-050AB1919E77}"/>
              </a:ext>
            </a:extLst>
          </p:cNvPr>
          <p:cNvSpPr>
            <a:spLocks noGrp="1"/>
          </p:cNvSpPr>
          <p:nvPr>
            <p:ph idx="1"/>
          </p:nvPr>
        </p:nvSpPr>
        <p:spPr/>
        <p:txBody>
          <a:bodyPr vert="horz" wrap="square" lIns="0" tIns="0" rIns="0" bIns="0" rtlCol="0" anchor="t">
            <a:normAutofit fontScale="92500"/>
          </a:bodyPr>
          <a:lstStyle/>
          <a:p>
            <a:r>
              <a:rPr lang="en-US" dirty="0">
                <a:ea typeface="+mn-lt"/>
                <a:cs typeface="+mn-lt"/>
              </a:rPr>
              <a:t>Hierarchical clustering is a type of clustering algorithm in machine learning that builds a hierarchy of clusters using a dendrogram(tree diagram).</a:t>
            </a:r>
            <a:endParaRPr lang="en-US" dirty="0">
              <a:solidFill>
                <a:srgbClr val="FFFFFF">
                  <a:alpha val="60000"/>
                </a:srgbClr>
              </a:solidFill>
              <a:ea typeface="+mn-lt"/>
              <a:cs typeface="+mn-lt"/>
            </a:endParaRPr>
          </a:p>
          <a:p>
            <a:r>
              <a:rPr lang="en-US" dirty="0">
                <a:ea typeface="+mn-lt"/>
                <a:cs typeface="+mn-lt"/>
              </a:rPr>
              <a:t>There are two main types of hierarchical clustering: agglomerative and divisive. </a:t>
            </a:r>
          </a:p>
          <a:p>
            <a:r>
              <a:rPr lang="en-US" dirty="0">
                <a:ea typeface="+mn-lt"/>
                <a:cs typeface="+mn-lt"/>
              </a:rPr>
              <a:t>Agglomerative clustering starts with each data point as its own cluster and iteratively merges the closest pairs of clusters until all the data points belong to a single cluster.</a:t>
            </a:r>
          </a:p>
          <a:p>
            <a:r>
              <a:rPr lang="en-US" dirty="0">
                <a:ea typeface="+mn-lt"/>
                <a:cs typeface="+mn-lt"/>
              </a:rPr>
              <a:t> Divisive clustering starts with all the data points as one cluster and recursively splits the clusters into smaller clusters until each data point is its own cluster.</a:t>
            </a:r>
            <a:endParaRPr lang="en-US" dirty="0">
              <a:solidFill>
                <a:srgbClr val="FFFFFF">
                  <a:alpha val="60000"/>
                </a:srgbClr>
              </a:solidFill>
              <a:ea typeface="+mn-lt"/>
              <a:cs typeface="+mn-lt"/>
            </a:endParaRPr>
          </a:p>
          <a:p>
            <a:pPr marL="0" indent="0">
              <a:buNone/>
            </a:pPr>
            <a:endParaRPr lang="en-US" dirty="0">
              <a:solidFill>
                <a:srgbClr val="FFFFFF">
                  <a:alpha val="60000"/>
                </a:srgbClr>
              </a:solidFill>
              <a:ea typeface="+mn-lt"/>
              <a:cs typeface="+mn-lt"/>
            </a:endParaRPr>
          </a:p>
        </p:txBody>
      </p:sp>
    </p:spTree>
    <p:extLst>
      <p:ext uri="{BB962C8B-B14F-4D97-AF65-F5344CB8AC3E}">
        <p14:creationId xmlns:p14="http://schemas.microsoft.com/office/powerpoint/2010/main" val="305461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E5374-0421-31A3-E5E8-11EB78F3E4AD}"/>
              </a:ext>
            </a:extLst>
          </p:cNvPr>
          <p:cNvSpPr>
            <a:spLocks noGrp="1"/>
          </p:cNvSpPr>
          <p:nvPr>
            <p:ph type="title"/>
          </p:nvPr>
        </p:nvSpPr>
        <p:spPr>
          <a:xfrm>
            <a:off x="550863" y="549275"/>
            <a:ext cx="5437185" cy="1997855"/>
          </a:xfrm>
        </p:spPr>
        <p:txBody>
          <a:bodyPr wrap="square" anchor="b">
            <a:normAutofit/>
          </a:bodyPr>
          <a:lstStyle/>
          <a:p>
            <a:pPr>
              <a:lnSpc>
                <a:spcPct val="90000"/>
              </a:lnSpc>
            </a:pPr>
            <a:r>
              <a:rPr lang="en-US" sz="4400" dirty="0"/>
              <a:t>Algorithm of </a:t>
            </a:r>
            <a:r>
              <a:rPr lang="en-US" sz="4400">
                <a:ea typeface="+mj-lt"/>
                <a:cs typeface="+mj-lt"/>
              </a:rPr>
              <a:t>hierarchical</a:t>
            </a:r>
            <a:r>
              <a:rPr lang="en-US" sz="4400" dirty="0"/>
              <a:t> cluster</a:t>
            </a:r>
          </a:p>
        </p:txBody>
      </p:sp>
      <p:sp>
        <p:nvSpPr>
          <p:cNvPr id="3" name="Content Placeholder 2">
            <a:extLst>
              <a:ext uri="{FF2B5EF4-FFF2-40B4-BE49-F238E27FC236}">
                <a16:creationId xmlns:a16="http://schemas.microsoft.com/office/drawing/2014/main" id="{09D511B0-D23D-85B8-7082-5B4731730ED0}"/>
              </a:ext>
            </a:extLst>
          </p:cNvPr>
          <p:cNvSpPr>
            <a:spLocks noGrp="1"/>
          </p:cNvSpPr>
          <p:nvPr>
            <p:ph idx="1"/>
          </p:nvPr>
        </p:nvSpPr>
        <p:spPr>
          <a:xfrm>
            <a:off x="550863" y="2677306"/>
            <a:ext cx="5437187" cy="3415519"/>
          </a:xfrm>
        </p:spPr>
        <p:txBody>
          <a:bodyPr vert="horz" lIns="0" tIns="0" rIns="0" bIns="0" rtlCol="0" anchor="t">
            <a:normAutofit/>
          </a:bodyPr>
          <a:lstStyle/>
          <a:p>
            <a:pPr>
              <a:lnSpc>
                <a:spcPct val="100000"/>
              </a:lnSpc>
            </a:pPr>
            <a:r>
              <a:rPr lang="en-US" sz="1400">
                <a:ea typeface="+mn-lt"/>
                <a:cs typeface="+mn-lt"/>
              </a:rPr>
              <a:t>1. Initialize: Assign each data point to its own cluster.</a:t>
            </a:r>
            <a:endParaRPr lang="en-US" sz="1400"/>
          </a:p>
          <a:p>
            <a:pPr>
              <a:lnSpc>
                <a:spcPct val="100000"/>
              </a:lnSpc>
            </a:pPr>
            <a:r>
              <a:rPr lang="en-US" sz="1400">
                <a:ea typeface="+mn-lt"/>
                <a:cs typeface="+mn-lt"/>
              </a:rPr>
              <a:t>2. while (not converged):</a:t>
            </a:r>
            <a:endParaRPr lang="en-US" sz="1400"/>
          </a:p>
          <a:p>
            <a:pPr>
              <a:lnSpc>
                <a:spcPct val="100000"/>
              </a:lnSpc>
            </a:pPr>
            <a:r>
              <a:rPr lang="en-US" sz="1400">
                <a:ea typeface="+mn-lt"/>
                <a:cs typeface="+mn-lt"/>
              </a:rPr>
              <a:t>     2.1. Find the two closest clusters based on a distance metric.</a:t>
            </a:r>
            <a:endParaRPr lang="en-US" sz="1400"/>
          </a:p>
          <a:p>
            <a:pPr>
              <a:lnSpc>
                <a:spcPct val="100000"/>
              </a:lnSpc>
            </a:pPr>
            <a:r>
              <a:rPr lang="en-US" sz="1400">
                <a:ea typeface="+mn-lt"/>
                <a:cs typeface="+mn-lt"/>
              </a:rPr>
              <a:t>     2.2. Merge the two closest clusters into a larger cluster.</a:t>
            </a:r>
            <a:endParaRPr lang="en-US" sz="1400"/>
          </a:p>
          <a:p>
            <a:pPr>
              <a:lnSpc>
                <a:spcPct val="100000"/>
              </a:lnSpc>
            </a:pPr>
            <a:r>
              <a:rPr lang="en-US" sz="1400">
                <a:ea typeface="+mn-lt"/>
                <a:cs typeface="+mn-lt"/>
              </a:rPr>
              <a:t>     2.3. Recalculate the distance between the new cluster and the remaining clusters.</a:t>
            </a:r>
            <a:endParaRPr lang="en-US" sz="1400"/>
          </a:p>
          <a:p>
            <a:pPr>
              <a:lnSpc>
                <a:spcPct val="100000"/>
              </a:lnSpc>
            </a:pPr>
            <a:r>
              <a:rPr lang="en-US" sz="1400">
                <a:ea typeface="+mn-lt"/>
                <a:cs typeface="+mn-lt"/>
              </a:rPr>
              <a:t>     2.4. If the desired number of clusters is reached, stop.</a:t>
            </a:r>
            <a:endParaRPr lang="en-US" sz="1400"/>
          </a:p>
          <a:p>
            <a:pPr>
              <a:lnSpc>
                <a:spcPct val="100000"/>
              </a:lnSpc>
            </a:pPr>
            <a:r>
              <a:rPr lang="en-US" sz="1400">
                <a:ea typeface="+mn-lt"/>
                <a:cs typeface="+mn-lt"/>
              </a:rPr>
              <a:t>3. Output: The final clusters and their respective centroids.</a:t>
            </a:r>
            <a:endParaRPr lang="en-US" sz="1400"/>
          </a:p>
          <a:p>
            <a:pPr>
              <a:lnSpc>
                <a:spcPct val="100000"/>
              </a:lnSpc>
            </a:pPr>
            <a:endParaRPr lang="en-US" sz="1400"/>
          </a:p>
        </p:txBody>
      </p:sp>
      <p:pic>
        <p:nvPicPr>
          <p:cNvPr id="4" name="Picture 4" descr="Diagram&#10;&#10;Description automatically generated">
            <a:extLst>
              <a:ext uri="{FF2B5EF4-FFF2-40B4-BE49-F238E27FC236}">
                <a16:creationId xmlns:a16="http://schemas.microsoft.com/office/drawing/2014/main" id="{2A3FB116-A585-372A-AD88-CE547C450186}"/>
              </a:ext>
            </a:extLst>
          </p:cNvPr>
          <p:cNvPicPr>
            <a:picLocks noChangeAspect="1"/>
          </p:cNvPicPr>
          <p:nvPr/>
        </p:nvPicPr>
        <p:blipFill>
          <a:blip r:embed="rId2"/>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49511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E425-9330-37AB-44BA-18D14073A97A}"/>
              </a:ext>
            </a:extLst>
          </p:cNvPr>
          <p:cNvSpPr>
            <a:spLocks noGrp="1"/>
          </p:cNvSpPr>
          <p:nvPr>
            <p:ph type="title"/>
          </p:nvPr>
        </p:nvSpPr>
        <p:spPr/>
        <p:txBody>
          <a:bodyPr>
            <a:normAutofit/>
          </a:bodyPr>
          <a:lstStyle/>
          <a:p>
            <a:r>
              <a:rPr lang="en-US" sz="4000"/>
              <a:t>3.DSBSCAN-</a:t>
            </a:r>
            <a:r>
              <a:rPr lang="en-US" sz="4000">
                <a:ea typeface="+mj-lt"/>
                <a:cs typeface="+mj-lt"/>
              </a:rPr>
              <a:t>DBSCAN (Density-Based Spatial Clustering of Applications with Noise) </a:t>
            </a:r>
          </a:p>
        </p:txBody>
      </p:sp>
      <p:sp>
        <p:nvSpPr>
          <p:cNvPr id="3" name="Content Placeholder 2">
            <a:extLst>
              <a:ext uri="{FF2B5EF4-FFF2-40B4-BE49-F238E27FC236}">
                <a16:creationId xmlns:a16="http://schemas.microsoft.com/office/drawing/2014/main" id="{6C34C4C9-C1D4-1FF4-1320-EE06C5BB1AB7}"/>
              </a:ext>
            </a:extLst>
          </p:cNvPr>
          <p:cNvSpPr>
            <a:spLocks noGrp="1"/>
          </p:cNvSpPr>
          <p:nvPr>
            <p:ph idx="1"/>
          </p:nvPr>
        </p:nvSpPr>
        <p:spPr/>
        <p:txBody>
          <a:bodyPr vert="horz" wrap="square" lIns="0" tIns="0" rIns="0" bIns="0" rtlCol="0" anchor="t">
            <a:normAutofit/>
          </a:bodyPr>
          <a:lstStyle/>
          <a:p>
            <a:r>
              <a:rPr lang="en-US" dirty="0">
                <a:ea typeface="+mn-lt"/>
                <a:cs typeface="+mn-lt"/>
              </a:rPr>
              <a:t>It is a popular clustering algorithm in machine learning that is used to group together data points that are close to each other in terms of a density criterion.</a:t>
            </a:r>
          </a:p>
          <a:p>
            <a:r>
              <a:rPr lang="en-US" dirty="0">
                <a:ea typeface="+mn-lt"/>
                <a:cs typeface="+mn-lt"/>
              </a:rPr>
              <a:t>The algorithm works by grouping together data points that are close to each other and have a high density of neighboring points. It also identifies data points that are not part of any cluster as noise.</a:t>
            </a:r>
          </a:p>
          <a:p>
            <a:r>
              <a:rPr lang="en-US" dirty="0">
                <a:ea typeface="+mn-lt"/>
                <a:cs typeface="+mn-lt"/>
              </a:rPr>
              <a:t>DBSCAN is a versatile algorithm that can handle complex data structures and is not sensitive to the initial placement of the centroids.</a:t>
            </a:r>
            <a:endParaRPr lang="en-US" dirty="0">
              <a:solidFill>
                <a:srgbClr val="FFFFFF">
                  <a:alpha val="60000"/>
                </a:srgbClr>
              </a:solidFill>
            </a:endParaRPr>
          </a:p>
        </p:txBody>
      </p:sp>
    </p:spTree>
    <p:extLst>
      <p:ext uri="{BB962C8B-B14F-4D97-AF65-F5344CB8AC3E}">
        <p14:creationId xmlns:p14="http://schemas.microsoft.com/office/powerpoint/2010/main" val="200489845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3DFloatVTI</vt:lpstr>
      <vt:lpstr>UNSUPERVISED LEARNING</vt:lpstr>
      <vt:lpstr>PowerPoint Presentation</vt:lpstr>
      <vt:lpstr>PowerPoint Presentation</vt:lpstr>
      <vt:lpstr>Clustering:</vt:lpstr>
      <vt:lpstr>1.K means: </vt:lpstr>
      <vt:lpstr>Algorithm for k means:</vt:lpstr>
      <vt:lpstr>2.hierarchial clustering:</vt:lpstr>
      <vt:lpstr>Algorithm of hierarchical cluster</vt:lpstr>
      <vt:lpstr>3.DSBSCAN-DBSCAN (Density-Based Spatial Clustering of Applications with Noise) </vt:lpstr>
      <vt:lpstr>Algorithm for DSBSCAN:</vt:lpstr>
      <vt:lpstr>Applications of clustering:</vt:lpstr>
      <vt:lpstr>Association learning:</vt:lpstr>
      <vt:lpstr>PowerPoint Presentation</vt:lpstr>
      <vt:lpstr>1.Apriori:</vt:lpstr>
      <vt:lpstr>Algorithm for apriori</vt:lpstr>
      <vt:lpstr>2.ECLAT-Equivalence Class Clustering and Bottom-Up Lattice Traversal:                 </vt:lpstr>
      <vt:lpstr>Algorithm for ECLAT:</vt:lpstr>
      <vt:lpstr>PowerPoint Presentation</vt:lpstr>
      <vt:lpstr>3. F-P Growth Algorithm:</vt:lpstr>
      <vt:lpstr>Algorithm for F-P growth :</vt:lpstr>
      <vt:lpstr>Applications of association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305</cp:revision>
  <dcterms:created xsi:type="dcterms:W3CDTF">2013-07-15T20:26:40Z</dcterms:created>
  <dcterms:modified xsi:type="dcterms:W3CDTF">2023-04-06T18:30:09Z</dcterms:modified>
</cp:coreProperties>
</file>