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latsi" charset="1" panose="00000500000000000000"/>
      <p:regular r:id="rId21"/>
    </p:embeddedFont>
    <p:embeddedFont>
      <p:font typeface="Open Sans Bold" charset="1" panose="020B0806030504020204"/>
      <p:regular r:id="rId22"/>
    </p:embeddedFont>
    <p:embeddedFont>
      <p:font typeface="Canva Sans Bold" charset="1" panose="020B0803030501040103"/>
      <p:regular r:id="rId23"/>
    </p:embeddedFont>
    <p:embeddedFont>
      <p:font typeface="Abhaya Libre Bold" charset="1" panose="02000803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338534"/>
            <a:ext cx="8534002" cy="3582162"/>
          </a:xfrm>
          <a:prstGeom prst="rect">
            <a:avLst/>
          </a:prstGeom>
        </p:spPr>
        <p:txBody>
          <a:bodyPr anchor="t" rtlCol="false" tIns="0" lIns="0" bIns="0" rIns="0">
            <a:spAutoFit/>
          </a:bodyPr>
          <a:lstStyle/>
          <a:p>
            <a:pPr algn="ctr">
              <a:lnSpc>
                <a:spcPts val="6984"/>
              </a:lnSpc>
            </a:pPr>
            <a:r>
              <a:rPr lang="en-US" sz="7200">
                <a:solidFill>
                  <a:srgbClr val="000000"/>
                </a:solidFill>
                <a:latin typeface="Alatsi"/>
                <a:ea typeface="Alatsi"/>
                <a:cs typeface="Alatsi"/>
                <a:sym typeface="Alatsi"/>
              </a:rPr>
              <a:t>LEVERAGING AZURE VMSS FOR HIGH AVAILABILITY IN WEB APPLICATIONS</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3315111" y="6526683"/>
            <a:ext cx="3944189" cy="2314317"/>
          </a:xfrm>
          <a:prstGeom prst="rect">
            <a:avLst/>
          </a:prstGeom>
        </p:spPr>
        <p:txBody>
          <a:bodyPr anchor="t" rtlCol="false" tIns="0" lIns="0" bIns="0" rIns="0">
            <a:spAutoFit/>
          </a:bodyPr>
          <a:lstStyle/>
          <a:p>
            <a:pPr algn="ctr">
              <a:lnSpc>
                <a:spcPts val="3689"/>
              </a:lnSpc>
            </a:pPr>
            <a:r>
              <a:rPr lang="en-US" sz="2635">
                <a:solidFill>
                  <a:srgbClr val="000000"/>
                </a:solidFill>
                <a:latin typeface="Alatsi"/>
                <a:ea typeface="Alatsi"/>
                <a:cs typeface="Alatsi"/>
                <a:sym typeface="Alatsi"/>
              </a:rPr>
              <a:t>Presented By : </a:t>
            </a:r>
          </a:p>
          <a:p>
            <a:pPr algn="ctr">
              <a:lnSpc>
                <a:spcPts val="3689"/>
              </a:lnSpc>
            </a:pPr>
            <a:r>
              <a:rPr lang="en-US" sz="2635">
                <a:solidFill>
                  <a:srgbClr val="000000"/>
                </a:solidFill>
                <a:latin typeface="Alatsi"/>
                <a:ea typeface="Alatsi"/>
                <a:cs typeface="Alatsi"/>
                <a:sym typeface="Alatsi"/>
              </a:rPr>
              <a:t>K.Ganesh</a:t>
            </a:r>
          </a:p>
          <a:p>
            <a:pPr algn="ctr">
              <a:lnSpc>
                <a:spcPts val="3689"/>
              </a:lnSpc>
            </a:pPr>
            <a:r>
              <a:rPr lang="en-US" sz="2635">
                <a:solidFill>
                  <a:srgbClr val="000000"/>
                </a:solidFill>
                <a:latin typeface="Alatsi"/>
                <a:ea typeface="Alatsi"/>
                <a:cs typeface="Alatsi"/>
                <a:sym typeface="Alatsi"/>
              </a:rPr>
              <a:t>R.Arvind Reddy</a:t>
            </a:r>
          </a:p>
          <a:p>
            <a:pPr algn="ctr">
              <a:lnSpc>
                <a:spcPts val="3689"/>
              </a:lnSpc>
            </a:pPr>
            <a:r>
              <a:rPr lang="en-US" sz="2635">
                <a:solidFill>
                  <a:srgbClr val="000000"/>
                </a:solidFill>
                <a:latin typeface="Alatsi"/>
                <a:ea typeface="Alatsi"/>
                <a:cs typeface="Alatsi"/>
                <a:sym typeface="Alatsi"/>
              </a:rPr>
              <a:t>Abdul Muqeeth</a:t>
            </a:r>
          </a:p>
          <a:p>
            <a:pPr algn="ctr">
              <a:lnSpc>
                <a:spcPts val="3689"/>
              </a:lnSpc>
            </a:pPr>
            <a:r>
              <a:rPr lang="en-US" sz="2635">
                <a:solidFill>
                  <a:srgbClr val="000000"/>
                </a:solidFill>
                <a:latin typeface="Alatsi"/>
                <a:ea typeface="Alatsi"/>
                <a:cs typeface="Alatsi"/>
                <a:sym typeface="Alatsi"/>
              </a:rPr>
              <a:t>Arjun Rongala</a:t>
            </a:r>
          </a:p>
        </p:txBody>
      </p:sp>
      <p:sp>
        <p:nvSpPr>
          <p:cNvPr name="TextBox 15" id="15"/>
          <p:cNvSpPr txBox="true"/>
          <p:nvPr/>
        </p:nvSpPr>
        <p:spPr>
          <a:xfrm rot="0">
            <a:off x="7067640" y="87250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VITS</a:t>
            </a:r>
            <a:r>
              <a:rPr lang="en-US" sz="3126">
                <a:solidFill>
                  <a:srgbClr val="000000"/>
                </a:solidFill>
                <a:latin typeface="Alatsi"/>
                <a:ea typeface="Alatsi"/>
                <a:cs typeface="Alatsi"/>
                <a:sym typeface="Alatsi"/>
              </a:rPr>
              <a:t> | 2024</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2024</a:t>
            </a:r>
          </a:p>
        </p:txBody>
      </p:sp>
      <p:sp>
        <p:nvSpPr>
          <p:cNvPr name="Freeform 3" id="3"/>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Freeform 11" id="11"/>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28700" y="1775007"/>
            <a:ext cx="15888265" cy="5606058"/>
          </a:xfrm>
          <a:custGeom>
            <a:avLst/>
            <a:gdLst/>
            <a:ahLst/>
            <a:cxnLst/>
            <a:rect r="r" b="b" t="t" l="l"/>
            <a:pathLst>
              <a:path h="5606058" w="15888265">
                <a:moveTo>
                  <a:pt x="0" y="0"/>
                </a:moveTo>
                <a:lnTo>
                  <a:pt x="15888265" y="0"/>
                </a:lnTo>
                <a:lnTo>
                  <a:pt x="15888265" y="5606058"/>
                </a:lnTo>
                <a:lnTo>
                  <a:pt x="0" y="5606058"/>
                </a:lnTo>
                <a:lnTo>
                  <a:pt x="0" y="0"/>
                </a:lnTo>
                <a:close/>
              </a:path>
            </a:pathLst>
          </a:custGeom>
          <a:blipFill>
            <a:blip r:embed="rId4"/>
            <a:stretch>
              <a:fillRect l="0" t="-620" r="0" b="-1053"/>
            </a:stretch>
          </a:blipFill>
        </p:spPr>
      </p:sp>
      <p:sp>
        <p:nvSpPr>
          <p:cNvPr name="TextBox 13" id="13"/>
          <p:cNvSpPr txBox="true"/>
          <p:nvPr/>
        </p:nvSpPr>
        <p:spPr>
          <a:xfrm rot="0">
            <a:off x="2064916" y="-152400"/>
            <a:ext cx="14189895" cy="2920365"/>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VMSS METRICS</a:t>
            </a:r>
          </a:p>
          <a:p>
            <a:pPr algn="ctr">
              <a:lnSpc>
                <a:spcPts val="1231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2024</a:t>
            </a:r>
          </a:p>
        </p:txBody>
      </p:sp>
      <p:sp>
        <p:nvSpPr>
          <p:cNvPr name="Freeform 3" id="3"/>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p:txBody>
        </p:sp>
      </p:grpSp>
      <p:sp>
        <p:nvSpPr>
          <p:cNvPr name="Freeform 11" id="11"/>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414463" y="1334918"/>
            <a:ext cx="14444693" cy="7285413"/>
          </a:xfrm>
          <a:custGeom>
            <a:avLst/>
            <a:gdLst/>
            <a:ahLst/>
            <a:cxnLst/>
            <a:rect r="r" b="b" t="t" l="l"/>
            <a:pathLst>
              <a:path h="7285413" w="14444693">
                <a:moveTo>
                  <a:pt x="0" y="0"/>
                </a:moveTo>
                <a:lnTo>
                  <a:pt x="14444692" y="0"/>
                </a:lnTo>
                <a:lnTo>
                  <a:pt x="14444692" y="7285413"/>
                </a:lnTo>
                <a:lnTo>
                  <a:pt x="0" y="7285413"/>
                </a:lnTo>
                <a:lnTo>
                  <a:pt x="0" y="0"/>
                </a:lnTo>
                <a:close/>
              </a:path>
            </a:pathLst>
          </a:custGeom>
          <a:blipFill>
            <a:blip r:embed="rId4"/>
            <a:stretch>
              <a:fillRect l="0" t="0" r="-621" b="0"/>
            </a:stretch>
          </a:blipFill>
        </p:spPr>
      </p:sp>
      <p:sp>
        <p:nvSpPr>
          <p:cNvPr name="TextBox 13" id="13"/>
          <p:cNvSpPr txBox="true"/>
          <p:nvPr/>
        </p:nvSpPr>
        <p:spPr>
          <a:xfrm rot="0">
            <a:off x="2064916" y="-152400"/>
            <a:ext cx="14189895" cy="2920365"/>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VMSS SCALING</a:t>
            </a:r>
          </a:p>
          <a:p>
            <a:pPr algn="ctr">
              <a:lnSpc>
                <a:spcPts val="1231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2024</a:t>
            </a:r>
          </a:p>
        </p:txBody>
      </p:sp>
      <p:sp>
        <p:nvSpPr>
          <p:cNvPr name="Freeform 3" id="3"/>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grpSp>
      <p:sp>
        <p:nvSpPr>
          <p:cNvPr name="Freeform 11" id="11"/>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82067" y="1658932"/>
            <a:ext cx="16293021" cy="6375814"/>
          </a:xfrm>
          <a:custGeom>
            <a:avLst/>
            <a:gdLst/>
            <a:ahLst/>
            <a:cxnLst/>
            <a:rect r="r" b="b" t="t" l="l"/>
            <a:pathLst>
              <a:path h="6375814" w="16293021">
                <a:moveTo>
                  <a:pt x="0" y="0"/>
                </a:moveTo>
                <a:lnTo>
                  <a:pt x="16293021" y="0"/>
                </a:lnTo>
                <a:lnTo>
                  <a:pt x="16293021" y="6375814"/>
                </a:lnTo>
                <a:lnTo>
                  <a:pt x="0" y="6375814"/>
                </a:lnTo>
                <a:lnTo>
                  <a:pt x="0" y="0"/>
                </a:lnTo>
                <a:close/>
              </a:path>
            </a:pathLst>
          </a:custGeom>
          <a:blipFill>
            <a:blip r:embed="rId4"/>
            <a:stretch>
              <a:fillRect l="0" t="-1578" r="0" b="0"/>
            </a:stretch>
          </a:blipFill>
        </p:spPr>
      </p:sp>
      <p:sp>
        <p:nvSpPr>
          <p:cNvPr name="TextBox 13" id="13"/>
          <p:cNvSpPr txBox="true"/>
          <p:nvPr/>
        </p:nvSpPr>
        <p:spPr>
          <a:xfrm rot="0">
            <a:off x="2064916" y="-152400"/>
            <a:ext cx="14189895" cy="2920365"/>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VMSS INSTANCES</a:t>
            </a:r>
          </a:p>
          <a:p>
            <a:pPr algn="ctr">
              <a:lnSpc>
                <a:spcPts val="1231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BENEFITS</a:t>
            </a:r>
          </a:p>
        </p:txBody>
      </p:sp>
      <p:sp>
        <p:nvSpPr>
          <p:cNvPr name="TextBox 6" id="6"/>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 | 2024</a:t>
            </a:r>
          </a:p>
        </p:txBody>
      </p:sp>
      <p:sp>
        <p:nvSpPr>
          <p:cNvPr name="AutoShape 7" id="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8" id="8"/>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13</a:t>
              </a:r>
            </a:p>
          </p:txBody>
        </p:sp>
      </p:grpSp>
      <p:sp>
        <p:nvSpPr>
          <p:cNvPr name="Freeform 14" id="14"/>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5610299" y="2494050"/>
            <a:ext cx="7164427" cy="6563363"/>
          </a:xfrm>
          <a:prstGeom prst="rect">
            <a:avLst/>
          </a:prstGeom>
        </p:spPr>
        <p:txBody>
          <a:bodyPr anchor="t" rtlCol="false" tIns="0" lIns="0" bIns="0" rIns="0">
            <a:spAutoFit/>
          </a:bodyPr>
          <a:lstStyle/>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High Availability</a:t>
            </a:r>
          </a:p>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Scalability</a:t>
            </a:r>
          </a:p>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Cost Efficiency</a:t>
            </a:r>
          </a:p>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Fault Tolerance</a:t>
            </a:r>
          </a:p>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Load Balancing </a:t>
            </a:r>
          </a:p>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Simplified Management </a:t>
            </a:r>
          </a:p>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Reusability </a:t>
            </a:r>
          </a:p>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Monitoring and </a:t>
            </a:r>
          </a:p>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Resilience Under Stress </a:t>
            </a:r>
          </a:p>
          <a:p>
            <a:pPr algn="ctr">
              <a:lnSpc>
                <a:spcPts val="5214"/>
              </a:lnSpc>
              <a:spcBef>
                <a:spcPct val="0"/>
              </a:spcBef>
            </a:pPr>
            <a:r>
              <a:rPr lang="en-US" b="true" sz="3724">
                <a:solidFill>
                  <a:srgbClr val="000000"/>
                </a:solidFill>
                <a:latin typeface="Abhaya Libre Bold"/>
                <a:ea typeface="Abhaya Libre Bold"/>
                <a:cs typeface="Abhaya Libre Bold"/>
                <a:sym typeface="Abhaya Libre Bold"/>
              </a:rPr>
              <a:t>Global Reach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012909" y="2797221"/>
            <a:ext cx="5246391" cy="5246370"/>
            <a:chOff x="0" y="0"/>
            <a:chExt cx="6350025" cy="6350000"/>
          </a:xfrm>
        </p:grpSpPr>
        <p:sp>
          <p:nvSpPr>
            <p:cNvPr name="Freeform 7" id="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25046" t="0" r="-25046" b="0"/>
              </a:stretch>
            </a:blipFill>
          </p:spPr>
        </p:sp>
      </p:gr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14</a:t>
              </a:r>
            </a:p>
          </p:txBody>
        </p:sp>
      </p:grpSp>
      <p:sp>
        <p:nvSpPr>
          <p:cNvPr name="TextBox 13" id="13"/>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name="TextBox 14" id="14"/>
          <p:cNvSpPr txBox="true"/>
          <p:nvPr/>
        </p:nvSpPr>
        <p:spPr>
          <a:xfrm rot="0">
            <a:off x="1209670" y="2924555"/>
            <a:ext cx="10793714" cy="5202169"/>
          </a:xfrm>
          <a:prstGeom prst="rect">
            <a:avLst/>
          </a:prstGeom>
        </p:spPr>
        <p:txBody>
          <a:bodyPr anchor="t" rtlCol="false" tIns="0" lIns="0" bIns="0" rIns="0">
            <a:spAutoFit/>
          </a:bodyPr>
          <a:lstStyle/>
          <a:p>
            <a:pPr algn="l">
              <a:lnSpc>
                <a:spcPts val="4480"/>
              </a:lnSpc>
            </a:pPr>
            <a:r>
              <a:rPr lang="en-US" sz="3200">
                <a:solidFill>
                  <a:srgbClr val="000000"/>
                </a:solidFill>
                <a:latin typeface="Alatsi"/>
                <a:ea typeface="Alatsi"/>
                <a:cs typeface="Alatsi"/>
                <a:sym typeface="Alatsi"/>
              </a:rPr>
              <a:t>Azure Virtual Machine Scale Sets (VMSS) provide a powerful solution for building highly available and scalable websites. With features like autoscaling, load balancing, and reusable VM images, it ensures reliability, fault tolerance, and cost efficiency. By automating scaling and optimizing resource usage, VMSS simplifies management while delivering seamless performance, making it an ideal choice for modern web applications.</a:t>
            </a:r>
          </a:p>
          <a:p>
            <a:pPr algn="l">
              <a:lnSpc>
                <a:spcPts val="5852"/>
              </a:lnSpc>
            </a:pPr>
          </a:p>
        </p:txBody>
      </p:sp>
      <p:sp>
        <p:nvSpPr>
          <p:cNvPr name="Freeform 15" id="15"/>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915030"/>
            <a:ext cx="14705320" cy="5482453"/>
          </a:xfrm>
          <a:prstGeom prst="rect">
            <a:avLst/>
          </a:prstGeom>
        </p:spPr>
        <p:txBody>
          <a:bodyPr anchor="t" rtlCol="false" tIns="0" lIns="0" bIns="0" rIns="0">
            <a:spAutoFit/>
          </a:bodyPr>
          <a:lstStyle/>
          <a:p>
            <a:pPr algn="l">
              <a:lnSpc>
                <a:spcPts val="4872"/>
              </a:lnSpc>
            </a:pPr>
            <a:r>
              <a:rPr lang="en-US" sz="3480">
                <a:solidFill>
                  <a:srgbClr val="000000"/>
                </a:solidFill>
                <a:latin typeface="Alatsi"/>
                <a:ea typeface="Alatsi"/>
                <a:cs typeface="Alatsi"/>
                <a:sym typeface="Alatsi"/>
              </a:rPr>
              <a:t>In today's digital era, ensuring high availability and scalability of web applications is crucial to meet user demands and provide uninterrupted services. Azure Virtual Machine Scale Sets (VMSS) offer a robust solution by enabling the automatic scaling and management of virtual machines to handle varying workloads efficiently. By leveraging Azure VMSS, organizations can achieve fault tolerance, minimize downtime, and ensure that their applications remain responsive, even during traffic spikes or unexpected failures.</a:t>
            </a:r>
          </a:p>
          <a:p>
            <a:pPr algn="l">
              <a:lnSpc>
                <a:spcPts val="5012"/>
              </a:lnSpc>
            </a:pP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3" id="1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012909" y="2797221"/>
            <a:ext cx="5246391" cy="5246370"/>
            <a:chOff x="0" y="0"/>
            <a:chExt cx="6350025" cy="6350000"/>
          </a:xfrm>
        </p:grpSpPr>
        <p:sp>
          <p:nvSpPr>
            <p:cNvPr name="Freeform 7" id="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55262" t="0" r="-55262" b="0"/>
              </a:stretch>
            </a:blipFill>
          </p:spPr>
        </p:sp>
      </p:grpSp>
      <p:sp>
        <p:nvSpPr>
          <p:cNvPr name="TextBox 8" id="8"/>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a:t>
            </a:r>
          </a:p>
        </p:txBody>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4" id="14"/>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209670" y="2895980"/>
            <a:ext cx="10793714" cy="3619363"/>
          </a:xfrm>
          <a:prstGeom prst="rect">
            <a:avLst/>
          </a:prstGeom>
        </p:spPr>
        <p:txBody>
          <a:bodyPr anchor="t" rtlCol="false" tIns="0" lIns="0" bIns="0" rIns="0">
            <a:spAutoFit/>
          </a:bodyPr>
          <a:lstStyle/>
          <a:p>
            <a:pPr algn="l">
              <a:lnSpc>
                <a:spcPts val="5712"/>
              </a:lnSpc>
            </a:pPr>
            <a:r>
              <a:rPr lang="en-US" sz="4080">
                <a:solidFill>
                  <a:srgbClr val="000000"/>
                </a:solidFill>
                <a:latin typeface="Alatsi"/>
                <a:ea typeface="Alatsi"/>
                <a:cs typeface="Alatsi"/>
                <a:sym typeface="Alatsi"/>
              </a:rPr>
              <a:t>This technology provides the flexibility to scale out during peak usage and scale in during low activity, optimizing resource utilization and cost</a:t>
            </a:r>
          </a:p>
          <a:p>
            <a:pPr algn="l">
              <a:lnSpc>
                <a:spcPts val="585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OVERVIEW</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1" id="11"/>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467326" y="2727498"/>
            <a:ext cx="13154220" cy="5152941"/>
          </a:xfrm>
          <a:prstGeom prst="rect">
            <a:avLst/>
          </a:prstGeom>
        </p:spPr>
        <p:txBody>
          <a:bodyPr anchor="t" rtlCol="false" tIns="0" lIns="0" bIns="0" rIns="0">
            <a:spAutoFit/>
          </a:bodyPr>
          <a:lstStyle/>
          <a:p>
            <a:pPr algn="ctr">
              <a:lnSpc>
                <a:spcPts val="4566"/>
              </a:lnSpc>
            </a:pPr>
            <a:r>
              <a:rPr lang="en-US" sz="3262">
                <a:solidFill>
                  <a:srgbClr val="000000"/>
                </a:solidFill>
                <a:latin typeface="Alatsi"/>
                <a:ea typeface="Alatsi"/>
                <a:cs typeface="Alatsi"/>
                <a:sym typeface="Alatsi"/>
              </a:rPr>
              <a:t>PROJECT GOAL</a:t>
            </a:r>
          </a:p>
          <a:p>
            <a:pPr algn="ctr">
              <a:lnSpc>
                <a:spcPts val="4566"/>
              </a:lnSpc>
            </a:pPr>
            <a:r>
              <a:rPr lang="en-US" sz="3262">
                <a:solidFill>
                  <a:srgbClr val="000000"/>
                </a:solidFill>
                <a:latin typeface="Alatsi"/>
                <a:ea typeface="Alatsi"/>
                <a:cs typeface="Alatsi"/>
                <a:sym typeface="Alatsi"/>
              </a:rPr>
              <a:t>Build a highly available and scalable web application utilizing Azure VMSS.</a:t>
            </a:r>
          </a:p>
          <a:p>
            <a:pPr algn="ctr">
              <a:lnSpc>
                <a:spcPts val="4566"/>
              </a:lnSpc>
            </a:pPr>
            <a:r>
              <a:rPr lang="en-US" sz="3262">
                <a:solidFill>
                  <a:srgbClr val="000000"/>
                </a:solidFill>
                <a:latin typeface="Alatsi"/>
                <a:ea typeface="Alatsi"/>
                <a:cs typeface="Alatsi"/>
                <a:sym typeface="Alatsi"/>
              </a:rPr>
              <a:t>HIGH AVAILABILITY</a:t>
            </a:r>
          </a:p>
          <a:p>
            <a:pPr algn="ctr">
              <a:lnSpc>
                <a:spcPts val="4566"/>
              </a:lnSpc>
            </a:pPr>
            <a:r>
              <a:rPr lang="en-US" sz="3262">
                <a:solidFill>
                  <a:srgbClr val="000000"/>
                </a:solidFill>
                <a:latin typeface="Alatsi"/>
                <a:ea typeface="Alatsi"/>
                <a:cs typeface="Alatsi"/>
                <a:sym typeface="Alatsi"/>
              </a:rPr>
              <a:t>Ensure high availability through automatic scaling to meet user demands.</a:t>
            </a:r>
          </a:p>
          <a:p>
            <a:pPr algn="ctr">
              <a:lnSpc>
                <a:spcPts val="4566"/>
              </a:lnSpc>
            </a:pPr>
            <a:r>
              <a:rPr lang="en-US" sz="3262">
                <a:solidFill>
                  <a:srgbClr val="000000"/>
                </a:solidFill>
                <a:latin typeface="Alatsi"/>
                <a:ea typeface="Alatsi"/>
                <a:cs typeface="Alatsi"/>
                <a:sym typeface="Alatsi"/>
              </a:rPr>
              <a:t>Traffic Distribution</a:t>
            </a:r>
          </a:p>
          <a:p>
            <a:pPr algn="ctr">
              <a:lnSpc>
                <a:spcPts val="4566"/>
              </a:lnSpc>
            </a:pPr>
            <a:r>
              <a:rPr lang="en-US" sz="3262">
                <a:solidFill>
                  <a:srgbClr val="000000"/>
                </a:solidFill>
                <a:latin typeface="Alatsi"/>
                <a:ea typeface="Alatsi"/>
                <a:cs typeface="Alatsi"/>
                <a:sym typeface="Alatsi"/>
              </a:rPr>
              <a:t>Implement a load balancer to efficiently distribute incoming traffic.</a:t>
            </a:r>
          </a:p>
          <a:p>
            <a:pPr algn="ctr">
              <a:lnSpc>
                <a:spcPts val="4566"/>
              </a:lnSpc>
            </a:pPr>
            <a:r>
              <a:rPr lang="en-US" sz="3262">
                <a:solidFill>
                  <a:srgbClr val="000000"/>
                </a:solidFill>
                <a:latin typeface="Alatsi"/>
                <a:ea typeface="Alatsi"/>
                <a:cs typeface="Alatsi"/>
                <a:sym typeface="Alatsi"/>
              </a:rPr>
              <a:t>Latency Reduction</a:t>
            </a:r>
          </a:p>
          <a:p>
            <a:pPr algn="ctr">
              <a:lnSpc>
                <a:spcPts val="4566"/>
              </a:lnSpc>
            </a:pPr>
            <a:r>
              <a:rPr lang="en-US" sz="3262">
                <a:solidFill>
                  <a:srgbClr val="000000"/>
                </a:solidFill>
                <a:latin typeface="Alatsi"/>
                <a:ea typeface="Alatsi"/>
                <a:cs typeface="Alatsi"/>
                <a:sym typeface="Alatsi"/>
              </a:rPr>
              <a:t>Reduce latency by deploying multiple instances of the application.</a:t>
            </a:r>
          </a:p>
          <a:p>
            <a:pPr algn="ctr">
              <a:lnSpc>
                <a:spcPts val="4566"/>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892058" y="596265"/>
            <a:ext cx="16230600" cy="72199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IMPLEMENTATION</a:t>
            </a:r>
          </a:p>
        </p:txBody>
      </p:sp>
      <p:grpSp>
        <p:nvGrpSpPr>
          <p:cNvPr name="Group 3" id="3"/>
          <p:cNvGrpSpPr/>
          <p:nvPr/>
        </p:nvGrpSpPr>
        <p:grpSpPr>
          <a:xfrm rot="0">
            <a:off x="627362" y="0"/>
            <a:ext cx="937061" cy="10287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5400000">
            <a:off x="-2373736" y="4881869"/>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 </a:t>
            </a:r>
            <a:r>
              <a:rPr lang="en-US" sz="2700">
                <a:solidFill>
                  <a:srgbClr val="000000"/>
                </a:solidFill>
                <a:latin typeface="Alatsi"/>
                <a:ea typeface="Alatsi"/>
                <a:cs typeface="Alatsi"/>
                <a:sym typeface="Alatsi"/>
              </a:rPr>
              <a:t>| 2024</a:t>
            </a:r>
          </a:p>
        </p:txBody>
      </p:sp>
      <p:sp>
        <p:nvSpPr>
          <p:cNvPr name="AutoShape 7" id="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8" id="8"/>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14" id="14"/>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215328" y="1376994"/>
            <a:ext cx="15857344" cy="7494912"/>
          </a:xfrm>
          <a:prstGeom prst="rect">
            <a:avLst/>
          </a:prstGeom>
        </p:spPr>
        <p:txBody>
          <a:bodyPr anchor="t" rtlCol="false" tIns="0" lIns="0" bIns="0" rIns="0">
            <a:spAutoFit/>
          </a:bodyPr>
          <a:lstStyle/>
          <a:p>
            <a:pPr algn="ctr">
              <a:lnSpc>
                <a:spcPts val="3359"/>
              </a:lnSpc>
            </a:pPr>
            <a:r>
              <a:rPr lang="en-US" sz="2400">
                <a:solidFill>
                  <a:srgbClr val="000000"/>
                </a:solidFill>
                <a:latin typeface="Alatsi"/>
                <a:ea typeface="Alatsi"/>
                <a:cs typeface="Alatsi"/>
                <a:sym typeface="Alatsi"/>
              </a:rPr>
              <a:t>1. website creation.</a:t>
            </a:r>
          </a:p>
          <a:p>
            <a:pPr algn="ctr">
              <a:lnSpc>
                <a:spcPts val="3359"/>
              </a:lnSpc>
            </a:pPr>
            <a:r>
              <a:rPr lang="en-US" sz="2400">
                <a:solidFill>
                  <a:srgbClr val="000000"/>
                </a:solidFill>
                <a:latin typeface="Alatsi"/>
                <a:ea typeface="Alatsi"/>
                <a:cs typeface="Alatsi"/>
                <a:sym typeface="Alatsi"/>
              </a:rPr>
              <a:t>2. githb upload (https://github.com/dhruva2113/grandcoffee.git)</a:t>
            </a:r>
          </a:p>
          <a:p>
            <a:pPr algn="ctr">
              <a:lnSpc>
                <a:spcPts val="3359"/>
              </a:lnSpc>
            </a:pPr>
            <a:r>
              <a:rPr lang="en-US" sz="2400">
                <a:solidFill>
                  <a:srgbClr val="000000"/>
                </a:solidFill>
                <a:latin typeface="Alatsi"/>
                <a:ea typeface="Alatsi"/>
                <a:cs typeface="Alatsi"/>
                <a:sym typeface="Alatsi"/>
              </a:rPr>
              <a:t>3. create VM with custom script</a:t>
            </a:r>
          </a:p>
          <a:p>
            <a:pPr algn="ctr">
              <a:lnSpc>
                <a:spcPts val="3359"/>
              </a:lnSpc>
            </a:pPr>
            <a:r>
              <a:rPr lang="en-US" sz="2400">
                <a:solidFill>
                  <a:srgbClr val="000000"/>
                </a:solidFill>
                <a:latin typeface="Alatsi"/>
                <a:ea typeface="Alatsi"/>
                <a:cs typeface="Alatsi"/>
                <a:sym typeface="Alatsi"/>
              </a:rPr>
              <a:t>4. after deployment - check vm if our website is working or not</a:t>
            </a:r>
          </a:p>
          <a:p>
            <a:pPr algn="ctr">
              <a:lnSpc>
                <a:spcPts val="3359"/>
              </a:lnSpc>
            </a:pPr>
            <a:r>
              <a:rPr lang="en-US" sz="2400">
                <a:solidFill>
                  <a:srgbClr val="000000"/>
                </a:solidFill>
                <a:latin typeface="Alatsi"/>
                <a:ea typeface="Alatsi"/>
                <a:cs typeface="Alatsi"/>
                <a:sym typeface="Alatsi"/>
              </a:rPr>
              <a:t>5. Capture &gt; image &gt; delete vm check box on&gt; "imagegallery" &gt; "imagedef" &gt; version 1.0.0 &gt; create</a:t>
            </a:r>
          </a:p>
          <a:p>
            <a:pPr algn="ctr">
              <a:lnSpc>
                <a:spcPts val="3359"/>
              </a:lnSpc>
            </a:pPr>
            <a:r>
              <a:rPr lang="en-US" sz="2400">
                <a:solidFill>
                  <a:srgbClr val="000000"/>
                </a:solidFill>
                <a:latin typeface="Alatsi"/>
                <a:ea typeface="Alatsi"/>
                <a:cs typeface="Alatsi"/>
                <a:sym typeface="Alatsi"/>
              </a:rPr>
              <a:t>6. create vmss from the output </a:t>
            </a:r>
          </a:p>
          <a:p>
            <a:pPr algn="ctr">
              <a:lnSpc>
                <a:spcPts val="3359"/>
              </a:lnSpc>
            </a:pPr>
            <a:r>
              <a:rPr lang="en-US" sz="2400">
                <a:solidFill>
                  <a:srgbClr val="000000"/>
                </a:solidFill>
                <a:latin typeface="Alatsi"/>
                <a:ea typeface="Alatsi"/>
                <a:cs typeface="Alatsi"/>
                <a:sym typeface="Alatsi"/>
              </a:rPr>
              <a:t>7. check if the image is our image or something else.</a:t>
            </a:r>
          </a:p>
          <a:p>
            <a:pPr algn="ctr">
              <a:lnSpc>
                <a:spcPts val="3359"/>
              </a:lnSpc>
            </a:pPr>
            <a:r>
              <a:rPr lang="en-US" sz="2400">
                <a:solidFill>
                  <a:srgbClr val="000000"/>
                </a:solidFill>
                <a:latin typeface="Alatsi"/>
                <a:ea typeface="Alatsi"/>
                <a:cs typeface="Alatsi"/>
                <a:sym typeface="Alatsi"/>
              </a:rPr>
              <a:t>8. Set autoscaling (1,2,1) 25% increase 10% decrease , create loadbalancer in networking tab</a:t>
            </a:r>
          </a:p>
          <a:p>
            <a:pPr algn="ctr">
              <a:lnSpc>
                <a:spcPts val="3359"/>
              </a:lnSpc>
            </a:pPr>
            <a:r>
              <a:rPr lang="en-US" sz="2400">
                <a:solidFill>
                  <a:srgbClr val="000000"/>
                </a:solidFill>
                <a:latin typeface="Alatsi"/>
                <a:ea typeface="Alatsi"/>
                <a:cs typeface="Alatsi"/>
                <a:sym typeface="Alatsi"/>
              </a:rPr>
              <a:t>9. create VMSS</a:t>
            </a:r>
          </a:p>
          <a:p>
            <a:pPr algn="ctr">
              <a:lnSpc>
                <a:spcPts val="3359"/>
              </a:lnSpc>
            </a:pPr>
            <a:r>
              <a:rPr lang="en-US" sz="2400">
                <a:solidFill>
                  <a:srgbClr val="000000"/>
                </a:solidFill>
                <a:latin typeface="Alatsi"/>
                <a:ea typeface="Alatsi"/>
                <a:cs typeface="Alatsi"/>
                <a:sym typeface="Alatsi"/>
              </a:rPr>
              <a:t>10. after creation &gt; go to instances &gt; select the vm &gt; copy and paste your ip address in new tab to check your website is live</a:t>
            </a:r>
          </a:p>
          <a:p>
            <a:pPr algn="ctr">
              <a:lnSpc>
                <a:spcPts val="3359"/>
              </a:lnSpc>
            </a:pPr>
            <a:r>
              <a:rPr lang="en-US" sz="2400">
                <a:solidFill>
                  <a:srgbClr val="000000"/>
                </a:solidFill>
                <a:latin typeface="Alatsi"/>
                <a:ea typeface="Alatsi"/>
                <a:cs typeface="Alatsi"/>
                <a:sym typeface="Alatsi"/>
              </a:rPr>
              <a:t>11. go back in the vm &gt; set inbound rule (*) in network settings &gt; connect to vm in powershell &gt; run stress test ( stress --cpu 1 --vm 1 --io 1 --hdd 1 --timeout 5m )</a:t>
            </a:r>
          </a:p>
          <a:p>
            <a:pPr algn="ctr">
              <a:lnSpc>
                <a:spcPts val="3359"/>
              </a:lnSpc>
            </a:pPr>
            <a:r>
              <a:rPr lang="en-US" sz="2400">
                <a:solidFill>
                  <a:srgbClr val="000000"/>
                </a:solidFill>
                <a:latin typeface="Alatsi"/>
                <a:ea typeface="Alatsi"/>
                <a:cs typeface="Alatsi"/>
                <a:sym typeface="Alatsi"/>
              </a:rPr>
              <a:t>12. come back to portal in vmss &gt; metrics &gt; percentage cpu graph, set time to last 30min and 1 min update &gt; look if the stress is working and check/refresh the instances in other tab &gt; once the cpu stress is beyond our given rule, the instance would increase to 1.</a:t>
            </a:r>
          </a:p>
          <a:p>
            <a:pPr algn="ctr">
              <a:lnSpc>
                <a:spcPts val="3359"/>
              </a:lnSpc>
            </a:pPr>
            <a:r>
              <a:rPr lang="en-US" sz="2400">
                <a:solidFill>
                  <a:srgbClr val="000000"/>
                </a:solidFill>
                <a:latin typeface="Alatsi"/>
                <a:ea typeface="Alatsi"/>
                <a:cs typeface="Alatsi"/>
                <a:sym typeface="Alatsi"/>
              </a:rPr>
              <a:t>13. show that we can access the website via 2 instances ip address and is highly available.</a:t>
            </a:r>
          </a:p>
          <a:p>
            <a:pPr algn="ctr">
              <a:lnSpc>
                <a:spcPts val="307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  </a:t>
            </a:r>
            <a:r>
              <a:rPr lang="en-US" sz="2700">
                <a:solidFill>
                  <a:srgbClr val="000000"/>
                </a:solidFill>
                <a:latin typeface="Alatsi"/>
                <a:ea typeface="Alatsi"/>
                <a:cs typeface="Alatsi"/>
                <a:sym typeface="Alatsi"/>
              </a:rPr>
              <a:t>| 2024</a:t>
            </a:r>
          </a:p>
        </p:txBody>
      </p:sp>
      <p:sp>
        <p:nvSpPr>
          <p:cNvPr name="Freeform 3" id="3"/>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11" id="11"/>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24000">
            <a:off x="757368" y="1663954"/>
            <a:ext cx="16773264" cy="6611627"/>
          </a:xfrm>
          <a:custGeom>
            <a:avLst/>
            <a:gdLst/>
            <a:ahLst/>
            <a:cxnLst/>
            <a:rect r="r" b="b" t="t" l="l"/>
            <a:pathLst>
              <a:path h="6611627" w="16773264">
                <a:moveTo>
                  <a:pt x="0" y="116785"/>
                </a:moveTo>
                <a:lnTo>
                  <a:pt x="16727921" y="0"/>
                </a:lnTo>
                <a:lnTo>
                  <a:pt x="16773264" y="6494842"/>
                </a:lnTo>
                <a:lnTo>
                  <a:pt x="45343" y="6611627"/>
                </a:lnTo>
                <a:lnTo>
                  <a:pt x="0" y="116785"/>
                </a:lnTo>
                <a:close/>
              </a:path>
            </a:pathLst>
          </a:custGeom>
          <a:blipFill>
            <a:blip r:embed="rId4"/>
            <a:stretch>
              <a:fillRect l="-1170" t="-38918" r="0" b="0"/>
            </a:stretch>
          </a:blipFill>
        </p:spPr>
      </p:sp>
      <p:sp>
        <p:nvSpPr>
          <p:cNvPr name="TextBox 13" id="13"/>
          <p:cNvSpPr txBox="true"/>
          <p:nvPr/>
        </p:nvSpPr>
        <p:spPr>
          <a:xfrm rot="0">
            <a:off x="205137" y="-171450"/>
            <a:ext cx="1672832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VMSS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2024</a:t>
            </a:r>
          </a:p>
        </p:txBody>
      </p:sp>
      <p:sp>
        <p:nvSpPr>
          <p:cNvPr name="Freeform 3" id="3"/>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1" id="11"/>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28700" y="1536700"/>
            <a:ext cx="15226111" cy="6591313"/>
          </a:xfrm>
          <a:custGeom>
            <a:avLst/>
            <a:gdLst/>
            <a:ahLst/>
            <a:cxnLst/>
            <a:rect r="r" b="b" t="t" l="l"/>
            <a:pathLst>
              <a:path h="6591313" w="15226111">
                <a:moveTo>
                  <a:pt x="0" y="0"/>
                </a:moveTo>
                <a:lnTo>
                  <a:pt x="15226111" y="0"/>
                </a:lnTo>
                <a:lnTo>
                  <a:pt x="15226111" y="6591313"/>
                </a:lnTo>
                <a:lnTo>
                  <a:pt x="0" y="6591313"/>
                </a:lnTo>
                <a:lnTo>
                  <a:pt x="0" y="0"/>
                </a:lnTo>
                <a:close/>
              </a:path>
            </a:pathLst>
          </a:custGeom>
          <a:blipFill>
            <a:blip r:embed="rId4"/>
            <a:stretch>
              <a:fillRect l="0" t="-1333" r="0" b="-1333"/>
            </a:stretch>
          </a:blipFill>
        </p:spPr>
      </p:sp>
      <p:sp>
        <p:nvSpPr>
          <p:cNvPr name="TextBox 13" id="13"/>
          <p:cNvSpPr txBox="true"/>
          <p:nvPr/>
        </p:nvSpPr>
        <p:spPr>
          <a:xfrm rot="0">
            <a:off x="2064916" y="-152400"/>
            <a:ext cx="14189895" cy="2920365"/>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VMSS LOAD BALANCING</a:t>
            </a:r>
          </a:p>
          <a:p>
            <a:pPr algn="ctr">
              <a:lnSpc>
                <a:spcPts val="123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666293" y="879348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10" id="10"/>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008693" y="1893408"/>
            <a:ext cx="13850462" cy="6595434"/>
          </a:xfrm>
          <a:custGeom>
            <a:avLst/>
            <a:gdLst/>
            <a:ahLst/>
            <a:cxnLst/>
            <a:rect r="r" b="b" t="t" l="l"/>
            <a:pathLst>
              <a:path h="6595434" w="13850462">
                <a:moveTo>
                  <a:pt x="0" y="0"/>
                </a:moveTo>
                <a:lnTo>
                  <a:pt x="13850462" y="0"/>
                </a:lnTo>
                <a:lnTo>
                  <a:pt x="13850462" y="6595434"/>
                </a:lnTo>
                <a:lnTo>
                  <a:pt x="0" y="6595434"/>
                </a:lnTo>
                <a:lnTo>
                  <a:pt x="0" y="0"/>
                </a:lnTo>
                <a:close/>
              </a:path>
            </a:pathLst>
          </a:custGeom>
          <a:blipFill>
            <a:blip r:embed="rId4"/>
            <a:stretch>
              <a:fillRect l="0" t="-6474" r="0" b="0"/>
            </a:stretch>
          </a:blipFill>
        </p:spPr>
      </p:sp>
      <p:sp>
        <p:nvSpPr>
          <p:cNvPr name="TextBox 13" id="13"/>
          <p:cNvSpPr txBox="true"/>
          <p:nvPr/>
        </p:nvSpPr>
        <p:spPr>
          <a:xfrm rot="0">
            <a:off x="2008693" y="-171450"/>
            <a:ext cx="13850462" cy="3195319"/>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VMSS POWERSHELL</a:t>
            </a:r>
          </a:p>
          <a:p>
            <a:pPr algn="ctr">
              <a:lnSpc>
                <a:spcPts val="1288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VITS</a:t>
            </a:r>
            <a:r>
              <a:rPr lang="en-US" sz="2700">
                <a:solidFill>
                  <a:srgbClr val="000000"/>
                </a:solidFill>
                <a:latin typeface="Alatsi"/>
                <a:ea typeface="Alatsi"/>
                <a:cs typeface="Alatsi"/>
                <a:sym typeface="Alatsi"/>
              </a:rPr>
              <a:t>| 2024</a:t>
            </a:r>
          </a:p>
        </p:txBody>
      </p:sp>
      <p:sp>
        <p:nvSpPr>
          <p:cNvPr name="Freeform 3" id="3"/>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Freeform 11" id="11"/>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746824" y="1383982"/>
            <a:ext cx="13112331" cy="6906499"/>
          </a:xfrm>
          <a:custGeom>
            <a:avLst/>
            <a:gdLst/>
            <a:ahLst/>
            <a:cxnLst/>
            <a:rect r="r" b="b" t="t" l="l"/>
            <a:pathLst>
              <a:path h="6906499" w="13112331">
                <a:moveTo>
                  <a:pt x="0" y="0"/>
                </a:moveTo>
                <a:lnTo>
                  <a:pt x="13112331" y="0"/>
                </a:lnTo>
                <a:lnTo>
                  <a:pt x="13112331" y="6906499"/>
                </a:lnTo>
                <a:lnTo>
                  <a:pt x="0" y="6906499"/>
                </a:lnTo>
                <a:lnTo>
                  <a:pt x="0" y="0"/>
                </a:lnTo>
                <a:close/>
              </a:path>
            </a:pathLst>
          </a:custGeom>
          <a:blipFill>
            <a:blip r:embed="rId4"/>
            <a:stretch>
              <a:fillRect l="-2000" t="-205" r="-2000" b="0"/>
            </a:stretch>
          </a:blipFill>
        </p:spPr>
      </p:sp>
      <p:sp>
        <p:nvSpPr>
          <p:cNvPr name="TextBox 13" id="13"/>
          <p:cNvSpPr txBox="true"/>
          <p:nvPr/>
        </p:nvSpPr>
        <p:spPr>
          <a:xfrm rot="0">
            <a:off x="2064916" y="-152400"/>
            <a:ext cx="14189895" cy="2920365"/>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VMSS METRICS</a:t>
            </a:r>
          </a:p>
          <a:p>
            <a:pPr algn="ctr">
              <a:lnSpc>
                <a:spcPts val="1231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DAGfYDVfQ2k</dc:identifier>
  <dcterms:modified xsi:type="dcterms:W3CDTF">2011-08-01T06:04:30Z</dcterms:modified>
  <cp:revision>1</cp:revision>
  <dc:title>Leveraging Azure VMSS for High Availability in Web Applications</dc:title>
</cp:coreProperties>
</file>