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MTC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Net Earnings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Sheet1!$D$1:$H$1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Sheet1!$D$2:$H$2</c:f>
              <c:numCache>
                <c:formatCode>_("$"* #,##0.00_);_("$"* \(#,##0.00\);_("$"* "-"??_);_(@_)</c:formatCode>
                <c:ptCount val="5"/>
                <c:pt idx="0">
                  <c:v>730.62</c:v>
                </c:pt>
                <c:pt idx="1">
                  <c:v>840.18</c:v>
                </c:pt>
                <c:pt idx="2">
                  <c:v>887.7</c:v>
                </c:pt>
                <c:pt idx="3">
                  <c:v>856.68</c:v>
                </c:pt>
                <c:pt idx="4">
                  <c:v>663.96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66-423B-83CF-EBFDB08AFF5A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Opeating income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Sheet1!$D$1:$H$1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Sheet1!$D$3:$H$3</c:f>
              <c:numCache>
                <c:formatCode>_("$"* #,##0.00_);_("$"* \(#,##0.00\);_("$"* "-"??_);_(@_)</c:formatCode>
                <c:ptCount val="5"/>
                <c:pt idx="0">
                  <c:v>1052.04</c:v>
                </c:pt>
                <c:pt idx="1">
                  <c:v>1155.6600000000001</c:v>
                </c:pt>
                <c:pt idx="2">
                  <c:v>1112.76</c:v>
                </c:pt>
                <c:pt idx="3">
                  <c:v>1149.06</c:v>
                </c:pt>
                <c:pt idx="4">
                  <c:v>828.96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66-423B-83CF-EBFDB08AFF5A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Gross 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Sheet1!$D$1:$H$1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Sheet1!$D$4:$H$4</c:f>
              <c:numCache>
                <c:formatCode>_("$"* #,##0.00_);_("$"* \(#,##0.00\);_("$"* "-"??_);_(@_)</c:formatCode>
                <c:ptCount val="5"/>
                <c:pt idx="0">
                  <c:v>2995.74</c:v>
                </c:pt>
                <c:pt idx="1">
                  <c:v>3322.44</c:v>
                </c:pt>
                <c:pt idx="2">
                  <c:v>3627.36</c:v>
                </c:pt>
                <c:pt idx="3">
                  <c:v>3878.16</c:v>
                </c:pt>
                <c:pt idx="4">
                  <c:v>3989.04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66-423B-83CF-EBFDB08AFF5A}"/>
            </c:ext>
          </c:extLst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Sheet1!$D$1:$H$1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Sheet1!$D$5:$H$5</c:f>
              <c:numCache>
                <c:formatCode>_("$"* #,##0.00_);_("$"* \(#,##0.00\);_("$"* "-"??_);_(@_)</c:formatCode>
                <c:ptCount val="5"/>
                <c:pt idx="0">
                  <c:v>4437.18</c:v>
                </c:pt>
                <c:pt idx="1">
                  <c:v>4831.2</c:v>
                </c:pt>
                <c:pt idx="2">
                  <c:v>5482.62</c:v>
                </c:pt>
                <c:pt idx="3">
                  <c:v>5713.63</c:v>
                </c:pt>
                <c:pt idx="4">
                  <c:v>5953.86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66-423B-83CF-EBFDB08AF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5899392"/>
        <c:axId val="1865902720"/>
      </c:lineChart>
      <c:catAx>
        <c:axId val="186589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902720"/>
        <c:crosses val="autoZero"/>
        <c:auto val="1"/>
        <c:lblAlgn val="ctr"/>
        <c:lblOffset val="100"/>
        <c:noMultiLvlLbl val="0"/>
      </c:catAx>
      <c:valAx>
        <c:axId val="186590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589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MTC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Sheet1!$D$12:$H$12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Sheet1!$D$13:$H$13</c:f>
              <c:numCache>
                <c:formatCode>_("$"* #,##0.00_);_("$"* \(#,##0.00\);_("$"* "-"??_);_(@_)</c:formatCode>
                <c:ptCount val="5"/>
                <c:pt idx="0">
                  <c:v>4437.18</c:v>
                </c:pt>
                <c:pt idx="1">
                  <c:v>4831.2</c:v>
                </c:pt>
                <c:pt idx="2">
                  <c:v>5482.62</c:v>
                </c:pt>
                <c:pt idx="3">
                  <c:v>5713.63</c:v>
                </c:pt>
                <c:pt idx="4">
                  <c:v>5953.86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C-4146-A04C-B7A53BE67B3C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Medtronic Inc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Sheet1!$D$12:$H$12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Sheet1!$D$14:$H$14</c:f>
              <c:numCache>
                <c:formatCode>_("$"* #,##0.00_);_("$"* \(#,##0.00\);_("$"* "-"??_);_(@_)</c:formatCode>
                <c:ptCount val="5"/>
                <c:pt idx="0">
                  <c:v>8872</c:v>
                </c:pt>
                <c:pt idx="1">
                  <c:v>8828</c:v>
                </c:pt>
                <c:pt idx="2">
                  <c:v>9059</c:v>
                </c:pt>
                <c:pt idx="3">
                  <c:v>9209</c:v>
                </c:pt>
                <c:pt idx="4">
                  <c:v>9611.7999999999993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C-4146-A04C-B7A53BE67B3C}"/>
            </c:ext>
          </c:extLst>
        </c:ser>
        <c:ser>
          <c:idx val="2"/>
          <c:order val="2"/>
          <c:tx>
            <c:strRef>
              <c:f>Sheet1!$C$15</c:f>
              <c:strCache>
                <c:ptCount val="1"/>
                <c:pt idx="0">
                  <c:v>General Electric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Sheet1!$D$12:$H$12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Sheet1!$D$15:$H$15</c:f>
              <c:numCache>
                <c:formatCode>_("$"* #,##0.00_);_("$"* \(#,##0.00\);_("$"* "-"??_);_(@_)</c:formatCode>
                <c:ptCount val="5"/>
                <c:pt idx="0">
                  <c:v>7560.4</c:v>
                </c:pt>
                <c:pt idx="1">
                  <c:v>8091.1</c:v>
                </c:pt>
                <c:pt idx="2">
                  <c:v>8315</c:v>
                </c:pt>
                <c:pt idx="3">
                  <c:v>8274.1</c:v>
                </c:pt>
                <c:pt idx="4">
                  <c:v>8191.4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CC-4146-A04C-B7A53BE67B3C}"/>
            </c:ext>
          </c:extLst>
        </c:ser>
        <c:ser>
          <c:idx val="3"/>
          <c:order val="3"/>
          <c:tx>
            <c:strRef>
              <c:f>Sheet1!$C$16</c:f>
              <c:strCache>
                <c:ptCount val="1"/>
                <c:pt idx="0">
                  <c:v>J&amp;J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Sheet1!$D$12:$H$12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Sheet1!$D$16:$H$16</c:f>
              <c:numCache>
                <c:formatCode>_("$"* #,##0.00_);_("$"* \(#,##0.00\);_("$"* "-"??_);_(@_)</c:formatCode>
                <c:ptCount val="5"/>
                <c:pt idx="0">
                  <c:v>3343.7</c:v>
                </c:pt>
                <c:pt idx="1">
                  <c:v>3240.7</c:v>
                </c:pt>
                <c:pt idx="2">
                  <c:v>3212.7</c:v>
                </c:pt>
                <c:pt idx="3">
                  <c:v>3135.1</c:v>
                </c:pt>
                <c:pt idx="4">
                  <c:v>2736.3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CC-4146-A04C-B7A53BE67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743920"/>
        <c:axId val="630746832"/>
      </c:lineChart>
      <c:catAx>
        <c:axId val="63074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46832"/>
        <c:crosses val="autoZero"/>
        <c:auto val="1"/>
        <c:lblAlgn val="ctr"/>
        <c:lblOffset val="100"/>
        <c:noMultiLvlLbl val="0"/>
      </c:catAx>
      <c:valAx>
        <c:axId val="63074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74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Operating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MTC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Sheet1!$D$19:$H$19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Sheet1!$D$20:$H$20</c:f>
              <c:numCache>
                <c:formatCode>_("$"* #,##0.00_);_("$"* \(#,##0.00\);_("$"* "-"??_);_(@_)</c:formatCode>
                <c:ptCount val="5"/>
                <c:pt idx="0">
                  <c:v>1052.04</c:v>
                </c:pt>
                <c:pt idx="1">
                  <c:v>1155.6600000000001</c:v>
                </c:pt>
                <c:pt idx="2">
                  <c:v>1112.76</c:v>
                </c:pt>
                <c:pt idx="3">
                  <c:v>1149.06</c:v>
                </c:pt>
                <c:pt idx="4">
                  <c:v>828.96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6E-40F2-A85D-7B072D906387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Medtronic Inc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Sheet1!$D$19:$H$19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Sheet1!$D$21:$H$21</c:f>
              <c:numCache>
                <c:formatCode>_("$"* #,##0.00_);_("$"* \(#,##0.00\);_("$"* "-"??_);_(@_)</c:formatCode>
                <c:ptCount val="5"/>
                <c:pt idx="0">
                  <c:v>2421.1999999999998</c:v>
                </c:pt>
                <c:pt idx="1">
                  <c:v>2524.3000000000002</c:v>
                </c:pt>
                <c:pt idx="2">
                  <c:v>2695.9</c:v>
                </c:pt>
                <c:pt idx="3">
                  <c:v>2349.6</c:v>
                </c:pt>
                <c:pt idx="4">
                  <c:v>2179.8000000000002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6E-40F2-A85D-7B072D906387}"/>
            </c:ext>
          </c:extLst>
        </c:ser>
        <c:ser>
          <c:idx val="2"/>
          <c:order val="2"/>
          <c:tx>
            <c:strRef>
              <c:f>Sheet1!$C$22</c:f>
              <c:strCache>
                <c:ptCount val="1"/>
                <c:pt idx="0">
                  <c:v>General Electric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Sheet1!$D$19:$H$19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Sheet1!$D$22:$H$22</c:f>
              <c:numCache>
                <c:formatCode>_("$"* #,##0.00_);_("$"* \(#,##0.00\);_("$"* "-"??_);_(@_)</c:formatCode>
                <c:ptCount val="5"/>
                <c:pt idx="0">
                  <c:v>1123.9000000000001</c:v>
                </c:pt>
                <c:pt idx="1">
                  <c:v>1254.2</c:v>
                </c:pt>
                <c:pt idx="2">
                  <c:v>1291.8</c:v>
                </c:pt>
                <c:pt idx="3">
                  <c:v>1348.4</c:v>
                </c:pt>
                <c:pt idx="4">
                  <c:v>1327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6E-40F2-A85D-7B072D906387}"/>
            </c:ext>
          </c:extLst>
        </c:ser>
        <c:ser>
          <c:idx val="3"/>
          <c:order val="3"/>
          <c:tx>
            <c:strRef>
              <c:f>Sheet1!$C$23</c:f>
              <c:strCache>
                <c:ptCount val="1"/>
                <c:pt idx="0">
                  <c:v>J&amp;J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Sheet1!$D$19:$H$19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Sheet1!$D$23:$H$23</c:f>
              <c:numCache>
                <c:formatCode>_("$"* #,##0.00_);_("$"* \(#,##0.00\);_("$"* "-"??_);_(@_)</c:formatCode>
                <c:ptCount val="5"/>
                <c:pt idx="0">
                  <c:v>1124.3</c:v>
                </c:pt>
                <c:pt idx="1">
                  <c:v>661.6</c:v>
                </c:pt>
                <c:pt idx="2">
                  <c:v>841.9</c:v>
                </c:pt>
                <c:pt idx="3">
                  <c:v>578.9</c:v>
                </c:pt>
                <c:pt idx="4">
                  <c:v>652.20000000000005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6E-40F2-A85D-7B072D906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5989808"/>
        <c:axId val="1765992304"/>
      </c:lineChart>
      <c:catAx>
        <c:axId val="176598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992304"/>
        <c:crosses val="autoZero"/>
        <c:auto val="1"/>
        <c:lblAlgn val="ctr"/>
        <c:lblOffset val="100"/>
        <c:noMultiLvlLbl val="0"/>
      </c:catAx>
      <c:valAx>
        <c:axId val="176599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98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C5F-7C4D-4FD1-8C85-FFA493C09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ABE9-CAD3-45CD-A480-8D51C352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9401-0863-453E-A2E9-8E71ABD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EEB1-3242-4128-8D22-3C83E213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9603-69C9-4718-971F-C989E41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EA74-D7BB-4682-80C1-B7C33C9A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EBAEB-8E10-422F-8CB8-4BB57EEC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3A2A-16C4-478D-9EF3-AF5F49F9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EB2F-3023-4256-B09F-DB50364F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8149-9817-44EF-88CD-4A13A5E6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AF817-74C1-4147-BEC2-A50B6782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CECA9-A089-4932-87AE-BCFB3699D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A13B-36F4-44DD-A6AB-F860DB0E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C01B-1697-47F3-ADDA-BC3ED53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DBE7-2E26-44DE-83DB-4D77EB7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3EC-8DB3-44BF-B643-845E17B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32765-2CD5-49A8-8D10-9DC0EEFA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0570-C48C-4A5D-BB36-370FBE5C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6A87-BC5B-481A-870C-F582D187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ED42-F12B-4BB3-A9B0-32142A7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C086-41D8-406C-BEAF-B9ACFE0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CECA3-6602-4E40-BE17-447E6792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36B8-CE4C-436D-A1D6-D8933C36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5A1A-E49F-485A-A502-47ACB667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F5C6-79AA-4DCD-8284-FFB0C833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729-586E-42FA-A539-5136DA90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E85E-F262-4594-88D8-4BCD5B513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6BB4-0D52-40D8-9988-EBCB865B0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C585-A248-4D77-8FA4-2658B69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9BF3B-4647-4196-B042-6DA6460D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3755-4E52-4A09-8A7F-0343DA2A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AA98-36CC-44EA-B997-948576F0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44E0-7AD4-44BB-A0E8-76CFCAF7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C3264-6F54-4D01-A1E2-22CE47CE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35B50-C667-4B42-B208-25D693421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8768B-C56A-43EE-BF19-537141FBA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2E130-1928-4576-B834-396BC4F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66DBF-31DB-444A-BBB0-8788849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FDB97-F4BC-4C60-A6A8-3C896D9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3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B5D-6DD8-40FB-9B8B-DAEE7D9B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B0694-45B8-4FF9-AAF8-AE180A03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1147-672E-4C97-8104-35C4AE8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E077F-7F68-43AF-BD23-A88F8D29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E5F27-2D27-4B56-9CB0-7DFC9410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F11E-EA44-4BF6-BB2E-88899BE2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D9C0-3037-45F8-B050-AA869439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2439-ABBB-4CFA-9249-42E75D34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F56A-4900-49F5-A555-83E3C3DA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91C2A-845F-4689-B2C0-03DAC5B78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146C-05F0-47CF-B9CA-D4B9AB2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CE41-CF4D-4F6E-8D73-388D3DC4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9810E-D6FF-4E1B-847D-A6A5EF16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8BAA-95B2-4B94-BD24-0964EE28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AFFAE-C842-4926-99BA-3A3ABA7E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11DAC-69CD-47FA-88A6-EC9BCF6A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739BB-36BA-453C-B020-ABB9A67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BCEE-D829-4545-9F56-306F73E3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F5C6-F2C2-4BF7-8530-987E5F9D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4B6B2-3331-487C-AC1A-0E9233A2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533F-6C55-4EB2-A55E-07D4AA10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8F57-BA04-49E7-BB3F-842B4412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FB57-015D-4119-B3A9-6086656EFCE4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FEF5A-6EA3-4175-92FA-C196CFD88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E4F6-6DD7-4323-B15C-86022D0C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2254-AAB1-4A2E-B6DC-FA0CF0E64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122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Agenda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943C8-F03F-4D92-BF70-9158913F7227}"/>
              </a:ext>
            </a:extLst>
          </p:cNvPr>
          <p:cNvSpPr txBox="1"/>
          <p:nvPr/>
        </p:nvSpPr>
        <p:spPr>
          <a:xfrm>
            <a:off x="1556975" y="1666240"/>
            <a:ext cx="253556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Case Study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Challenges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Improvement Areas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Risk Mitigation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Summary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1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730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 : Developing Supply chain strategy for MTC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51AEA-077A-472D-857D-2AEA6E93EA52}"/>
              </a:ext>
            </a:extLst>
          </p:cNvPr>
          <p:cNvSpPr txBox="1"/>
          <p:nvPr/>
        </p:nvSpPr>
        <p:spPr>
          <a:xfrm>
            <a:off x="746758" y="1316464"/>
            <a:ext cx="545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Calibri" panose="020F0502020204030204" pitchFamily="34" charset="0"/>
              </a:rPr>
              <a:t>Medical Technologies Corporation (MTC)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C679B-2B53-4BD7-BF15-952B3D7AA38D}"/>
              </a:ext>
            </a:extLst>
          </p:cNvPr>
          <p:cNvSpPr txBox="1"/>
          <p:nvPr/>
        </p:nvSpPr>
        <p:spPr>
          <a:xfrm>
            <a:off x="1346199" y="1691828"/>
            <a:ext cx="4856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Headquarter - Collegeville, Pennsylvania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Business – Surgical Devices Manufacturer &amp; seller</a:t>
            </a:r>
          </a:p>
          <a:p>
            <a:pPr algn="l"/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b="1" dirty="0">
                <a:latin typeface="Calibri" panose="020F0502020204030204" pitchFamily="34" charset="0"/>
              </a:rPr>
              <a:t>CFO</a:t>
            </a:r>
            <a:r>
              <a:rPr lang="en-US" dirty="0">
                <a:latin typeface="Calibri" panose="020F0502020204030204" pitchFamily="34" charset="0"/>
              </a:rPr>
              <a:t> :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Peter Sampras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b="1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hief </a:t>
            </a:r>
            <a:r>
              <a:rPr lang="en-US" b="1" dirty="0">
                <a:latin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</a:rPr>
              <a:t>upply </a:t>
            </a:r>
            <a:r>
              <a:rPr lang="en-US" b="1" dirty="0"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hain </a:t>
            </a:r>
            <a:r>
              <a:rPr lang="en-US" b="1" dirty="0">
                <a:latin typeface="Calibri" panose="020F0502020204030204" pitchFamily="34" charset="0"/>
              </a:rPr>
              <a:t>O</a:t>
            </a:r>
            <a:r>
              <a:rPr lang="en-US" dirty="0">
                <a:latin typeface="Calibri" panose="020F0502020204030204" pitchFamily="34" charset="0"/>
              </a:rPr>
              <a:t>fficer :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Chris Evert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48E40-4349-47AE-9462-49FE92B771FD}"/>
              </a:ext>
            </a:extLst>
          </p:cNvPr>
          <p:cNvSpPr txBox="1"/>
          <p:nvPr/>
        </p:nvSpPr>
        <p:spPr>
          <a:xfrm>
            <a:off x="746758" y="3233213"/>
            <a:ext cx="106172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Calibri" panose="020F0502020204030204" pitchFamily="34" charset="0"/>
              </a:rPr>
              <a:t>Business Challenge: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	A Newly imposed Affordable care act (ACA) Medical device Excise </a:t>
            </a:r>
            <a:r>
              <a:rPr lang="en-US" b="1" dirty="0">
                <a:latin typeface="Calibri" panose="020F0502020204030204" pitchFamily="34" charset="0"/>
              </a:rPr>
              <a:t>Tax of 2.3% of revenue</a:t>
            </a:r>
            <a:r>
              <a:rPr lang="en-US" dirty="0"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surgical devices that the firm sells puts them squarely into the focus of this tax, and after taxes, 2.3% of sales translated into over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10% reduction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in MTC’s </a:t>
            </a:r>
            <a:r>
              <a:rPr lang="en-US" sz="1800" b="1" i="0" u="none" strike="noStrike" baseline="0" dirty="0">
                <a:latin typeface="Calibri" panose="020F0502020204030204" pitchFamily="34" charset="0"/>
              </a:rPr>
              <a:t>profits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	This would ensure that no one in the corporation would get their annual bonus, or worse, lay-offs might be considered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B4EE7-26F0-4E02-AABD-215E923BED3D}"/>
              </a:ext>
            </a:extLst>
          </p:cNvPr>
          <p:cNvSpPr txBox="1"/>
          <p:nvPr/>
        </p:nvSpPr>
        <p:spPr>
          <a:xfrm>
            <a:off x="746758" y="5079872"/>
            <a:ext cx="106172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Calibri" panose="020F0502020204030204" pitchFamily="34" charset="0"/>
              </a:rPr>
              <a:t>Strategic Goal: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Identify </a:t>
            </a:r>
            <a:r>
              <a:rPr lang="en-US" b="1" dirty="0">
                <a:latin typeface="Calibri" panose="020F0502020204030204" pitchFamily="34" charset="0"/>
              </a:rPr>
              <a:t>cost levers </a:t>
            </a:r>
            <a:r>
              <a:rPr lang="en-US" dirty="0">
                <a:latin typeface="Calibri" panose="020F0502020204030204" pitchFamily="34" charset="0"/>
              </a:rPr>
              <a:t>that will help to offset the tax of 2.3% of revenue.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Provide improvements in current Supply chain logistics &amp; planning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Improve the supply chain operational efficiencies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Identify supply chain sourcing issues and provide suggestions.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	</a:t>
            </a:r>
          </a:p>
          <a:p>
            <a:pPr algn="l"/>
            <a:endParaRPr lang="en-US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AA03D81-1B70-4B90-98D8-A0F623F71862}"/>
              </a:ext>
            </a:extLst>
          </p:cNvPr>
          <p:cNvSpPr/>
          <p:nvPr/>
        </p:nvSpPr>
        <p:spPr>
          <a:xfrm>
            <a:off x="5465436" y="4463527"/>
            <a:ext cx="6368425" cy="1813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72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Study : MTC Corporate Income Statement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EFFF5-6666-46DE-90F8-262EFCE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9" y="3876735"/>
            <a:ext cx="4221542" cy="2400301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124E130-A789-4368-9348-9AB9CD083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568445"/>
              </p:ext>
            </p:extLst>
          </p:nvPr>
        </p:nvGraphicFramePr>
        <p:xfrm>
          <a:off x="467279" y="1291015"/>
          <a:ext cx="4221542" cy="248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E282FB3-BEF3-4CA3-8F8B-3136E02B42CB}"/>
              </a:ext>
            </a:extLst>
          </p:cNvPr>
          <p:cNvSpPr txBox="1"/>
          <p:nvPr/>
        </p:nvSpPr>
        <p:spPr>
          <a:xfrm>
            <a:off x="5465436" y="4862983"/>
            <a:ext cx="61982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Revenue growth is </a:t>
            </a:r>
            <a:r>
              <a:rPr lang="en-US" sz="1600" b="1" dirty="0">
                <a:highlight>
                  <a:srgbClr val="FFFF00"/>
                </a:highlight>
              </a:rPr>
              <a:t>slowing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Gross profit is </a:t>
            </a:r>
            <a:r>
              <a:rPr lang="en-US" sz="1600" b="1" dirty="0">
                <a:highlight>
                  <a:srgbClr val="FFFF00"/>
                </a:highlight>
              </a:rPr>
              <a:t>lowering</a:t>
            </a:r>
            <a:r>
              <a:rPr lang="en-US" sz="1600" dirty="0"/>
              <a:t> year on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 earnings are </a:t>
            </a:r>
            <a:r>
              <a:rPr lang="en-US" sz="1600" b="1" dirty="0">
                <a:highlight>
                  <a:srgbClr val="FFFF00"/>
                </a:highlight>
              </a:rPr>
              <a:t>reducing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Operating income </a:t>
            </a:r>
            <a:r>
              <a:rPr lang="en-US" sz="1600" dirty="0"/>
              <a:t>is going </a:t>
            </a:r>
            <a:r>
              <a:rPr lang="en-US" sz="1600" b="1" dirty="0">
                <a:highlight>
                  <a:srgbClr val="FFFF00"/>
                </a:highlight>
              </a:rPr>
              <a:t>negative compared to other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ighlight>
                <a:srgbClr val="FF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5A663A-DC9F-4EA9-ACF9-C03C854D4021}"/>
              </a:ext>
            </a:extLst>
          </p:cNvPr>
          <p:cNvSpPr/>
          <p:nvPr/>
        </p:nvSpPr>
        <p:spPr>
          <a:xfrm>
            <a:off x="3402437" y="1644075"/>
            <a:ext cx="1286384" cy="18796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2EF97-7FD5-428A-A5F8-680184898EEE}"/>
              </a:ext>
            </a:extLst>
          </p:cNvPr>
          <p:cNvSpPr txBox="1"/>
          <p:nvPr/>
        </p:nvSpPr>
        <p:spPr>
          <a:xfrm>
            <a:off x="5439696" y="4478589"/>
            <a:ext cx="32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MTC Income Statement Analysis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73D6667-E035-45B6-A1E5-52726EC393B9}"/>
              </a:ext>
            </a:extLst>
          </p:cNvPr>
          <p:cNvSpPr/>
          <p:nvPr/>
        </p:nvSpPr>
        <p:spPr>
          <a:xfrm rot="5400000">
            <a:off x="2423450" y="3750389"/>
            <a:ext cx="5019040" cy="252693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4F5C5F3-0DF3-4ADA-91C2-3A5D1FE9FEBA}"/>
              </a:ext>
            </a:extLst>
          </p:cNvPr>
          <p:cNvSpPr/>
          <p:nvPr/>
        </p:nvSpPr>
        <p:spPr>
          <a:xfrm rot="10800000">
            <a:off x="5439696" y="3835429"/>
            <a:ext cx="6198968" cy="353014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1957D8A-535D-4D0A-AE2E-9F4A79DCA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401370"/>
              </p:ext>
            </p:extLst>
          </p:nvPr>
        </p:nvGraphicFramePr>
        <p:xfrm>
          <a:off x="5095119" y="1760565"/>
          <a:ext cx="3650298" cy="174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0D27626-51AF-4F7F-BC7E-9E7AF5860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392419"/>
              </p:ext>
            </p:extLst>
          </p:nvPr>
        </p:nvGraphicFramePr>
        <p:xfrm>
          <a:off x="8677773" y="1768939"/>
          <a:ext cx="3410533" cy="1745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A20617-6C4A-4E25-9745-CBEFD5212D0B}"/>
              </a:ext>
            </a:extLst>
          </p:cNvPr>
          <p:cNvCxnSpPr>
            <a:cxnSpLocks/>
          </p:cNvCxnSpPr>
          <p:nvPr/>
        </p:nvCxnSpPr>
        <p:spPr>
          <a:xfrm>
            <a:off x="8677773" y="1721927"/>
            <a:ext cx="0" cy="178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968A909-B109-40C9-93F1-AED22EBFC1A9}"/>
              </a:ext>
            </a:extLst>
          </p:cNvPr>
          <p:cNvSpPr/>
          <p:nvPr/>
        </p:nvSpPr>
        <p:spPr>
          <a:xfrm>
            <a:off x="8189776" y="2191277"/>
            <a:ext cx="340807" cy="7851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D1B967-8B06-4158-AB31-D939900CC318}"/>
              </a:ext>
            </a:extLst>
          </p:cNvPr>
          <p:cNvSpPr/>
          <p:nvPr/>
        </p:nvSpPr>
        <p:spPr>
          <a:xfrm>
            <a:off x="11493055" y="2191277"/>
            <a:ext cx="340807" cy="7851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71C3D2-7EBB-4C73-B9B4-B66CC2B1DD28}"/>
              </a:ext>
            </a:extLst>
          </p:cNvPr>
          <p:cNvSpPr/>
          <p:nvPr/>
        </p:nvSpPr>
        <p:spPr>
          <a:xfrm>
            <a:off x="5132912" y="1721927"/>
            <a:ext cx="6955394" cy="18135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281EBAAB-F0B6-40DF-8E07-0763ACC417AC}"/>
              </a:ext>
            </a:extLst>
          </p:cNvPr>
          <p:cNvSpPr/>
          <p:nvPr/>
        </p:nvSpPr>
        <p:spPr>
          <a:xfrm>
            <a:off x="8423943" y="2167077"/>
            <a:ext cx="3358374" cy="18135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77EE40E-8FB8-4AE3-BC3C-3362C5D4E5A2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6616780" y="4337580"/>
            <a:ext cx="712123" cy="450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561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Challenges : Current Supply Chain Logistics</a:t>
            </a:r>
          </a:p>
        </p:txBody>
      </p:sp>
      <p:grpSp>
        <p:nvGrpSpPr>
          <p:cNvPr id="22" name="Group 140">
            <a:extLst>
              <a:ext uri="{FF2B5EF4-FFF2-40B4-BE49-F238E27FC236}">
                <a16:creationId xmlns:a16="http://schemas.microsoft.com/office/drawing/2014/main" id="{292EAD14-0A83-4B8F-8DC4-0ED7A13236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6040" y="3249288"/>
            <a:ext cx="416608" cy="390749"/>
            <a:chOff x="1369" y="3008"/>
            <a:chExt cx="435" cy="408"/>
          </a:xfrm>
          <a:solidFill>
            <a:schemeClr val="tx1"/>
          </a:solidFill>
        </p:grpSpPr>
        <p:sp>
          <p:nvSpPr>
            <p:cNvPr id="25" name="Freeform 141">
              <a:extLst>
                <a:ext uri="{FF2B5EF4-FFF2-40B4-BE49-F238E27FC236}">
                  <a16:creationId xmlns:a16="http://schemas.microsoft.com/office/drawing/2014/main" id="{908A45E8-6AA6-4F59-9BD0-D19CF5CDD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9" y="3008"/>
              <a:ext cx="435" cy="408"/>
            </a:xfrm>
            <a:custGeom>
              <a:avLst/>
              <a:gdLst>
                <a:gd name="T0" fmla="*/ 291 w 294"/>
                <a:gd name="T1" fmla="*/ 103 h 276"/>
                <a:gd name="T2" fmla="*/ 285 w 294"/>
                <a:gd name="T3" fmla="*/ 103 h 276"/>
                <a:gd name="T4" fmla="*/ 221 w 294"/>
                <a:gd name="T5" fmla="*/ 141 h 276"/>
                <a:gd name="T6" fmla="*/ 221 w 294"/>
                <a:gd name="T7" fmla="*/ 109 h 276"/>
                <a:gd name="T8" fmla="*/ 218 w 294"/>
                <a:gd name="T9" fmla="*/ 103 h 276"/>
                <a:gd name="T10" fmla="*/ 212 w 294"/>
                <a:gd name="T11" fmla="*/ 104 h 276"/>
                <a:gd name="T12" fmla="*/ 148 w 294"/>
                <a:gd name="T13" fmla="*/ 145 h 276"/>
                <a:gd name="T14" fmla="*/ 148 w 294"/>
                <a:gd name="T15" fmla="*/ 109 h 276"/>
                <a:gd name="T16" fmla="*/ 145 w 294"/>
                <a:gd name="T17" fmla="*/ 103 h 276"/>
                <a:gd name="T18" fmla="*/ 139 w 294"/>
                <a:gd name="T19" fmla="*/ 104 h 276"/>
                <a:gd name="T20" fmla="*/ 75 w 294"/>
                <a:gd name="T21" fmla="*/ 144 h 276"/>
                <a:gd name="T22" fmla="*/ 70 w 294"/>
                <a:gd name="T23" fmla="*/ 6 h 276"/>
                <a:gd name="T24" fmla="*/ 65 w 294"/>
                <a:gd name="T25" fmla="*/ 0 h 276"/>
                <a:gd name="T26" fmla="*/ 15 w 294"/>
                <a:gd name="T27" fmla="*/ 0 h 276"/>
                <a:gd name="T28" fmla="*/ 9 w 294"/>
                <a:gd name="T29" fmla="*/ 6 h 276"/>
                <a:gd name="T30" fmla="*/ 0 w 294"/>
                <a:gd name="T31" fmla="*/ 270 h 276"/>
                <a:gd name="T32" fmla="*/ 1 w 294"/>
                <a:gd name="T33" fmla="*/ 275 h 276"/>
                <a:gd name="T34" fmla="*/ 6 w 294"/>
                <a:gd name="T35" fmla="*/ 276 h 276"/>
                <a:gd name="T36" fmla="*/ 74 w 294"/>
                <a:gd name="T37" fmla="*/ 276 h 276"/>
                <a:gd name="T38" fmla="*/ 74 w 294"/>
                <a:gd name="T39" fmla="*/ 276 h 276"/>
                <a:gd name="T40" fmla="*/ 74 w 294"/>
                <a:gd name="T41" fmla="*/ 276 h 276"/>
                <a:gd name="T42" fmla="*/ 288 w 294"/>
                <a:gd name="T43" fmla="*/ 276 h 276"/>
                <a:gd name="T44" fmla="*/ 294 w 294"/>
                <a:gd name="T45" fmla="*/ 271 h 276"/>
                <a:gd name="T46" fmla="*/ 294 w 294"/>
                <a:gd name="T47" fmla="*/ 109 h 276"/>
                <a:gd name="T48" fmla="*/ 291 w 294"/>
                <a:gd name="T49" fmla="*/ 103 h 276"/>
                <a:gd name="T50" fmla="*/ 59 w 294"/>
                <a:gd name="T51" fmla="*/ 12 h 276"/>
                <a:gd name="T52" fmla="*/ 61 w 294"/>
                <a:gd name="T53" fmla="*/ 70 h 276"/>
                <a:gd name="T54" fmla="*/ 18 w 294"/>
                <a:gd name="T55" fmla="*/ 70 h 276"/>
                <a:gd name="T56" fmla="*/ 20 w 294"/>
                <a:gd name="T57" fmla="*/ 12 h 276"/>
                <a:gd name="T58" fmla="*/ 59 w 294"/>
                <a:gd name="T59" fmla="*/ 12 h 276"/>
                <a:gd name="T60" fmla="*/ 12 w 294"/>
                <a:gd name="T61" fmla="*/ 265 h 276"/>
                <a:gd name="T62" fmla="*/ 18 w 294"/>
                <a:gd name="T63" fmla="*/ 82 h 276"/>
                <a:gd name="T64" fmla="*/ 61 w 294"/>
                <a:gd name="T65" fmla="*/ 82 h 276"/>
                <a:gd name="T66" fmla="*/ 68 w 294"/>
                <a:gd name="T67" fmla="*/ 265 h 276"/>
                <a:gd name="T68" fmla="*/ 12 w 294"/>
                <a:gd name="T69" fmla="*/ 265 h 276"/>
                <a:gd name="T70" fmla="*/ 76 w 294"/>
                <a:gd name="T71" fmla="*/ 158 h 276"/>
                <a:gd name="T72" fmla="*/ 136 w 294"/>
                <a:gd name="T73" fmla="*/ 119 h 276"/>
                <a:gd name="T74" fmla="*/ 136 w 294"/>
                <a:gd name="T75" fmla="*/ 155 h 276"/>
                <a:gd name="T76" fmla="*/ 136 w 294"/>
                <a:gd name="T77" fmla="*/ 265 h 276"/>
                <a:gd name="T78" fmla="*/ 79 w 294"/>
                <a:gd name="T79" fmla="*/ 265 h 276"/>
                <a:gd name="T80" fmla="*/ 76 w 294"/>
                <a:gd name="T81" fmla="*/ 158 h 276"/>
                <a:gd name="T82" fmla="*/ 209 w 294"/>
                <a:gd name="T83" fmla="*/ 265 h 276"/>
                <a:gd name="T84" fmla="*/ 148 w 294"/>
                <a:gd name="T85" fmla="*/ 265 h 276"/>
                <a:gd name="T86" fmla="*/ 148 w 294"/>
                <a:gd name="T87" fmla="*/ 159 h 276"/>
                <a:gd name="T88" fmla="*/ 209 w 294"/>
                <a:gd name="T89" fmla="*/ 119 h 276"/>
                <a:gd name="T90" fmla="*/ 209 w 294"/>
                <a:gd name="T91" fmla="*/ 151 h 276"/>
                <a:gd name="T92" fmla="*/ 209 w 294"/>
                <a:gd name="T93" fmla="*/ 155 h 276"/>
                <a:gd name="T94" fmla="*/ 209 w 294"/>
                <a:gd name="T95" fmla="*/ 265 h 276"/>
                <a:gd name="T96" fmla="*/ 282 w 294"/>
                <a:gd name="T97" fmla="*/ 265 h 276"/>
                <a:gd name="T98" fmla="*/ 221 w 294"/>
                <a:gd name="T99" fmla="*/ 265 h 276"/>
                <a:gd name="T100" fmla="*/ 221 w 294"/>
                <a:gd name="T101" fmla="*/ 155 h 276"/>
                <a:gd name="T102" fmla="*/ 221 w 294"/>
                <a:gd name="T103" fmla="*/ 154 h 276"/>
                <a:gd name="T104" fmla="*/ 282 w 294"/>
                <a:gd name="T105" fmla="*/ 119 h 276"/>
                <a:gd name="T106" fmla="*/ 282 w 294"/>
                <a:gd name="T107" fmla="*/ 2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" h="276">
                  <a:moveTo>
                    <a:pt x="291" y="103"/>
                  </a:moveTo>
                  <a:cubicBezTo>
                    <a:pt x="289" y="102"/>
                    <a:pt x="287" y="102"/>
                    <a:pt x="285" y="103"/>
                  </a:cubicBezTo>
                  <a:cubicBezTo>
                    <a:pt x="221" y="141"/>
                    <a:pt x="221" y="141"/>
                    <a:pt x="221" y="141"/>
                  </a:cubicBezTo>
                  <a:cubicBezTo>
                    <a:pt x="221" y="109"/>
                    <a:pt x="221" y="109"/>
                    <a:pt x="221" y="109"/>
                  </a:cubicBezTo>
                  <a:cubicBezTo>
                    <a:pt x="221" y="106"/>
                    <a:pt x="220" y="104"/>
                    <a:pt x="218" y="103"/>
                  </a:cubicBezTo>
                  <a:cubicBezTo>
                    <a:pt x="216" y="102"/>
                    <a:pt x="214" y="102"/>
                    <a:pt x="212" y="104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8" y="106"/>
                    <a:pt x="146" y="104"/>
                    <a:pt x="145" y="103"/>
                  </a:cubicBezTo>
                  <a:cubicBezTo>
                    <a:pt x="143" y="102"/>
                    <a:pt x="140" y="102"/>
                    <a:pt x="139" y="10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3"/>
                    <a:pt x="9" y="6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2"/>
                    <a:pt x="0" y="274"/>
                    <a:pt x="1" y="275"/>
                  </a:cubicBezTo>
                  <a:cubicBezTo>
                    <a:pt x="2" y="276"/>
                    <a:pt x="4" y="276"/>
                    <a:pt x="6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288" y="276"/>
                    <a:pt x="288" y="276"/>
                    <a:pt x="288" y="276"/>
                  </a:cubicBezTo>
                  <a:cubicBezTo>
                    <a:pt x="291" y="276"/>
                    <a:pt x="294" y="274"/>
                    <a:pt x="294" y="271"/>
                  </a:cubicBezTo>
                  <a:cubicBezTo>
                    <a:pt x="294" y="109"/>
                    <a:pt x="294" y="109"/>
                    <a:pt x="294" y="109"/>
                  </a:cubicBezTo>
                  <a:cubicBezTo>
                    <a:pt x="294" y="106"/>
                    <a:pt x="292" y="104"/>
                    <a:pt x="291" y="103"/>
                  </a:cubicBezTo>
                  <a:close/>
                  <a:moveTo>
                    <a:pt x="59" y="12"/>
                  </a:moveTo>
                  <a:cubicBezTo>
                    <a:pt x="61" y="70"/>
                    <a:pt x="61" y="70"/>
                    <a:pt x="61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59" y="12"/>
                  </a:lnTo>
                  <a:close/>
                  <a:moveTo>
                    <a:pt x="12" y="265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8" y="265"/>
                    <a:pt x="68" y="265"/>
                    <a:pt x="68" y="265"/>
                  </a:cubicBezTo>
                  <a:lnTo>
                    <a:pt x="12" y="265"/>
                  </a:lnTo>
                  <a:close/>
                  <a:moveTo>
                    <a:pt x="76" y="158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79" y="265"/>
                    <a:pt x="79" y="265"/>
                    <a:pt x="79" y="265"/>
                  </a:cubicBezTo>
                  <a:lnTo>
                    <a:pt x="76" y="158"/>
                  </a:lnTo>
                  <a:close/>
                  <a:moveTo>
                    <a:pt x="209" y="265"/>
                  </a:moveTo>
                  <a:cubicBezTo>
                    <a:pt x="148" y="265"/>
                    <a:pt x="148" y="265"/>
                    <a:pt x="148" y="265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5"/>
                    <a:pt x="209" y="155"/>
                    <a:pt x="209" y="155"/>
                  </a:cubicBezTo>
                  <a:lnTo>
                    <a:pt x="209" y="265"/>
                  </a:lnTo>
                  <a:close/>
                  <a:moveTo>
                    <a:pt x="282" y="265"/>
                  </a:moveTo>
                  <a:cubicBezTo>
                    <a:pt x="221" y="265"/>
                    <a:pt x="221" y="265"/>
                    <a:pt x="221" y="265"/>
                  </a:cubicBezTo>
                  <a:cubicBezTo>
                    <a:pt x="221" y="155"/>
                    <a:pt x="221" y="155"/>
                    <a:pt x="221" y="155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82" y="119"/>
                    <a:pt x="282" y="119"/>
                    <a:pt x="282" y="119"/>
                  </a:cubicBezTo>
                  <a:lnTo>
                    <a:pt x="282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9164B259-1EF8-45D0-876F-AA62FEE7E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3261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34086567-C254-453E-A891-4443542B2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3261"/>
              <a:ext cx="34" cy="18"/>
            </a:xfrm>
            <a:custGeom>
              <a:avLst/>
              <a:gdLst>
                <a:gd name="T0" fmla="*/ 17 w 23"/>
                <a:gd name="T1" fmla="*/ 0 h 12"/>
                <a:gd name="T2" fmla="*/ 5 w 23"/>
                <a:gd name="T3" fmla="*/ 0 h 12"/>
                <a:gd name="T4" fmla="*/ 0 w 23"/>
                <a:gd name="T5" fmla="*/ 6 h 12"/>
                <a:gd name="T6" fmla="*/ 5 w 23"/>
                <a:gd name="T7" fmla="*/ 12 h 12"/>
                <a:gd name="T8" fmla="*/ 17 w 23"/>
                <a:gd name="T9" fmla="*/ 12 h 12"/>
                <a:gd name="T10" fmla="*/ 23 w 23"/>
                <a:gd name="T11" fmla="*/ 6 h 12"/>
                <a:gd name="T12" fmla="*/ 17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1" y="12"/>
                    <a:pt x="23" y="9"/>
                    <a:pt x="23" y="6"/>
                  </a:cubicBezTo>
                  <a:cubicBezTo>
                    <a:pt x="23" y="3"/>
                    <a:pt x="2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44">
              <a:extLst>
                <a:ext uri="{FF2B5EF4-FFF2-40B4-BE49-F238E27FC236}">
                  <a16:creationId xmlns:a16="http://schemas.microsoft.com/office/drawing/2014/main" id="{CF50148D-1442-40C0-A0F1-8E62F32D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3261"/>
              <a:ext cx="35" cy="18"/>
            </a:xfrm>
            <a:custGeom>
              <a:avLst/>
              <a:gdLst>
                <a:gd name="T0" fmla="*/ 6 w 24"/>
                <a:gd name="T1" fmla="*/ 12 h 12"/>
                <a:gd name="T2" fmla="*/ 18 w 24"/>
                <a:gd name="T3" fmla="*/ 12 h 12"/>
                <a:gd name="T4" fmla="*/ 24 w 24"/>
                <a:gd name="T5" fmla="*/ 6 h 12"/>
                <a:gd name="T6" fmla="*/ 18 w 24"/>
                <a:gd name="T7" fmla="*/ 0 h 12"/>
                <a:gd name="T8" fmla="*/ 6 w 24"/>
                <a:gd name="T9" fmla="*/ 0 h 12"/>
                <a:gd name="T10" fmla="*/ 0 w 24"/>
                <a:gd name="T11" fmla="*/ 6 h 12"/>
                <a:gd name="T12" fmla="*/ 6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6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1" name="Group 140">
            <a:extLst>
              <a:ext uri="{FF2B5EF4-FFF2-40B4-BE49-F238E27FC236}">
                <a16:creationId xmlns:a16="http://schemas.microsoft.com/office/drawing/2014/main" id="{86B3D773-D890-4E22-B2C3-2ACBB54611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09642" y="3265205"/>
            <a:ext cx="416608" cy="390749"/>
            <a:chOff x="1369" y="3008"/>
            <a:chExt cx="435" cy="408"/>
          </a:xfrm>
          <a:solidFill>
            <a:schemeClr val="tx1"/>
          </a:solidFill>
        </p:grpSpPr>
        <p:sp>
          <p:nvSpPr>
            <p:cNvPr id="32" name="Freeform 141">
              <a:extLst>
                <a:ext uri="{FF2B5EF4-FFF2-40B4-BE49-F238E27FC236}">
                  <a16:creationId xmlns:a16="http://schemas.microsoft.com/office/drawing/2014/main" id="{E8FB35E1-FEA1-4A08-B47B-25B45EB39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9" y="3008"/>
              <a:ext cx="435" cy="408"/>
            </a:xfrm>
            <a:custGeom>
              <a:avLst/>
              <a:gdLst>
                <a:gd name="T0" fmla="*/ 291 w 294"/>
                <a:gd name="T1" fmla="*/ 103 h 276"/>
                <a:gd name="T2" fmla="*/ 285 w 294"/>
                <a:gd name="T3" fmla="*/ 103 h 276"/>
                <a:gd name="T4" fmla="*/ 221 w 294"/>
                <a:gd name="T5" fmla="*/ 141 h 276"/>
                <a:gd name="T6" fmla="*/ 221 w 294"/>
                <a:gd name="T7" fmla="*/ 109 h 276"/>
                <a:gd name="T8" fmla="*/ 218 w 294"/>
                <a:gd name="T9" fmla="*/ 103 h 276"/>
                <a:gd name="T10" fmla="*/ 212 w 294"/>
                <a:gd name="T11" fmla="*/ 104 h 276"/>
                <a:gd name="T12" fmla="*/ 148 w 294"/>
                <a:gd name="T13" fmla="*/ 145 h 276"/>
                <a:gd name="T14" fmla="*/ 148 w 294"/>
                <a:gd name="T15" fmla="*/ 109 h 276"/>
                <a:gd name="T16" fmla="*/ 145 w 294"/>
                <a:gd name="T17" fmla="*/ 103 h 276"/>
                <a:gd name="T18" fmla="*/ 139 w 294"/>
                <a:gd name="T19" fmla="*/ 104 h 276"/>
                <a:gd name="T20" fmla="*/ 75 w 294"/>
                <a:gd name="T21" fmla="*/ 144 h 276"/>
                <a:gd name="T22" fmla="*/ 70 w 294"/>
                <a:gd name="T23" fmla="*/ 6 h 276"/>
                <a:gd name="T24" fmla="*/ 65 w 294"/>
                <a:gd name="T25" fmla="*/ 0 h 276"/>
                <a:gd name="T26" fmla="*/ 15 w 294"/>
                <a:gd name="T27" fmla="*/ 0 h 276"/>
                <a:gd name="T28" fmla="*/ 9 w 294"/>
                <a:gd name="T29" fmla="*/ 6 h 276"/>
                <a:gd name="T30" fmla="*/ 0 w 294"/>
                <a:gd name="T31" fmla="*/ 270 h 276"/>
                <a:gd name="T32" fmla="*/ 1 w 294"/>
                <a:gd name="T33" fmla="*/ 275 h 276"/>
                <a:gd name="T34" fmla="*/ 6 w 294"/>
                <a:gd name="T35" fmla="*/ 276 h 276"/>
                <a:gd name="T36" fmla="*/ 74 w 294"/>
                <a:gd name="T37" fmla="*/ 276 h 276"/>
                <a:gd name="T38" fmla="*/ 74 w 294"/>
                <a:gd name="T39" fmla="*/ 276 h 276"/>
                <a:gd name="T40" fmla="*/ 74 w 294"/>
                <a:gd name="T41" fmla="*/ 276 h 276"/>
                <a:gd name="T42" fmla="*/ 288 w 294"/>
                <a:gd name="T43" fmla="*/ 276 h 276"/>
                <a:gd name="T44" fmla="*/ 294 w 294"/>
                <a:gd name="T45" fmla="*/ 271 h 276"/>
                <a:gd name="T46" fmla="*/ 294 w 294"/>
                <a:gd name="T47" fmla="*/ 109 h 276"/>
                <a:gd name="T48" fmla="*/ 291 w 294"/>
                <a:gd name="T49" fmla="*/ 103 h 276"/>
                <a:gd name="T50" fmla="*/ 59 w 294"/>
                <a:gd name="T51" fmla="*/ 12 h 276"/>
                <a:gd name="T52" fmla="*/ 61 w 294"/>
                <a:gd name="T53" fmla="*/ 70 h 276"/>
                <a:gd name="T54" fmla="*/ 18 w 294"/>
                <a:gd name="T55" fmla="*/ 70 h 276"/>
                <a:gd name="T56" fmla="*/ 20 w 294"/>
                <a:gd name="T57" fmla="*/ 12 h 276"/>
                <a:gd name="T58" fmla="*/ 59 w 294"/>
                <a:gd name="T59" fmla="*/ 12 h 276"/>
                <a:gd name="T60" fmla="*/ 12 w 294"/>
                <a:gd name="T61" fmla="*/ 265 h 276"/>
                <a:gd name="T62" fmla="*/ 18 w 294"/>
                <a:gd name="T63" fmla="*/ 82 h 276"/>
                <a:gd name="T64" fmla="*/ 61 w 294"/>
                <a:gd name="T65" fmla="*/ 82 h 276"/>
                <a:gd name="T66" fmla="*/ 68 w 294"/>
                <a:gd name="T67" fmla="*/ 265 h 276"/>
                <a:gd name="T68" fmla="*/ 12 w 294"/>
                <a:gd name="T69" fmla="*/ 265 h 276"/>
                <a:gd name="T70" fmla="*/ 76 w 294"/>
                <a:gd name="T71" fmla="*/ 158 h 276"/>
                <a:gd name="T72" fmla="*/ 136 w 294"/>
                <a:gd name="T73" fmla="*/ 119 h 276"/>
                <a:gd name="T74" fmla="*/ 136 w 294"/>
                <a:gd name="T75" fmla="*/ 155 h 276"/>
                <a:gd name="T76" fmla="*/ 136 w 294"/>
                <a:gd name="T77" fmla="*/ 265 h 276"/>
                <a:gd name="T78" fmla="*/ 79 w 294"/>
                <a:gd name="T79" fmla="*/ 265 h 276"/>
                <a:gd name="T80" fmla="*/ 76 w 294"/>
                <a:gd name="T81" fmla="*/ 158 h 276"/>
                <a:gd name="T82" fmla="*/ 209 w 294"/>
                <a:gd name="T83" fmla="*/ 265 h 276"/>
                <a:gd name="T84" fmla="*/ 148 w 294"/>
                <a:gd name="T85" fmla="*/ 265 h 276"/>
                <a:gd name="T86" fmla="*/ 148 w 294"/>
                <a:gd name="T87" fmla="*/ 159 h 276"/>
                <a:gd name="T88" fmla="*/ 209 w 294"/>
                <a:gd name="T89" fmla="*/ 119 h 276"/>
                <a:gd name="T90" fmla="*/ 209 w 294"/>
                <a:gd name="T91" fmla="*/ 151 h 276"/>
                <a:gd name="T92" fmla="*/ 209 w 294"/>
                <a:gd name="T93" fmla="*/ 155 h 276"/>
                <a:gd name="T94" fmla="*/ 209 w 294"/>
                <a:gd name="T95" fmla="*/ 265 h 276"/>
                <a:gd name="T96" fmla="*/ 282 w 294"/>
                <a:gd name="T97" fmla="*/ 265 h 276"/>
                <a:gd name="T98" fmla="*/ 221 w 294"/>
                <a:gd name="T99" fmla="*/ 265 h 276"/>
                <a:gd name="T100" fmla="*/ 221 w 294"/>
                <a:gd name="T101" fmla="*/ 155 h 276"/>
                <a:gd name="T102" fmla="*/ 221 w 294"/>
                <a:gd name="T103" fmla="*/ 154 h 276"/>
                <a:gd name="T104" fmla="*/ 282 w 294"/>
                <a:gd name="T105" fmla="*/ 119 h 276"/>
                <a:gd name="T106" fmla="*/ 282 w 294"/>
                <a:gd name="T107" fmla="*/ 26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4" h="276">
                  <a:moveTo>
                    <a:pt x="291" y="103"/>
                  </a:moveTo>
                  <a:cubicBezTo>
                    <a:pt x="289" y="102"/>
                    <a:pt x="287" y="102"/>
                    <a:pt x="285" y="103"/>
                  </a:cubicBezTo>
                  <a:cubicBezTo>
                    <a:pt x="221" y="141"/>
                    <a:pt x="221" y="141"/>
                    <a:pt x="221" y="141"/>
                  </a:cubicBezTo>
                  <a:cubicBezTo>
                    <a:pt x="221" y="109"/>
                    <a:pt x="221" y="109"/>
                    <a:pt x="221" y="109"/>
                  </a:cubicBezTo>
                  <a:cubicBezTo>
                    <a:pt x="221" y="106"/>
                    <a:pt x="220" y="104"/>
                    <a:pt x="218" y="103"/>
                  </a:cubicBezTo>
                  <a:cubicBezTo>
                    <a:pt x="216" y="102"/>
                    <a:pt x="214" y="102"/>
                    <a:pt x="212" y="104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09"/>
                    <a:pt x="148" y="109"/>
                    <a:pt x="148" y="109"/>
                  </a:cubicBezTo>
                  <a:cubicBezTo>
                    <a:pt x="148" y="106"/>
                    <a:pt x="146" y="104"/>
                    <a:pt x="145" y="103"/>
                  </a:cubicBezTo>
                  <a:cubicBezTo>
                    <a:pt x="143" y="102"/>
                    <a:pt x="140" y="102"/>
                    <a:pt x="139" y="104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3"/>
                    <a:pt x="68" y="0"/>
                    <a:pt x="6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3"/>
                    <a:pt x="9" y="6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2"/>
                    <a:pt x="0" y="274"/>
                    <a:pt x="1" y="275"/>
                  </a:cubicBezTo>
                  <a:cubicBezTo>
                    <a:pt x="2" y="276"/>
                    <a:pt x="4" y="276"/>
                    <a:pt x="6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288" y="276"/>
                    <a:pt x="288" y="276"/>
                    <a:pt x="288" y="276"/>
                  </a:cubicBezTo>
                  <a:cubicBezTo>
                    <a:pt x="291" y="276"/>
                    <a:pt x="294" y="274"/>
                    <a:pt x="294" y="271"/>
                  </a:cubicBezTo>
                  <a:cubicBezTo>
                    <a:pt x="294" y="109"/>
                    <a:pt x="294" y="109"/>
                    <a:pt x="294" y="109"/>
                  </a:cubicBezTo>
                  <a:cubicBezTo>
                    <a:pt x="294" y="106"/>
                    <a:pt x="292" y="104"/>
                    <a:pt x="291" y="103"/>
                  </a:cubicBezTo>
                  <a:close/>
                  <a:moveTo>
                    <a:pt x="59" y="12"/>
                  </a:moveTo>
                  <a:cubicBezTo>
                    <a:pt x="61" y="70"/>
                    <a:pt x="61" y="70"/>
                    <a:pt x="61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59" y="12"/>
                  </a:lnTo>
                  <a:close/>
                  <a:moveTo>
                    <a:pt x="12" y="265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8" y="265"/>
                    <a:pt x="68" y="265"/>
                    <a:pt x="68" y="265"/>
                  </a:cubicBezTo>
                  <a:lnTo>
                    <a:pt x="12" y="265"/>
                  </a:lnTo>
                  <a:close/>
                  <a:moveTo>
                    <a:pt x="76" y="158"/>
                  </a:moveTo>
                  <a:cubicBezTo>
                    <a:pt x="136" y="119"/>
                    <a:pt x="136" y="119"/>
                    <a:pt x="136" y="119"/>
                  </a:cubicBezTo>
                  <a:cubicBezTo>
                    <a:pt x="136" y="155"/>
                    <a:pt x="136" y="155"/>
                    <a:pt x="136" y="155"/>
                  </a:cubicBezTo>
                  <a:cubicBezTo>
                    <a:pt x="136" y="265"/>
                    <a:pt x="136" y="265"/>
                    <a:pt x="136" y="265"/>
                  </a:cubicBezTo>
                  <a:cubicBezTo>
                    <a:pt x="79" y="265"/>
                    <a:pt x="79" y="265"/>
                    <a:pt x="79" y="265"/>
                  </a:cubicBezTo>
                  <a:lnTo>
                    <a:pt x="76" y="158"/>
                  </a:lnTo>
                  <a:close/>
                  <a:moveTo>
                    <a:pt x="209" y="265"/>
                  </a:moveTo>
                  <a:cubicBezTo>
                    <a:pt x="148" y="265"/>
                    <a:pt x="148" y="265"/>
                    <a:pt x="148" y="265"/>
                  </a:cubicBezTo>
                  <a:cubicBezTo>
                    <a:pt x="148" y="159"/>
                    <a:pt x="148" y="159"/>
                    <a:pt x="148" y="159"/>
                  </a:cubicBezTo>
                  <a:cubicBezTo>
                    <a:pt x="209" y="119"/>
                    <a:pt x="209" y="119"/>
                    <a:pt x="209" y="119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5"/>
                    <a:pt x="209" y="155"/>
                    <a:pt x="209" y="155"/>
                  </a:cubicBezTo>
                  <a:lnTo>
                    <a:pt x="209" y="265"/>
                  </a:lnTo>
                  <a:close/>
                  <a:moveTo>
                    <a:pt x="282" y="265"/>
                  </a:moveTo>
                  <a:cubicBezTo>
                    <a:pt x="221" y="265"/>
                    <a:pt x="221" y="265"/>
                    <a:pt x="221" y="265"/>
                  </a:cubicBezTo>
                  <a:cubicBezTo>
                    <a:pt x="221" y="155"/>
                    <a:pt x="221" y="155"/>
                    <a:pt x="221" y="155"/>
                  </a:cubicBezTo>
                  <a:cubicBezTo>
                    <a:pt x="221" y="154"/>
                    <a:pt x="221" y="154"/>
                    <a:pt x="221" y="154"/>
                  </a:cubicBezTo>
                  <a:cubicBezTo>
                    <a:pt x="282" y="119"/>
                    <a:pt x="282" y="119"/>
                    <a:pt x="282" y="119"/>
                  </a:cubicBezTo>
                  <a:lnTo>
                    <a:pt x="282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A303E785-4241-40C5-9604-A5EAB1F8A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3261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C21ABD72-D71B-4C37-AF5A-07FBA11C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3261"/>
              <a:ext cx="34" cy="18"/>
            </a:xfrm>
            <a:custGeom>
              <a:avLst/>
              <a:gdLst>
                <a:gd name="T0" fmla="*/ 17 w 23"/>
                <a:gd name="T1" fmla="*/ 0 h 12"/>
                <a:gd name="T2" fmla="*/ 5 w 23"/>
                <a:gd name="T3" fmla="*/ 0 h 12"/>
                <a:gd name="T4" fmla="*/ 0 w 23"/>
                <a:gd name="T5" fmla="*/ 6 h 12"/>
                <a:gd name="T6" fmla="*/ 5 w 23"/>
                <a:gd name="T7" fmla="*/ 12 h 12"/>
                <a:gd name="T8" fmla="*/ 17 w 23"/>
                <a:gd name="T9" fmla="*/ 12 h 12"/>
                <a:gd name="T10" fmla="*/ 23 w 23"/>
                <a:gd name="T11" fmla="*/ 6 h 12"/>
                <a:gd name="T12" fmla="*/ 17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21" y="12"/>
                    <a:pt x="23" y="9"/>
                    <a:pt x="23" y="6"/>
                  </a:cubicBezTo>
                  <a:cubicBezTo>
                    <a:pt x="23" y="3"/>
                    <a:pt x="2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9B2E361F-8DF3-4058-B247-B4ED8D60A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3261"/>
              <a:ext cx="35" cy="18"/>
            </a:xfrm>
            <a:custGeom>
              <a:avLst/>
              <a:gdLst>
                <a:gd name="T0" fmla="*/ 6 w 24"/>
                <a:gd name="T1" fmla="*/ 12 h 12"/>
                <a:gd name="T2" fmla="*/ 18 w 24"/>
                <a:gd name="T3" fmla="*/ 12 h 12"/>
                <a:gd name="T4" fmla="*/ 24 w 24"/>
                <a:gd name="T5" fmla="*/ 6 h 12"/>
                <a:gd name="T6" fmla="*/ 18 w 24"/>
                <a:gd name="T7" fmla="*/ 0 h 12"/>
                <a:gd name="T8" fmla="*/ 6 w 24"/>
                <a:gd name="T9" fmla="*/ 0 h 12"/>
                <a:gd name="T10" fmla="*/ 0 w 24"/>
                <a:gd name="T11" fmla="*/ 6 h 12"/>
                <a:gd name="T12" fmla="*/ 6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6" y="12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3"/>
                    <a:pt x="21" y="0"/>
                    <a:pt x="1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7E3A7-F121-42EC-B5FF-6A4F7D9C9E54}"/>
              </a:ext>
            </a:extLst>
          </p:cNvPr>
          <p:cNvSpPr txBox="1"/>
          <p:nvPr/>
        </p:nvSpPr>
        <p:spPr>
          <a:xfrm>
            <a:off x="121240" y="3640465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Manufacturing Units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2BD85834-1B51-490E-8A25-BC22997BF0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40014" y="2231804"/>
            <a:ext cx="548984" cy="268965"/>
            <a:chOff x="2579" y="3268"/>
            <a:chExt cx="447" cy="219"/>
          </a:xfrm>
          <a:solidFill>
            <a:schemeClr val="tx1"/>
          </a:solidFill>
        </p:grpSpPr>
        <p:sp>
          <p:nvSpPr>
            <p:cNvPr id="44" name="Freeform 131">
              <a:extLst>
                <a:ext uri="{FF2B5EF4-FFF2-40B4-BE49-F238E27FC236}">
                  <a16:creationId xmlns:a16="http://schemas.microsoft.com/office/drawing/2014/main" id="{4ADC24BA-A0DF-4640-9879-FFD638FC0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3341"/>
              <a:ext cx="54" cy="113"/>
            </a:xfrm>
            <a:custGeom>
              <a:avLst/>
              <a:gdLst>
                <a:gd name="T0" fmla="*/ 18 w 35"/>
                <a:gd name="T1" fmla="*/ 57 h 76"/>
                <a:gd name="T2" fmla="*/ 11 w 35"/>
                <a:gd name="T3" fmla="*/ 50 h 76"/>
                <a:gd name="T4" fmla="*/ 6 w 35"/>
                <a:gd name="T5" fmla="*/ 45 h 76"/>
                <a:gd name="T6" fmla="*/ 0 w 35"/>
                <a:gd name="T7" fmla="*/ 50 h 76"/>
                <a:gd name="T8" fmla="*/ 0 w 35"/>
                <a:gd name="T9" fmla="*/ 50 h 76"/>
                <a:gd name="T10" fmla="*/ 13 w 35"/>
                <a:gd name="T11" fmla="*/ 67 h 76"/>
                <a:gd name="T12" fmla="*/ 13 w 35"/>
                <a:gd name="T13" fmla="*/ 71 h 76"/>
                <a:gd name="T14" fmla="*/ 18 w 35"/>
                <a:gd name="T15" fmla="*/ 76 h 76"/>
                <a:gd name="T16" fmla="*/ 23 w 35"/>
                <a:gd name="T17" fmla="*/ 71 h 76"/>
                <a:gd name="T18" fmla="*/ 23 w 35"/>
                <a:gd name="T19" fmla="*/ 67 h 76"/>
                <a:gd name="T20" fmla="*/ 35 w 35"/>
                <a:gd name="T21" fmla="*/ 50 h 76"/>
                <a:gd name="T22" fmla="*/ 18 w 35"/>
                <a:gd name="T23" fmla="*/ 33 h 76"/>
                <a:gd name="T24" fmla="*/ 11 w 35"/>
                <a:gd name="T25" fmla="*/ 26 h 76"/>
                <a:gd name="T26" fmla="*/ 18 w 35"/>
                <a:gd name="T27" fmla="*/ 19 h 76"/>
                <a:gd name="T28" fmla="*/ 18 w 35"/>
                <a:gd name="T29" fmla="*/ 19 h 76"/>
                <a:gd name="T30" fmla="*/ 18 w 35"/>
                <a:gd name="T31" fmla="*/ 19 h 76"/>
                <a:gd name="T32" fmla="*/ 25 w 35"/>
                <a:gd name="T33" fmla="*/ 26 h 76"/>
                <a:gd name="T34" fmla="*/ 30 w 35"/>
                <a:gd name="T35" fmla="*/ 31 h 76"/>
                <a:gd name="T36" fmla="*/ 35 w 35"/>
                <a:gd name="T37" fmla="*/ 26 h 76"/>
                <a:gd name="T38" fmla="*/ 23 w 35"/>
                <a:gd name="T39" fmla="*/ 9 h 76"/>
                <a:gd name="T40" fmla="*/ 23 w 35"/>
                <a:gd name="T41" fmla="*/ 5 h 76"/>
                <a:gd name="T42" fmla="*/ 18 w 35"/>
                <a:gd name="T43" fmla="*/ 0 h 76"/>
                <a:gd name="T44" fmla="*/ 13 w 35"/>
                <a:gd name="T45" fmla="*/ 5 h 76"/>
                <a:gd name="T46" fmla="*/ 13 w 35"/>
                <a:gd name="T47" fmla="*/ 9 h 76"/>
                <a:gd name="T48" fmla="*/ 0 w 35"/>
                <a:gd name="T49" fmla="*/ 26 h 76"/>
                <a:gd name="T50" fmla="*/ 18 w 35"/>
                <a:gd name="T51" fmla="*/ 43 h 76"/>
                <a:gd name="T52" fmla="*/ 25 w 35"/>
                <a:gd name="T53" fmla="*/ 50 h 76"/>
                <a:gd name="T54" fmla="*/ 18 w 35"/>
                <a:gd name="T55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76">
                  <a:moveTo>
                    <a:pt x="18" y="57"/>
                  </a:moveTo>
                  <a:cubicBezTo>
                    <a:pt x="14" y="57"/>
                    <a:pt x="11" y="54"/>
                    <a:pt x="11" y="50"/>
                  </a:cubicBezTo>
                  <a:cubicBezTo>
                    <a:pt x="11" y="47"/>
                    <a:pt x="8" y="45"/>
                    <a:pt x="6" y="45"/>
                  </a:cubicBezTo>
                  <a:cubicBezTo>
                    <a:pt x="3" y="45"/>
                    <a:pt x="0" y="4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8"/>
                    <a:pt x="5" y="65"/>
                    <a:pt x="13" y="67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4"/>
                    <a:pt x="15" y="76"/>
                    <a:pt x="18" y="76"/>
                  </a:cubicBezTo>
                  <a:cubicBezTo>
                    <a:pt x="21" y="76"/>
                    <a:pt x="23" y="74"/>
                    <a:pt x="23" y="7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30" y="65"/>
                    <a:pt x="35" y="58"/>
                    <a:pt x="35" y="50"/>
                  </a:cubicBezTo>
                  <a:cubicBezTo>
                    <a:pt x="35" y="41"/>
                    <a:pt x="28" y="33"/>
                    <a:pt x="18" y="33"/>
                  </a:cubicBezTo>
                  <a:cubicBezTo>
                    <a:pt x="14" y="33"/>
                    <a:pt x="11" y="30"/>
                    <a:pt x="11" y="26"/>
                  </a:cubicBezTo>
                  <a:cubicBezTo>
                    <a:pt x="11" y="22"/>
                    <a:pt x="14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5" y="22"/>
                    <a:pt x="25" y="26"/>
                  </a:cubicBezTo>
                  <a:cubicBezTo>
                    <a:pt x="25" y="29"/>
                    <a:pt x="27" y="31"/>
                    <a:pt x="30" y="31"/>
                  </a:cubicBezTo>
                  <a:cubicBezTo>
                    <a:pt x="33" y="31"/>
                    <a:pt x="35" y="29"/>
                    <a:pt x="35" y="26"/>
                  </a:cubicBezTo>
                  <a:cubicBezTo>
                    <a:pt x="35" y="18"/>
                    <a:pt x="30" y="11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1" y="0"/>
                    <a:pt x="18" y="0"/>
                  </a:cubicBezTo>
                  <a:cubicBezTo>
                    <a:pt x="15" y="0"/>
                    <a:pt x="13" y="3"/>
                    <a:pt x="1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5" y="11"/>
                    <a:pt x="0" y="18"/>
                    <a:pt x="0" y="26"/>
                  </a:cubicBezTo>
                  <a:cubicBezTo>
                    <a:pt x="0" y="36"/>
                    <a:pt x="8" y="43"/>
                    <a:pt x="18" y="43"/>
                  </a:cubicBezTo>
                  <a:cubicBezTo>
                    <a:pt x="22" y="43"/>
                    <a:pt x="25" y="47"/>
                    <a:pt x="25" y="50"/>
                  </a:cubicBezTo>
                  <a:cubicBezTo>
                    <a:pt x="25" y="54"/>
                    <a:pt x="22" y="57"/>
                    <a:pt x="1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2">
              <a:extLst>
                <a:ext uri="{FF2B5EF4-FFF2-40B4-BE49-F238E27FC236}">
                  <a16:creationId xmlns:a16="http://schemas.microsoft.com/office/drawing/2014/main" id="{B56C8A49-154E-4750-B37A-02FBB4F12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356"/>
              <a:ext cx="119" cy="85"/>
            </a:xfrm>
            <a:custGeom>
              <a:avLst/>
              <a:gdLst>
                <a:gd name="T0" fmla="*/ 76 w 78"/>
                <a:gd name="T1" fmla="*/ 24 h 57"/>
                <a:gd name="T2" fmla="*/ 53 w 78"/>
                <a:gd name="T3" fmla="*/ 1 h 57"/>
                <a:gd name="T4" fmla="*/ 46 w 78"/>
                <a:gd name="T5" fmla="*/ 1 h 57"/>
                <a:gd name="T6" fmla="*/ 45 w 78"/>
                <a:gd name="T7" fmla="*/ 5 h 57"/>
                <a:gd name="T8" fmla="*/ 46 w 78"/>
                <a:gd name="T9" fmla="*/ 8 h 57"/>
                <a:gd name="T10" fmla="*/ 62 w 78"/>
                <a:gd name="T11" fmla="*/ 23 h 57"/>
                <a:gd name="T12" fmla="*/ 16 w 78"/>
                <a:gd name="T13" fmla="*/ 23 h 57"/>
                <a:gd name="T14" fmla="*/ 31 w 78"/>
                <a:gd name="T15" fmla="*/ 8 h 57"/>
                <a:gd name="T16" fmla="*/ 31 w 78"/>
                <a:gd name="T17" fmla="*/ 8 h 57"/>
                <a:gd name="T18" fmla="*/ 33 w 78"/>
                <a:gd name="T19" fmla="*/ 5 h 57"/>
                <a:gd name="T20" fmla="*/ 31 w 78"/>
                <a:gd name="T21" fmla="*/ 1 h 57"/>
                <a:gd name="T22" fmla="*/ 25 w 78"/>
                <a:gd name="T23" fmla="*/ 1 h 57"/>
                <a:gd name="T24" fmla="*/ 2 w 78"/>
                <a:gd name="T25" fmla="*/ 24 h 57"/>
                <a:gd name="T26" fmla="*/ 0 w 78"/>
                <a:gd name="T27" fmla="*/ 28 h 57"/>
                <a:gd name="T28" fmla="*/ 1 w 78"/>
                <a:gd name="T29" fmla="*/ 31 h 57"/>
                <a:gd name="T30" fmla="*/ 25 w 78"/>
                <a:gd name="T31" fmla="*/ 55 h 57"/>
                <a:gd name="T32" fmla="*/ 31 w 78"/>
                <a:gd name="T33" fmla="*/ 55 h 57"/>
                <a:gd name="T34" fmla="*/ 33 w 78"/>
                <a:gd name="T35" fmla="*/ 52 h 57"/>
                <a:gd name="T36" fmla="*/ 31 w 78"/>
                <a:gd name="T37" fmla="*/ 48 h 57"/>
                <a:gd name="T38" fmla="*/ 16 w 78"/>
                <a:gd name="T39" fmla="*/ 33 h 57"/>
                <a:gd name="T40" fmla="*/ 62 w 78"/>
                <a:gd name="T41" fmla="*/ 33 h 57"/>
                <a:gd name="T42" fmla="*/ 46 w 78"/>
                <a:gd name="T43" fmla="*/ 48 h 57"/>
                <a:gd name="T44" fmla="*/ 45 w 78"/>
                <a:gd name="T45" fmla="*/ 52 h 57"/>
                <a:gd name="T46" fmla="*/ 46 w 78"/>
                <a:gd name="T47" fmla="*/ 55 h 57"/>
                <a:gd name="T48" fmla="*/ 50 w 78"/>
                <a:gd name="T49" fmla="*/ 56 h 57"/>
                <a:gd name="T50" fmla="*/ 53 w 78"/>
                <a:gd name="T51" fmla="*/ 55 h 57"/>
                <a:gd name="T52" fmla="*/ 76 w 78"/>
                <a:gd name="T53" fmla="*/ 31 h 57"/>
                <a:gd name="T54" fmla="*/ 78 w 78"/>
                <a:gd name="T55" fmla="*/ 28 h 57"/>
                <a:gd name="T56" fmla="*/ 76 w 78"/>
                <a:gd name="T5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" h="57">
                  <a:moveTo>
                    <a:pt x="76" y="24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6" y="1"/>
                  </a:cubicBezTo>
                  <a:cubicBezTo>
                    <a:pt x="45" y="2"/>
                    <a:pt x="45" y="3"/>
                    <a:pt x="45" y="5"/>
                  </a:cubicBezTo>
                  <a:cubicBezTo>
                    <a:pt x="45" y="6"/>
                    <a:pt x="45" y="7"/>
                    <a:pt x="46" y="8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7"/>
                    <a:pt x="33" y="6"/>
                    <a:pt x="33" y="5"/>
                  </a:cubicBezTo>
                  <a:cubicBezTo>
                    <a:pt x="33" y="3"/>
                    <a:pt x="32" y="2"/>
                    <a:pt x="31" y="1"/>
                  </a:cubicBezTo>
                  <a:cubicBezTo>
                    <a:pt x="30" y="0"/>
                    <a:pt x="27" y="0"/>
                    <a:pt x="25" y="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0" y="29"/>
                    <a:pt x="0" y="31"/>
                    <a:pt x="1" y="31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7" y="57"/>
                    <a:pt x="30" y="57"/>
                    <a:pt x="31" y="55"/>
                  </a:cubicBezTo>
                  <a:cubicBezTo>
                    <a:pt x="32" y="54"/>
                    <a:pt x="33" y="53"/>
                    <a:pt x="33" y="52"/>
                  </a:cubicBezTo>
                  <a:cubicBezTo>
                    <a:pt x="33" y="50"/>
                    <a:pt x="32" y="49"/>
                    <a:pt x="31" y="4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9"/>
                    <a:pt x="45" y="50"/>
                    <a:pt x="45" y="52"/>
                  </a:cubicBezTo>
                  <a:cubicBezTo>
                    <a:pt x="45" y="53"/>
                    <a:pt x="45" y="54"/>
                    <a:pt x="46" y="55"/>
                  </a:cubicBezTo>
                  <a:cubicBezTo>
                    <a:pt x="47" y="56"/>
                    <a:pt x="48" y="56"/>
                    <a:pt x="50" y="56"/>
                  </a:cubicBezTo>
                  <a:cubicBezTo>
                    <a:pt x="51" y="56"/>
                    <a:pt x="52" y="56"/>
                    <a:pt x="53" y="55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7" y="31"/>
                    <a:pt x="78" y="29"/>
                    <a:pt x="78" y="28"/>
                  </a:cubicBezTo>
                  <a:cubicBezTo>
                    <a:pt x="78" y="26"/>
                    <a:pt x="77" y="25"/>
                    <a:pt x="7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3">
              <a:extLst>
                <a:ext uri="{FF2B5EF4-FFF2-40B4-BE49-F238E27FC236}">
                  <a16:creationId xmlns:a16="http://schemas.microsoft.com/office/drawing/2014/main" id="{5B2243D4-85F0-436D-B694-1E167684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" y="3348"/>
              <a:ext cx="98" cy="58"/>
            </a:xfrm>
            <a:custGeom>
              <a:avLst/>
              <a:gdLst>
                <a:gd name="T0" fmla="*/ 64 w 64"/>
                <a:gd name="T1" fmla="*/ 35 h 39"/>
                <a:gd name="T2" fmla="*/ 62 w 64"/>
                <a:gd name="T3" fmla="*/ 38 h 39"/>
                <a:gd name="T4" fmla="*/ 59 w 64"/>
                <a:gd name="T5" fmla="*/ 39 h 39"/>
                <a:gd name="T6" fmla="*/ 54 w 64"/>
                <a:gd name="T7" fmla="*/ 37 h 39"/>
                <a:gd name="T8" fmla="*/ 6 w 64"/>
                <a:gd name="T9" fmla="*/ 10 h 39"/>
                <a:gd name="T10" fmla="*/ 0 w 64"/>
                <a:gd name="T11" fmla="*/ 5 h 39"/>
                <a:gd name="T12" fmla="*/ 6 w 64"/>
                <a:gd name="T13" fmla="*/ 0 h 39"/>
                <a:gd name="T14" fmla="*/ 63 w 64"/>
                <a:gd name="T15" fmla="*/ 31 h 39"/>
                <a:gd name="T16" fmla="*/ 64 w 6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9">
                  <a:moveTo>
                    <a:pt x="64" y="35"/>
                  </a:moveTo>
                  <a:cubicBezTo>
                    <a:pt x="64" y="36"/>
                    <a:pt x="63" y="38"/>
                    <a:pt x="62" y="38"/>
                  </a:cubicBezTo>
                  <a:cubicBezTo>
                    <a:pt x="61" y="39"/>
                    <a:pt x="60" y="39"/>
                    <a:pt x="59" y="39"/>
                  </a:cubicBezTo>
                  <a:cubicBezTo>
                    <a:pt x="57" y="39"/>
                    <a:pt x="55" y="38"/>
                    <a:pt x="54" y="37"/>
                  </a:cubicBezTo>
                  <a:cubicBezTo>
                    <a:pt x="44" y="20"/>
                    <a:pt x="25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9" y="0"/>
                    <a:pt x="51" y="11"/>
                    <a:pt x="63" y="31"/>
                  </a:cubicBezTo>
                  <a:cubicBezTo>
                    <a:pt x="64" y="32"/>
                    <a:pt x="64" y="34"/>
                    <a:pt x="6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4">
              <a:extLst>
                <a:ext uri="{FF2B5EF4-FFF2-40B4-BE49-F238E27FC236}">
                  <a16:creationId xmlns:a16="http://schemas.microsoft.com/office/drawing/2014/main" id="{EC1F3E48-D2EC-4A6C-91B4-C7FFBE710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9" y="3268"/>
              <a:ext cx="184" cy="219"/>
            </a:xfrm>
            <a:custGeom>
              <a:avLst/>
              <a:gdLst>
                <a:gd name="T0" fmla="*/ 114 w 120"/>
                <a:gd name="T1" fmla="*/ 136 h 147"/>
                <a:gd name="T2" fmla="*/ 25 w 120"/>
                <a:gd name="T3" fmla="*/ 136 h 147"/>
                <a:gd name="T4" fmla="*/ 15 w 120"/>
                <a:gd name="T5" fmla="*/ 132 h 147"/>
                <a:gd name="T6" fmla="*/ 11 w 120"/>
                <a:gd name="T7" fmla="*/ 122 h 147"/>
                <a:gd name="T8" fmla="*/ 11 w 120"/>
                <a:gd name="T9" fmla="*/ 52 h 147"/>
                <a:gd name="T10" fmla="*/ 15 w 120"/>
                <a:gd name="T11" fmla="*/ 42 h 147"/>
                <a:gd name="T12" fmla="*/ 25 w 120"/>
                <a:gd name="T13" fmla="*/ 38 h 147"/>
                <a:gd name="T14" fmla="*/ 58 w 120"/>
                <a:gd name="T15" fmla="*/ 38 h 147"/>
                <a:gd name="T16" fmla="*/ 99 w 120"/>
                <a:gd name="T17" fmla="*/ 38 h 147"/>
                <a:gd name="T18" fmla="*/ 114 w 120"/>
                <a:gd name="T19" fmla="*/ 38 h 147"/>
                <a:gd name="T20" fmla="*/ 120 w 120"/>
                <a:gd name="T21" fmla="*/ 33 h 147"/>
                <a:gd name="T22" fmla="*/ 114 w 120"/>
                <a:gd name="T23" fmla="*/ 27 h 147"/>
                <a:gd name="T24" fmla="*/ 111 w 120"/>
                <a:gd name="T25" fmla="*/ 27 h 147"/>
                <a:gd name="T26" fmla="*/ 111 w 120"/>
                <a:gd name="T27" fmla="*/ 19 h 147"/>
                <a:gd name="T28" fmla="*/ 92 w 120"/>
                <a:gd name="T29" fmla="*/ 0 h 147"/>
                <a:gd name="T30" fmla="*/ 72 w 120"/>
                <a:gd name="T31" fmla="*/ 0 h 147"/>
                <a:gd name="T32" fmla="*/ 53 w 120"/>
                <a:gd name="T33" fmla="*/ 19 h 147"/>
                <a:gd name="T34" fmla="*/ 53 w 120"/>
                <a:gd name="T35" fmla="*/ 27 h 147"/>
                <a:gd name="T36" fmla="*/ 25 w 120"/>
                <a:gd name="T37" fmla="*/ 27 h 147"/>
                <a:gd name="T38" fmla="*/ 0 w 120"/>
                <a:gd name="T39" fmla="*/ 52 h 147"/>
                <a:gd name="T40" fmla="*/ 0 w 120"/>
                <a:gd name="T41" fmla="*/ 122 h 147"/>
                <a:gd name="T42" fmla="*/ 25 w 120"/>
                <a:gd name="T43" fmla="*/ 147 h 147"/>
                <a:gd name="T44" fmla="*/ 114 w 120"/>
                <a:gd name="T45" fmla="*/ 147 h 147"/>
                <a:gd name="T46" fmla="*/ 120 w 120"/>
                <a:gd name="T47" fmla="*/ 142 h 147"/>
                <a:gd name="T48" fmla="*/ 114 w 120"/>
                <a:gd name="T49" fmla="*/ 136 h 147"/>
                <a:gd name="T50" fmla="*/ 64 w 120"/>
                <a:gd name="T51" fmla="*/ 19 h 147"/>
                <a:gd name="T52" fmla="*/ 72 w 120"/>
                <a:gd name="T53" fmla="*/ 11 h 147"/>
                <a:gd name="T54" fmla="*/ 92 w 120"/>
                <a:gd name="T55" fmla="*/ 11 h 147"/>
                <a:gd name="T56" fmla="*/ 99 w 120"/>
                <a:gd name="T57" fmla="*/ 19 h 147"/>
                <a:gd name="T58" fmla="*/ 99 w 120"/>
                <a:gd name="T59" fmla="*/ 27 h 147"/>
                <a:gd name="T60" fmla="*/ 64 w 120"/>
                <a:gd name="T61" fmla="*/ 27 h 147"/>
                <a:gd name="T62" fmla="*/ 64 w 120"/>
                <a:gd name="T63" fmla="*/ 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47">
                  <a:moveTo>
                    <a:pt x="114" y="136"/>
                  </a:moveTo>
                  <a:cubicBezTo>
                    <a:pt x="25" y="136"/>
                    <a:pt x="25" y="136"/>
                    <a:pt x="25" y="136"/>
                  </a:cubicBezTo>
                  <a:cubicBezTo>
                    <a:pt x="21" y="136"/>
                    <a:pt x="18" y="135"/>
                    <a:pt x="15" y="132"/>
                  </a:cubicBezTo>
                  <a:cubicBezTo>
                    <a:pt x="12" y="129"/>
                    <a:pt x="11" y="125"/>
                    <a:pt x="11" y="12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48"/>
                    <a:pt x="12" y="45"/>
                    <a:pt x="15" y="42"/>
                  </a:cubicBezTo>
                  <a:cubicBezTo>
                    <a:pt x="18" y="39"/>
                    <a:pt x="21" y="38"/>
                    <a:pt x="25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8" y="38"/>
                    <a:pt x="120" y="36"/>
                    <a:pt x="120" y="33"/>
                  </a:cubicBezTo>
                  <a:cubicBezTo>
                    <a:pt x="120" y="29"/>
                    <a:pt x="118" y="27"/>
                    <a:pt x="114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9"/>
                    <a:pt x="10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1" y="27"/>
                    <a:pt x="0" y="38"/>
                    <a:pt x="0" y="5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36"/>
                    <a:pt x="11" y="147"/>
                    <a:pt x="25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18" y="147"/>
                    <a:pt x="120" y="145"/>
                    <a:pt x="120" y="142"/>
                  </a:cubicBezTo>
                  <a:cubicBezTo>
                    <a:pt x="120" y="138"/>
                    <a:pt x="118" y="136"/>
                    <a:pt x="114" y="136"/>
                  </a:cubicBezTo>
                  <a:close/>
                  <a:moveTo>
                    <a:pt x="64" y="19"/>
                  </a:moveTo>
                  <a:cubicBezTo>
                    <a:pt x="64" y="15"/>
                    <a:pt x="67" y="11"/>
                    <a:pt x="7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9" y="15"/>
                    <a:pt x="99" y="19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64" y="27"/>
                    <a:pt x="64" y="27"/>
                    <a:pt x="64" y="27"/>
                  </a:cubicBezTo>
                  <a:lnTo>
                    <a:pt x="6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5">
              <a:extLst>
                <a:ext uri="{FF2B5EF4-FFF2-40B4-BE49-F238E27FC236}">
                  <a16:creationId xmlns:a16="http://schemas.microsoft.com/office/drawing/2014/main" id="{97D6C057-AA51-4B3C-B796-D0C0AD983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4" y="3268"/>
              <a:ext cx="242" cy="219"/>
            </a:xfrm>
            <a:custGeom>
              <a:avLst/>
              <a:gdLst>
                <a:gd name="T0" fmla="*/ 158 w 158"/>
                <a:gd name="T1" fmla="*/ 122 h 147"/>
                <a:gd name="T2" fmla="*/ 156 w 158"/>
                <a:gd name="T3" fmla="*/ 117 h 147"/>
                <a:gd name="T4" fmla="*/ 156 w 158"/>
                <a:gd name="T5" fmla="*/ 117 h 147"/>
                <a:gd name="T6" fmla="*/ 155 w 158"/>
                <a:gd name="T7" fmla="*/ 117 h 147"/>
                <a:gd name="T8" fmla="*/ 152 w 158"/>
                <a:gd name="T9" fmla="*/ 116 h 147"/>
                <a:gd name="T10" fmla="*/ 134 w 158"/>
                <a:gd name="T11" fmla="*/ 116 h 147"/>
                <a:gd name="T12" fmla="*/ 111 w 158"/>
                <a:gd name="T13" fmla="*/ 60 h 147"/>
                <a:gd name="T14" fmla="*/ 58 w 158"/>
                <a:gd name="T15" fmla="*/ 31 h 147"/>
                <a:gd name="T16" fmla="*/ 61 w 158"/>
                <a:gd name="T17" fmla="*/ 20 h 147"/>
                <a:gd name="T18" fmla="*/ 42 w 158"/>
                <a:gd name="T19" fmla="*/ 0 h 147"/>
                <a:gd name="T20" fmla="*/ 22 w 158"/>
                <a:gd name="T21" fmla="*/ 20 h 147"/>
                <a:gd name="T22" fmla="*/ 25 w 158"/>
                <a:gd name="T23" fmla="*/ 31 h 147"/>
                <a:gd name="T24" fmla="*/ 13 w 158"/>
                <a:gd name="T25" fmla="*/ 34 h 147"/>
                <a:gd name="T26" fmla="*/ 5 w 158"/>
                <a:gd name="T27" fmla="*/ 37 h 147"/>
                <a:gd name="T28" fmla="*/ 4 w 158"/>
                <a:gd name="T29" fmla="*/ 38 h 147"/>
                <a:gd name="T30" fmla="*/ 1 w 158"/>
                <a:gd name="T31" fmla="*/ 45 h 147"/>
                <a:gd name="T32" fmla="*/ 9 w 158"/>
                <a:gd name="T33" fmla="*/ 47 h 147"/>
                <a:gd name="T34" fmla="*/ 10 w 158"/>
                <a:gd name="T35" fmla="*/ 47 h 147"/>
                <a:gd name="T36" fmla="*/ 16 w 158"/>
                <a:gd name="T37" fmla="*/ 44 h 147"/>
                <a:gd name="T38" fmla="*/ 42 w 158"/>
                <a:gd name="T39" fmla="*/ 40 h 147"/>
                <a:gd name="T40" fmla="*/ 124 w 158"/>
                <a:gd name="T41" fmla="*/ 116 h 147"/>
                <a:gd name="T42" fmla="*/ 60 w 158"/>
                <a:gd name="T43" fmla="*/ 116 h 147"/>
                <a:gd name="T44" fmla="*/ 56 w 158"/>
                <a:gd name="T45" fmla="*/ 116 h 147"/>
                <a:gd name="T46" fmla="*/ 47 w 158"/>
                <a:gd name="T47" fmla="*/ 116 h 147"/>
                <a:gd name="T48" fmla="*/ 40 w 158"/>
                <a:gd name="T49" fmla="*/ 122 h 147"/>
                <a:gd name="T50" fmla="*/ 47 w 158"/>
                <a:gd name="T51" fmla="*/ 128 h 147"/>
                <a:gd name="T52" fmla="*/ 56 w 158"/>
                <a:gd name="T53" fmla="*/ 128 h 147"/>
                <a:gd name="T54" fmla="*/ 60 w 158"/>
                <a:gd name="T55" fmla="*/ 128 h 147"/>
                <a:gd name="T56" fmla="*/ 131 w 158"/>
                <a:gd name="T57" fmla="*/ 128 h 147"/>
                <a:gd name="T58" fmla="*/ 122 w 158"/>
                <a:gd name="T59" fmla="*/ 136 h 147"/>
                <a:gd name="T60" fmla="*/ 50 w 158"/>
                <a:gd name="T61" fmla="*/ 136 h 147"/>
                <a:gd name="T62" fmla="*/ 7 w 158"/>
                <a:gd name="T63" fmla="*/ 136 h 147"/>
                <a:gd name="T64" fmla="*/ 1 w 158"/>
                <a:gd name="T65" fmla="*/ 142 h 147"/>
                <a:gd name="T66" fmla="*/ 7 w 158"/>
                <a:gd name="T67" fmla="*/ 147 h 147"/>
                <a:gd name="T68" fmla="*/ 50 w 158"/>
                <a:gd name="T69" fmla="*/ 147 h 147"/>
                <a:gd name="T70" fmla="*/ 124 w 158"/>
                <a:gd name="T71" fmla="*/ 147 h 147"/>
                <a:gd name="T72" fmla="*/ 128 w 158"/>
                <a:gd name="T73" fmla="*/ 146 h 147"/>
                <a:gd name="T74" fmla="*/ 145 w 158"/>
                <a:gd name="T75" fmla="*/ 128 h 147"/>
                <a:gd name="T76" fmla="*/ 152 w 158"/>
                <a:gd name="T77" fmla="*/ 128 h 147"/>
                <a:gd name="T78" fmla="*/ 158 w 158"/>
                <a:gd name="T79" fmla="*/ 122 h 147"/>
                <a:gd name="T80" fmla="*/ 158 w 158"/>
                <a:gd name="T81" fmla="*/ 122 h 147"/>
                <a:gd name="T82" fmla="*/ 158 w 158"/>
                <a:gd name="T83" fmla="*/ 122 h 147"/>
                <a:gd name="T84" fmla="*/ 42 w 158"/>
                <a:gd name="T85" fmla="*/ 29 h 147"/>
                <a:gd name="T86" fmla="*/ 32 w 158"/>
                <a:gd name="T87" fmla="*/ 20 h 147"/>
                <a:gd name="T88" fmla="*/ 42 w 158"/>
                <a:gd name="T89" fmla="*/ 11 h 147"/>
                <a:gd name="T90" fmla="*/ 51 w 158"/>
                <a:gd name="T91" fmla="*/ 20 h 147"/>
                <a:gd name="T92" fmla="*/ 42 w 158"/>
                <a:gd name="T93" fmla="*/ 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8" h="147">
                  <a:moveTo>
                    <a:pt x="158" y="122"/>
                  </a:moveTo>
                  <a:cubicBezTo>
                    <a:pt x="158" y="120"/>
                    <a:pt x="157" y="118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4" y="117"/>
                    <a:pt x="153" y="116"/>
                    <a:pt x="152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33" y="96"/>
                    <a:pt x="125" y="76"/>
                    <a:pt x="111" y="60"/>
                  </a:cubicBezTo>
                  <a:cubicBezTo>
                    <a:pt x="97" y="45"/>
                    <a:pt x="78" y="35"/>
                    <a:pt x="58" y="31"/>
                  </a:cubicBezTo>
                  <a:cubicBezTo>
                    <a:pt x="60" y="28"/>
                    <a:pt x="61" y="24"/>
                    <a:pt x="61" y="20"/>
                  </a:cubicBezTo>
                  <a:cubicBezTo>
                    <a:pt x="61" y="9"/>
                    <a:pt x="53" y="0"/>
                    <a:pt x="42" y="0"/>
                  </a:cubicBezTo>
                  <a:cubicBezTo>
                    <a:pt x="31" y="0"/>
                    <a:pt x="22" y="9"/>
                    <a:pt x="22" y="20"/>
                  </a:cubicBezTo>
                  <a:cubicBezTo>
                    <a:pt x="22" y="24"/>
                    <a:pt x="23" y="28"/>
                    <a:pt x="25" y="31"/>
                  </a:cubicBezTo>
                  <a:cubicBezTo>
                    <a:pt x="21" y="32"/>
                    <a:pt x="13" y="34"/>
                    <a:pt x="13" y="34"/>
                  </a:cubicBezTo>
                  <a:cubicBezTo>
                    <a:pt x="11" y="35"/>
                    <a:pt x="8" y="36"/>
                    <a:pt x="5" y="37"/>
                  </a:cubicBezTo>
                  <a:cubicBezTo>
                    <a:pt x="5" y="37"/>
                    <a:pt x="4" y="38"/>
                    <a:pt x="4" y="38"/>
                  </a:cubicBezTo>
                  <a:cubicBezTo>
                    <a:pt x="1" y="39"/>
                    <a:pt x="0" y="43"/>
                    <a:pt x="1" y="45"/>
                  </a:cubicBezTo>
                  <a:cubicBezTo>
                    <a:pt x="3" y="48"/>
                    <a:pt x="6" y="49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2" y="46"/>
                    <a:pt x="14" y="45"/>
                    <a:pt x="16" y="44"/>
                  </a:cubicBezTo>
                  <a:cubicBezTo>
                    <a:pt x="24" y="41"/>
                    <a:pt x="33" y="40"/>
                    <a:pt x="42" y="40"/>
                  </a:cubicBezTo>
                  <a:cubicBezTo>
                    <a:pt x="85" y="40"/>
                    <a:pt x="121" y="73"/>
                    <a:pt x="124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3" y="116"/>
                    <a:pt x="40" y="119"/>
                    <a:pt x="40" y="122"/>
                  </a:cubicBezTo>
                  <a:cubicBezTo>
                    <a:pt x="40" y="126"/>
                    <a:pt x="43" y="128"/>
                    <a:pt x="47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50" y="136"/>
                    <a:pt x="50" y="136"/>
                    <a:pt x="50" y="136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3" y="136"/>
                    <a:pt x="1" y="138"/>
                    <a:pt x="1" y="142"/>
                  </a:cubicBezTo>
                  <a:cubicBezTo>
                    <a:pt x="1" y="145"/>
                    <a:pt x="3" y="147"/>
                    <a:pt x="7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6" y="147"/>
                    <a:pt x="127" y="147"/>
                    <a:pt x="128" y="146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6" y="128"/>
                    <a:pt x="158" y="126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lose/>
                  <a:moveTo>
                    <a:pt x="42" y="29"/>
                  </a:moveTo>
                  <a:cubicBezTo>
                    <a:pt x="37" y="29"/>
                    <a:pt x="32" y="25"/>
                    <a:pt x="32" y="20"/>
                  </a:cubicBezTo>
                  <a:cubicBezTo>
                    <a:pt x="32" y="15"/>
                    <a:pt x="37" y="11"/>
                    <a:pt x="42" y="11"/>
                  </a:cubicBezTo>
                  <a:cubicBezTo>
                    <a:pt x="47" y="11"/>
                    <a:pt x="51" y="15"/>
                    <a:pt x="51" y="20"/>
                  </a:cubicBezTo>
                  <a:cubicBezTo>
                    <a:pt x="51" y="25"/>
                    <a:pt x="47" y="29"/>
                    <a:pt x="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5ED46A4-7003-4237-A995-5958678D6FFC}"/>
              </a:ext>
            </a:extLst>
          </p:cNvPr>
          <p:cNvSpPr txBox="1"/>
          <p:nvPr/>
        </p:nvSpPr>
        <p:spPr>
          <a:xfrm>
            <a:off x="3446177" y="2558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GPOs</a:t>
            </a:r>
          </a:p>
        </p:txBody>
      </p:sp>
      <p:grpSp>
        <p:nvGrpSpPr>
          <p:cNvPr id="50" name="Group 99">
            <a:extLst>
              <a:ext uri="{FF2B5EF4-FFF2-40B4-BE49-F238E27FC236}">
                <a16:creationId xmlns:a16="http://schemas.microsoft.com/office/drawing/2014/main" id="{76032E06-9F67-4BBF-8FFD-5EFA4CDF16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9912" y="3147020"/>
            <a:ext cx="483089" cy="473208"/>
            <a:chOff x="2593" y="1945"/>
            <a:chExt cx="440" cy="431"/>
          </a:xfrm>
          <a:solidFill>
            <a:schemeClr val="tx1"/>
          </a:solidFill>
        </p:grpSpPr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A3A7FDAE-19B0-42C6-9C46-A33C8F49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2124"/>
              <a:ext cx="18" cy="252"/>
            </a:xfrm>
            <a:custGeom>
              <a:avLst/>
              <a:gdLst>
                <a:gd name="T0" fmla="*/ 6 w 12"/>
                <a:gd name="T1" fmla="*/ 169 h 169"/>
                <a:gd name="T2" fmla="*/ 0 w 12"/>
                <a:gd name="T3" fmla="*/ 163 h 169"/>
                <a:gd name="T4" fmla="*/ 0 w 12"/>
                <a:gd name="T5" fmla="*/ 6 h 169"/>
                <a:gd name="T6" fmla="*/ 6 w 12"/>
                <a:gd name="T7" fmla="*/ 0 h 169"/>
                <a:gd name="T8" fmla="*/ 12 w 12"/>
                <a:gd name="T9" fmla="*/ 6 h 169"/>
                <a:gd name="T10" fmla="*/ 12 w 12"/>
                <a:gd name="T11" fmla="*/ 163 h 169"/>
                <a:gd name="T12" fmla="*/ 6 w 12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9">
                  <a:moveTo>
                    <a:pt x="6" y="169"/>
                  </a:moveTo>
                  <a:cubicBezTo>
                    <a:pt x="3" y="169"/>
                    <a:pt x="0" y="166"/>
                    <a:pt x="0" y="1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6"/>
                    <a:pt x="10" y="169"/>
                    <a:pt x="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4B195413-D6B3-4D89-96EC-E3171291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2124"/>
              <a:ext cx="18" cy="252"/>
            </a:xfrm>
            <a:custGeom>
              <a:avLst/>
              <a:gdLst>
                <a:gd name="T0" fmla="*/ 6 w 12"/>
                <a:gd name="T1" fmla="*/ 169 h 169"/>
                <a:gd name="T2" fmla="*/ 0 w 12"/>
                <a:gd name="T3" fmla="*/ 163 h 169"/>
                <a:gd name="T4" fmla="*/ 0 w 12"/>
                <a:gd name="T5" fmla="*/ 6 h 169"/>
                <a:gd name="T6" fmla="*/ 6 w 12"/>
                <a:gd name="T7" fmla="*/ 0 h 169"/>
                <a:gd name="T8" fmla="*/ 12 w 12"/>
                <a:gd name="T9" fmla="*/ 6 h 169"/>
                <a:gd name="T10" fmla="*/ 12 w 12"/>
                <a:gd name="T11" fmla="*/ 163 h 169"/>
                <a:gd name="T12" fmla="*/ 6 w 12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9">
                  <a:moveTo>
                    <a:pt x="6" y="169"/>
                  </a:moveTo>
                  <a:cubicBezTo>
                    <a:pt x="3" y="169"/>
                    <a:pt x="0" y="166"/>
                    <a:pt x="0" y="1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6"/>
                    <a:pt x="10" y="169"/>
                    <a:pt x="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21C0F95B-EDA0-4D97-8754-6A9DEBF90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2161"/>
              <a:ext cx="128" cy="215"/>
            </a:xfrm>
            <a:custGeom>
              <a:avLst/>
              <a:gdLst>
                <a:gd name="T0" fmla="*/ 78 w 84"/>
                <a:gd name="T1" fmla="*/ 144 h 144"/>
                <a:gd name="T2" fmla="*/ 72 w 84"/>
                <a:gd name="T3" fmla="*/ 138 h 144"/>
                <a:gd name="T4" fmla="*/ 72 w 84"/>
                <a:gd name="T5" fmla="*/ 12 h 144"/>
                <a:gd name="T6" fmla="*/ 12 w 84"/>
                <a:gd name="T7" fmla="*/ 12 h 144"/>
                <a:gd name="T8" fmla="*/ 12 w 84"/>
                <a:gd name="T9" fmla="*/ 138 h 144"/>
                <a:gd name="T10" fmla="*/ 6 w 84"/>
                <a:gd name="T11" fmla="*/ 144 h 144"/>
                <a:gd name="T12" fmla="*/ 0 w 84"/>
                <a:gd name="T13" fmla="*/ 138 h 144"/>
                <a:gd name="T14" fmla="*/ 0 w 84"/>
                <a:gd name="T15" fmla="*/ 6 h 144"/>
                <a:gd name="T16" fmla="*/ 6 w 84"/>
                <a:gd name="T17" fmla="*/ 0 h 144"/>
                <a:gd name="T18" fmla="*/ 78 w 84"/>
                <a:gd name="T19" fmla="*/ 0 h 144"/>
                <a:gd name="T20" fmla="*/ 84 w 84"/>
                <a:gd name="T21" fmla="*/ 6 h 144"/>
                <a:gd name="T22" fmla="*/ 84 w 84"/>
                <a:gd name="T23" fmla="*/ 138 h 144"/>
                <a:gd name="T24" fmla="*/ 78 w 8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4">
                  <a:moveTo>
                    <a:pt x="78" y="144"/>
                  </a:moveTo>
                  <a:cubicBezTo>
                    <a:pt x="75" y="144"/>
                    <a:pt x="72" y="141"/>
                    <a:pt x="72" y="13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1"/>
                    <a:pt x="10" y="144"/>
                    <a:pt x="6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41"/>
                    <a:pt x="82" y="144"/>
                    <a:pt x="7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6C92EA82-3982-4511-9F04-C5E71501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2161"/>
              <a:ext cx="128" cy="215"/>
            </a:xfrm>
            <a:custGeom>
              <a:avLst/>
              <a:gdLst>
                <a:gd name="T0" fmla="*/ 78 w 84"/>
                <a:gd name="T1" fmla="*/ 144 h 144"/>
                <a:gd name="T2" fmla="*/ 72 w 84"/>
                <a:gd name="T3" fmla="*/ 138 h 144"/>
                <a:gd name="T4" fmla="*/ 72 w 84"/>
                <a:gd name="T5" fmla="*/ 12 h 144"/>
                <a:gd name="T6" fmla="*/ 12 w 84"/>
                <a:gd name="T7" fmla="*/ 12 h 144"/>
                <a:gd name="T8" fmla="*/ 12 w 84"/>
                <a:gd name="T9" fmla="*/ 138 h 144"/>
                <a:gd name="T10" fmla="*/ 6 w 84"/>
                <a:gd name="T11" fmla="*/ 144 h 144"/>
                <a:gd name="T12" fmla="*/ 0 w 84"/>
                <a:gd name="T13" fmla="*/ 138 h 144"/>
                <a:gd name="T14" fmla="*/ 0 w 84"/>
                <a:gd name="T15" fmla="*/ 6 h 144"/>
                <a:gd name="T16" fmla="*/ 6 w 84"/>
                <a:gd name="T17" fmla="*/ 0 h 144"/>
                <a:gd name="T18" fmla="*/ 78 w 84"/>
                <a:gd name="T19" fmla="*/ 0 h 144"/>
                <a:gd name="T20" fmla="*/ 84 w 84"/>
                <a:gd name="T21" fmla="*/ 6 h 144"/>
                <a:gd name="T22" fmla="*/ 84 w 84"/>
                <a:gd name="T23" fmla="*/ 138 h 144"/>
                <a:gd name="T24" fmla="*/ 78 w 8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4">
                  <a:moveTo>
                    <a:pt x="78" y="144"/>
                  </a:moveTo>
                  <a:cubicBezTo>
                    <a:pt x="75" y="144"/>
                    <a:pt x="72" y="141"/>
                    <a:pt x="72" y="13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1"/>
                    <a:pt x="10" y="144"/>
                    <a:pt x="6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41"/>
                    <a:pt x="82" y="144"/>
                    <a:pt x="7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2B01881F-33CE-4C66-BBC7-D429874E0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2359"/>
              <a:ext cx="440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14EAB7DF-5A28-4690-A245-9F67EB4111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5" y="1945"/>
              <a:ext cx="257" cy="252"/>
            </a:xfrm>
            <a:custGeom>
              <a:avLst/>
              <a:gdLst>
                <a:gd name="T0" fmla="*/ 84 w 168"/>
                <a:gd name="T1" fmla="*/ 168 h 168"/>
                <a:gd name="T2" fmla="*/ 0 w 168"/>
                <a:gd name="T3" fmla="*/ 84 h 168"/>
                <a:gd name="T4" fmla="*/ 84 w 168"/>
                <a:gd name="T5" fmla="*/ 0 h 168"/>
                <a:gd name="T6" fmla="*/ 168 w 168"/>
                <a:gd name="T7" fmla="*/ 84 h 168"/>
                <a:gd name="T8" fmla="*/ 84 w 168"/>
                <a:gd name="T9" fmla="*/ 168 h 168"/>
                <a:gd name="T10" fmla="*/ 84 w 168"/>
                <a:gd name="T11" fmla="*/ 12 h 168"/>
                <a:gd name="T12" fmla="*/ 12 w 168"/>
                <a:gd name="T13" fmla="*/ 84 h 168"/>
                <a:gd name="T14" fmla="*/ 84 w 168"/>
                <a:gd name="T15" fmla="*/ 156 h 168"/>
                <a:gd name="T16" fmla="*/ 156 w 168"/>
                <a:gd name="T17" fmla="*/ 84 h 168"/>
                <a:gd name="T18" fmla="*/ 84 w 168"/>
                <a:gd name="T19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cubicBezTo>
                    <a:pt x="38" y="168"/>
                    <a:pt x="0" y="130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130"/>
                    <a:pt x="131" y="168"/>
                    <a:pt x="84" y="168"/>
                  </a:cubicBezTo>
                  <a:close/>
                  <a:moveTo>
                    <a:pt x="84" y="12"/>
                  </a:moveTo>
                  <a:cubicBezTo>
                    <a:pt x="45" y="12"/>
                    <a:pt x="12" y="44"/>
                    <a:pt x="12" y="84"/>
                  </a:cubicBezTo>
                  <a:cubicBezTo>
                    <a:pt x="12" y="124"/>
                    <a:pt x="45" y="156"/>
                    <a:pt x="84" y="156"/>
                  </a:cubicBezTo>
                  <a:cubicBezTo>
                    <a:pt x="124" y="156"/>
                    <a:pt x="156" y="12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B9E84226-A46A-4F06-ABE8-5FFCF7B90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" y="1999"/>
              <a:ext cx="147" cy="144"/>
            </a:xfrm>
            <a:custGeom>
              <a:avLst/>
              <a:gdLst>
                <a:gd name="T0" fmla="*/ 66 w 96"/>
                <a:gd name="T1" fmla="*/ 96 h 96"/>
                <a:gd name="T2" fmla="*/ 30 w 96"/>
                <a:gd name="T3" fmla="*/ 96 h 96"/>
                <a:gd name="T4" fmla="*/ 24 w 96"/>
                <a:gd name="T5" fmla="*/ 90 h 96"/>
                <a:gd name="T6" fmla="*/ 24 w 96"/>
                <a:gd name="T7" fmla="*/ 72 h 96"/>
                <a:gd name="T8" fmla="*/ 6 w 96"/>
                <a:gd name="T9" fmla="*/ 72 h 96"/>
                <a:gd name="T10" fmla="*/ 0 w 96"/>
                <a:gd name="T11" fmla="*/ 66 h 96"/>
                <a:gd name="T12" fmla="*/ 0 w 96"/>
                <a:gd name="T13" fmla="*/ 30 h 96"/>
                <a:gd name="T14" fmla="*/ 6 w 96"/>
                <a:gd name="T15" fmla="*/ 24 h 96"/>
                <a:gd name="T16" fmla="*/ 24 w 96"/>
                <a:gd name="T17" fmla="*/ 24 h 96"/>
                <a:gd name="T18" fmla="*/ 24 w 96"/>
                <a:gd name="T19" fmla="*/ 6 h 96"/>
                <a:gd name="T20" fmla="*/ 30 w 96"/>
                <a:gd name="T21" fmla="*/ 0 h 96"/>
                <a:gd name="T22" fmla="*/ 66 w 96"/>
                <a:gd name="T23" fmla="*/ 0 h 96"/>
                <a:gd name="T24" fmla="*/ 71 w 96"/>
                <a:gd name="T25" fmla="*/ 2 h 96"/>
                <a:gd name="T26" fmla="*/ 72 w 96"/>
                <a:gd name="T27" fmla="*/ 6 h 96"/>
                <a:gd name="T28" fmla="*/ 72 w 96"/>
                <a:gd name="T29" fmla="*/ 24 h 96"/>
                <a:gd name="T30" fmla="*/ 90 w 96"/>
                <a:gd name="T31" fmla="*/ 24 h 96"/>
                <a:gd name="T32" fmla="*/ 96 w 96"/>
                <a:gd name="T33" fmla="*/ 30 h 96"/>
                <a:gd name="T34" fmla="*/ 96 w 96"/>
                <a:gd name="T35" fmla="*/ 66 h 96"/>
                <a:gd name="T36" fmla="*/ 90 w 96"/>
                <a:gd name="T37" fmla="*/ 72 h 96"/>
                <a:gd name="T38" fmla="*/ 72 w 96"/>
                <a:gd name="T39" fmla="*/ 72 h 96"/>
                <a:gd name="T40" fmla="*/ 72 w 96"/>
                <a:gd name="T41" fmla="*/ 90 h 96"/>
                <a:gd name="T42" fmla="*/ 66 w 96"/>
                <a:gd name="T43" fmla="*/ 96 h 96"/>
                <a:gd name="T44" fmla="*/ 36 w 96"/>
                <a:gd name="T45" fmla="*/ 84 h 96"/>
                <a:gd name="T46" fmla="*/ 60 w 96"/>
                <a:gd name="T47" fmla="*/ 84 h 96"/>
                <a:gd name="T48" fmla="*/ 60 w 96"/>
                <a:gd name="T49" fmla="*/ 66 h 96"/>
                <a:gd name="T50" fmla="*/ 66 w 96"/>
                <a:gd name="T51" fmla="*/ 60 h 96"/>
                <a:gd name="T52" fmla="*/ 84 w 96"/>
                <a:gd name="T53" fmla="*/ 60 h 96"/>
                <a:gd name="T54" fmla="*/ 84 w 96"/>
                <a:gd name="T55" fmla="*/ 36 h 96"/>
                <a:gd name="T56" fmla="*/ 66 w 96"/>
                <a:gd name="T57" fmla="*/ 36 h 96"/>
                <a:gd name="T58" fmla="*/ 62 w 96"/>
                <a:gd name="T59" fmla="*/ 34 h 96"/>
                <a:gd name="T60" fmla="*/ 60 w 96"/>
                <a:gd name="T61" fmla="*/ 30 h 96"/>
                <a:gd name="T62" fmla="*/ 60 w 96"/>
                <a:gd name="T63" fmla="*/ 12 h 96"/>
                <a:gd name="T64" fmla="*/ 36 w 96"/>
                <a:gd name="T65" fmla="*/ 12 h 96"/>
                <a:gd name="T66" fmla="*/ 36 w 96"/>
                <a:gd name="T67" fmla="*/ 30 h 96"/>
                <a:gd name="T68" fmla="*/ 30 w 96"/>
                <a:gd name="T69" fmla="*/ 36 h 96"/>
                <a:gd name="T70" fmla="*/ 12 w 96"/>
                <a:gd name="T71" fmla="*/ 36 h 96"/>
                <a:gd name="T72" fmla="*/ 12 w 96"/>
                <a:gd name="T73" fmla="*/ 60 h 96"/>
                <a:gd name="T74" fmla="*/ 30 w 96"/>
                <a:gd name="T75" fmla="*/ 60 h 96"/>
                <a:gd name="T76" fmla="*/ 36 w 96"/>
                <a:gd name="T77" fmla="*/ 66 h 96"/>
                <a:gd name="T78" fmla="*/ 36 w 96"/>
                <a:gd name="T7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6">
                  <a:moveTo>
                    <a:pt x="66" y="96"/>
                  </a:moveTo>
                  <a:cubicBezTo>
                    <a:pt x="30" y="96"/>
                    <a:pt x="30" y="96"/>
                    <a:pt x="30" y="96"/>
                  </a:cubicBezTo>
                  <a:cubicBezTo>
                    <a:pt x="27" y="96"/>
                    <a:pt x="24" y="93"/>
                    <a:pt x="24" y="90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3" y="24"/>
                    <a:pt x="6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7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71" y="2"/>
                  </a:cubicBezTo>
                  <a:cubicBezTo>
                    <a:pt x="72" y="3"/>
                    <a:pt x="72" y="4"/>
                    <a:pt x="72" y="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4" y="24"/>
                    <a:pt x="96" y="27"/>
                    <a:pt x="96" y="30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3"/>
                    <a:pt x="70" y="96"/>
                    <a:pt x="66" y="96"/>
                  </a:cubicBezTo>
                  <a:close/>
                  <a:moveTo>
                    <a:pt x="36" y="84"/>
                  </a:moveTo>
                  <a:cubicBezTo>
                    <a:pt x="60" y="84"/>
                    <a:pt x="60" y="84"/>
                    <a:pt x="60" y="8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3"/>
                    <a:pt x="63" y="60"/>
                    <a:pt x="66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3" y="35"/>
                    <a:pt x="62" y="34"/>
                  </a:cubicBezTo>
                  <a:cubicBezTo>
                    <a:pt x="61" y="33"/>
                    <a:pt x="60" y="32"/>
                    <a:pt x="60" y="3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4" y="36"/>
                    <a:pt x="3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4" y="60"/>
                    <a:pt x="36" y="63"/>
                    <a:pt x="36" y="66"/>
                  </a:cubicBezTo>
                  <a:lnTo>
                    <a:pt x="3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7">
              <a:extLst>
                <a:ext uri="{FF2B5EF4-FFF2-40B4-BE49-F238E27FC236}">
                  <a16:creationId xmlns:a16="http://schemas.microsoft.com/office/drawing/2014/main" id="{20D94BEF-B015-4555-9615-6C00E252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197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D14C0783-6499-453B-B0DD-61D2674A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233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3586CD8B-61BC-43F1-976A-538DC64F7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269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A2E5519-0E87-4BE0-AC1C-8AB03FDAD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05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1">
              <a:extLst>
                <a:ext uri="{FF2B5EF4-FFF2-40B4-BE49-F238E27FC236}">
                  <a16:creationId xmlns:a16="http://schemas.microsoft.com/office/drawing/2014/main" id="{592A202D-18A9-477C-9919-03592417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197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2">
              <a:extLst>
                <a:ext uri="{FF2B5EF4-FFF2-40B4-BE49-F238E27FC236}">
                  <a16:creationId xmlns:a16="http://schemas.microsoft.com/office/drawing/2014/main" id="{B40060CF-393C-4994-ABAD-B28D8BD8F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233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A41624C9-9811-4682-932D-3CAE254D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269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B89A66FB-3185-4DED-B6D7-26ADCF76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305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3F407EB0-DDF7-4460-9EAF-35D4557E5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15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6">
              <a:extLst>
                <a:ext uri="{FF2B5EF4-FFF2-40B4-BE49-F238E27FC236}">
                  <a16:creationId xmlns:a16="http://schemas.microsoft.com/office/drawing/2014/main" id="{7520ECCF-783D-419B-96A4-2EED9956A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51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7">
              <a:extLst>
                <a:ext uri="{FF2B5EF4-FFF2-40B4-BE49-F238E27FC236}">
                  <a16:creationId xmlns:a16="http://schemas.microsoft.com/office/drawing/2014/main" id="{2A46F132-F85E-4575-B9B4-468FF6D49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87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8">
              <a:extLst>
                <a:ext uri="{FF2B5EF4-FFF2-40B4-BE49-F238E27FC236}">
                  <a16:creationId xmlns:a16="http://schemas.microsoft.com/office/drawing/2014/main" id="{0987539F-B05B-4D65-9E42-58806945F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15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9">
              <a:extLst>
                <a:ext uri="{FF2B5EF4-FFF2-40B4-BE49-F238E27FC236}">
                  <a16:creationId xmlns:a16="http://schemas.microsoft.com/office/drawing/2014/main" id="{FFD8E726-2916-4B7E-9EC9-E93863E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51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28C74037-1BDD-481C-91C0-9E14D901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87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1">
              <a:extLst>
                <a:ext uri="{FF2B5EF4-FFF2-40B4-BE49-F238E27FC236}">
                  <a16:creationId xmlns:a16="http://schemas.microsoft.com/office/drawing/2014/main" id="{E2B22747-A0CF-4974-894B-2F4B8A7E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15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2">
              <a:extLst>
                <a:ext uri="{FF2B5EF4-FFF2-40B4-BE49-F238E27FC236}">
                  <a16:creationId xmlns:a16="http://schemas.microsoft.com/office/drawing/2014/main" id="{E695AB2C-B073-4E4B-AD03-61C9FD8FB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51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3">
              <a:extLst>
                <a:ext uri="{FF2B5EF4-FFF2-40B4-BE49-F238E27FC236}">
                  <a16:creationId xmlns:a16="http://schemas.microsoft.com/office/drawing/2014/main" id="{4E27E200-0679-4C1E-9341-A8F658EB7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87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4">
              <a:extLst>
                <a:ext uri="{FF2B5EF4-FFF2-40B4-BE49-F238E27FC236}">
                  <a16:creationId xmlns:a16="http://schemas.microsoft.com/office/drawing/2014/main" id="{D811FD9E-6F52-4652-B193-715BAB96F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323"/>
              <a:ext cx="74" cy="53"/>
            </a:xfrm>
            <a:custGeom>
              <a:avLst/>
              <a:gdLst>
                <a:gd name="T0" fmla="*/ 42 w 48"/>
                <a:gd name="T1" fmla="*/ 36 h 36"/>
                <a:gd name="T2" fmla="*/ 6 w 48"/>
                <a:gd name="T3" fmla="*/ 36 h 36"/>
                <a:gd name="T4" fmla="*/ 0 w 48"/>
                <a:gd name="T5" fmla="*/ 30 h 36"/>
                <a:gd name="T6" fmla="*/ 0 w 48"/>
                <a:gd name="T7" fmla="*/ 6 h 36"/>
                <a:gd name="T8" fmla="*/ 6 w 48"/>
                <a:gd name="T9" fmla="*/ 0 h 36"/>
                <a:gd name="T10" fmla="*/ 42 w 48"/>
                <a:gd name="T11" fmla="*/ 0 h 36"/>
                <a:gd name="T12" fmla="*/ 48 w 48"/>
                <a:gd name="T13" fmla="*/ 6 h 36"/>
                <a:gd name="T14" fmla="*/ 48 w 48"/>
                <a:gd name="T15" fmla="*/ 30 h 36"/>
                <a:gd name="T16" fmla="*/ 42 w 48"/>
                <a:gd name="T17" fmla="*/ 36 h 36"/>
                <a:gd name="T18" fmla="*/ 12 w 48"/>
                <a:gd name="T19" fmla="*/ 24 h 36"/>
                <a:gd name="T20" fmla="*/ 36 w 48"/>
                <a:gd name="T21" fmla="*/ 24 h 36"/>
                <a:gd name="T22" fmla="*/ 36 w 48"/>
                <a:gd name="T23" fmla="*/ 12 h 36"/>
                <a:gd name="T24" fmla="*/ 12 w 48"/>
                <a:gd name="T25" fmla="*/ 12 h 36"/>
                <a:gd name="T26" fmla="*/ 12 w 48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36">
                  <a:moveTo>
                    <a:pt x="42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3"/>
                    <a:pt x="46" y="36"/>
                    <a:pt x="42" y="36"/>
                  </a:cubicBezTo>
                  <a:close/>
                  <a:moveTo>
                    <a:pt x="12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E5C14D1-273D-44C9-BD6A-63F71FED2CA9}"/>
              </a:ext>
            </a:extLst>
          </p:cNvPr>
          <p:cNvSpPr txBox="1"/>
          <p:nvPr/>
        </p:nvSpPr>
        <p:spPr>
          <a:xfrm>
            <a:off x="5287609" y="3668537"/>
            <a:ext cx="136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 care providers</a:t>
            </a:r>
          </a:p>
        </p:txBody>
      </p:sp>
      <p:grpSp>
        <p:nvGrpSpPr>
          <p:cNvPr id="77" name="Group 99">
            <a:extLst>
              <a:ext uri="{FF2B5EF4-FFF2-40B4-BE49-F238E27FC236}">
                <a16:creationId xmlns:a16="http://schemas.microsoft.com/office/drawing/2014/main" id="{798F59F4-F11F-4859-99DB-A02DE40932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4634" y="3157238"/>
            <a:ext cx="483089" cy="473208"/>
            <a:chOff x="2593" y="1945"/>
            <a:chExt cx="440" cy="431"/>
          </a:xfrm>
          <a:solidFill>
            <a:schemeClr val="tx1"/>
          </a:solidFill>
        </p:grpSpPr>
        <p:sp>
          <p:nvSpPr>
            <p:cNvPr id="78" name="Freeform 100">
              <a:extLst>
                <a:ext uri="{FF2B5EF4-FFF2-40B4-BE49-F238E27FC236}">
                  <a16:creationId xmlns:a16="http://schemas.microsoft.com/office/drawing/2014/main" id="{D28034F8-E07F-4DA7-A3DF-3A920F4A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2124"/>
              <a:ext cx="18" cy="252"/>
            </a:xfrm>
            <a:custGeom>
              <a:avLst/>
              <a:gdLst>
                <a:gd name="T0" fmla="*/ 6 w 12"/>
                <a:gd name="T1" fmla="*/ 169 h 169"/>
                <a:gd name="T2" fmla="*/ 0 w 12"/>
                <a:gd name="T3" fmla="*/ 163 h 169"/>
                <a:gd name="T4" fmla="*/ 0 w 12"/>
                <a:gd name="T5" fmla="*/ 6 h 169"/>
                <a:gd name="T6" fmla="*/ 6 w 12"/>
                <a:gd name="T7" fmla="*/ 0 h 169"/>
                <a:gd name="T8" fmla="*/ 12 w 12"/>
                <a:gd name="T9" fmla="*/ 6 h 169"/>
                <a:gd name="T10" fmla="*/ 12 w 12"/>
                <a:gd name="T11" fmla="*/ 163 h 169"/>
                <a:gd name="T12" fmla="*/ 6 w 12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9">
                  <a:moveTo>
                    <a:pt x="6" y="169"/>
                  </a:moveTo>
                  <a:cubicBezTo>
                    <a:pt x="3" y="169"/>
                    <a:pt x="0" y="166"/>
                    <a:pt x="0" y="1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6"/>
                    <a:pt x="10" y="169"/>
                    <a:pt x="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1">
              <a:extLst>
                <a:ext uri="{FF2B5EF4-FFF2-40B4-BE49-F238E27FC236}">
                  <a16:creationId xmlns:a16="http://schemas.microsoft.com/office/drawing/2014/main" id="{E58D8039-B02A-4FBE-AD5F-5269C1EAE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" y="2124"/>
              <a:ext cx="18" cy="252"/>
            </a:xfrm>
            <a:custGeom>
              <a:avLst/>
              <a:gdLst>
                <a:gd name="T0" fmla="*/ 6 w 12"/>
                <a:gd name="T1" fmla="*/ 169 h 169"/>
                <a:gd name="T2" fmla="*/ 0 w 12"/>
                <a:gd name="T3" fmla="*/ 163 h 169"/>
                <a:gd name="T4" fmla="*/ 0 w 12"/>
                <a:gd name="T5" fmla="*/ 6 h 169"/>
                <a:gd name="T6" fmla="*/ 6 w 12"/>
                <a:gd name="T7" fmla="*/ 0 h 169"/>
                <a:gd name="T8" fmla="*/ 12 w 12"/>
                <a:gd name="T9" fmla="*/ 6 h 169"/>
                <a:gd name="T10" fmla="*/ 12 w 12"/>
                <a:gd name="T11" fmla="*/ 163 h 169"/>
                <a:gd name="T12" fmla="*/ 6 w 12"/>
                <a:gd name="T1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9">
                  <a:moveTo>
                    <a:pt x="6" y="169"/>
                  </a:moveTo>
                  <a:cubicBezTo>
                    <a:pt x="3" y="169"/>
                    <a:pt x="0" y="166"/>
                    <a:pt x="0" y="1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6"/>
                    <a:pt x="10" y="169"/>
                    <a:pt x="6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2">
              <a:extLst>
                <a:ext uri="{FF2B5EF4-FFF2-40B4-BE49-F238E27FC236}">
                  <a16:creationId xmlns:a16="http://schemas.microsoft.com/office/drawing/2014/main" id="{95FCC11D-E6EB-4C16-835B-677D3C5AA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" y="2161"/>
              <a:ext cx="128" cy="215"/>
            </a:xfrm>
            <a:custGeom>
              <a:avLst/>
              <a:gdLst>
                <a:gd name="T0" fmla="*/ 78 w 84"/>
                <a:gd name="T1" fmla="*/ 144 h 144"/>
                <a:gd name="T2" fmla="*/ 72 w 84"/>
                <a:gd name="T3" fmla="*/ 138 h 144"/>
                <a:gd name="T4" fmla="*/ 72 w 84"/>
                <a:gd name="T5" fmla="*/ 12 h 144"/>
                <a:gd name="T6" fmla="*/ 12 w 84"/>
                <a:gd name="T7" fmla="*/ 12 h 144"/>
                <a:gd name="T8" fmla="*/ 12 w 84"/>
                <a:gd name="T9" fmla="*/ 138 h 144"/>
                <a:gd name="T10" fmla="*/ 6 w 84"/>
                <a:gd name="T11" fmla="*/ 144 h 144"/>
                <a:gd name="T12" fmla="*/ 0 w 84"/>
                <a:gd name="T13" fmla="*/ 138 h 144"/>
                <a:gd name="T14" fmla="*/ 0 w 84"/>
                <a:gd name="T15" fmla="*/ 6 h 144"/>
                <a:gd name="T16" fmla="*/ 6 w 84"/>
                <a:gd name="T17" fmla="*/ 0 h 144"/>
                <a:gd name="T18" fmla="*/ 78 w 84"/>
                <a:gd name="T19" fmla="*/ 0 h 144"/>
                <a:gd name="T20" fmla="*/ 84 w 84"/>
                <a:gd name="T21" fmla="*/ 6 h 144"/>
                <a:gd name="T22" fmla="*/ 84 w 84"/>
                <a:gd name="T23" fmla="*/ 138 h 144"/>
                <a:gd name="T24" fmla="*/ 78 w 8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4">
                  <a:moveTo>
                    <a:pt x="78" y="144"/>
                  </a:moveTo>
                  <a:cubicBezTo>
                    <a:pt x="75" y="144"/>
                    <a:pt x="72" y="141"/>
                    <a:pt x="72" y="13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1"/>
                    <a:pt x="10" y="144"/>
                    <a:pt x="6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41"/>
                    <a:pt x="82" y="144"/>
                    <a:pt x="7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3">
              <a:extLst>
                <a:ext uri="{FF2B5EF4-FFF2-40B4-BE49-F238E27FC236}">
                  <a16:creationId xmlns:a16="http://schemas.microsoft.com/office/drawing/2014/main" id="{6438CE5E-AF6E-40FF-9547-9BA06C0B3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2161"/>
              <a:ext cx="128" cy="215"/>
            </a:xfrm>
            <a:custGeom>
              <a:avLst/>
              <a:gdLst>
                <a:gd name="T0" fmla="*/ 78 w 84"/>
                <a:gd name="T1" fmla="*/ 144 h 144"/>
                <a:gd name="T2" fmla="*/ 72 w 84"/>
                <a:gd name="T3" fmla="*/ 138 h 144"/>
                <a:gd name="T4" fmla="*/ 72 w 84"/>
                <a:gd name="T5" fmla="*/ 12 h 144"/>
                <a:gd name="T6" fmla="*/ 12 w 84"/>
                <a:gd name="T7" fmla="*/ 12 h 144"/>
                <a:gd name="T8" fmla="*/ 12 w 84"/>
                <a:gd name="T9" fmla="*/ 138 h 144"/>
                <a:gd name="T10" fmla="*/ 6 w 84"/>
                <a:gd name="T11" fmla="*/ 144 h 144"/>
                <a:gd name="T12" fmla="*/ 0 w 84"/>
                <a:gd name="T13" fmla="*/ 138 h 144"/>
                <a:gd name="T14" fmla="*/ 0 w 84"/>
                <a:gd name="T15" fmla="*/ 6 h 144"/>
                <a:gd name="T16" fmla="*/ 6 w 84"/>
                <a:gd name="T17" fmla="*/ 0 h 144"/>
                <a:gd name="T18" fmla="*/ 78 w 84"/>
                <a:gd name="T19" fmla="*/ 0 h 144"/>
                <a:gd name="T20" fmla="*/ 84 w 84"/>
                <a:gd name="T21" fmla="*/ 6 h 144"/>
                <a:gd name="T22" fmla="*/ 84 w 84"/>
                <a:gd name="T23" fmla="*/ 138 h 144"/>
                <a:gd name="T24" fmla="*/ 78 w 8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44">
                  <a:moveTo>
                    <a:pt x="78" y="144"/>
                  </a:moveTo>
                  <a:cubicBezTo>
                    <a:pt x="75" y="144"/>
                    <a:pt x="72" y="141"/>
                    <a:pt x="72" y="138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1"/>
                    <a:pt x="10" y="144"/>
                    <a:pt x="6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138"/>
                    <a:pt x="84" y="138"/>
                    <a:pt x="84" y="138"/>
                  </a:cubicBezTo>
                  <a:cubicBezTo>
                    <a:pt x="84" y="141"/>
                    <a:pt x="82" y="144"/>
                    <a:pt x="7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4">
              <a:extLst>
                <a:ext uri="{FF2B5EF4-FFF2-40B4-BE49-F238E27FC236}">
                  <a16:creationId xmlns:a16="http://schemas.microsoft.com/office/drawing/2014/main" id="{D5E34C3A-9646-4C38-BA02-758067519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2359"/>
              <a:ext cx="440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5">
              <a:extLst>
                <a:ext uri="{FF2B5EF4-FFF2-40B4-BE49-F238E27FC236}">
                  <a16:creationId xmlns:a16="http://schemas.microsoft.com/office/drawing/2014/main" id="{9A560E3D-166B-4CF3-A4FA-CD4D78EBC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5" y="1945"/>
              <a:ext cx="257" cy="252"/>
            </a:xfrm>
            <a:custGeom>
              <a:avLst/>
              <a:gdLst>
                <a:gd name="T0" fmla="*/ 84 w 168"/>
                <a:gd name="T1" fmla="*/ 168 h 168"/>
                <a:gd name="T2" fmla="*/ 0 w 168"/>
                <a:gd name="T3" fmla="*/ 84 h 168"/>
                <a:gd name="T4" fmla="*/ 84 w 168"/>
                <a:gd name="T5" fmla="*/ 0 h 168"/>
                <a:gd name="T6" fmla="*/ 168 w 168"/>
                <a:gd name="T7" fmla="*/ 84 h 168"/>
                <a:gd name="T8" fmla="*/ 84 w 168"/>
                <a:gd name="T9" fmla="*/ 168 h 168"/>
                <a:gd name="T10" fmla="*/ 84 w 168"/>
                <a:gd name="T11" fmla="*/ 12 h 168"/>
                <a:gd name="T12" fmla="*/ 12 w 168"/>
                <a:gd name="T13" fmla="*/ 84 h 168"/>
                <a:gd name="T14" fmla="*/ 84 w 168"/>
                <a:gd name="T15" fmla="*/ 156 h 168"/>
                <a:gd name="T16" fmla="*/ 156 w 168"/>
                <a:gd name="T17" fmla="*/ 84 h 168"/>
                <a:gd name="T18" fmla="*/ 84 w 168"/>
                <a:gd name="T19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168"/>
                  </a:moveTo>
                  <a:cubicBezTo>
                    <a:pt x="38" y="168"/>
                    <a:pt x="0" y="130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130"/>
                    <a:pt x="131" y="168"/>
                    <a:pt x="84" y="168"/>
                  </a:cubicBezTo>
                  <a:close/>
                  <a:moveTo>
                    <a:pt x="84" y="12"/>
                  </a:moveTo>
                  <a:cubicBezTo>
                    <a:pt x="45" y="12"/>
                    <a:pt x="12" y="44"/>
                    <a:pt x="12" y="84"/>
                  </a:cubicBezTo>
                  <a:cubicBezTo>
                    <a:pt x="12" y="124"/>
                    <a:pt x="45" y="156"/>
                    <a:pt x="84" y="156"/>
                  </a:cubicBezTo>
                  <a:cubicBezTo>
                    <a:pt x="124" y="156"/>
                    <a:pt x="156" y="12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6">
              <a:extLst>
                <a:ext uri="{FF2B5EF4-FFF2-40B4-BE49-F238E27FC236}">
                  <a16:creationId xmlns:a16="http://schemas.microsoft.com/office/drawing/2014/main" id="{F7DD5817-4608-4957-9B8D-A23FFBAAB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" y="1999"/>
              <a:ext cx="147" cy="144"/>
            </a:xfrm>
            <a:custGeom>
              <a:avLst/>
              <a:gdLst>
                <a:gd name="T0" fmla="*/ 66 w 96"/>
                <a:gd name="T1" fmla="*/ 96 h 96"/>
                <a:gd name="T2" fmla="*/ 30 w 96"/>
                <a:gd name="T3" fmla="*/ 96 h 96"/>
                <a:gd name="T4" fmla="*/ 24 w 96"/>
                <a:gd name="T5" fmla="*/ 90 h 96"/>
                <a:gd name="T6" fmla="*/ 24 w 96"/>
                <a:gd name="T7" fmla="*/ 72 h 96"/>
                <a:gd name="T8" fmla="*/ 6 w 96"/>
                <a:gd name="T9" fmla="*/ 72 h 96"/>
                <a:gd name="T10" fmla="*/ 0 w 96"/>
                <a:gd name="T11" fmla="*/ 66 h 96"/>
                <a:gd name="T12" fmla="*/ 0 w 96"/>
                <a:gd name="T13" fmla="*/ 30 h 96"/>
                <a:gd name="T14" fmla="*/ 6 w 96"/>
                <a:gd name="T15" fmla="*/ 24 h 96"/>
                <a:gd name="T16" fmla="*/ 24 w 96"/>
                <a:gd name="T17" fmla="*/ 24 h 96"/>
                <a:gd name="T18" fmla="*/ 24 w 96"/>
                <a:gd name="T19" fmla="*/ 6 h 96"/>
                <a:gd name="T20" fmla="*/ 30 w 96"/>
                <a:gd name="T21" fmla="*/ 0 h 96"/>
                <a:gd name="T22" fmla="*/ 66 w 96"/>
                <a:gd name="T23" fmla="*/ 0 h 96"/>
                <a:gd name="T24" fmla="*/ 71 w 96"/>
                <a:gd name="T25" fmla="*/ 2 h 96"/>
                <a:gd name="T26" fmla="*/ 72 w 96"/>
                <a:gd name="T27" fmla="*/ 6 h 96"/>
                <a:gd name="T28" fmla="*/ 72 w 96"/>
                <a:gd name="T29" fmla="*/ 24 h 96"/>
                <a:gd name="T30" fmla="*/ 90 w 96"/>
                <a:gd name="T31" fmla="*/ 24 h 96"/>
                <a:gd name="T32" fmla="*/ 96 w 96"/>
                <a:gd name="T33" fmla="*/ 30 h 96"/>
                <a:gd name="T34" fmla="*/ 96 w 96"/>
                <a:gd name="T35" fmla="*/ 66 h 96"/>
                <a:gd name="T36" fmla="*/ 90 w 96"/>
                <a:gd name="T37" fmla="*/ 72 h 96"/>
                <a:gd name="T38" fmla="*/ 72 w 96"/>
                <a:gd name="T39" fmla="*/ 72 h 96"/>
                <a:gd name="T40" fmla="*/ 72 w 96"/>
                <a:gd name="T41" fmla="*/ 90 h 96"/>
                <a:gd name="T42" fmla="*/ 66 w 96"/>
                <a:gd name="T43" fmla="*/ 96 h 96"/>
                <a:gd name="T44" fmla="*/ 36 w 96"/>
                <a:gd name="T45" fmla="*/ 84 h 96"/>
                <a:gd name="T46" fmla="*/ 60 w 96"/>
                <a:gd name="T47" fmla="*/ 84 h 96"/>
                <a:gd name="T48" fmla="*/ 60 w 96"/>
                <a:gd name="T49" fmla="*/ 66 h 96"/>
                <a:gd name="T50" fmla="*/ 66 w 96"/>
                <a:gd name="T51" fmla="*/ 60 h 96"/>
                <a:gd name="T52" fmla="*/ 84 w 96"/>
                <a:gd name="T53" fmla="*/ 60 h 96"/>
                <a:gd name="T54" fmla="*/ 84 w 96"/>
                <a:gd name="T55" fmla="*/ 36 h 96"/>
                <a:gd name="T56" fmla="*/ 66 w 96"/>
                <a:gd name="T57" fmla="*/ 36 h 96"/>
                <a:gd name="T58" fmla="*/ 62 w 96"/>
                <a:gd name="T59" fmla="*/ 34 h 96"/>
                <a:gd name="T60" fmla="*/ 60 w 96"/>
                <a:gd name="T61" fmla="*/ 30 h 96"/>
                <a:gd name="T62" fmla="*/ 60 w 96"/>
                <a:gd name="T63" fmla="*/ 12 h 96"/>
                <a:gd name="T64" fmla="*/ 36 w 96"/>
                <a:gd name="T65" fmla="*/ 12 h 96"/>
                <a:gd name="T66" fmla="*/ 36 w 96"/>
                <a:gd name="T67" fmla="*/ 30 h 96"/>
                <a:gd name="T68" fmla="*/ 30 w 96"/>
                <a:gd name="T69" fmla="*/ 36 h 96"/>
                <a:gd name="T70" fmla="*/ 12 w 96"/>
                <a:gd name="T71" fmla="*/ 36 h 96"/>
                <a:gd name="T72" fmla="*/ 12 w 96"/>
                <a:gd name="T73" fmla="*/ 60 h 96"/>
                <a:gd name="T74" fmla="*/ 30 w 96"/>
                <a:gd name="T75" fmla="*/ 60 h 96"/>
                <a:gd name="T76" fmla="*/ 36 w 96"/>
                <a:gd name="T77" fmla="*/ 66 h 96"/>
                <a:gd name="T78" fmla="*/ 36 w 96"/>
                <a:gd name="T7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6">
                  <a:moveTo>
                    <a:pt x="66" y="96"/>
                  </a:moveTo>
                  <a:cubicBezTo>
                    <a:pt x="30" y="96"/>
                    <a:pt x="30" y="96"/>
                    <a:pt x="30" y="96"/>
                  </a:cubicBezTo>
                  <a:cubicBezTo>
                    <a:pt x="27" y="96"/>
                    <a:pt x="24" y="93"/>
                    <a:pt x="24" y="90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7"/>
                    <a:pt x="3" y="24"/>
                    <a:pt x="6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7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71" y="2"/>
                  </a:cubicBezTo>
                  <a:cubicBezTo>
                    <a:pt x="72" y="3"/>
                    <a:pt x="72" y="4"/>
                    <a:pt x="72" y="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4" y="24"/>
                    <a:pt x="96" y="27"/>
                    <a:pt x="96" y="30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9"/>
                    <a:pt x="94" y="72"/>
                    <a:pt x="90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3"/>
                    <a:pt x="70" y="96"/>
                    <a:pt x="66" y="96"/>
                  </a:cubicBezTo>
                  <a:close/>
                  <a:moveTo>
                    <a:pt x="36" y="84"/>
                  </a:moveTo>
                  <a:cubicBezTo>
                    <a:pt x="60" y="84"/>
                    <a:pt x="60" y="84"/>
                    <a:pt x="60" y="8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3"/>
                    <a:pt x="63" y="60"/>
                    <a:pt x="66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3" y="35"/>
                    <a:pt x="62" y="34"/>
                  </a:cubicBezTo>
                  <a:cubicBezTo>
                    <a:pt x="61" y="33"/>
                    <a:pt x="60" y="32"/>
                    <a:pt x="60" y="3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4" y="36"/>
                    <a:pt x="3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4" y="60"/>
                    <a:pt x="36" y="63"/>
                    <a:pt x="36" y="66"/>
                  </a:cubicBezTo>
                  <a:lnTo>
                    <a:pt x="3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7">
              <a:extLst>
                <a:ext uri="{FF2B5EF4-FFF2-40B4-BE49-F238E27FC236}">
                  <a16:creationId xmlns:a16="http://schemas.microsoft.com/office/drawing/2014/main" id="{214C3BDE-BAD3-43F9-A49E-EAF7C39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197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8">
              <a:extLst>
                <a:ext uri="{FF2B5EF4-FFF2-40B4-BE49-F238E27FC236}">
                  <a16:creationId xmlns:a16="http://schemas.microsoft.com/office/drawing/2014/main" id="{55CE43D4-5083-4C58-9037-F51CC31D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233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9">
              <a:extLst>
                <a:ext uri="{FF2B5EF4-FFF2-40B4-BE49-F238E27FC236}">
                  <a16:creationId xmlns:a16="http://schemas.microsoft.com/office/drawing/2014/main" id="{90D1240B-B590-4160-A308-D2E752F8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269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>
              <a:extLst>
                <a:ext uri="{FF2B5EF4-FFF2-40B4-BE49-F238E27FC236}">
                  <a16:creationId xmlns:a16="http://schemas.microsoft.com/office/drawing/2014/main" id="{E14D63FA-4AC4-4E2D-8E3B-CB3ABBDF3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05"/>
              <a:ext cx="56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1">
              <a:extLst>
                <a:ext uri="{FF2B5EF4-FFF2-40B4-BE49-F238E27FC236}">
                  <a16:creationId xmlns:a16="http://schemas.microsoft.com/office/drawing/2014/main" id="{F82D41F1-7795-443F-BF26-B6EA662CC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197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2">
              <a:extLst>
                <a:ext uri="{FF2B5EF4-FFF2-40B4-BE49-F238E27FC236}">
                  <a16:creationId xmlns:a16="http://schemas.microsoft.com/office/drawing/2014/main" id="{DDCC67EC-C613-4FB4-B2C0-418BA70F4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233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3">
              <a:extLst>
                <a:ext uri="{FF2B5EF4-FFF2-40B4-BE49-F238E27FC236}">
                  <a16:creationId xmlns:a16="http://schemas.microsoft.com/office/drawing/2014/main" id="{D0D8A813-0FD6-4B87-B603-10CCA4B35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269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4">
              <a:extLst>
                <a:ext uri="{FF2B5EF4-FFF2-40B4-BE49-F238E27FC236}">
                  <a16:creationId xmlns:a16="http://schemas.microsoft.com/office/drawing/2014/main" id="{CA701E48-937A-433E-A83D-C630E9D86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2305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5">
              <a:extLst>
                <a:ext uri="{FF2B5EF4-FFF2-40B4-BE49-F238E27FC236}">
                  <a16:creationId xmlns:a16="http://schemas.microsoft.com/office/drawing/2014/main" id="{38E63090-BB5B-42A0-ACE5-53860E179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15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6">
              <a:extLst>
                <a:ext uri="{FF2B5EF4-FFF2-40B4-BE49-F238E27FC236}">
                  <a16:creationId xmlns:a16="http://schemas.microsoft.com/office/drawing/2014/main" id="{23AEA12E-1907-4DD2-BC7A-43CAB78C3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51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C1F2F122-5A90-4E2C-849E-8D06DC8A8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2287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71C84E0D-8BF9-4DDD-9415-F86E4BD29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15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6FFE956C-069D-420D-BCB6-D5119AFC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51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0">
              <a:extLst>
                <a:ext uri="{FF2B5EF4-FFF2-40B4-BE49-F238E27FC236}">
                  <a16:creationId xmlns:a16="http://schemas.microsoft.com/office/drawing/2014/main" id="{7F2A06D0-CF7C-4F3B-BA2B-CA02755C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287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1">
              <a:extLst>
                <a:ext uri="{FF2B5EF4-FFF2-40B4-BE49-F238E27FC236}">
                  <a16:creationId xmlns:a16="http://schemas.microsoft.com/office/drawing/2014/main" id="{663D1BDC-8595-4E36-8AD5-CD28DB6D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15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2">
              <a:extLst>
                <a:ext uri="{FF2B5EF4-FFF2-40B4-BE49-F238E27FC236}">
                  <a16:creationId xmlns:a16="http://schemas.microsoft.com/office/drawing/2014/main" id="{CF7AAC68-8BA4-4973-8E11-81D9132B7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51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3">
              <a:extLst>
                <a:ext uri="{FF2B5EF4-FFF2-40B4-BE49-F238E27FC236}">
                  <a16:creationId xmlns:a16="http://schemas.microsoft.com/office/drawing/2014/main" id="{FCDB27AC-EF3D-4081-9061-6BCEBBE19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2287"/>
              <a:ext cx="37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4">
              <a:extLst>
                <a:ext uri="{FF2B5EF4-FFF2-40B4-BE49-F238E27FC236}">
                  <a16:creationId xmlns:a16="http://schemas.microsoft.com/office/drawing/2014/main" id="{AEA5AFF3-B1DE-4F33-AD5F-A6F4BAE6D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" y="2323"/>
              <a:ext cx="74" cy="53"/>
            </a:xfrm>
            <a:custGeom>
              <a:avLst/>
              <a:gdLst>
                <a:gd name="T0" fmla="*/ 42 w 48"/>
                <a:gd name="T1" fmla="*/ 36 h 36"/>
                <a:gd name="T2" fmla="*/ 6 w 48"/>
                <a:gd name="T3" fmla="*/ 36 h 36"/>
                <a:gd name="T4" fmla="*/ 0 w 48"/>
                <a:gd name="T5" fmla="*/ 30 h 36"/>
                <a:gd name="T6" fmla="*/ 0 w 48"/>
                <a:gd name="T7" fmla="*/ 6 h 36"/>
                <a:gd name="T8" fmla="*/ 6 w 48"/>
                <a:gd name="T9" fmla="*/ 0 h 36"/>
                <a:gd name="T10" fmla="*/ 42 w 48"/>
                <a:gd name="T11" fmla="*/ 0 h 36"/>
                <a:gd name="T12" fmla="*/ 48 w 48"/>
                <a:gd name="T13" fmla="*/ 6 h 36"/>
                <a:gd name="T14" fmla="*/ 48 w 48"/>
                <a:gd name="T15" fmla="*/ 30 h 36"/>
                <a:gd name="T16" fmla="*/ 42 w 48"/>
                <a:gd name="T17" fmla="*/ 36 h 36"/>
                <a:gd name="T18" fmla="*/ 12 w 48"/>
                <a:gd name="T19" fmla="*/ 24 h 36"/>
                <a:gd name="T20" fmla="*/ 36 w 48"/>
                <a:gd name="T21" fmla="*/ 24 h 36"/>
                <a:gd name="T22" fmla="*/ 36 w 48"/>
                <a:gd name="T23" fmla="*/ 12 h 36"/>
                <a:gd name="T24" fmla="*/ 12 w 48"/>
                <a:gd name="T25" fmla="*/ 12 h 36"/>
                <a:gd name="T26" fmla="*/ 12 w 48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36">
                  <a:moveTo>
                    <a:pt x="42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3"/>
                    <a:pt x="46" y="36"/>
                    <a:pt x="42" y="36"/>
                  </a:cubicBezTo>
                  <a:close/>
                  <a:moveTo>
                    <a:pt x="12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CDDE588-E078-4291-830E-656E5B8B2571}"/>
              </a:ext>
            </a:extLst>
          </p:cNvPr>
          <p:cNvSpPr txBox="1"/>
          <p:nvPr/>
        </p:nvSpPr>
        <p:spPr>
          <a:xfrm>
            <a:off x="2511537" y="3637732"/>
            <a:ext cx="189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Distributors</a:t>
            </a:r>
          </a:p>
          <a:p>
            <a:pPr algn="ctr"/>
            <a:r>
              <a:rPr lang="en-US" dirty="0"/>
              <a:t>(Central/Regional)</a:t>
            </a:r>
          </a:p>
        </p:txBody>
      </p:sp>
      <p:grpSp>
        <p:nvGrpSpPr>
          <p:cNvPr id="108" name="Group 130">
            <a:extLst>
              <a:ext uri="{FF2B5EF4-FFF2-40B4-BE49-F238E27FC236}">
                <a16:creationId xmlns:a16="http://schemas.microsoft.com/office/drawing/2014/main" id="{3B6EC524-E7C5-4E97-8636-EF45BF1A0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1706" y="3210677"/>
            <a:ext cx="495052" cy="484494"/>
            <a:chOff x="526" y="1878"/>
            <a:chExt cx="422" cy="413"/>
          </a:xfrm>
          <a:solidFill>
            <a:schemeClr val="tx1"/>
          </a:solidFill>
        </p:grpSpPr>
        <p:sp>
          <p:nvSpPr>
            <p:cNvPr id="109" name="Freeform 131">
              <a:extLst>
                <a:ext uri="{FF2B5EF4-FFF2-40B4-BE49-F238E27FC236}">
                  <a16:creationId xmlns:a16="http://schemas.microsoft.com/office/drawing/2014/main" id="{CDFFD379-1562-4821-9485-F3107590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2201"/>
              <a:ext cx="422" cy="18"/>
            </a:xfrm>
            <a:custGeom>
              <a:avLst/>
              <a:gdLst>
                <a:gd name="T0" fmla="*/ 269 w 275"/>
                <a:gd name="T1" fmla="*/ 12 h 12"/>
                <a:gd name="T2" fmla="*/ 6 w 275"/>
                <a:gd name="T3" fmla="*/ 12 h 12"/>
                <a:gd name="T4" fmla="*/ 0 w 275"/>
                <a:gd name="T5" fmla="*/ 6 h 12"/>
                <a:gd name="T6" fmla="*/ 6 w 275"/>
                <a:gd name="T7" fmla="*/ 0 h 12"/>
                <a:gd name="T8" fmla="*/ 269 w 275"/>
                <a:gd name="T9" fmla="*/ 0 h 12"/>
                <a:gd name="T10" fmla="*/ 275 w 275"/>
                <a:gd name="T11" fmla="*/ 6 h 12"/>
                <a:gd name="T12" fmla="*/ 269 w 2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12">
                  <a:moveTo>
                    <a:pt x="26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2" y="0"/>
                    <a:pt x="275" y="3"/>
                    <a:pt x="275" y="6"/>
                  </a:cubicBezTo>
                  <a:cubicBezTo>
                    <a:pt x="275" y="10"/>
                    <a:pt x="272" y="12"/>
                    <a:pt x="26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32">
              <a:extLst>
                <a:ext uri="{FF2B5EF4-FFF2-40B4-BE49-F238E27FC236}">
                  <a16:creationId xmlns:a16="http://schemas.microsoft.com/office/drawing/2014/main" id="{5F3872B1-C6F8-49F5-83EC-30FFA7B70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2273"/>
              <a:ext cx="422" cy="18"/>
            </a:xfrm>
            <a:custGeom>
              <a:avLst/>
              <a:gdLst>
                <a:gd name="T0" fmla="*/ 269 w 275"/>
                <a:gd name="T1" fmla="*/ 12 h 12"/>
                <a:gd name="T2" fmla="*/ 6 w 275"/>
                <a:gd name="T3" fmla="*/ 12 h 12"/>
                <a:gd name="T4" fmla="*/ 0 w 275"/>
                <a:gd name="T5" fmla="*/ 6 h 12"/>
                <a:gd name="T6" fmla="*/ 6 w 275"/>
                <a:gd name="T7" fmla="*/ 0 h 12"/>
                <a:gd name="T8" fmla="*/ 269 w 275"/>
                <a:gd name="T9" fmla="*/ 0 h 12"/>
                <a:gd name="T10" fmla="*/ 275 w 275"/>
                <a:gd name="T11" fmla="*/ 6 h 12"/>
                <a:gd name="T12" fmla="*/ 269 w 2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12">
                  <a:moveTo>
                    <a:pt x="26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2" y="0"/>
                    <a:pt x="275" y="3"/>
                    <a:pt x="275" y="6"/>
                  </a:cubicBezTo>
                  <a:cubicBezTo>
                    <a:pt x="275" y="10"/>
                    <a:pt x="272" y="12"/>
                    <a:pt x="26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33">
              <a:extLst>
                <a:ext uri="{FF2B5EF4-FFF2-40B4-BE49-F238E27FC236}">
                  <a16:creationId xmlns:a16="http://schemas.microsoft.com/office/drawing/2014/main" id="{7CC5EAB9-7BED-4CE5-AD0F-57AB3184B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2201"/>
              <a:ext cx="19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34">
              <a:extLst>
                <a:ext uri="{FF2B5EF4-FFF2-40B4-BE49-F238E27FC236}">
                  <a16:creationId xmlns:a16="http://schemas.microsoft.com/office/drawing/2014/main" id="{2C2D9FF9-9D15-4A53-83BA-CBD9F523B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" y="2201"/>
              <a:ext cx="18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35">
              <a:extLst>
                <a:ext uri="{FF2B5EF4-FFF2-40B4-BE49-F238E27FC236}">
                  <a16:creationId xmlns:a16="http://schemas.microsoft.com/office/drawing/2014/main" id="{BDF99D8A-8AA7-46E2-BE3B-0F5A09E6D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" y="2201"/>
              <a:ext cx="19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36">
              <a:extLst>
                <a:ext uri="{FF2B5EF4-FFF2-40B4-BE49-F238E27FC236}">
                  <a16:creationId xmlns:a16="http://schemas.microsoft.com/office/drawing/2014/main" id="{D9E69733-8AC1-439E-BDDA-C1B7AB949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" y="2201"/>
              <a:ext cx="19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37">
              <a:extLst>
                <a:ext uri="{FF2B5EF4-FFF2-40B4-BE49-F238E27FC236}">
                  <a16:creationId xmlns:a16="http://schemas.microsoft.com/office/drawing/2014/main" id="{E2A78EBA-9436-4573-AFB1-E51C46024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" y="2201"/>
              <a:ext cx="19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38">
              <a:extLst>
                <a:ext uri="{FF2B5EF4-FFF2-40B4-BE49-F238E27FC236}">
                  <a16:creationId xmlns:a16="http://schemas.microsoft.com/office/drawing/2014/main" id="{C8D91BAD-7543-4186-BF90-E3C1F7F1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201"/>
              <a:ext cx="18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2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39">
              <a:extLst>
                <a:ext uri="{FF2B5EF4-FFF2-40B4-BE49-F238E27FC236}">
                  <a16:creationId xmlns:a16="http://schemas.microsoft.com/office/drawing/2014/main" id="{D9A16937-2CD5-40FB-8DF0-77BB35D2C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022"/>
              <a:ext cx="184" cy="161"/>
            </a:xfrm>
            <a:custGeom>
              <a:avLst/>
              <a:gdLst>
                <a:gd name="T0" fmla="*/ 114 w 120"/>
                <a:gd name="T1" fmla="*/ 108 h 108"/>
                <a:gd name="T2" fmla="*/ 6 w 120"/>
                <a:gd name="T3" fmla="*/ 108 h 108"/>
                <a:gd name="T4" fmla="*/ 0 w 120"/>
                <a:gd name="T5" fmla="*/ 102 h 108"/>
                <a:gd name="T6" fmla="*/ 0 w 120"/>
                <a:gd name="T7" fmla="*/ 6 h 108"/>
                <a:gd name="T8" fmla="*/ 6 w 120"/>
                <a:gd name="T9" fmla="*/ 0 h 108"/>
                <a:gd name="T10" fmla="*/ 114 w 120"/>
                <a:gd name="T11" fmla="*/ 0 h 108"/>
                <a:gd name="T12" fmla="*/ 120 w 120"/>
                <a:gd name="T13" fmla="*/ 6 h 108"/>
                <a:gd name="T14" fmla="*/ 120 w 120"/>
                <a:gd name="T15" fmla="*/ 102 h 108"/>
                <a:gd name="T16" fmla="*/ 114 w 120"/>
                <a:gd name="T17" fmla="*/ 108 h 108"/>
                <a:gd name="T18" fmla="*/ 12 w 120"/>
                <a:gd name="T19" fmla="*/ 96 h 108"/>
                <a:gd name="T20" fmla="*/ 108 w 120"/>
                <a:gd name="T21" fmla="*/ 96 h 108"/>
                <a:gd name="T22" fmla="*/ 108 w 120"/>
                <a:gd name="T23" fmla="*/ 12 h 108"/>
                <a:gd name="T24" fmla="*/ 12 w 120"/>
                <a:gd name="T25" fmla="*/ 12 h 108"/>
                <a:gd name="T26" fmla="*/ 12 w 120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8">
                  <a:moveTo>
                    <a:pt x="11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106"/>
                    <a:pt x="117" y="108"/>
                    <a:pt x="114" y="108"/>
                  </a:cubicBezTo>
                  <a:close/>
                  <a:moveTo>
                    <a:pt x="12" y="96"/>
                  </a:moveTo>
                  <a:cubicBezTo>
                    <a:pt x="108" y="96"/>
                    <a:pt x="108" y="96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40">
              <a:extLst>
                <a:ext uri="{FF2B5EF4-FFF2-40B4-BE49-F238E27FC236}">
                  <a16:creationId xmlns:a16="http://schemas.microsoft.com/office/drawing/2014/main" id="{3FA28FCF-86BA-4FAF-97B9-485ED9C1A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" y="2022"/>
              <a:ext cx="184" cy="161"/>
            </a:xfrm>
            <a:custGeom>
              <a:avLst/>
              <a:gdLst>
                <a:gd name="T0" fmla="*/ 114 w 120"/>
                <a:gd name="T1" fmla="*/ 108 h 108"/>
                <a:gd name="T2" fmla="*/ 6 w 120"/>
                <a:gd name="T3" fmla="*/ 108 h 108"/>
                <a:gd name="T4" fmla="*/ 0 w 120"/>
                <a:gd name="T5" fmla="*/ 102 h 108"/>
                <a:gd name="T6" fmla="*/ 0 w 120"/>
                <a:gd name="T7" fmla="*/ 6 h 108"/>
                <a:gd name="T8" fmla="*/ 6 w 120"/>
                <a:gd name="T9" fmla="*/ 0 h 108"/>
                <a:gd name="T10" fmla="*/ 114 w 120"/>
                <a:gd name="T11" fmla="*/ 0 h 108"/>
                <a:gd name="T12" fmla="*/ 120 w 120"/>
                <a:gd name="T13" fmla="*/ 6 h 108"/>
                <a:gd name="T14" fmla="*/ 120 w 120"/>
                <a:gd name="T15" fmla="*/ 102 h 108"/>
                <a:gd name="T16" fmla="*/ 114 w 120"/>
                <a:gd name="T17" fmla="*/ 108 h 108"/>
                <a:gd name="T18" fmla="*/ 12 w 120"/>
                <a:gd name="T19" fmla="*/ 96 h 108"/>
                <a:gd name="T20" fmla="*/ 108 w 120"/>
                <a:gd name="T21" fmla="*/ 96 h 108"/>
                <a:gd name="T22" fmla="*/ 108 w 120"/>
                <a:gd name="T23" fmla="*/ 12 h 108"/>
                <a:gd name="T24" fmla="*/ 12 w 120"/>
                <a:gd name="T25" fmla="*/ 12 h 108"/>
                <a:gd name="T26" fmla="*/ 12 w 120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8">
                  <a:moveTo>
                    <a:pt x="11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106"/>
                    <a:pt x="117" y="108"/>
                    <a:pt x="114" y="108"/>
                  </a:cubicBezTo>
                  <a:close/>
                  <a:moveTo>
                    <a:pt x="12" y="96"/>
                  </a:moveTo>
                  <a:cubicBezTo>
                    <a:pt x="108" y="96"/>
                    <a:pt x="108" y="96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1">
              <a:extLst>
                <a:ext uri="{FF2B5EF4-FFF2-40B4-BE49-F238E27FC236}">
                  <a16:creationId xmlns:a16="http://schemas.microsoft.com/office/drawing/2014/main" id="{DA019B9C-8C22-4BD6-878F-0F734FC76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" y="1878"/>
              <a:ext cx="184" cy="162"/>
            </a:xfrm>
            <a:custGeom>
              <a:avLst/>
              <a:gdLst>
                <a:gd name="T0" fmla="*/ 114 w 120"/>
                <a:gd name="T1" fmla="*/ 108 h 108"/>
                <a:gd name="T2" fmla="*/ 6 w 120"/>
                <a:gd name="T3" fmla="*/ 108 h 108"/>
                <a:gd name="T4" fmla="*/ 0 w 120"/>
                <a:gd name="T5" fmla="*/ 102 h 108"/>
                <a:gd name="T6" fmla="*/ 0 w 120"/>
                <a:gd name="T7" fmla="*/ 6 h 108"/>
                <a:gd name="T8" fmla="*/ 6 w 120"/>
                <a:gd name="T9" fmla="*/ 0 h 108"/>
                <a:gd name="T10" fmla="*/ 114 w 120"/>
                <a:gd name="T11" fmla="*/ 0 h 108"/>
                <a:gd name="T12" fmla="*/ 120 w 120"/>
                <a:gd name="T13" fmla="*/ 6 h 108"/>
                <a:gd name="T14" fmla="*/ 120 w 120"/>
                <a:gd name="T15" fmla="*/ 102 h 108"/>
                <a:gd name="T16" fmla="*/ 114 w 120"/>
                <a:gd name="T17" fmla="*/ 108 h 108"/>
                <a:gd name="T18" fmla="*/ 12 w 120"/>
                <a:gd name="T19" fmla="*/ 96 h 108"/>
                <a:gd name="T20" fmla="*/ 108 w 120"/>
                <a:gd name="T21" fmla="*/ 96 h 108"/>
                <a:gd name="T22" fmla="*/ 108 w 120"/>
                <a:gd name="T23" fmla="*/ 12 h 108"/>
                <a:gd name="T24" fmla="*/ 12 w 120"/>
                <a:gd name="T25" fmla="*/ 12 h 108"/>
                <a:gd name="T26" fmla="*/ 12 w 120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08">
                  <a:moveTo>
                    <a:pt x="11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3"/>
                    <a:pt x="120" y="6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106"/>
                    <a:pt x="117" y="108"/>
                    <a:pt x="114" y="108"/>
                  </a:cubicBezTo>
                  <a:close/>
                  <a:moveTo>
                    <a:pt x="12" y="96"/>
                  </a:moveTo>
                  <a:cubicBezTo>
                    <a:pt x="108" y="96"/>
                    <a:pt x="108" y="96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42">
              <a:extLst>
                <a:ext uri="{FF2B5EF4-FFF2-40B4-BE49-F238E27FC236}">
                  <a16:creationId xmlns:a16="http://schemas.microsoft.com/office/drawing/2014/main" id="{142E7FDB-75D3-4615-BB27-CD400F49A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" y="1878"/>
              <a:ext cx="74" cy="72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42 w 48"/>
                <a:gd name="T11" fmla="*/ 0 h 48"/>
                <a:gd name="T12" fmla="*/ 48 w 48"/>
                <a:gd name="T13" fmla="*/ 6 h 48"/>
                <a:gd name="T14" fmla="*/ 48 w 48"/>
                <a:gd name="T15" fmla="*/ 42 h 48"/>
                <a:gd name="T16" fmla="*/ 42 w 48"/>
                <a:gd name="T17" fmla="*/ 48 h 48"/>
                <a:gd name="T18" fmla="*/ 12 w 48"/>
                <a:gd name="T19" fmla="*/ 36 h 48"/>
                <a:gd name="T20" fmla="*/ 36 w 48"/>
                <a:gd name="T21" fmla="*/ 36 h 48"/>
                <a:gd name="T22" fmla="*/ 36 w 48"/>
                <a:gd name="T23" fmla="*/ 12 h 48"/>
                <a:gd name="T24" fmla="*/ 12 w 48"/>
                <a:gd name="T25" fmla="*/ 12 h 48"/>
                <a:gd name="T26" fmla="*/ 12 w 4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6"/>
                    <a:pt x="45" y="48"/>
                    <a:pt x="42" y="48"/>
                  </a:cubicBezTo>
                  <a:close/>
                  <a:moveTo>
                    <a:pt x="1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43">
              <a:extLst>
                <a:ext uri="{FF2B5EF4-FFF2-40B4-BE49-F238E27FC236}">
                  <a16:creationId xmlns:a16="http://schemas.microsoft.com/office/drawing/2014/main" id="{A8A46512-13DE-44A9-9C18-AE8179B32F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" y="2022"/>
              <a:ext cx="74" cy="72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42 w 48"/>
                <a:gd name="T11" fmla="*/ 0 h 48"/>
                <a:gd name="T12" fmla="*/ 48 w 48"/>
                <a:gd name="T13" fmla="*/ 6 h 48"/>
                <a:gd name="T14" fmla="*/ 48 w 48"/>
                <a:gd name="T15" fmla="*/ 42 h 48"/>
                <a:gd name="T16" fmla="*/ 42 w 48"/>
                <a:gd name="T17" fmla="*/ 48 h 48"/>
                <a:gd name="T18" fmla="*/ 12 w 48"/>
                <a:gd name="T19" fmla="*/ 36 h 48"/>
                <a:gd name="T20" fmla="*/ 36 w 48"/>
                <a:gd name="T21" fmla="*/ 36 h 48"/>
                <a:gd name="T22" fmla="*/ 36 w 48"/>
                <a:gd name="T23" fmla="*/ 12 h 48"/>
                <a:gd name="T24" fmla="*/ 12 w 48"/>
                <a:gd name="T25" fmla="*/ 12 h 48"/>
                <a:gd name="T26" fmla="*/ 12 w 4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6"/>
                    <a:pt x="45" y="48"/>
                    <a:pt x="42" y="48"/>
                  </a:cubicBezTo>
                  <a:close/>
                  <a:moveTo>
                    <a:pt x="1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44">
              <a:extLst>
                <a:ext uri="{FF2B5EF4-FFF2-40B4-BE49-F238E27FC236}">
                  <a16:creationId xmlns:a16="http://schemas.microsoft.com/office/drawing/2014/main" id="{7518A840-2B1A-44B3-BFE4-08D8B3AF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" y="2022"/>
              <a:ext cx="74" cy="72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42 w 48"/>
                <a:gd name="T11" fmla="*/ 0 h 48"/>
                <a:gd name="T12" fmla="*/ 48 w 48"/>
                <a:gd name="T13" fmla="*/ 6 h 48"/>
                <a:gd name="T14" fmla="*/ 48 w 48"/>
                <a:gd name="T15" fmla="*/ 42 h 48"/>
                <a:gd name="T16" fmla="*/ 42 w 48"/>
                <a:gd name="T17" fmla="*/ 48 h 48"/>
                <a:gd name="T18" fmla="*/ 12 w 48"/>
                <a:gd name="T19" fmla="*/ 36 h 48"/>
                <a:gd name="T20" fmla="*/ 36 w 48"/>
                <a:gd name="T21" fmla="*/ 36 h 48"/>
                <a:gd name="T22" fmla="*/ 36 w 48"/>
                <a:gd name="T23" fmla="*/ 12 h 48"/>
                <a:gd name="T24" fmla="*/ 12 w 48"/>
                <a:gd name="T25" fmla="*/ 12 h 48"/>
                <a:gd name="T26" fmla="*/ 12 w 4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6"/>
                    <a:pt x="45" y="48"/>
                    <a:pt x="42" y="48"/>
                  </a:cubicBezTo>
                  <a:close/>
                  <a:moveTo>
                    <a:pt x="1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" name="Group 213">
            <a:extLst>
              <a:ext uri="{FF2B5EF4-FFF2-40B4-BE49-F238E27FC236}">
                <a16:creationId xmlns:a16="http://schemas.microsoft.com/office/drawing/2014/main" id="{D1EEA87C-502E-4F01-9035-6487F2F3572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3373423" y="4922202"/>
            <a:ext cx="781110" cy="572107"/>
            <a:chOff x="6719" y="3204"/>
            <a:chExt cx="441" cy="323"/>
          </a:xfrm>
          <a:solidFill>
            <a:schemeClr val="tx1"/>
          </a:solidFill>
        </p:grpSpPr>
        <p:sp>
          <p:nvSpPr>
            <p:cNvPr id="126" name="Freeform 214">
              <a:extLst>
                <a:ext uri="{FF2B5EF4-FFF2-40B4-BE49-F238E27FC236}">
                  <a16:creationId xmlns:a16="http://schemas.microsoft.com/office/drawing/2014/main" id="{23CD059E-04D9-4AC2-8D35-B64BC0ADA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1" y="3419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15">
              <a:extLst>
                <a:ext uri="{FF2B5EF4-FFF2-40B4-BE49-F238E27FC236}">
                  <a16:creationId xmlns:a16="http://schemas.microsoft.com/office/drawing/2014/main" id="{D917405E-AA44-4D62-B33B-BA01FA4FD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" y="3419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16">
              <a:extLst>
                <a:ext uri="{FF2B5EF4-FFF2-40B4-BE49-F238E27FC236}">
                  <a16:creationId xmlns:a16="http://schemas.microsoft.com/office/drawing/2014/main" id="{8AB49F5B-EC48-4428-808E-208F80DA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" y="3204"/>
              <a:ext cx="294" cy="269"/>
            </a:xfrm>
            <a:custGeom>
              <a:avLst/>
              <a:gdLst>
                <a:gd name="T0" fmla="*/ 186 w 192"/>
                <a:gd name="T1" fmla="*/ 180 h 180"/>
                <a:gd name="T2" fmla="*/ 180 w 192"/>
                <a:gd name="T3" fmla="*/ 174 h 180"/>
                <a:gd name="T4" fmla="*/ 180 w 192"/>
                <a:gd name="T5" fmla="*/ 12 h 180"/>
                <a:gd name="T6" fmla="*/ 12 w 192"/>
                <a:gd name="T7" fmla="*/ 12 h 180"/>
                <a:gd name="T8" fmla="*/ 12 w 192"/>
                <a:gd name="T9" fmla="*/ 126 h 180"/>
                <a:gd name="T10" fmla="*/ 6 w 192"/>
                <a:gd name="T11" fmla="*/ 132 h 180"/>
                <a:gd name="T12" fmla="*/ 0 w 192"/>
                <a:gd name="T13" fmla="*/ 126 h 180"/>
                <a:gd name="T14" fmla="*/ 0 w 192"/>
                <a:gd name="T15" fmla="*/ 6 h 180"/>
                <a:gd name="T16" fmla="*/ 6 w 192"/>
                <a:gd name="T17" fmla="*/ 0 h 180"/>
                <a:gd name="T18" fmla="*/ 186 w 192"/>
                <a:gd name="T19" fmla="*/ 0 h 180"/>
                <a:gd name="T20" fmla="*/ 192 w 192"/>
                <a:gd name="T21" fmla="*/ 6 h 180"/>
                <a:gd name="T22" fmla="*/ 192 w 192"/>
                <a:gd name="T23" fmla="*/ 174 h 180"/>
                <a:gd name="T24" fmla="*/ 186 w 192"/>
                <a:gd name="T2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80">
                  <a:moveTo>
                    <a:pt x="186" y="180"/>
                  </a:moveTo>
                  <a:cubicBezTo>
                    <a:pt x="183" y="180"/>
                    <a:pt x="180" y="177"/>
                    <a:pt x="180" y="174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29"/>
                    <a:pt x="10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3"/>
                    <a:pt x="192" y="6"/>
                  </a:cubicBezTo>
                  <a:cubicBezTo>
                    <a:pt x="192" y="174"/>
                    <a:pt x="192" y="174"/>
                    <a:pt x="192" y="174"/>
                  </a:cubicBezTo>
                  <a:cubicBezTo>
                    <a:pt x="192" y="177"/>
                    <a:pt x="190" y="180"/>
                    <a:pt x="18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17">
              <a:extLst>
                <a:ext uri="{FF2B5EF4-FFF2-40B4-BE49-F238E27FC236}">
                  <a16:creationId xmlns:a16="http://schemas.microsoft.com/office/drawing/2014/main" id="{A90C9F81-0635-47DC-ADD2-CA1A32FE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" y="3276"/>
              <a:ext cx="165" cy="215"/>
            </a:xfrm>
            <a:custGeom>
              <a:avLst/>
              <a:gdLst>
                <a:gd name="T0" fmla="*/ 6 w 108"/>
                <a:gd name="T1" fmla="*/ 144 h 144"/>
                <a:gd name="T2" fmla="*/ 0 w 108"/>
                <a:gd name="T3" fmla="*/ 138 h 144"/>
                <a:gd name="T4" fmla="*/ 0 w 108"/>
                <a:gd name="T5" fmla="*/ 54 h 144"/>
                <a:gd name="T6" fmla="*/ 54 w 108"/>
                <a:gd name="T7" fmla="*/ 0 h 144"/>
                <a:gd name="T8" fmla="*/ 102 w 108"/>
                <a:gd name="T9" fmla="*/ 0 h 144"/>
                <a:gd name="T10" fmla="*/ 108 w 108"/>
                <a:gd name="T11" fmla="*/ 6 h 144"/>
                <a:gd name="T12" fmla="*/ 102 w 108"/>
                <a:gd name="T13" fmla="*/ 12 h 144"/>
                <a:gd name="T14" fmla="*/ 54 w 108"/>
                <a:gd name="T15" fmla="*/ 12 h 144"/>
                <a:gd name="T16" fmla="*/ 12 w 108"/>
                <a:gd name="T17" fmla="*/ 54 h 144"/>
                <a:gd name="T18" fmla="*/ 12 w 108"/>
                <a:gd name="T19" fmla="*/ 138 h 144"/>
                <a:gd name="T20" fmla="*/ 6 w 108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44">
                  <a:moveTo>
                    <a:pt x="6" y="144"/>
                  </a:moveTo>
                  <a:cubicBezTo>
                    <a:pt x="3" y="144"/>
                    <a:pt x="0" y="14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31" y="12"/>
                    <a:pt x="12" y="31"/>
                    <a:pt x="12" y="54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41"/>
                    <a:pt x="10" y="144"/>
                    <a:pt x="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18">
              <a:extLst>
                <a:ext uri="{FF2B5EF4-FFF2-40B4-BE49-F238E27FC236}">
                  <a16:creationId xmlns:a16="http://schemas.microsoft.com/office/drawing/2014/main" id="{569F5226-9577-4BF8-B2F2-38B54005D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" y="3455"/>
              <a:ext cx="55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219">
              <a:extLst>
                <a:ext uri="{FF2B5EF4-FFF2-40B4-BE49-F238E27FC236}">
                  <a16:creationId xmlns:a16="http://schemas.microsoft.com/office/drawing/2014/main" id="{4AF2C17C-F40F-41EB-BB3E-7DDEBEF53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" y="3473"/>
              <a:ext cx="74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220">
              <a:extLst>
                <a:ext uri="{FF2B5EF4-FFF2-40B4-BE49-F238E27FC236}">
                  <a16:creationId xmlns:a16="http://schemas.microsoft.com/office/drawing/2014/main" id="{D1EC9C4E-7C9A-4ED6-876A-32D41219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" y="3312"/>
              <a:ext cx="92" cy="89"/>
            </a:xfrm>
            <a:custGeom>
              <a:avLst/>
              <a:gdLst>
                <a:gd name="T0" fmla="*/ 6 w 60"/>
                <a:gd name="T1" fmla="*/ 60 h 60"/>
                <a:gd name="T2" fmla="*/ 0 w 60"/>
                <a:gd name="T3" fmla="*/ 54 h 60"/>
                <a:gd name="T4" fmla="*/ 0 w 60"/>
                <a:gd name="T5" fmla="*/ 24 h 60"/>
                <a:gd name="T6" fmla="*/ 24 w 60"/>
                <a:gd name="T7" fmla="*/ 0 h 60"/>
                <a:gd name="T8" fmla="*/ 54 w 60"/>
                <a:gd name="T9" fmla="*/ 0 h 60"/>
                <a:gd name="T10" fmla="*/ 60 w 60"/>
                <a:gd name="T11" fmla="*/ 6 h 60"/>
                <a:gd name="T12" fmla="*/ 54 w 60"/>
                <a:gd name="T13" fmla="*/ 12 h 60"/>
                <a:gd name="T14" fmla="*/ 24 w 60"/>
                <a:gd name="T15" fmla="*/ 12 h 60"/>
                <a:gd name="T16" fmla="*/ 12 w 60"/>
                <a:gd name="T17" fmla="*/ 24 h 60"/>
                <a:gd name="T18" fmla="*/ 12 w 60"/>
                <a:gd name="T19" fmla="*/ 54 h 60"/>
                <a:gd name="T20" fmla="*/ 6 w 60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6" y="60"/>
                  </a:moveTo>
                  <a:cubicBezTo>
                    <a:pt x="3" y="60"/>
                    <a:pt x="0" y="57"/>
                    <a:pt x="0" y="5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7"/>
                    <a:pt x="10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221">
              <a:extLst>
                <a:ext uri="{FF2B5EF4-FFF2-40B4-BE49-F238E27FC236}">
                  <a16:creationId xmlns:a16="http://schemas.microsoft.com/office/drawing/2014/main" id="{2951B92A-D185-457D-8EB0-00C03952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" y="3437"/>
              <a:ext cx="83" cy="18"/>
            </a:xfrm>
            <a:custGeom>
              <a:avLst/>
              <a:gdLst>
                <a:gd name="T0" fmla="*/ 48 w 54"/>
                <a:gd name="T1" fmla="*/ 12 h 12"/>
                <a:gd name="T2" fmla="*/ 6 w 54"/>
                <a:gd name="T3" fmla="*/ 12 h 12"/>
                <a:gd name="T4" fmla="*/ 0 w 54"/>
                <a:gd name="T5" fmla="*/ 6 h 12"/>
                <a:gd name="T6" fmla="*/ 6 w 54"/>
                <a:gd name="T7" fmla="*/ 0 h 12"/>
                <a:gd name="T8" fmla="*/ 48 w 54"/>
                <a:gd name="T9" fmla="*/ 0 h 12"/>
                <a:gd name="T10" fmla="*/ 54 w 54"/>
                <a:gd name="T11" fmla="*/ 6 h 12"/>
                <a:gd name="T12" fmla="*/ 48 w 5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2">
                  <a:moveTo>
                    <a:pt x="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4" y="3"/>
                    <a:pt x="54" y="6"/>
                  </a:cubicBezTo>
                  <a:cubicBezTo>
                    <a:pt x="54" y="9"/>
                    <a:pt x="52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A276F173-D11E-4F82-8C92-6D2F1430123C}"/>
              </a:ext>
            </a:extLst>
          </p:cNvPr>
          <p:cNvSpPr txBox="1"/>
          <p:nvPr/>
        </p:nvSpPr>
        <p:spPr>
          <a:xfrm>
            <a:off x="3424186" y="4985772"/>
            <a:ext cx="45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3PL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3171D26-699A-4451-8E67-CD6443E848E7}"/>
              </a:ext>
            </a:extLst>
          </p:cNvPr>
          <p:cNvCxnSpPr/>
          <p:nvPr/>
        </p:nvCxnSpPr>
        <p:spPr>
          <a:xfrm>
            <a:off x="1026949" y="4060961"/>
            <a:ext cx="2180444" cy="1136185"/>
          </a:xfrm>
          <a:prstGeom prst="bentConnector3">
            <a:avLst>
              <a:gd name="adj1" fmla="val 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6E6D56-EFE9-4382-965A-B8E17AC2D4BF}"/>
              </a:ext>
            </a:extLst>
          </p:cNvPr>
          <p:cNvCxnSpPr/>
          <p:nvPr/>
        </p:nvCxnSpPr>
        <p:spPr>
          <a:xfrm flipV="1">
            <a:off x="1887273" y="3567066"/>
            <a:ext cx="1209040" cy="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8D09AD1-00E6-4029-BAB7-1581731AF6F6}"/>
              </a:ext>
            </a:extLst>
          </p:cNvPr>
          <p:cNvCxnSpPr>
            <a:cxnSpLocks/>
          </p:cNvCxnSpPr>
          <p:nvPr/>
        </p:nvCxnSpPr>
        <p:spPr>
          <a:xfrm flipV="1">
            <a:off x="3815854" y="3584084"/>
            <a:ext cx="865828" cy="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D79C9081-4A28-4074-BE97-E20B0AFAC883}"/>
              </a:ext>
            </a:extLst>
          </p:cNvPr>
          <p:cNvCxnSpPr>
            <a:cxnSpLocks/>
            <a:endCxn id="245" idx="2"/>
          </p:cNvCxnSpPr>
          <p:nvPr/>
        </p:nvCxnSpPr>
        <p:spPr>
          <a:xfrm flipV="1">
            <a:off x="4255871" y="4574239"/>
            <a:ext cx="819000" cy="665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3044EFC7-036D-4997-A856-087D7A3C5AAE}"/>
              </a:ext>
            </a:extLst>
          </p:cNvPr>
          <p:cNvCxnSpPr>
            <a:cxnSpLocks/>
          </p:cNvCxnSpPr>
          <p:nvPr/>
        </p:nvCxnSpPr>
        <p:spPr>
          <a:xfrm flipV="1">
            <a:off x="1033153" y="2540615"/>
            <a:ext cx="2326032" cy="616623"/>
          </a:xfrm>
          <a:prstGeom prst="bentConnector3">
            <a:avLst>
              <a:gd name="adj1" fmla="val 20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C0E6D8-A110-40C6-996A-CCBE6F01D835}"/>
              </a:ext>
            </a:extLst>
          </p:cNvPr>
          <p:cNvCxnSpPr>
            <a:cxnSpLocks/>
          </p:cNvCxnSpPr>
          <p:nvPr/>
        </p:nvCxnSpPr>
        <p:spPr>
          <a:xfrm>
            <a:off x="4430485" y="2518082"/>
            <a:ext cx="1449251" cy="538307"/>
          </a:xfrm>
          <a:prstGeom prst="bentConnector3">
            <a:avLst>
              <a:gd name="adj1" fmla="val 9977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2EE9019-E594-46E5-A850-CE7089C78AE8}"/>
              </a:ext>
            </a:extLst>
          </p:cNvPr>
          <p:cNvSpPr txBox="1"/>
          <p:nvPr/>
        </p:nvSpPr>
        <p:spPr>
          <a:xfrm>
            <a:off x="1562547" y="4953209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B0830B4-01A0-4DA2-8A7E-187EA793FC34}"/>
              </a:ext>
            </a:extLst>
          </p:cNvPr>
          <p:cNvSpPr txBox="1"/>
          <p:nvPr/>
        </p:nvSpPr>
        <p:spPr>
          <a:xfrm>
            <a:off x="2150198" y="3305699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80FBCC-9808-4888-9446-D5FDF12E5766}"/>
              </a:ext>
            </a:extLst>
          </p:cNvPr>
          <p:cNvSpPr txBox="1"/>
          <p:nvPr/>
        </p:nvSpPr>
        <p:spPr>
          <a:xfrm>
            <a:off x="3870078" y="3285198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DBAAC9-D88C-4F70-AA41-E8198C117E9A}"/>
              </a:ext>
            </a:extLst>
          </p:cNvPr>
          <p:cNvSpPr txBox="1"/>
          <p:nvPr/>
        </p:nvSpPr>
        <p:spPr>
          <a:xfrm>
            <a:off x="4281623" y="4985772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</a:t>
            </a:r>
          </a:p>
        </p:txBody>
      </p:sp>
      <p:grpSp>
        <p:nvGrpSpPr>
          <p:cNvPr id="167" name="Group 127">
            <a:extLst>
              <a:ext uri="{FF2B5EF4-FFF2-40B4-BE49-F238E27FC236}">
                <a16:creationId xmlns:a16="http://schemas.microsoft.com/office/drawing/2014/main" id="{1ED17ED5-A604-41F4-BE2C-BFB2471814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6810" y="3323443"/>
            <a:ext cx="484187" cy="353533"/>
            <a:chOff x="3617" y="1995"/>
            <a:chExt cx="441" cy="322"/>
          </a:xfrm>
          <a:solidFill>
            <a:schemeClr val="tx1"/>
          </a:solidFill>
        </p:grpSpPr>
        <p:sp>
          <p:nvSpPr>
            <p:cNvPr id="168" name="Freeform 128">
              <a:extLst>
                <a:ext uri="{FF2B5EF4-FFF2-40B4-BE49-F238E27FC236}">
                  <a16:creationId xmlns:a16="http://schemas.microsoft.com/office/drawing/2014/main" id="{51FE7E44-EE46-4EE5-937F-85334732B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7" y="2048"/>
              <a:ext cx="441" cy="90"/>
            </a:xfrm>
            <a:custGeom>
              <a:avLst/>
              <a:gdLst>
                <a:gd name="T0" fmla="*/ 258 w 288"/>
                <a:gd name="T1" fmla="*/ 60 h 60"/>
                <a:gd name="T2" fmla="*/ 30 w 288"/>
                <a:gd name="T3" fmla="*/ 60 h 60"/>
                <a:gd name="T4" fmla="*/ 0 w 288"/>
                <a:gd name="T5" fmla="*/ 30 h 60"/>
                <a:gd name="T6" fmla="*/ 30 w 288"/>
                <a:gd name="T7" fmla="*/ 0 h 60"/>
                <a:gd name="T8" fmla="*/ 258 w 288"/>
                <a:gd name="T9" fmla="*/ 0 h 60"/>
                <a:gd name="T10" fmla="*/ 288 w 288"/>
                <a:gd name="T11" fmla="*/ 30 h 60"/>
                <a:gd name="T12" fmla="*/ 258 w 288"/>
                <a:gd name="T13" fmla="*/ 60 h 60"/>
                <a:gd name="T14" fmla="*/ 30 w 288"/>
                <a:gd name="T15" fmla="*/ 12 h 60"/>
                <a:gd name="T16" fmla="*/ 12 w 288"/>
                <a:gd name="T17" fmla="*/ 30 h 60"/>
                <a:gd name="T18" fmla="*/ 30 w 288"/>
                <a:gd name="T19" fmla="*/ 48 h 60"/>
                <a:gd name="T20" fmla="*/ 258 w 288"/>
                <a:gd name="T21" fmla="*/ 48 h 60"/>
                <a:gd name="T22" fmla="*/ 276 w 288"/>
                <a:gd name="T23" fmla="*/ 30 h 60"/>
                <a:gd name="T24" fmla="*/ 258 w 288"/>
                <a:gd name="T25" fmla="*/ 12 h 60"/>
                <a:gd name="T26" fmla="*/ 30 w 288"/>
                <a:gd name="T27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60">
                  <a:moveTo>
                    <a:pt x="258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4"/>
                    <a:pt x="288" y="30"/>
                  </a:cubicBezTo>
                  <a:cubicBezTo>
                    <a:pt x="288" y="47"/>
                    <a:pt x="275" y="60"/>
                    <a:pt x="258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68" y="48"/>
                    <a:pt x="276" y="4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9">
              <a:extLst>
                <a:ext uri="{FF2B5EF4-FFF2-40B4-BE49-F238E27FC236}">
                  <a16:creationId xmlns:a16="http://schemas.microsoft.com/office/drawing/2014/main" id="{E78CFE55-A1C9-47C7-B2CB-459CA97D0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1" y="2013"/>
              <a:ext cx="203" cy="53"/>
            </a:xfrm>
            <a:custGeom>
              <a:avLst/>
              <a:gdLst>
                <a:gd name="T0" fmla="*/ 126 w 133"/>
                <a:gd name="T1" fmla="*/ 36 h 36"/>
                <a:gd name="T2" fmla="*/ 6 w 133"/>
                <a:gd name="T3" fmla="*/ 36 h 36"/>
                <a:gd name="T4" fmla="*/ 1 w 133"/>
                <a:gd name="T5" fmla="*/ 33 h 36"/>
                <a:gd name="T6" fmla="*/ 1 w 133"/>
                <a:gd name="T7" fmla="*/ 28 h 36"/>
                <a:gd name="T8" fmla="*/ 13 w 133"/>
                <a:gd name="T9" fmla="*/ 4 h 36"/>
                <a:gd name="T10" fmla="*/ 18 w 133"/>
                <a:gd name="T11" fmla="*/ 0 h 36"/>
                <a:gd name="T12" fmla="*/ 114 w 133"/>
                <a:gd name="T13" fmla="*/ 0 h 36"/>
                <a:gd name="T14" fmla="*/ 120 w 133"/>
                <a:gd name="T15" fmla="*/ 4 h 36"/>
                <a:gd name="T16" fmla="*/ 132 w 133"/>
                <a:gd name="T17" fmla="*/ 28 h 36"/>
                <a:gd name="T18" fmla="*/ 131 w 133"/>
                <a:gd name="T19" fmla="*/ 33 h 36"/>
                <a:gd name="T20" fmla="*/ 126 w 133"/>
                <a:gd name="T21" fmla="*/ 36 h 36"/>
                <a:gd name="T22" fmla="*/ 16 w 133"/>
                <a:gd name="T23" fmla="*/ 24 h 36"/>
                <a:gd name="T24" fmla="*/ 117 w 133"/>
                <a:gd name="T25" fmla="*/ 24 h 36"/>
                <a:gd name="T26" fmla="*/ 111 w 133"/>
                <a:gd name="T27" fmla="*/ 12 h 36"/>
                <a:gd name="T28" fmla="*/ 22 w 133"/>
                <a:gd name="T29" fmla="*/ 12 h 36"/>
                <a:gd name="T30" fmla="*/ 16 w 133"/>
                <a:gd name="T31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36">
                  <a:moveTo>
                    <a:pt x="126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4" y="36"/>
                    <a:pt x="2" y="35"/>
                    <a:pt x="1" y="33"/>
                  </a:cubicBezTo>
                  <a:cubicBezTo>
                    <a:pt x="0" y="32"/>
                    <a:pt x="0" y="29"/>
                    <a:pt x="1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20" y="4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3" y="29"/>
                    <a:pt x="132" y="32"/>
                    <a:pt x="131" y="33"/>
                  </a:cubicBezTo>
                  <a:cubicBezTo>
                    <a:pt x="130" y="35"/>
                    <a:pt x="128" y="36"/>
                    <a:pt x="126" y="36"/>
                  </a:cubicBezTo>
                  <a:close/>
                  <a:moveTo>
                    <a:pt x="16" y="24"/>
                  </a:moveTo>
                  <a:cubicBezTo>
                    <a:pt x="117" y="24"/>
                    <a:pt x="117" y="24"/>
                    <a:pt x="117" y="24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0">
              <a:extLst>
                <a:ext uri="{FF2B5EF4-FFF2-40B4-BE49-F238E27FC236}">
                  <a16:creationId xmlns:a16="http://schemas.microsoft.com/office/drawing/2014/main" id="{F40B85BA-B62C-4110-857C-4809AB3E7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6" y="2246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1">
              <a:extLst>
                <a:ext uri="{FF2B5EF4-FFF2-40B4-BE49-F238E27FC236}">
                  <a16:creationId xmlns:a16="http://schemas.microsoft.com/office/drawing/2014/main" id="{89C15747-67EE-425A-B43D-313DE5889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6" y="2246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2">
              <a:extLst>
                <a:ext uri="{FF2B5EF4-FFF2-40B4-BE49-F238E27FC236}">
                  <a16:creationId xmlns:a16="http://schemas.microsoft.com/office/drawing/2014/main" id="{6CAC9969-1082-4943-B0CC-383FB1A7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22"/>
              <a:ext cx="302" cy="155"/>
            </a:xfrm>
            <a:custGeom>
              <a:avLst/>
              <a:gdLst>
                <a:gd name="T0" fmla="*/ 9 w 302"/>
                <a:gd name="T1" fmla="*/ 155 h 155"/>
                <a:gd name="T2" fmla="*/ 0 w 302"/>
                <a:gd name="T3" fmla="*/ 139 h 155"/>
                <a:gd name="T4" fmla="*/ 292 w 302"/>
                <a:gd name="T5" fmla="*/ 0 h 155"/>
                <a:gd name="T6" fmla="*/ 302 w 302"/>
                <a:gd name="T7" fmla="*/ 16 h 155"/>
                <a:gd name="T8" fmla="*/ 9 w 302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55">
                  <a:moveTo>
                    <a:pt x="9" y="155"/>
                  </a:moveTo>
                  <a:lnTo>
                    <a:pt x="0" y="139"/>
                  </a:lnTo>
                  <a:lnTo>
                    <a:pt x="292" y="0"/>
                  </a:lnTo>
                  <a:lnTo>
                    <a:pt x="302" y="16"/>
                  </a:lnTo>
                  <a:lnTo>
                    <a:pt x="9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3">
              <a:extLst>
                <a:ext uri="{FF2B5EF4-FFF2-40B4-BE49-F238E27FC236}">
                  <a16:creationId xmlns:a16="http://schemas.microsoft.com/office/drawing/2014/main" id="{036ABB38-7BC2-451F-A731-41C33E73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22"/>
              <a:ext cx="294" cy="152"/>
            </a:xfrm>
            <a:custGeom>
              <a:avLst/>
              <a:gdLst>
                <a:gd name="T0" fmla="*/ 285 w 294"/>
                <a:gd name="T1" fmla="*/ 152 h 152"/>
                <a:gd name="T2" fmla="*/ 0 w 294"/>
                <a:gd name="T3" fmla="*/ 16 h 152"/>
                <a:gd name="T4" fmla="*/ 9 w 294"/>
                <a:gd name="T5" fmla="*/ 0 h 152"/>
                <a:gd name="T6" fmla="*/ 294 w 294"/>
                <a:gd name="T7" fmla="*/ 136 h 152"/>
                <a:gd name="T8" fmla="*/ 285 w 294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52">
                  <a:moveTo>
                    <a:pt x="285" y="152"/>
                  </a:moveTo>
                  <a:lnTo>
                    <a:pt x="0" y="16"/>
                  </a:lnTo>
                  <a:lnTo>
                    <a:pt x="9" y="0"/>
                  </a:lnTo>
                  <a:lnTo>
                    <a:pt x="294" y="136"/>
                  </a:lnTo>
                  <a:lnTo>
                    <a:pt x="28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4">
              <a:extLst>
                <a:ext uri="{FF2B5EF4-FFF2-40B4-BE49-F238E27FC236}">
                  <a16:creationId xmlns:a16="http://schemas.microsoft.com/office/drawing/2014/main" id="{6207BE3C-5561-4EA8-8783-A2FC3C84FB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6" y="1995"/>
              <a:ext cx="128" cy="71"/>
            </a:xfrm>
            <a:custGeom>
              <a:avLst/>
              <a:gdLst>
                <a:gd name="T0" fmla="*/ 60 w 84"/>
                <a:gd name="T1" fmla="*/ 48 h 48"/>
                <a:gd name="T2" fmla="*/ 24 w 84"/>
                <a:gd name="T3" fmla="*/ 48 h 48"/>
                <a:gd name="T4" fmla="*/ 0 w 84"/>
                <a:gd name="T5" fmla="*/ 24 h 48"/>
                <a:gd name="T6" fmla="*/ 24 w 84"/>
                <a:gd name="T7" fmla="*/ 0 h 48"/>
                <a:gd name="T8" fmla="*/ 60 w 84"/>
                <a:gd name="T9" fmla="*/ 0 h 48"/>
                <a:gd name="T10" fmla="*/ 84 w 84"/>
                <a:gd name="T11" fmla="*/ 24 h 48"/>
                <a:gd name="T12" fmla="*/ 60 w 84"/>
                <a:gd name="T13" fmla="*/ 48 h 48"/>
                <a:gd name="T14" fmla="*/ 24 w 84"/>
                <a:gd name="T15" fmla="*/ 12 h 48"/>
                <a:gd name="T16" fmla="*/ 12 w 84"/>
                <a:gd name="T17" fmla="*/ 24 h 48"/>
                <a:gd name="T18" fmla="*/ 24 w 84"/>
                <a:gd name="T19" fmla="*/ 36 h 48"/>
                <a:gd name="T20" fmla="*/ 60 w 84"/>
                <a:gd name="T21" fmla="*/ 36 h 48"/>
                <a:gd name="T22" fmla="*/ 72 w 84"/>
                <a:gd name="T23" fmla="*/ 24 h 48"/>
                <a:gd name="T24" fmla="*/ 60 w 84"/>
                <a:gd name="T25" fmla="*/ 12 h 48"/>
                <a:gd name="T26" fmla="*/ 24 w 84"/>
                <a:gd name="T27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60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3" y="0"/>
                    <a:pt x="84" y="11"/>
                    <a:pt x="84" y="24"/>
                  </a:cubicBezTo>
                  <a:cubicBezTo>
                    <a:pt x="84" y="37"/>
                    <a:pt x="73" y="48"/>
                    <a:pt x="60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8"/>
                    <a:pt x="67" y="12"/>
                    <a:pt x="6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35">
              <a:extLst>
                <a:ext uri="{FF2B5EF4-FFF2-40B4-BE49-F238E27FC236}">
                  <a16:creationId xmlns:a16="http://schemas.microsoft.com/office/drawing/2014/main" id="{CA7527D4-9718-43CE-802B-FF3F6C3E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264"/>
              <a:ext cx="277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89344CF-3C3D-407A-A00E-B41D27A90797}"/>
              </a:ext>
            </a:extLst>
          </p:cNvPr>
          <p:cNvSpPr txBox="1"/>
          <p:nvPr/>
        </p:nvSpPr>
        <p:spPr>
          <a:xfrm>
            <a:off x="6793427" y="3691249"/>
            <a:ext cx="107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 Rooms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6AA3529-E54E-4C22-9050-C85C7E9AF917}"/>
              </a:ext>
            </a:extLst>
          </p:cNvPr>
          <p:cNvCxnSpPr>
            <a:cxnSpLocks/>
          </p:cNvCxnSpPr>
          <p:nvPr/>
        </p:nvCxnSpPr>
        <p:spPr>
          <a:xfrm>
            <a:off x="6574676" y="3512967"/>
            <a:ext cx="419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FF7FAB5-653B-4F40-A34D-8145DD84963E}"/>
              </a:ext>
            </a:extLst>
          </p:cNvPr>
          <p:cNvSpPr txBox="1"/>
          <p:nvPr/>
        </p:nvSpPr>
        <p:spPr>
          <a:xfrm>
            <a:off x="5876659" y="4930910"/>
            <a:ext cx="7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Sales Rep</a:t>
            </a:r>
          </a:p>
        </p:txBody>
      </p:sp>
      <p:grpSp>
        <p:nvGrpSpPr>
          <p:cNvPr id="197" name="Group 195">
            <a:extLst>
              <a:ext uri="{FF2B5EF4-FFF2-40B4-BE49-F238E27FC236}">
                <a16:creationId xmlns:a16="http://schemas.microsoft.com/office/drawing/2014/main" id="{30EBBFA4-DE01-4F00-AA7A-D29AC197F33B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861702" y="3558469"/>
            <a:ext cx="340843" cy="463057"/>
            <a:chOff x="4656" y="3158"/>
            <a:chExt cx="441" cy="412"/>
          </a:xfrm>
          <a:solidFill>
            <a:schemeClr val="tx1"/>
          </a:solidFill>
        </p:grpSpPr>
        <p:sp>
          <p:nvSpPr>
            <p:cNvPr id="198" name="Freeform 196">
              <a:extLst>
                <a:ext uri="{FF2B5EF4-FFF2-40B4-BE49-F238E27FC236}">
                  <a16:creationId xmlns:a16="http://schemas.microsoft.com/office/drawing/2014/main" id="{90F9CA2D-06F3-4DCC-AFA8-10AF44281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3" y="3498"/>
              <a:ext cx="74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7">
              <a:extLst>
                <a:ext uri="{FF2B5EF4-FFF2-40B4-BE49-F238E27FC236}">
                  <a16:creationId xmlns:a16="http://schemas.microsoft.com/office/drawing/2014/main" id="{44F253D0-CAE4-4B72-A03B-5957CBFB6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1" y="3498"/>
              <a:ext cx="74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8">
              <a:extLst>
                <a:ext uri="{FF2B5EF4-FFF2-40B4-BE49-F238E27FC236}">
                  <a16:creationId xmlns:a16="http://schemas.microsoft.com/office/drawing/2014/main" id="{963F1851-986F-4D9A-B411-6DFC9A950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3158"/>
              <a:ext cx="441" cy="323"/>
            </a:xfrm>
            <a:custGeom>
              <a:avLst/>
              <a:gdLst>
                <a:gd name="T0" fmla="*/ 240 w 288"/>
                <a:gd name="T1" fmla="*/ 216 h 216"/>
                <a:gd name="T2" fmla="*/ 6 w 288"/>
                <a:gd name="T3" fmla="*/ 216 h 216"/>
                <a:gd name="T4" fmla="*/ 0 w 288"/>
                <a:gd name="T5" fmla="*/ 210 h 216"/>
                <a:gd name="T6" fmla="*/ 6 w 288"/>
                <a:gd name="T7" fmla="*/ 204 h 216"/>
                <a:gd name="T8" fmla="*/ 235 w 288"/>
                <a:gd name="T9" fmla="*/ 204 h 216"/>
                <a:gd name="T10" fmla="*/ 258 w 288"/>
                <a:gd name="T11" fmla="*/ 5 h 216"/>
                <a:gd name="T12" fmla="*/ 264 w 288"/>
                <a:gd name="T13" fmla="*/ 0 h 216"/>
                <a:gd name="T14" fmla="*/ 282 w 288"/>
                <a:gd name="T15" fmla="*/ 0 h 216"/>
                <a:gd name="T16" fmla="*/ 288 w 288"/>
                <a:gd name="T17" fmla="*/ 6 h 216"/>
                <a:gd name="T18" fmla="*/ 282 w 288"/>
                <a:gd name="T19" fmla="*/ 12 h 216"/>
                <a:gd name="T20" fmla="*/ 269 w 288"/>
                <a:gd name="T21" fmla="*/ 12 h 216"/>
                <a:gd name="T22" fmla="*/ 246 w 288"/>
                <a:gd name="T23" fmla="*/ 210 h 216"/>
                <a:gd name="T24" fmla="*/ 240 w 288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16">
                  <a:moveTo>
                    <a:pt x="240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3" y="216"/>
                    <a:pt x="0" y="213"/>
                    <a:pt x="0" y="210"/>
                  </a:cubicBezTo>
                  <a:cubicBezTo>
                    <a:pt x="0" y="206"/>
                    <a:pt x="3" y="204"/>
                    <a:pt x="6" y="204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58" y="2"/>
                    <a:pt x="261" y="0"/>
                    <a:pt x="26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2"/>
                    <a:pt x="288" y="6"/>
                  </a:cubicBezTo>
                  <a:cubicBezTo>
                    <a:pt x="288" y="9"/>
                    <a:pt x="285" y="12"/>
                    <a:pt x="282" y="12"/>
                  </a:cubicBezTo>
                  <a:cubicBezTo>
                    <a:pt x="269" y="12"/>
                    <a:pt x="269" y="12"/>
                    <a:pt x="269" y="12"/>
                  </a:cubicBezTo>
                  <a:cubicBezTo>
                    <a:pt x="246" y="210"/>
                    <a:pt x="246" y="210"/>
                    <a:pt x="246" y="210"/>
                  </a:cubicBezTo>
                  <a:cubicBezTo>
                    <a:pt x="245" y="213"/>
                    <a:pt x="243" y="216"/>
                    <a:pt x="240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9">
              <a:extLst>
                <a:ext uri="{FF2B5EF4-FFF2-40B4-BE49-F238E27FC236}">
                  <a16:creationId xmlns:a16="http://schemas.microsoft.com/office/drawing/2014/main" id="{7C34DE45-E858-418B-8221-A5EB1D32A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4" y="3355"/>
              <a:ext cx="184" cy="90"/>
            </a:xfrm>
            <a:custGeom>
              <a:avLst/>
              <a:gdLst>
                <a:gd name="T0" fmla="*/ 114 w 120"/>
                <a:gd name="T1" fmla="*/ 60 h 60"/>
                <a:gd name="T2" fmla="*/ 6 w 120"/>
                <a:gd name="T3" fmla="*/ 60 h 60"/>
                <a:gd name="T4" fmla="*/ 0 w 120"/>
                <a:gd name="T5" fmla="*/ 54 h 60"/>
                <a:gd name="T6" fmla="*/ 0 w 120"/>
                <a:gd name="T7" fmla="*/ 6 h 60"/>
                <a:gd name="T8" fmla="*/ 6 w 120"/>
                <a:gd name="T9" fmla="*/ 0 h 60"/>
                <a:gd name="T10" fmla="*/ 114 w 120"/>
                <a:gd name="T11" fmla="*/ 0 h 60"/>
                <a:gd name="T12" fmla="*/ 120 w 120"/>
                <a:gd name="T13" fmla="*/ 6 h 60"/>
                <a:gd name="T14" fmla="*/ 120 w 120"/>
                <a:gd name="T15" fmla="*/ 54 h 60"/>
                <a:gd name="T16" fmla="*/ 114 w 120"/>
                <a:gd name="T17" fmla="*/ 60 h 60"/>
                <a:gd name="T18" fmla="*/ 12 w 120"/>
                <a:gd name="T19" fmla="*/ 48 h 60"/>
                <a:gd name="T20" fmla="*/ 108 w 120"/>
                <a:gd name="T21" fmla="*/ 48 h 60"/>
                <a:gd name="T22" fmla="*/ 108 w 120"/>
                <a:gd name="T23" fmla="*/ 12 h 60"/>
                <a:gd name="T24" fmla="*/ 12 w 120"/>
                <a:gd name="T25" fmla="*/ 12 h 60"/>
                <a:gd name="T26" fmla="*/ 12 w 120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60">
                  <a:moveTo>
                    <a:pt x="114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20" y="2"/>
                    <a:pt x="120" y="6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7"/>
                    <a:pt x="117" y="60"/>
                    <a:pt x="114" y="60"/>
                  </a:cubicBezTo>
                  <a:close/>
                  <a:moveTo>
                    <a:pt x="12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200">
              <a:extLst>
                <a:ext uri="{FF2B5EF4-FFF2-40B4-BE49-F238E27FC236}">
                  <a16:creationId xmlns:a16="http://schemas.microsoft.com/office/drawing/2014/main" id="{37B455F2-F2DA-4169-BEC0-CDCB5D093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3" y="3301"/>
              <a:ext cx="128" cy="72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1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201">
              <a:extLst>
                <a:ext uri="{FF2B5EF4-FFF2-40B4-BE49-F238E27FC236}">
                  <a16:creationId xmlns:a16="http://schemas.microsoft.com/office/drawing/2014/main" id="{C1DEE3CB-ADAF-4890-8D1B-69833570B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0" y="3230"/>
              <a:ext cx="147" cy="215"/>
            </a:xfrm>
            <a:custGeom>
              <a:avLst/>
              <a:gdLst>
                <a:gd name="T0" fmla="*/ 90 w 96"/>
                <a:gd name="T1" fmla="*/ 144 h 144"/>
                <a:gd name="T2" fmla="*/ 6 w 96"/>
                <a:gd name="T3" fmla="*/ 144 h 144"/>
                <a:gd name="T4" fmla="*/ 0 w 96"/>
                <a:gd name="T5" fmla="*/ 138 h 144"/>
                <a:gd name="T6" fmla="*/ 0 w 96"/>
                <a:gd name="T7" fmla="*/ 6 h 144"/>
                <a:gd name="T8" fmla="*/ 6 w 96"/>
                <a:gd name="T9" fmla="*/ 0 h 144"/>
                <a:gd name="T10" fmla="*/ 90 w 96"/>
                <a:gd name="T11" fmla="*/ 0 h 144"/>
                <a:gd name="T12" fmla="*/ 96 w 96"/>
                <a:gd name="T13" fmla="*/ 6 h 144"/>
                <a:gd name="T14" fmla="*/ 96 w 96"/>
                <a:gd name="T15" fmla="*/ 138 h 144"/>
                <a:gd name="T16" fmla="*/ 90 w 96"/>
                <a:gd name="T17" fmla="*/ 144 h 144"/>
                <a:gd name="T18" fmla="*/ 12 w 96"/>
                <a:gd name="T19" fmla="*/ 132 h 144"/>
                <a:gd name="T20" fmla="*/ 84 w 96"/>
                <a:gd name="T21" fmla="*/ 132 h 144"/>
                <a:gd name="T22" fmla="*/ 84 w 96"/>
                <a:gd name="T23" fmla="*/ 12 h 144"/>
                <a:gd name="T24" fmla="*/ 12 w 96"/>
                <a:gd name="T25" fmla="*/ 12 h 144"/>
                <a:gd name="T26" fmla="*/ 12 w 96"/>
                <a:gd name="T27" fmla="*/ 1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44">
                  <a:moveTo>
                    <a:pt x="90" y="144"/>
                  </a:moveTo>
                  <a:cubicBezTo>
                    <a:pt x="6" y="144"/>
                    <a:pt x="6" y="144"/>
                    <a:pt x="6" y="144"/>
                  </a:cubicBezTo>
                  <a:cubicBezTo>
                    <a:pt x="3" y="144"/>
                    <a:pt x="0" y="141"/>
                    <a:pt x="0" y="1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141"/>
                    <a:pt x="93" y="144"/>
                    <a:pt x="90" y="144"/>
                  </a:cubicBezTo>
                  <a:close/>
                  <a:moveTo>
                    <a:pt x="12" y="132"/>
                  </a:moveTo>
                  <a:cubicBezTo>
                    <a:pt x="84" y="132"/>
                    <a:pt x="84" y="132"/>
                    <a:pt x="84" y="13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0" name="Group 58">
            <a:extLst>
              <a:ext uri="{FF2B5EF4-FFF2-40B4-BE49-F238E27FC236}">
                <a16:creationId xmlns:a16="http://schemas.microsoft.com/office/drawing/2014/main" id="{BCFE1537-AC50-4715-8B12-5FB794A22D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57799" y="4561192"/>
            <a:ext cx="396283" cy="390749"/>
            <a:chOff x="158" y="-446"/>
            <a:chExt cx="358" cy="353"/>
          </a:xfrm>
          <a:solidFill>
            <a:schemeClr val="tx1"/>
          </a:solidFill>
        </p:grpSpPr>
        <p:sp>
          <p:nvSpPr>
            <p:cNvPr id="181" name="Freeform 59">
              <a:extLst>
                <a:ext uri="{FF2B5EF4-FFF2-40B4-BE49-F238E27FC236}">
                  <a16:creationId xmlns:a16="http://schemas.microsoft.com/office/drawing/2014/main" id="{80878279-0381-4D8C-8922-1EE8C2C72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" y="-319"/>
              <a:ext cx="45" cy="21"/>
            </a:xfrm>
            <a:custGeom>
              <a:avLst/>
              <a:gdLst>
                <a:gd name="T0" fmla="*/ 35 w 63"/>
                <a:gd name="T1" fmla="*/ 0 h 28"/>
                <a:gd name="T2" fmla="*/ 32 w 63"/>
                <a:gd name="T3" fmla="*/ 0 h 28"/>
                <a:gd name="T4" fmla="*/ 30 w 63"/>
                <a:gd name="T5" fmla="*/ 0 h 28"/>
                <a:gd name="T6" fmla="*/ 5 w 63"/>
                <a:gd name="T7" fmla="*/ 5 h 28"/>
                <a:gd name="T8" fmla="*/ 0 w 63"/>
                <a:gd name="T9" fmla="*/ 18 h 28"/>
                <a:gd name="T10" fmla="*/ 11 w 63"/>
                <a:gd name="T11" fmla="*/ 28 h 28"/>
                <a:gd name="T12" fmla="*/ 21 w 63"/>
                <a:gd name="T13" fmla="*/ 18 h 28"/>
                <a:gd name="T14" fmla="*/ 30 w 63"/>
                <a:gd name="T15" fmla="*/ 18 h 28"/>
                <a:gd name="T16" fmla="*/ 32 w 63"/>
                <a:gd name="T17" fmla="*/ 18 h 28"/>
                <a:gd name="T18" fmla="*/ 35 w 63"/>
                <a:gd name="T19" fmla="*/ 18 h 28"/>
                <a:gd name="T20" fmla="*/ 42 w 63"/>
                <a:gd name="T21" fmla="*/ 18 h 28"/>
                <a:gd name="T22" fmla="*/ 53 w 63"/>
                <a:gd name="T23" fmla="*/ 28 h 28"/>
                <a:gd name="T24" fmla="*/ 63 w 63"/>
                <a:gd name="T25" fmla="*/ 18 h 28"/>
                <a:gd name="T26" fmla="*/ 58 w 63"/>
                <a:gd name="T27" fmla="*/ 5 h 28"/>
                <a:gd name="T28" fmla="*/ 35 w 63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28">
                  <a:moveTo>
                    <a:pt x="35" y="0"/>
                  </a:moveTo>
                  <a:cubicBezTo>
                    <a:pt x="35" y="0"/>
                    <a:pt x="35" y="0"/>
                    <a:pt x="32" y="0"/>
                  </a:cubicBezTo>
                  <a:cubicBezTo>
                    <a:pt x="32" y="0"/>
                    <a:pt x="32" y="0"/>
                    <a:pt x="30" y="0"/>
                  </a:cubicBezTo>
                  <a:cubicBezTo>
                    <a:pt x="21" y="0"/>
                    <a:pt x="12" y="0"/>
                    <a:pt x="5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5" y="28"/>
                    <a:pt x="11" y="28"/>
                  </a:cubicBezTo>
                  <a:cubicBezTo>
                    <a:pt x="16" y="28"/>
                    <a:pt x="21" y="23"/>
                    <a:pt x="21" y="18"/>
                  </a:cubicBezTo>
                  <a:cubicBezTo>
                    <a:pt x="23" y="18"/>
                    <a:pt x="26" y="18"/>
                    <a:pt x="30" y="18"/>
                  </a:cubicBezTo>
                  <a:cubicBezTo>
                    <a:pt x="30" y="18"/>
                    <a:pt x="30" y="18"/>
                    <a:pt x="32" y="18"/>
                  </a:cubicBezTo>
                  <a:cubicBezTo>
                    <a:pt x="32" y="18"/>
                    <a:pt x="32" y="18"/>
                    <a:pt x="35" y="18"/>
                  </a:cubicBezTo>
                  <a:cubicBezTo>
                    <a:pt x="37" y="18"/>
                    <a:pt x="41" y="18"/>
                    <a:pt x="42" y="18"/>
                  </a:cubicBezTo>
                  <a:cubicBezTo>
                    <a:pt x="42" y="23"/>
                    <a:pt x="48" y="28"/>
                    <a:pt x="53" y="28"/>
                  </a:cubicBezTo>
                  <a:cubicBezTo>
                    <a:pt x="58" y="28"/>
                    <a:pt x="63" y="23"/>
                    <a:pt x="63" y="18"/>
                  </a:cubicBezTo>
                  <a:cubicBezTo>
                    <a:pt x="63" y="12"/>
                    <a:pt x="62" y="9"/>
                    <a:pt x="58" y="5"/>
                  </a:cubicBezTo>
                  <a:cubicBezTo>
                    <a:pt x="51" y="0"/>
                    <a:pt x="44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2" name="Freeform 60">
              <a:extLst>
                <a:ext uri="{FF2B5EF4-FFF2-40B4-BE49-F238E27FC236}">
                  <a16:creationId xmlns:a16="http://schemas.microsoft.com/office/drawing/2014/main" id="{DA0402C3-248A-4333-B09B-E5C2E532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" y="-319"/>
              <a:ext cx="45" cy="21"/>
            </a:xfrm>
            <a:custGeom>
              <a:avLst/>
              <a:gdLst>
                <a:gd name="T0" fmla="*/ 35 w 63"/>
                <a:gd name="T1" fmla="*/ 0 h 28"/>
                <a:gd name="T2" fmla="*/ 31 w 63"/>
                <a:gd name="T3" fmla="*/ 0 h 28"/>
                <a:gd name="T4" fmla="*/ 29 w 63"/>
                <a:gd name="T5" fmla="*/ 0 h 28"/>
                <a:gd name="T6" fmla="*/ 5 w 63"/>
                <a:gd name="T7" fmla="*/ 5 h 28"/>
                <a:gd name="T8" fmla="*/ 0 w 63"/>
                <a:gd name="T9" fmla="*/ 18 h 28"/>
                <a:gd name="T10" fmla="*/ 10 w 63"/>
                <a:gd name="T11" fmla="*/ 28 h 28"/>
                <a:gd name="T12" fmla="*/ 21 w 63"/>
                <a:gd name="T13" fmla="*/ 18 h 28"/>
                <a:gd name="T14" fmla="*/ 29 w 63"/>
                <a:gd name="T15" fmla="*/ 18 h 28"/>
                <a:gd name="T16" fmla="*/ 31 w 63"/>
                <a:gd name="T17" fmla="*/ 18 h 28"/>
                <a:gd name="T18" fmla="*/ 35 w 63"/>
                <a:gd name="T19" fmla="*/ 18 h 28"/>
                <a:gd name="T20" fmla="*/ 42 w 63"/>
                <a:gd name="T21" fmla="*/ 18 h 28"/>
                <a:gd name="T22" fmla="*/ 52 w 63"/>
                <a:gd name="T23" fmla="*/ 28 h 28"/>
                <a:gd name="T24" fmla="*/ 63 w 63"/>
                <a:gd name="T25" fmla="*/ 18 h 28"/>
                <a:gd name="T26" fmla="*/ 58 w 63"/>
                <a:gd name="T27" fmla="*/ 5 h 28"/>
                <a:gd name="T28" fmla="*/ 35 w 63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28">
                  <a:moveTo>
                    <a:pt x="35" y="0"/>
                  </a:moveTo>
                  <a:cubicBezTo>
                    <a:pt x="35" y="0"/>
                    <a:pt x="35" y="0"/>
                    <a:pt x="31" y="0"/>
                  </a:cubicBezTo>
                  <a:cubicBezTo>
                    <a:pt x="31" y="0"/>
                    <a:pt x="31" y="0"/>
                    <a:pt x="29" y="0"/>
                  </a:cubicBezTo>
                  <a:cubicBezTo>
                    <a:pt x="21" y="0"/>
                    <a:pt x="12" y="0"/>
                    <a:pt x="5" y="5"/>
                  </a:cubicBezTo>
                  <a:cubicBezTo>
                    <a:pt x="1" y="9"/>
                    <a:pt x="0" y="12"/>
                    <a:pt x="0" y="18"/>
                  </a:cubicBezTo>
                  <a:cubicBezTo>
                    <a:pt x="0" y="23"/>
                    <a:pt x="5" y="28"/>
                    <a:pt x="10" y="28"/>
                  </a:cubicBezTo>
                  <a:cubicBezTo>
                    <a:pt x="15" y="28"/>
                    <a:pt x="21" y="23"/>
                    <a:pt x="21" y="18"/>
                  </a:cubicBezTo>
                  <a:cubicBezTo>
                    <a:pt x="22" y="18"/>
                    <a:pt x="26" y="18"/>
                    <a:pt x="29" y="18"/>
                  </a:cubicBezTo>
                  <a:cubicBezTo>
                    <a:pt x="29" y="18"/>
                    <a:pt x="29" y="18"/>
                    <a:pt x="31" y="18"/>
                  </a:cubicBezTo>
                  <a:cubicBezTo>
                    <a:pt x="31" y="18"/>
                    <a:pt x="31" y="18"/>
                    <a:pt x="35" y="18"/>
                  </a:cubicBezTo>
                  <a:cubicBezTo>
                    <a:pt x="36" y="18"/>
                    <a:pt x="40" y="18"/>
                    <a:pt x="42" y="18"/>
                  </a:cubicBezTo>
                  <a:cubicBezTo>
                    <a:pt x="42" y="23"/>
                    <a:pt x="47" y="28"/>
                    <a:pt x="52" y="28"/>
                  </a:cubicBezTo>
                  <a:cubicBezTo>
                    <a:pt x="58" y="28"/>
                    <a:pt x="63" y="23"/>
                    <a:pt x="63" y="18"/>
                  </a:cubicBezTo>
                  <a:cubicBezTo>
                    <a:pt x="63" y="12"/>
                    <a:pt x="61" y="9"/>
                    <a:pt x="58" y="5"/>
                  </a:cubicBezTo>
                  <a:cubicBezTo>
                    <a:pt x="51" y="0"/>
                    <a:pt x="4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3" name="Freeform 61">
              <a:extLst>
                <a:ext uri="{FF2B5EF4-FFF2-40B4-BE49-F238E27FC236}">
                  <a16:creationId xmlns:a16="http://schemas.microsoft.com/office/drawing/2014/main" id="{39589D95-0B39-4F44-9083-3C62F544D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" y="-446"/>
              <a:ext cx="358" cy="353"/>
            </a:xfrm>
            <a:custGeom>
              <a:avLst/>
              <a:gdLst>
                <a:gd name="T0" fmla="*/ 330 w 497"/>
                <a:gd name="T1" fmla="*/ 309 h 488"/>
                <a:gd name="T2" fmla="*/ 389 w 497"/>
                <a:gd name="T3" fmla="*/ 205 h 488"/>
                <a:gd name="T4" fmla="*/ 390 w 497"/>
                <a:gd name="T5" fmla="*/ 192 h 488"/>
                <a:gd name="T6" fmla="*/ 311 w 497"/>
                <a:gd name="T7" fmla="*/ 25 h 488"/>
                <a:gd name="T8" fmla="*/ 193 w 497"/>
                <a:gd name="T9" fmla="*/ 26 h 488"/>
                <a:gd name="T10" fmla="*/ 49 w 497"/>
                <a:gd name="T11" fmla="*/ 192 h 488"/>
                <a:gd name="T12" fmla="*/ 59 w 497"/>
                <a:gd name="T13" fmla="*/ 310 h 488"/>
                <a:gd name="T14" fmla="*/ 169 w 497"/>
                <a:gd name="T15" fmla="*/ 308 h 488"/>
                <a:gd name="T16" fmla="*/ 0 w 497"/>
                <a:gd name="T17" fmla="*/ 412 h 488"/>
                <a:gd name="T18" fmla="*/ 10 w 497"/>
                <a:gd name="T19" fmla="*/ 488 h 488"/>
                <a:gd name="T20" fmla="*/ 497 w 497"/>
                <a:gd name="T21" fmla="*/ 478 h 488"/>
                <a:gd name="T22" fmla="*/ 347 w 497"/>
                <a:gd name="T23" fmla="*/ 312 h 488"/>
                <a:gd name="T24" fmla="*/ 344 w 497"/>
                <a:gd name="T25" fmla="*/ 235 h 488"/>
                <a:gd name="T26" fmla="*/ 249 w 497"/>
                <a:gd name="T27" fmla="*/ 226 h 488"/>
                <a:gd name="T28" fmla="*/ 156 w 497"/>
                <a:gd name="T29" fmla="*/ 235 h 488"/>
                <a:gd name="T30" fmla="*/ 144 w 497"/>
                <a:gd name="T31" fmla="*/ 225 h 488"/>
                <a:gd name="T32" fmla="*/ 140 w 497"/>
                <a:gd name="T33" fmla="*/ 223 h 488"/>
                <a:gd name="T34" fmla="*/ 135 w 497"/>
                <a:gd name="T35" fmla="*/ 195 h 488"/>
                <a:gd name="T36" fmla="*/ 137 w 497"/>
                <a:gd name="T37" fmla="*/ 189 h 488"/>
                <a:gd name="T38" fmla="*/ 213 w 497"/>
                <a:gd name="T39" fmla="*/ 152 h 488"/>
                <a:gd name="T40" fmla="*/ 289 w 497"/>
                <a:gd name="T41" fmla="*/ 154 h 488"/>
                <a:gd name="T42" fmla="*/ 368 w 497"/>
                <a:gd name="T43" fmla="*/ 205 h 488"/>
                <a:gd name="T44" fmla="*/ 379 w 497"/>
                <a:gd name="T45" fmla="*/ 113 h 488"/>
                <a:gd name="T46" fmla="*/ 357 w 497"/>
                <a:gd name="T47" fmla="*/ 164 h 488"/>
                <a:gd name="T48" fmla="*/ 334 w 497"/>
                <a:gd name="T49" fmla="*/ 81 h 488"/>
                <a:gd name="T50" fmla="*/ 379 w 497"/>
                <a:gd name="T51" fmla="*/ 113 h 488"/>
                <a:gd name="T52" fmla="*/ 314 w 497"/>
                <a:gd name="T53" fmla="*/ 81 h 488"/>
                <a:gd name="T54" fmla="*/ 282 w 497"/>
                <a:gd name="T55" fmla="*/ 135 h 488"/>
                <a:gd name="T56" fmla="*/ 191 w 497"/>
                <a:gd name="T57" fmla="*/ 81 h 488"/>
                <a:gd name="T58" fmla="*/ 177 w 497"/>
                <a:gd name="T59" fmla="*/ 52 h 488"/>
                <a:gd name="T60" fmla="*/ 195 w 497"/>
                <a:gd name="T61" fmla="*/ 138 h 488"/>
                <a:gd name="T62" fmla="*/ 133 w 497"/>
                <a:gd name="T63" fmla="*/ 166 h 488"/>
                <a:gd name="T64" fmla="*/ 177 w 497"/>
                <a:gd name="T65" fmla="*/ 52 h 488"/>
                <a:gd name="T66" fmla="*/ 69 w 497"/>
                <a:gd name="T67" fmla="*/ 192 h 488"/>
                <a:gd name="T68" fmla="*/ 115 w 497"/>
                <a:gd name="T69" fmla="*/ 187 h 488"/>
                <a:gd name="T70" fmla="*/ 133 w 497"/>
                <a:gd name="T71" fmla="*/ 243 h 488"/>
                <a:gd name="T72" fmla="*/ 162 w 497"/>
                <a:gd name="T73" fmla="*/ 262 h 488"/>
                <a:gd name="T74" fmla="*/ 338 w 497"/>
                <a:gd name="T75" fmla="*/ 262 h 488"/>
                <a:gd name="T76" fmla="*/ 162 w 497"/>
                <a:gd name="T77" fmla="*/ 262 h 488"/>
                <a:gd name="T78" fmla="*/ 155 w 497"/>
                <a:gd name="T79" fmla="*/ 330 h 488"/>
                <a:gd name="T80" fmla="*/ 238 w 497"/>
                <a:gd name="T81" fmla="*/ 347 h 488"/>
                <a:gd name="T82" fmla="*/ 20 w 497"/>
                <a:gd name="T83" fmla="*/ 468 h 488"/>
                <a:gd name="T84" fmla="*/ 477 w 497"/>
                <a:gd name="T85" fmla="*/ 468 h 488"/>
                <a:gd name="T86" fmla="*/ 260 w 497"/>
                <a:gd name="T87" fmla="*/ 347 h 488"/>
                <a:gd name="T88" fmla="*/ 343 w 497"/>
                <a:gd name="T89" fmla="*/ 332 h 488"/>
                <a:gd name="T90" fmla="*/ 477 w 497"/>
                <a:gd name="T91" fmla="*/ 46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88">
                  <a:moveTo>
                    <a:pt x="347" y="312"/>
                  </a:moveTo>
                  <a:cubicBezTo>
                    <a:pt x="340" y="311"/>
                    <a:pt x="335" y="310"/>
                    <a:pt x="330" y="309"/>
                  </a:cubicBezTo>
                  <a:cubicBezTo>
                    <a:pt x="348" y="292"/>
                    <a:pt x="362" y="270"/>
                    <a:pt x="364" y="244"/>
                  </a:cubicBezTo>
                  <a:cubicBezTo>
                    <a:pt x="378" y="239"/>
                    <a:pt x="389" y="223"/>
                    <a:pt x="389" y="205"/>
                  </a:cubicBezTo>
                  <a:cubicBezTo>
                    <a:pt x="389" y="202"/>
                    <a:pt x="388" y="199"/>
                    <a:pt x="388" y="196"/>
                  </a:cubicBezTo>
                  <a:cubicBezTo>
                    <a:pt x="389" y="195"/>
                    <a:pt x="390" y="193"/>
                    <a:pt x="390" y="192"/>
                  </a:cubicBezTo>
                  <a:cubicBezTo>
                    <a:pt x="390" y="192"/>
                    <a:pt x="390" y="192"/>
                    <a:pt x="400" y="117"/>
                  </a:cubicBezTo>
                  <a:cubicBezTo>
                    <a:pt x="400" y="117"/>
                    <a:pt x="410" y="47"/>
                    <a:pt x="311" y="25"/>
                  </a:cubicBezTo>
                  <a:cubicBezTo>
                    <a:pt x="297" y="10"/>
                    <a:pt x="276" y="0"/>
                    <a:pt x="252" y="0"/>
                  </a:cubicBezTo>
                  <a:cubicBezTo>
                    <a:pt x="229" y="0"/>
                    <a:pt x="208" y="10"/>
                    <a:pt x="193" y="26"/>
                  </a:cubicBezTo>
                  <a:cubicBezTo>
                    <a:pt x="125" y="41"/>
                    <a:pt x="109" y="79"/>
                    <a:pt x="106" y="101"/>
                  </a:cubicBezTo>
                  <a:cubicBezTo>
                    <a:pt x="72" y="117"/>
                    <a:pt x="49" y="152"/>
                    <a:pt x="49" y="192"/>
                  </a:cubicBezTo>
                  <a:cubicBezTo>
                    <a:pt x="49" y="300"/>
                    <a:pt x="49" y="300"/>
                    <a:pt x="49" y="300"/>
                  </a:cubicBezTo>
                  <a:cubicBezTo>
                    <a:pt x="49" y="306"/>
                    <a:pt x="54" y="310"/>
                    <a:pt x="59" y="310"/>
                  </a:cubicBezTo>
                  <a:cubicBezTo>
                    <a:pt x="93" y="310"/>
                    <a:pt x="123" y="293"/>
                    <a:pt x="141" y="268"/>
                  </a:cubicBezTo>
                  <a:cubicBezTo>
                    <a:pt x="148" y="283"/>
                    <a:pt x="157" y="296"/>
                    <a:pt x="169" y="308"/>
                  </a:cubicBezTo>
                  <a:cubicBezTo>
                    <a:pt x="164" y="309"/>
                    <a:pt x="158" y="310"/>
                    <a:pt x="152" y="312"/>
                  </a:cubicBezTo>
                  <a:cubicBezTo>
                    <a:pt x="77" y="320"/>
                    <a:pt x="0" y="330"/>
                    <a:pt x="0" y="412"/>
                  </a:cubicBezTo>
                  <a:cubicBezTo>
                    <a:pt x="0" y="412"/>
                    <a:pt x="0" y="412"/>
                    <a:pt x="0" y="478"/>
                  </a:cubicBezTo>
                  <a:cubicBezTo>
                    <a:pt x="0" y="483"/>
                    <a:pt x="5" y="488"/>
                    <a:pt x="10" y="488"/>
                  </a:cubicBezTo>
                  <a:cubicBezTo>
                    <a:pt x="10" y="488"/>
                    <a:pt x="10" y="488"/>
                    <a:pt x="487" y="488"/>
                  </a:cubicBezTo>
                  <a:cubicBezTo>
                    <a:pt x="492" y="488"/>
                    <a:pt x="497" y="483"/>
                    <a:pt x="497" y="478"/>
                  </a:cubicBezTo>
                  <a:cubicBezTo>
                    <a:pt x="497" y="478"/>
                    <a:pt x="497" y="478"/>
                    <a:pt x="497" y="412"/>
                  </a:cubicBezTo>
                  <a:cubicBezTo>
                    <a:pt x="497" y="332"/>
                    <a:pt x="425" y="322"/>
                    <a:pt x="347" y="312"/>
                  </a:cubicBezTo>
                  <a:close/>
                  <a:moveTo>
                    <a:pt x="354" y="225"/>
                  </a:moveTo>
                  <a:cubicBezTo>
                    <a:pt x="349" y="225"/>
                    <a:pt x="344" y="230"/>
                    <a:pt x="344" y="235"/>
                  </a:cubicBezTo>
                  <a:cubicBezTo>
                    <a:pt x="344" y="238"/>
                    <a:pt x="343" y="240"/>
                    <a:pt x="343" y="242"/>
                  </a:cubicBezTo>
                  <a:cubicBezTo>
                    <a:pt x="326" y="236"/>
                    <a:pt x="289" y="226"/>
                    <a:pt x="249" y="226"/>
                  </a:cubicBezTo>
                  <a:cubicBezTo>
                    <a:pt x="210" y="226"/>
                    <a:pt x="174" y="236"/>
                    <a:pt x="157" y="242"/>
                  </a:cubicBezTo>
                  <a:cubicBezTo>
                    <a:pt x="156" y="240"/>
                    <a:pt x="156" y="238"/>
                    <a:pt x="156" y="235"/>
                  </a:cubicBezTo>
                  <a:cubicBezTo>
                    <a:pt x="156" y="230"/>
                    <a:pt x="151" y="225"/>
                    <a:pt x="146" y="225"/>
                  </a:cubicBezTo>
                  <a:cubicBezTo>
                    <a:pt x="145" y="225"/>
                    <a:pt x="144" y="225"/>
                    <a:pt x="144" y="225"/>
                  </a:cubicBezTo>
                  <a:cubicBezTo>
                    <a:pt x="142" y="220"/>
                    <a:pt x="141" y="215"/>
                    <a:pt x="141" y="211"/>
                  </a:cubicBezTo>
                  <a:cubicBezTo>
                    <a:pt x="141" y="215"/>
                    <a:pt x="140" y="219"/>
                    <a:pt x="140" y="223"/>
                  </a:cubicBezTo>
                  <a:cubicBezTo>
                    <a:pt x="135" y="219"/>
                    <a:pt x="134" y="210"/>
                    <a:pt x="134" y="205"/>
                  </a:cubicBezTo>
                  <a:cubicBezTo>
                    <a:pt x="134" y="201"/>
                    <a:pt x="134" y="198"/>
                    <a:pt x="135" y="195"/>
                  </a:cubicBezTo>
                  <a:cubicBezTo>
                    <a:pt x="135" y="194"/>
                    <a:pt x="136" y="193"/>
                    <a:pt x="136" y="192"/>
                  </a:cubicBezTo>
                  <a:cubicBezTo>
                    <a:pt x="136" y="191"/>
                    <a:pt x="137" y="190"/>
                    <a:pt x="137" y="189"/>
                  </a:cubicBezTo>
                  <a:cubicBezTo>
                    <a:pt x="141" y="184"/>
                    <a:pt x="144" y="184"/>
                    <a:pt x="146" y="184"/>
                  </a:cubicBezTo>
                  <a:cubicBezTo>
                    <a:pt x="147" y="184"/>
                    <a:pt x="151" y="182"/>
                    <a:pt x="213" y="152"/>
                  </a:cubicBezTo>
                  <a:cubicBezTo>
                    <a:pt x="225" y="159"/>
                    <a:pt x="238" y="163"/>
                    <a:pt x="252" y="163"/>
                  </a:cubicBezTo>
                  <a:cubicBezTo>
                    <a:pt x="266" y="163"/>
                    <a:pt x="278" y="160"/>
                    <a:pt x="289" y="154"/>
                  </a:cubicBezTo>
                  <a:cubicBezTo>
                    <a:pt x="305" y="161"/>
                    <a:pt x="353" y="184"/>
                    <a:pt x="354" y="184"/>
                  </a:cubicBezTo>
                  <a:cubicBezTo>
                    <a:pt x="364" y="184"/>
                    <a:pt x="368" y="198"/>
                    <a:pt x="368" y="205"/>
                  </a:cubicBezTo>
                  <a:cubicBezTo>
                    <a:pt x="368" y="212"/>
                    <a:pt x="364" y="225"/>
                    <a:pt x="354" y="225"/>
                  </a:cubicBezTo>
                  <a:close/>
                  <a:moveTo>
                    <a:pt x="379" y="113"/>
                  </a:moveTo>
                  <a:cubicBezTo>
                    <a:pt x="379" y="113"/>
                    <a:pt x="379" y="113"/>
                    <a:pt x="372" y="169"/>
                  </a:cubicBezTo>
                  <a:cubicBezTo>
                    <a:pt x="367" y="166"/>
                    <a:pt x="363" y="164"/>
                    <a:pt x="357" y="164"/>
                  </a:cubicBezTo>
                  <a:cubicBezTo>
                    <a:pt x="357" y="164"/>
                    <a:pt x="357" y="164"/>
                    <a:pt x="309" y="140"/>
                  </a:cubicBezTo>
                  <a:cubicBezTo>
                    <a:pt x="324" y="125"/>
                    <a:pt x="334" y="104"/>
                    <a:pt x="334" y="81"/>
                  </a:cubicBezTo>
                  <a:cubicBezTo>
                    <a:pt x="334" y="71"/>
                    <a:pt x="332" y="61"/>
                    <a:pt x="328" y="51"/>
                  </a:cubicBezTo>
                  <a:cubicBezTo>
                    <a:pt x="385" y="72"/>
                    <a:pt x="379" y="112"/>
                    <a:pt x="379" y="113"/>
                  </a:cubicBezTo>
                  <a:close/>
                  <a:moveTo>
                    <a:pt x="252" y="20"/>
                  </a:moveTo>
                  <a:cubicBezTo>
                    <a:pt x="286" y="20"/>
                    <a:pt x="314" y="47"/>
                    <a:pt x="314" y="81"/>
                  </a:cubicBezTo>
                  <a:cubicBezTo>
                    <a:pt x="314" y="103"/>
                    <a:pt x="302" y="123"/>
                    <a:pt x="285" y="133"/>
                  </a:cubicBezTo>
                  <a:cubicBezTo>
                    <a:pt x="284" y="134"/>
                    <a:pt x="283" y="134"/>
                    <a:pt x="282" y="135"/>
                  </a:cubicBezTo>
                  <a:cubicBezTo>
                    <a:pt x="274" y="140"/>
                    <a:pt x="263" y="142"/>
                    <a:pt x="252" y="142"/>
                  </a:cubicBezTo>
                  <a:cubicBezTo>
                    <a:pt x="219" y="142"/>
                    <a:pt x="191" y="115"/>
                    <a:pt x="191" y="81"/>
                  </a:cubicBezTo>
                  <a:cubicBezTo>
                    <a:pt x="191" y="47"/>
                    <a:pt x="219" y="20"/>
                    <a:pt x="252" y="20"/>
                  </a:cubicBezTo>
                  <a:close/>
                  <a:moveTo>
                    <a:pt x="177" y="52"/>
                  </a:moveTo>
                  <a:cubicBezTo>
                    <a:pt x="173" y="61"/>
                    <a:pt x="171" y="71"/>
                    <a:pt x="171" y="81"/>
                  </a:cubicBezTo>
                  <a:cubicBezTo>
                    <a:pt x="171" y="103"/>
                    <a:pt x="180" y="124"/>
                    <a:pt x="195" y="138"/>
                  </a:cubicBezTo>
                  <a:cubicBezTo>
                    <a:pt x="186" y="143"/>
                    <a:pt x="171" y="150"/>
                    <a:pt x="144" y="164"/>
                  </a:cubicBezTo>
                  <a:cubicBezTo>
                    <a:pt x="140" y="164"/>
                    <a:pt x="137" y="164"/>
                    <a:pt x="133" y="166"/>
                  </a:cubicBezTo>
                  <a:cubicBezTo>
                    <a:pt x="126" y="114"/>
                    <a:pt x="126" y="113"/>
                    <a:pt x="126" y="113"/>
                  </a:cubicBezTo>
                  <a:cubicBezTo>
                    <a:pt x="126" y="112"/>
                    <a:pt x="121" y="72"/>
                    <a:pt x="177" y="52"/>
                  </a:cubicBezTo>
                  <a:close/>
                  <a:moveTo>
                    <a:pt x="69" y="289"/>
                  </a:moveTo>
                  <a:cubicBezTo>
                    <a:pt x="69" y="192"/>
                    <a:pt x="69" y="192"/>
                    <a:pt x="69" y="192"/>
                  </a:cubicBezTo>
                  <a:cubicBezTo>
                    <a:pt x="69" y="163"/>
                    <a:pt x="84" y="138"/>
                    <a:pt x="106" y="123"/>
                  </a:cubicBezTo>
                  <a:cubicBezTo>
                    <a:pt x="112" y="163"/>
                    <a:pt x="114" y="180"/>
                    <a:pt x="115" y="187"/>
                  </a:cubicBezTo>
                  <a:cubicBezTo>
                    <a:pt x="113" y="192"/>
                    <a:pt x="113" y="198"/>
                    <a:pt x="113" y="205"/>
                  </a:cubicBezTo>
                  <a:cubicBezTo>
                    <a:pt x="113" y="222"/>
                    <a:pt x="120" y="237"/>
                    <a:pt x="133" y="243"/>
                  </a:cubicBezTo>
                  <a:cubicBezTo>
                    <a:pt x="121" y="268"/>
                    <a:pt x="97" y="286"/>
                    <a:pt x="69" y="289"/>
                  </a:cubicBezTo>
                  <a:close/>
                  <a:moveTo>
                    <a:pt x="162" y="262"/>
                  </a:moveTo>
                  <a:cubicBezTo>
                    <a:pt x="177" y="257"/>
                    <a:pt x="213" y="247"/>
                    <a:pt x="249" y="247"/>
                  </a:cubicBezTo>
                  <a:cubicBezTo>
                    <a:pt x="287" y="247"/>
                    <a:pt x="322" y="257"/>
                    <a:pt x="338" y="262"/>
                  </a:cubicBezTo>
                  <a:cubicBezTo>
                    <a:pt x="321" y="301"/>
                    <a:pt x="273" y="328"/>
                    <a:pt x="250" y="328"/>
                  </a:cubicBezTo>
                  <a:cubicBezTo>
                    <a:pt x="227" y="328"/>
                    <a:pt x="179" y="301"/>
                    <a:pt x="162" y="262"/>
                  </a:cubicBezTo>
                  <a:close/>
                  <a:moveTo>
                    <a:pt x="20" y="412"/>
                  </a:moveTo>
                  <a:cubicBezTo>
                    <a:pt x="20" y="352"/>
                    <a:pt x="72" y="342"/>
                    <a:pt x="155" y="330"/>
                  </a:cubicBezTo>
                  <a:cubicBezTo>
                    <a:pt x="168" y="329"/>
                    <a:pt x="178" y="327"/>
                    <a:pt x="191" y="325"/>
                  </a:cubicBezTo>
                  <a:cubicBezTo>
                    <a:pt x="207" y="337"/>
                    <a:pt x="224" y="344"/>
                    <a:pt x="238" y="347"/>
                  </a:cubicBezTo>
                  <a:cubicBezTo>
                    <a:pt x="238" y="351"/>
                    <a:pt x="238" y="373"/>
                    <a:pt x="238" y="468"/>
                  </a:cubicBezTo>
                  <a:cubicBezTo>
                    <a:pt x="180" y="468"/>
                    <a:pt x="109" y="468"/>
                    <a:pt x="20" y="468"/>
                  </a:cubicBezTo>
                  <a:cubicBezTo>
                    <a:pt x="20" y="468"/>
                    <a:pt x="20" y="468"/>
                    <a:pt x="20" y="412"/>
                  </a:cubicBezTo>
                  <a:close/>
                  <a:moveTo>
                    <a:pt x="477" y="468"/>
                  </a:moveTo>
                  <a:cubicBezTo>
                    <a:pt x="477" y="468"/>
                    <a:pt x="476" y="468"/>
                    <a:pt x="260" y="468"/>
                  </a:cubicBezTo>
                  <a:cubicBezTo>
                    <a:pt x="260" y="454"/>
                    <a:pt x="260" y="422"/>
                    <a:pt x="260" y="347"/>
                  </a:cubicBezTo>
                  <a:cubicBezTo>
                    <a:pt x="275" y="345"/>
                    <a:pt x="293" y="337"/>
                    <a:pt x="310" y="325"/>
                  </a:cubicBezTo>
                  <a:cubicBezTo>
                    <a:pt x="324" y="327"/>
                    <a:pt x="330" y="330"/>
                    <a:pt x="343" y="332"/>
                  </a:cubicBezTo>
                  <a:cubicBezTo>
                    <a:pt x="426" y="342"/>
                    <a:pt x="477" y="352"/>
                    <a:pt x="477" y="412"/>
                  </a:cubicBezTo>
                  <a:cubicBezTo>
                    <a:pt x="477" y="412"/>
                    <a:pt x="477" y="412"/>
                    <a:pt x="477" y="4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Freeform 62">
              <a:extLst>
                <a:ext uri="{FF2B5EF4-FFF2-40B4-BE49-F238E27FC236}">
                  <a16:creationId xmlns:a16="http://schemas.microsoft.com/office/drawing/2014/main" id="{081ACADD-B7C7-4967-8C8A-79966B5F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" y="-188"/>
              <a:ext cx="62" cy="59"/>
            </a:xfrm>
            <a:custGeom>
              <a:avLst/>
              <a:gdLst>
                <a:gd name="T0" fmla="*/ 75 w 86"/>
                <a:gd name="T1" fmla="*/ 32 h 82"/>
                <a:gd name="T2" fmla="*/ 54 w 86"/>
                <a:gd name="T3" fmla="*/ 32 h 82"/>
                <a:gd name="T4" fmla="*/ 54 w 86"/>
                <a:gd name="T5" fmla="*/ 11 h 82"/>
                <a:gd name="T6" fmla="*/ 43 w 86"/>
                <a:gd name="T7" fmla="*/ 0 h 82"/>
                <a:gd name="T8" fmla="*/ 32 w 86"/>
                <a:gd name="T9" fmla="*/ 11 h 82"/>
                <a:gd name="T10" fmla="*/ 32 w 86"/>
                <a:gd name="T11" fmla="*/ 32 h 82"/>
                <a:gd name="T12" fmla="*/ 11 w 86"/>
                <a:gd name="T13" fmla="*/ 32 h 82"/>
                <a:gd name="T14" fmla="*/ 0 w 86"/>
                <a:gd name="T15" fmla="*/ 41 h 82"/>
                <a:gd name="T16" fmla="*/ 11 w 86"/>
                <a:gd name="T17" fmla="*/ 50 h 82"/>
                <a:gd name="T18" fmla="*/ 32 w 86"/>
                <a:gd name="T19" fmla="*/ 50 h 82"/>
                <a:gd name="T20" fmla="*/ 32 w 86"/>
                <a:gd name="T21" fmla="*/ 72 h 82"/>
                <a:gd name="T22" fmla="*/ 43 w 86"/>
                <a:gd name="T23" fmla="*/ 82 h 82"/>
                <a:gd name="T24" fmla="*/ 54 w 86"/>
                <a:gd name="T25" fmla="*/ 72 h 82"/>
                <a:gd name="T26" fmla="*/ 54 w 86"/>
                <a:gd name="T27" fmla="*/ 50 h 82"/>
                <a:gd name="T28" fmla="*/ 75 w 86"/>
                <a:gd name="T29" fmla="*/ 50 h 82"/>
                <a:gd name="T30" fmla="*/ 86 w 86"/>
                <a:gd name="T31" fmla="*/ 41 h 82"/>
                <a:gd name="T32" fmla="*/ 75 w 86"/>
                <a:gd name="T33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2">
                  <a:moveTo>
                    <a:pt x="75" y="32"/>
                  </a:moveTo>
                  <a:cubicBezTo>
                    <a:pt x="75" y="32"/>
                    <a:pt x="75" y="32"/>
                    <a:pt x="54" y="32"/>
                  </a:cubicBezTo>
                  <a:cubicBezTo>
                    <a:pt x="54" y="26"/>
                    <a:pt x="54" y="19"/>
                    <a:pt x="54" y="11"/>
                  </a:cubicBezTo>
                  <a:cubicBezTo>
                    <a:pt x="54" y="5"/>
                    <a:pt x="49" y="0"/>
                    <a:pt x="43" y="0"/>
                  </a:cubicBezTo>
                  <a:cubicBezTo>
                    <a:pt x="37" y="0"/>
                    <a:pt x="32" y="5"/>
                    <a:pt x="32" y="11"/>
                  </a:cubicBezTo>
                  <a:cubicBezTo>
                    <a:pt x="32" y="11"/>
                    <a:pt x="32" y="11"/>
                    <a:pt x="32" y="32"/>
                  </a:cubicBezTo>
                  <a:cubicBezTo>
                    <a:pt x="26" y="32"/>
                    <a:pt x="19" y="32"/>
                    <a:pt x="11" y="32"/>
                  </a:cubicBezTo>
                  <a:cubicBezTo>
                    <a:pt x="6" y="32"/>
                    <a:pt x="0" y="37"/>
                    <a:pt x="0" y="41"/>
                  </a:cubicBezTo>
                  <a:cubicBezTo>
                    <a:pt x="0" y="46"/>
                    <a:pt x="6" y="50"/>
                    <a:pt x="11" y="50"/>
                  </a:cubicBezTo>
                  <a:cubicBezTo>
                    <a:pt x="11" y="50"/>
                    <a:pt x="11" y="50"/>
                    <a:pt x="32" y="50"/>
                  </a:cubicBezTo>
                  <a:cubicBezTo>
                    <a:pt x="32" y="56"/>
                    <a:pt x="32" y="63"/>
                    <a:pt x="32" y="72"/>
                  </a:cubicBezTo>
                  <a:cubicBezTo>
                    <a:pt x="32" y="77"/>
                    <a:pt x="37" y="82"/>
                    <a:pt x="43" y="82"/>
                  </a:cubicBezTo>
                  <a:cubicBezTo>
                    <a:pt x="49" y="82"/>
                    <a:pt x="54" y="77"/>
                    <a:pt x="54" y="72"/>
                  </a:cubicBezTo>
                  <a:cubicBezTo>
                    <a:pt x="54" y="72"/>
                    <a:pt x="54" y="72"/>
                    <a:pt x="54" y="50"/>
                  </a:cubicBezTo>
                  <a:cubicBezTo>
                    <a:pt x="61" y="50"/>
                    <a:pt x="67" y="50"/>
                    <a:pt x="75" y="50"/>
                  </a:cubicBezTo>
                  <a:cubicBezTo>
                    <a:pt x="81" y="50"/>
                    <a:pt x="86" y="46"/>
                    <a:pt x="86" y="41"/>
                  </a:cubicBezTo>
                  <a:cubicBezTo>
                    <a:pt x="86" y="37"/>
                    <a:pt x="81" y="32"/>
                    <a:pt x="7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5" name="Oval 63">
              <a:extLst>
                <a:ext uri="{FF2B5EF4-FFF2-40B4-BE49-F238E27FC236}">
                  <a16:creationId xmlns:a16="http://schemas.microsoft.com/office/drawing/2014/main" id="{6AD79E54-BD42-48C9-A900-C6DAEE0E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-165"/>
              <a:ext cx="17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6" name="Oval 64">
              <a:extLst>
                <a:ext uri="{FF2B5EF4-FFF2-40B4-BE49-F238E27FC236}">
                  <a16:creationId xmlns:a16="http://schemas.microsoft.com/office/drawing/2014/main" id="{A3E93BF8-C9D7-4FAA-AAD4-6D711B17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-135"/>
              <a:ext cx="17" cy="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7" name="Freeform 65">
              <a:extLst>
                <a:ext uri="{FF2B5EF4-FFF2-40B4-BE49-F238E27FC236}">
                  <a16:creationId xmlns:a16="http://schemas.microsoft.com/office/drawing/2014/main" id="{65FBB943-6B60-4B11-91CD-90922C2DB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" y="-416"/>
              <a:ext cx="58" cy="58"/>
            </a:xfrm>
            <a:custGeom>
              <a:avLst/>
              <a:gdLst>
                <a:gd name="T0" fmla="*/ 40 w 81"/>
                <a:gd name="T1" fmla="*/ 81 h 81"/>
                <a:gd name="T2" fmla="*/ 81 w 81"/>
                <a:gd name="T3" fmla="*/ 40 h 81"/>
                <a:gd name="T4" fmla="*/ 40 w 81"/>
                <a:gd name="T5" fmla="*/ 0 h 81"/>
                <a:gd name="T6" fmla="*/ 0 w 81"/>
                <a:gd name="T7" fmla="*/ 40 h 81"/>
                <a:gd name="T8" fmla="*/ 40 w 81"/>
                <a:gd name="T9" fmla="*/ 81 h 81"/>
                <a:gd name="T10" fmla="*/ 40 w 81"/>
                <a:gd name="T11" fmla="*/ 20 h 81"/>
                <a:gd name="T12" fmla="*/ 61 w 81"/>
                <a:gd name="T13" fmla="*/ 40 h 81"/>
                <a:gd name="T14" fmla="*/ 40 w 81"/>
                <a:gd name="T15" fmla="*/ 61 h 81"/>
                <a:gd name="T16" fmla="*/ 20 w 81"/>
                <a:gd name="T17" fmla="*/ 40 h 81"/>
                <a:gd name="T18" fmla="*/ 40 w 81"/>
                <a:gd name="T1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81"/>
                  </a:moveTo>
                  <a:cubicBezTo>
                    <a:pt x="63" y="81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1"/>
                    <a:pt x="40" y="81"/>
                  </a:cubicBezTo>
                  <a:close/>
                  <a:moveTo>
                    <a:pt x="40" y="20"/>
                  </a:moveTo>
                  <a:cubicBezTo>
                    <a:pt x="52" y="20"/>
                    <a:pt x="61" y="29"/>
                    <a:pt x="61" y="40"/>
                  </a:cubicBezTo>
                  <a:cubicBezTo>
                    <a:pt x="61" y="52"/>
                    <a:pt x="52" y="61"/>
                    <a:pt x="40" y="61"/>
                  </a:cubicBezTo>
                  <a:cubicBezTo>
                    <a:pt x="30" y="61"/>
                    <a:pt x="20" y="52"/>
                    <a:pt x="20" y="40"/>
                  </a:cubicBezTo>
                  <a:cubicBezTo>
                    <a:pt x="20" y="29"/>
                    <a:pt x="30" y="20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Freeform 66">
              <a:extLst>
                <a:ext uri="{FF2B5EF4-FFF2-40B4-BE49-F238E27FC236}">
                  <a16:creationId xmlns:a16="http://schemas.microsoft.com/office/drawing/2014/main" id="{9AF0BABD-A8D2-4E06-AF6D-9DFC6ACEF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" y="-299"/>
              <a:ext cx="0" cy="4"/>
            </a:xfrm>
            <a:custGeom>
              <a:avLst/>
              <a:gdLst>
                <a:gd name="T0" fmla="*/ 5 h 5"/>
                <a:gd name="T1" fmla="*/ 0 h 5"/>
                <a:gd name="T2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cubicBezTo>
                    <a:pt x="0" y="4"/>
                    <a:pt x="0" y="2"/>
                    <a:pt x="0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08" name="Group 69">
            <a:extLst>
              <a:ext uri="{FF2B5EF4-FFF2-40B4-BE49-F238E27FC236}">
                <a16:creationId xmlns:a16="http://schemas.microsoft.com/office/drawing/2014/main" id="{3D29D251-BE81-4D96-857E-C170971D36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23226" y="1516009"/>
            <a:ext cx="271437" cy="489495"/>
            <a:chOff x="1652" y="1894"/>
            <a:chExt cx="239" cy="431"/>
          </a:xfrm>
          <a:solidFill>
            <a:schemeClr val="tx1"/>
          </a:solidFill>
        </p:grpSpPr>
        <p:sp>
          <p:nvSpPr>
            <p:cNvPr id="209" name="Freeform 70">
              <a:extLst>
                <a:ext uri="{FF2B5EF4-FFF2-40B4-BE49-F238E27FC236}">
                  <a16:creationId xmlns:a16="http://schemas.microsoft.com/office/drawing/2014/main" id="{755C5BFE-C33E-4358-A580-26FD14CB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2235"/>
              <a:ext cx="19" cy="90"/>
            </a:xfrm>
            <a:custGeom>
              <a:avLst/>
              <a:gdLst>
                <a:gd name="T0" fmla="*/ 6 w 12"/>
                <a:gd name="T1" fmla="*/ 60 h 60"/>
                <a:gd name="T2" fmla="*/ 0 w 12"/>
                <a:gd name="T3" fmla="*/ 54 h 60"/>
                <a:gd name="T4" fmla="*/ 0 w 12"/>
                <a:gd name="T5" fmla="*/ 6 h 60"/>
                <a:gd name="T6" fmla="*/ 6 w 12"/>
                <a:gd name="T7" fmla="*/ 0 h 60"/>
                <a:gd name="T8" fmla="*/ 12 w 12"/>
                <a:gd name="T9" fmla="*/ 6 h 60"/>
                <a:gd name="T10" fmla="*/ 12 w 12"/>
                <a:gd name="T11" fmla="*/ 54 h 60"/>
                <a:gd name="T12" fmla="*/ 6 w 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0">
                  <a:moveTo>
                    <a:pt x="6" y="60"/>
                  </a:move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1">
              <a:extLst>
                <a:ext uri="{FF2B5EF4-FFF2-40B4-BE49-F238E27FC236}">
                  <a16:creationId xmlns:a16="http://schemas.microsoft.com/office/drawing/2014/main" id="{7CF2B251-76E6-489A-B8E0-D1871306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1894"/>
              <a:ext cx="129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10"/>
                    <a:pt x="81" y="12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2">
              <a:extLst>
                <a:ext uri="{FF2B5EF4-FFF2-40B4-BE49-F238E27FC236}">
                  <a16:creationId xmlns:a16="http://schemas.microsoft.com/office/drawing/2014/main" id="{10681CE0-FC22-424E-AD88-61ED41DE5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038"/>
              <a:ext cx="46" cy="18"/>
            </a:xfrm>
            <a:custGeom>
              <a:avLst/>
              <a:gdLst>
                <a:gd name="T0" fmla="*/ 24 w 30"/>
                <a:gd name="T1" fmla="*/ 12 h 12"/>
                <a:gd name="T2" fmla="*/ 6 w 30"/>
                <a:gd name="T3" fmla="*/ 12 h 12"/>
                <a:gd name="T4" fmla="*/ 0 w 30"/>
                <a:gd name="T5" fmla="*/ 6 h 12"/>
                <a:gd name="T6" fmla="*/ 6 w 30"/>
                <a:gd name="T7" fmla="*/ 0 h 12"/>
                <a:gd name="T8" fmla="*/ 24 w 30"/>
                <a:gd name="T9" fmla="*/ 0 h 12"/>
                <a:gd name="T10" fmla="*/ 30 w 30"/>
                <a:gd name="T11" fmla="*/ 6 h 12"/>
                <a:gd name="T12" fmla="*/ 24 w 3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ubicBezTo>
                    <a:pt x="30" y="10"/>
                    <a:pt x="27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3">
              <a:extLst>
                <a:ext uri="{FF2B5EF4-FFF2-40B4-BE49-F238E27FC236}">
                  <a16:creationId xmlns:a16="http://schemas.microsoft.com/office/drawing/2014/main" id="{540997E7-1EC1-4B5A-9AEB-BF730199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074"/>
              <a:ext cx="46" cy="18"/>
            </a:xfrm>
            <a:custGeom>
              <a:avLst/>
              <a:gdLst>
                <a:gd name="T0" fmla="*/ 24 w 30"/>
                <a:gd name="T1" fmla="*/ 12 h 12"/>
                <a:gd name="T2" fmla="*/ 6 w 30"/>
                <a:gd name="T3" fmla="*/ 12 h 12"/>
                <a:gd name="T4" fmla="*/ 0 w 30"/>
                <a:gd name="T5" fmla="*/ 6 h 12"/>
                <a:gd name="T6" fmla="*/ 6 w 30"/>
                <a:gd name="T7" fmla="*/ 0 h 12"/>
                <a:gd name="T8" fmla="*/ 24 w 30"/>
                <a:gd name="T9" fmla="*/ 0 h 12"/>
                <a:gd name="T10" fmla="*/ 30 w 30"/>
                <a:gd name="T11" fmla="*/ 6 h 12"/>
                <a:gd name="T12" fmla="*/ 24 w 3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ubicBezTo>
                    <a:pt x="30" y="10"/>
                    <a:pt x="27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4">
              <a:extLst>
                <a:ext uri="{FF2B5EF4-FFF2-40B4-BE49-F238E27FC236}">
                  <a16:creationId xmlns:a16="http://schemas.microsoft.com/office/drawing/2014/main" id="{6FE78A77-7AB5-4C44-86F9-40BFC97CC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" y="2110"/>
              <a:ext cx="46" cy="18"/>
            </a:xfrm>
            <a:custGeom>
              <a:avLst/>
              <a:gdLst>
                <a:gd name="T0" fmla="*/ 24 w 30"/>
                <a:gd name="T1" fmla="*/ 12 h 12"/>
                <a:gd name="T2" fmla="*/ 6 w 30"/>
                <a:gd name="T3" fmla="*/ 12 h 12"/>
                <a:gd name="T4" fmla="*/ 0 w 30"/>
                <a:gd name="T5" fmla="*/ 6 h 12"/>
                <a:gd name="T6" fmla="*/ 6 w 30"/>
                <a:gd name="T7" fmla="*/ 0 h 12"/>
                <a:gd name="T8" fmla="*/ 24 w 30"/>
                <a:gd name="T9" fmla="*/ 0 h 12"/>
                <a:gd name="T10" fmla="*/ 30 w 30"/>
                <a:gd name="T11" fmla="*/ 6 h 12"/>
                <a:gd name="T12" fmla="*/ 24 w 3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3"/>
                    <a:pt x="30" y="6"/>
                  </a:cubicBezTo>
                  <a:cubicBezTo>
                    <a:pt x="30" y="10"/>
                    <a:pt x="27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5">
              <a:extLst>
                <a:ext uri="{FF2B5EF4-FFF2-40B4-BE49-F238E27FC236}">
                  <a16:creationId xmlns:a16="http://schemas.microsoft.com/office/drawing/2014/main" id="{2EC4CA91-F6D1-4CCC-B778-E57AF7D7CA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7" y="1984"/>
              <a:ext cx="129" cy="269"/>
            </a:xfrm>
            <a:custGeom>
              <a:avLst/>
              <a:gdLst>
                <a:gd name="T0" fmla="*/ 42 w 84"/>
                <a:gd name="T1" fmla="*/ 180 h 180"/>
                <a:gd name="T2" fmla="*/ 0 w 84"/>
                <a:gd name="T3" fmla="*/ 126 h 180"/>
                <a:gd name="T4" fmla="*/ 0 w 84"/>
                <a:gd name="T5" fmla="*/ 6 h 180"/>
                <a:gd name="T6" fmla="*/ 6 w 84"/>
                <a:gd name="T7" fmla="*/ 0 h 180"/>
                <a:gd name="T8" fmla="*/ 78 w 84"/>
                <a:gd name="T9" fmla="*/ 0 h 180"/>
                <a:gd name="T10" fmla="*/ 84 w 84"/>
                <a:gd name="T11" fmla="*/ 6 h 180"/>
                <a:gd name="T12" fmla="*/ 84 w 84"/>
                <a:gd name="T13" fmla="*/ 126 h 180"/>
                <a:gd name="T14" fmla="*/ 42 w 84"/>
                <a:gd name="T15" fmla="*/ 180 h 180"/>
                <a:gd name="T16" fmla="*/ 12 w 84"/>
                <a:gd name="T17" fmla="*/ 12 h 180"/>
                <a:gd name="T18" fmla="*/ 12 w 84"/>
                <a:gd name="T19" fmla="*/ 126 h 180"/>
                <a:gd name="T20" fmla="*/ 42 w 84"/>
                <a:gd name="T21" fmla="*/ 168 h 180"/>
                <a:gd name="T22" fmla="*/ 72 w 84"/>
                <a:gd name="T23" fmla="*/ 126 h 180"/>
                <a:gd name="T24" fmla="*/ 72 w 84"/>
                <a:gd name="T25" fmla="*/ 12 h 180"/>
                <a:gd name="T26" fmla="*/ 12 w 84"/>
                <a:gd name="T27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80">
                  <a:moveTo>
                    <a:pt x="42" y="180"/>
                  </a:moveTo>
                  <a:cubicBezTo>
                    <a:pt x="17" y="180"/>
                    <a:pt x="0" y="15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59"/>
                    <a:pt x="67" y="180"/>
                    <a:pt x="42" y="180"/>
                  </a:cubicBezTo>
                  <a:close/>
                  <a:moveTo>
                    <a:pt x="12" y="12"/>
                  </a:moveTo>
                  <a:cubicBezTo>
                    <a:pt x="12" y="126"/>
                    <a:pt x="12" y="126"/>
                    <a:pt x="12" y="126"/>
                  </a:cubicBezTo>
                  <a:cubicBezTo>
                    <a:pt x="12" y="146"/>
                    <a:pt x="20" y="168"/>
                    <a:pt x="42" y="168"/>
                  </a:cubicBezTo>
                  <a:cubicBezTo>
                    <a:pt x="63" y="168"/>
                    <a:pt x="72" y="147"/>
                    <a:pt x="72" y="126"/>
                  </a:cubicBezTo>
                  <a:cubicBezTo>
                    <a:pt x="72" y="12"/>
                    <a:pt x="72" y="12"/>
                    <a:pt x="72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76">
              <a:extLst>
                <a:ext uri="{FF2B5EF4-FFF2-40B4-BE49-F238E27FC236}">
                  <a16:creationId xmlns:a16="http://schemas.microsoft.com/office/drawing/2014/main" id="{F65B6B94-3363-47CA-847B-47BDC4CC2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" y="1894"/>
              <a:ext cx="55" cy="108"/>
            </a:xfrm>
            <a:custGeom>
              <a:avLst/>
              <a:gdLst>
                <a:gd name="T0" fmla="*/ 30 w 36"/>
                <a:gd name="T1" fmla="*/ 72 h 72"/>
                <a:gd name="T2" fmla="*/ 6 w 36"/>
                <a:gd name="T3" fmla="*/ 72 h 72"/>
                <a:gd name="T4" fmla="*/ 0 w 36"/>
                <a:gd name="T5" fmla="*/ 66 h 72"/>
                <a:gd name="T6" fmla="*/ 0 w 36"/>
                <a:gd name="T7" fmla="*/ 6 h 72"/>
                <a:gd name="T8" fmla="*/ 6 w 36"/>
                <a:gd name="T9" fmla="*/ 0 h 72"/>
                <a:gd name="T10" fmla="*/ 30 w 36"/>
                <a:gd name="T11" fmla="*/ 0 h 72"/>
                <a:gd name="T12" fmla="*/ 36 w 36"/>
                <a:gd name="T13" fmla="*/ 6 h 72"/>
                <a:gd name="T14" fmla="*/ 36 w 36"/>
                <a:gd name="T15" fmla="*/ 66 h 72"/>
                <a:gd name="T16" fmla="*/ 30 w 36"/>
                <a:gd name="T17" fmla="*/ 72 h 72"/>
                <a:gd name="T18" fmla="*/ 12 w 36"/>
                <a:gd name="T19" fmla="*/ 60 h 72"/>
                <a:gd name="T20" fmla="*/ 24 w 36"/>
                <a:gd name="T21" fmla="*/ 60 h 72"/>
                <a:gd name="T22" fmla="*/ 24 w 36"/>
                <a:gd name="T23" fmla="*/ 12 h 72"/>
                <a:gd name="T24" fmla="*/ 12 w 36"/>
                <a:gd name="T25" fmla="*/ 12 h 72"/>
                <a:gd name="T26" fmla="*/ 12 w 36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30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3"/>
                    <a:pt x="36" y="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0"/>
                    <a:pt x="33" y="72"/>
                    <a:pt x="30" y="72"/>
                  </a:cubicBezTo>
                  <a:close/>
                  <a:moveTo>
                    <a:pt x="12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7">
              <a:extLst>
                <a:ext uri="{FF2B5EF4-FFF2-40B4-BE49-F238E27FC236}">
                  <a16:creationId xmlns:a16="http://schemas.microsoft.com/office/drawing/2014/main" id="{DA09E0D0-4067-4B7E-AF2B-C48231AA3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1984"/>
              <a:ext cx="239" cy="18"/>
            </a:xfrm>
            <a:custGeom>
              <a:avLst/>
              <a:gdLst>
                <a:gd name="T0" fmla="*/ 150 w 156"/>
                <a:gd name="T1" fmla="*/ 12 h 12"/>
                <a:gd name="T2" fmla="*/ 6 w 156"/>
                <a:gd name="T3" fmla="*/ 12 h 12"/>
                <a:gd name="T4" fmla="*/ 0 w 156"/>
                <a:gd name="T5" fmla="*/ 6 h 12"/>
                <a:gd name="T6" fmla="*/ 6 w 156"/>
                <a:gd name="T7" fmla="*/ 0 h 12"/>
                <a:gd name="T8" fmla="*/ 150 w 156"/>
                <a:gd name="T9" fmla="*/ 0 h 12"/>
                <a:gd name="T10" fmla="*/ 156 w 156"/>
                <a:gd name="T11" fmla="*/ 6 h 12"/>
                <a:gd name="T12" fmla="*/ 150 w 15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2">
                  <a:moveTo>
                    <a:pt x="15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3"/>
                    <a:pt x="156" y="6"/>
                  </a:cubicBezTo>
                  <a:cubicBezTo>
                    <a:pt x="156" y="10"/>
                    <a:pt x="153" y="12"/>
                    <a:pt x="15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7597E2F-70EB-4063-BBB8-CB9566D310E3}"/>
              </a:ext>
            </a:extLst>
          </p:cNvPr>
          <p:cNvSpPr/>
          <p:nvPr/>
        </p:nvSpPr>
        <p:spPr>
          <a:xfrm flipH="1">
            <a:off x="6316776" y="1443381"/>
            <a:ext cx="460333" cy="588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22AC475-4644-4AB2-96DD-BC487158E847}"/>
              </a:ext>
            </a:extLst>
          </p:cNvPr>
          <p:cNvSpPr txBox="1"/>
          <p:nvPr/>
        </p:nvSpPr>
        <p:spPr>
          <a:xfrm>
            <a:off x="5905489" y="2080907"/>
            <a:ext cx="128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Sterilization</a:t>
            </a:r>
          </a:p>
          <a:p>
            <a:pPr algn="ctr"/>
            <a:r>
              <a:rPr lang="en-US" dirty="0"/>
              <a:t>(offsite)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AA64C3A-DF8E-4294-B4B1-505A85F89BFF}"/>
              </a:ext>
            </a:extLst>
          </p:cNvPr>
          <p:cNvCxnSpPr>
            <a:cxnSpLocks/>
          </p:cNvCxnSpPr>
          <p:nvPr/>
        </p:nvCxnSpPr>
        <p:spPr>
          <a:xfrm flipV="1">
            <a:off x="6590177" y="2684101"/>
            <a:ext cx="0" cy="737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601749CF-7F8B-4396-8A5A-3ED7FC31B2C1}"/>
              </a:ext>
            </a:extLst>
          </p:cNvPr>
          <p:cNvCxnSpPr/>
          <p:nvPr/>
        </p:nvCxnSpPr>
        <p:spPr>
          <a:xfrm flipV="1">
            <a:off x="905073" y="1679553"/>
            <a:ext cx="5250957" cy="1477685"/>
          </a:xfrm>
          <a:prstGeom prst="bentConnector3">
            <a:avLst>
              <a:gd name="adj1" fmla="val -3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2E6CC9D-6765-4CB6-896D-A0648A4C15F5}"/>
              </a:ext>
            </a:extLst>
          </p:cNvPr>
          <p:cNvSpPr txBox="1"/>
          <p:nvPr/>
        </p:nvSpPr>
        <p:spPr>
          <a:xfrm>
            <a:off x="3220581" y="1436263"/>
            <a:ext cx="730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48 hours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1EC5C66-AFE4-4FE9-A98C-FB145A2E2945}"/>
              </a:ext>
            </a:extLst>
          </p:cNvPr>
          <p:cNvSpPr txBox="1"/>
          <p:nvPr/>
        </p:nvSpPr>
        <p:spPr>
          <a:xfrm>
            <a:off x="3190746" y="1638720"/>
            <a:ext cx="78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CC9D39DB-368C-4ACF-8FF4-03DFB3E5D628}"/>
              </a:ext>
            </a:extLst>
          </p:cNvPr>
          <p:cNvCxnSpPr>
            <a:cxnSpLocks/>
          </p:cNvCxnSpPr>
          <p:nvPr/>
        </p:nvCxnSpPr>
        <p:spPr>
          <a:xfrm>
            <a:off x="3751530" y="4225712"/>
            <a:ext cx="2094845" cy="536360"/>
          </a:xfrm>
          <a:prstGeom prst="bentConnector3">
            <a:avLst>
              <a:gd name="adj1" fmla="val 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0F9EA73-3F06-436C-8465-366D81493FAC}"/>
              </a:ext>
            </a:extLst>
          </p:cNvPr>
          <p:cNvSpPr txBox="1"/>
          <p:nvPr/>
        </p:nvSpPr>
        <p:spPr>
          <a:xfrm>
            <a:off x="8494327" y="2616361"/>
            <a:ext cx="332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Offsite Sterilization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inventory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Rep. stores “trunk stock”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Transportation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07D7272-79A9-4336-B1EB-855DC1346F5C}"/>
              </a:ext>
            </a:extLst>
          </p:cNvPr>
          <p:cNvSpPr txBox="1"/>
          <p:nvPr/>
        </p:nvSpPr>
        <p:spPr>
          <a:xfrm>
            <a:off x="8440296" y="2275574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Logistics PoC</a:t>
            </a:r>
          </a:p>
        </p:txBody>
      </p:sp>
      <p:sp>
        <p:nvSpPr>
          <p:cNvPr id="241" name="Isosceles Triangle 240">
            <a:extLst>
              <a:ext uri="{FF2B5EF4-FFF2-40B4-BE49-F238E27FC236}">
                <a16:creationId xmlns:a16="http://schemas.microsoft.com/office/drawing/2014/main" id="{255A52E7-7618-46DB-9976-84504DD4BAC2}"/>
              </a:ext>
            </a:extLst>
          </p:cNvPr>
          <p:cNvSpPr/>
          <p:nvPr/>
        </p:nvSpPr>
        <p:spPr>
          <a:xfrm rot="5400000">
            <a:off x="6855844" y="3024759"/>
            <a:ext cx="2442571" cy="301845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952633B-6EEB-40EB-B71D-3543DDC430E1}"/>
              </a:ext>
            </a:extLst>
          </p:cNvPr>
          <p:cNvSpPr txBox="1"/>
          <p:nvPr/>
        </p:nvSpPr>
        <p:spPr>
          <a:xfrm>
            <a:off x="4391792" y="3927908"/>
            <a:ext cx="136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 Supply</a:t>
            </a:r>
          </a:p>
        </p:txBody>
      </p:sp>
    </p:spTree>
    <p:extLst>
      <p:ext uri="{BB962C8B-B14F-4D97-AF65-F5344CB8AC3E}">
        <p14:creationId xmlns:p14="http://schemas.microsoft.com/office/powerpoint/2010/main" val="421268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FC5C46-3B66-406E-87E2-50C5F524BCB6}"/>
              </a:ext>
            </a:extLst>
          </p:cNvPr>
          <p:cNvSpPr/>
          <p:nvPr/>
        </p:nvSpPr>
        <p:spPr>
          <a:xfrm>
            <a:off x="619761" y="1717039"/>
            <a:ext cx="3342640" cy="4602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06C64-278D-4FA8-A2DE-B7A80B6A68B2}"/>
              </a:ext>
            </a:extLst>
          </p:cNvPr>
          <p:cNvSpPr/>
          <p:nvPr/>
        </p:nvSpPr>
        <p:spPr>
          <a:xfrm>
            <a:off x="4119881" y="1717039"/>
            <a:ext cx="3342640" cy="4602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1188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Improvement Areas : Actions to reduce operational cost to help offset 2.3% tax on revenue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0083-9FE9-4C0B-8AE7-F32E457F06B4}"/>
              </a:ext>
            </a:extLst>
          </p:cNvPr>
          <p:cNvSpPr txBox="1"/>
          <p:nvPr/>
        </p:nvSpPr>
        <p:spPr>
          <a:xfrm>
            <a:off x="1398156" y="1516857"/>
            <a:ext cx="1996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Short Term 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1B4F3-3B88-44BE-8102-527532EE861C}"/>
              </a:ext>
            </a:extLst>
          </p:cNvPr>
          <p:cNvSpPr txBox="1"/>
          <p:nvPr/>
        </p:nvSpPr>
        <p:spPr>
          <a:xfrm>
            <a:off x="4824782" y="1516906"/>
            <a:ext cx="19328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Long Term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73071-698E-4AC3-9EED-8F3B8A9346E3}"/>
              </a:ext>
            </a:extLst>
          </p:cNvPr>
          <p:cNvSpPr txBox="1"/>
          <p:nvPr/>
        </p:nvSpPr>
        <p:spPr>
          <a:xfrm>
            <a:off x="609600" y="2111494"/>
            <a:ext cx="3271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Sales Rep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Sales Rep (SR) for PPI supply only (no inventory control)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SR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Operations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Sterilization to move inhouse (outsource)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cost of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strategic partnership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88C26-C221-4A12-85DB-972D5504E714}"/>
              </a:ext>
            </a:extLst>
          </p:cNvPr>
          <p:cNvSpPr txBox="1"/>
          <p:nvPr/>
        </p:nvSpPr>
        <p:spPr>
          <a:xfrm>
            <a:off x="4119880" y="2072203"/>
            <a:ext cx="3330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“Smart Kiosks” Store at hospital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Kiosk Distribution to provide last mile visibility of 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Operations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RFID enabled inventory/supply chain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JIT/Lean Production &amp; Supply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 inventory closer to hospitals (distributor NW to direct Model)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9311E2C-8EE2-4848-9FE4-6AF81135A915}"/>
              </a:ext>
            </a:extLst>
          </p:cNvPr>
          <p:cNvSpPr/>
          <p:nvPr/>
        </p:nvSpPr>
        <p:spPr>
          <a:xfrm rot="5400000">
            <a:off x="6737207" y="3689857"/>
            <a:ext cx="2442571" cy="301845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E83D32-D3AB-4D76-85B0-C6A63A1AE951}"/>
              </a:ext>
            </a:extLst>
          </p:cNvPr>
          <p:cNvSpPr/>
          <p:nvPr/>
        </p:nvSpPr>
        <p:spPr>
          <a:xfrm>
            <a:off x="8224026" y="2675077"/>
            <a:ext cx="3358374" cy="2138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698ED-5D45-495C-B4EF-9CF98351C59E}"/>
              </a:ext>
            </a:extLst>
          </p:cNvPr>
          <p:cNvSpPr txBox="1"/>
          <p:nvPr/>
        </p:nvSpPr>
        <p:spPr>
          <a:xfrm>
            <a:off x="9326452" y="2490411"/>
            <a:ext cx="11535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Outcomes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BC155-F95F-4038-B561-B565630AA5BB}"/>
              </a:ext>
            </a:extLst>
          </p:cNvPr>
          <p:cNvSpPr txBox="1"/>
          <p:nvPr/>
        </p:nvSpPr>
        <p:spPr>
          <a:xfrm>
            <a:off x="8224025" y="3059352"/>
            <a:ext cx="3472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operational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Operating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inventory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strategic relationship with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in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133793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251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Risk &amp; Mitigations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306FC4B-AFBF-4D74-B15F-5CA43ACC7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67022"/>
              </p:ext>
            </p:extLst>
          </p:nvPr>
        </p:nvGraphicFramePr>
        <p:xfrm>
          <a:off x="680720" y="1369906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49875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4497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1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Revenue Reduction </a:t>
                      </a:r>
                    </a:p>
                    <a:p>
                      <a:r>
                        <a:rPr lang="en-US" b="0" dirty="0"/>
                        <a:t>S</a:t>
                      </a:r>
                      <a:r>
                        <a:rPr lang="en-US" dirty="0"/>
                        <a:t>urgeons Relationship impact due to sales rep (SR) reductions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Realign SRs to connect with surgeons only to PPI (Physicians Preference Items)requirements.</a:t>
                      </a:r>
                    </a:p>
                    <a:p>
                      <a:r>
                        <a:rPr lang="en-US" dirty="0"/>
                        <a:t>SRs to limit surgeons connects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1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Market credibility impact </a:t>
                      </a:r>
                      <a:r>
                        <a:rPr lang="en-US" b="0" dirty="0"/>
                        <a:t>due to change in distribution model and production (JIT)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Agile adoption of the process improvements.</a:t>
                      </a:r>
                    </a:p>
                    <a:p>
                      <a:r>
                        <a:rPr lang="en-US" dirty="0"/>
                        <a:t>Automation to improve process visibility (like analytics in demand/supply)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9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Loss of revenue </a:t>
                      </a:r>
                      <a:r>
                        <a:rPr lang="en-US" b="0" dirty="0"/>
                        <a:t>due to issues in production line/distribution 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in phased manner to start smart kiosk, RFID, JIT/Lean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9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20EA1C-772E-4DCF-98EB-B48703134657}"/>
              </a:ext>
            </a:extLst>
          </p:cNvPr>
          <p:cNvSpPr txBox="1"/>
          <p:nvPr/>
        </p:nvSpPr>
        <p:spPr>
          <a:xfrm>
            <a:off x="609600" y="1463040"/>
            <a:ext cx="93623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latin typeface="Calibri" panose="020F0502020204030204" pitchFamily="34" charset="0"/>
              </a:rPr>
              <a:t>Business Challenge:</a:t>
            </a:r>
          </a:p>
          <a:p>
            <a:r>
              <a:rPr lang="en-US" b="1" dirty="0">
                <a:latin typeface="Calibri" panose="020F0502020204030204" pitchFamily="34" charset="0"/>
              </a:rPr>
              <a:t>	</a:t>
            </a:r>
            <a:r>
              <a:rPr lang="en-US" sz="1800" i="0" u="none" strike="noStrike" baseline="0" dirty="0">
                <a:latin typeface="Calibri" panose="020F0502020204030204" pitchFamily="34" charset="0"/>
              </a:rPr>
              <a:t>2.3% cost savings to offset the new ACA tax on revenue.</a:t>
            </a:r>
          </a:p>
          <a:p>
            <a:r>
              <a:rPr lang="en-US" b="1" dirty="0">
                <a:latin typeface="Calibri" panose="020F0502020204030204" pitchFamily="34" charset="0"/>
              </a:rPr>
              <a:t>Improvement Areas:</a:t>
            </a:r>
          </a:p>
          <a:p>
            <a:r>
              <a:rPr lang="en-US" b="1" dirty="0">
                <a:latin typeface="Calibri" panose="020F0502020204030204" pitchFamily="34" charset="0"/>
              </a:rPr>
              <a:t>	</a:t>
            </a:r>
          </a:p>
          <a:p>
            <a:endParaRPr lang="en-US" sz="1800" b="1" i="0" u="none" strike="noStrike" baseline="0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sz="1800" b="1" i="0" u="none" strike="noStrike" baseline="0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sz="1800" b="1" i="0" u="none" strike="noStrike" baseline="0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sz="1800" i="0" u="none" strike="noStrike" baseline="0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Financial Benefits:</a:t>
            </a:r>
          </a:p>
          <a:p>
            <a:r>
              <a:rPr lang="en-US" sz="1800" b="1" i="0" u="none" strike="noStrike" baseline="0" dirty="0">
                <a:latin typeface="Calibri" panose="020F0502020204030204" pitchFamily="34" charset="0"/>
              </a:rPr>
              <a:t>	</a:t>
            </a:r>
            <a:r>
              <a:rPr lang="en-US" sz="1800" i="0" u="none" strike="noStrike" baseline="0" dirty="0">
                <a:latin typeface="Calibri" panose="020F0502020204030204" pitchFamily="34" charset="0"/>
              </a:rPr>
              <a:t>By Implementing th</a:t>
            </a:r>
            <a:r>
              <a:rPr lang="en-US" dirty="0">
                <a:latin typeface="Calibri" panose="020F0502020204030204" pitchFamily="34" charset="0"/>
              </a:rPr>
              <a:t>is actions, the operational cost will reduce to mitigate the tax impact</a:t>
            </a:r>
            <a:endParaRPr lang="en-US" sz="1800" i="0" u="none" strike="noStrike" baseline="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609600" y="731520"/>
            <a:ext cx="147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Summary </a:t>
            </a:r>
          </a:p>
        </p:txBody>
      </p:sp>
      <p:sp>
        <p:nvSpPr>
          <p:cNvPr id="6" name="Freeform 127">
            <a:extLst>
              <a:ext uri="{FF2B5EF4-FFF2-40B4-BE49-F238E27FC236}">
                <a16:creationId xmlns:a16="http://schemas.microsoft.com/office/drawing/2014/main" id="{27C2B0CA-E6FA-49B9-B7E6-178EB335FB9C}"/>
              </a:ext>
            </a:extLst>
          </p:cNvPr>
          <p:cNvSpPr>
            <a:spLocks noEditPoints="1"/>
          </p:cNvSpPr>
          <p:nvPr/>
        </p:nvSpPr>
        <p:spPr bwMode="auto">
          <a:xfrm>
            <a:off x="1125358" y="3284516"/>
            <a:ext cx="339078" cy="322683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Group 128">
            <a:extLst>
              <a:ext uri="{FF2B5EF4-FFF2-40B4-BE49-F238E27FC236}">
                <a16:creationId xmlns:a16="http://schemas.microsoft.com/office/drawing/2014/main" id="{E846DC33-8B65-4995-8F60-347FDBDEC1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0732" y="2340846"/>
            <a:ext cx="345451" cy="322683"/>
            <a:chOff x="5686" y="1950"/>
            <a:chExt cx="440" cy="411"/>
          </a:xfrm>
          <a:solidFill>
            <a:schemeClr val="tx1"/>
          </a:solidFill>
        </p:grpSpPr>
        <p:sp>
          <p:nvSpPr>
            <p:cNvPr id="8" name="Freeform 129">
              <a:extLst>
                <a:ext uri="{FF2B5EF4-FFF2-40B4-BE49-F238E27FC236}">
                  <a16:creationId xmlns:a16="http://schemas.microsoft.com/office/drawing/2014/main" id="{3FDEC6BA-E7DD-4AEF-9FE9-1E1B508F62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" y="2183"/>
              <a:ext cx="91" cy="163"/>
            </a:xfrm>
            <a:custGeom>
              <a:avLst/>
              <a:gdLst>
                <a:gd name="T0" fmla="*/ 54 w 60"/>
                <a:gd name="T1" fmla="*/ 109 h 109"/>
                <a:gd name="T2" fmla="*/ 6 w 60"/>
                <a:gd name="T3" fmla="*/ 109 h 109"/>
                <a:gd name="T4" fmla="*/ 0 w 60"/>
                <a:gd name="T5" fmla="*/ 103 h 109"/>
                <a:gd name="T6" fmla="*/ 0 w 60"/>
                <a:gd name="T7" fmla="*/ 6 h 109"/>
                <a:gd name="T8" fmla="*/ 6 w 60"/>
                <a:gd name="T9" fmla="*/ 0 h 109"/>
                <a:gd name="T10" fmla="*/ 54 w 60"/>
                <a:gd name="T11" fmla="*/ 0 h 109"/>
                <a:gd name="T12" fmla="*/ 60 w 60"/>
                <a:gd name="T13" fmla="*/ 6 h 109"/>
                <a:gd name="T14" fmla="*/ 60 w 60"/>
                <a:gd name="T15" fmla="*/ 103 h 109"/>
                <a:gd name="T16" fmla="*/ 54 w 60"/>
                <a:gd name="T17" fmla="*/ 109 h 109"/>
                <a:gd name="T18" fmla="*/ 12 w 60"/>
                <a:gd name="T19" fmla="*/ 97 h 109"/>
                <a:gd name="T20" fmla="*/ 48 w 60"/>
                <a:gd name="T21" fmla="*/ 97 h 109"/>
                <a:gd name="T22" fmla="*/ 48 w 60"/>
                <a:gd name="T23" fmla="*/ 12 h 109"/>
                <a:gd name="T24" fmla="*/ 12 w 60"/>
                <a:gd name="T25" fmla="*/ 12 h 109"/>
                <a:gd name="T26" fmla="*/ 12 w 60"/>
                <a:gd name="T27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4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6"/>
                    <a:pt x="57" y="109"/>
                    <a:pt x="54" y="109"/>
                  </a:cubicBezTo>
                  <a:close/>
                  <a:moveTo>
                    <a:pt x="12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0">
              <a:extLst>
                <a:ext uri="{FF2B5EF4-FFF2-40B4-BE49-F238E27FC236}">
                  <a16:creationId xmlns:a16="http://schemas.microsoft.com/office/drawing/2014/main" id="{23D7E642-D27C-4848-AFB5-1E9236792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231"/>
              <a:ext cx="369" cy="130"/>
            </a:xfrm>
            <a:custGeom>
              <a:avLst/>
              <a:gdLst>
                <a:gd name="T0" fmla="*/ 105 w 241"/>
                <a:gd name="T1" fmla="*/ 87 h 87"/>
                <a:gd name="T2" fmla="*/ 40 w 241"/>
                <a:gd name="T3" fmla="*/ 70 h 87"/>
                <a:gd name="T4" fmla="*/ 5 w 241"/>
                <a:gd name="T5" fmla="*/ 58 h 87"/>
                <a:gd name="T6" fmla="*/ 1 w 241"/>
                <a:gd name="T7" fmla="*/ 50 h 87"/>
                <a:gd name="T8" fmla="*/ 9 w 241"/>
                <a:gd name="T9" fmla="*/ 46 h 87"/>
                <a:gd name="T10" fmla="*/ 44 w 241"/>
                <a:gd name="T11" fmla="*/ 58 h 87"/>
                <a:gd name="T12" fmla="*/ 173 w 241"/>
                <a:gd name="T13" fmla="*/ 47 h 87"/>
                <a:gd name="T14" fmla="*/ 224 w 241"/>
                <a:gd name="T15" fmla="*/ 21 h 87"/>
                <a:gd name="T16" fmla="*/ 201 w 241"/>
                <a:gd name="T17" fmla="*/ 16 h 87"/>
                <a:gd name="T18" fmla="*/ 148 w 241"/>
                <a:gd name="T19" fmla="*/ 34 h 87"/>
                <a:gd name="T20" fmla="*/ 140 w 241"/>
                <a:gd name="T21" fmla="*/ 30 h 87"/>
                <a:gd name="T22" fmla="*/ 144 w 241"/>
                <a:gd name="T23" fmla="*/ 22 h 87"/>
                <a:gd name="T24" fmla="*/ 197 w 241"/>
                <a:gd name="T25" fmla="*/ 4 h 87"/>
                <a:gd name="T26" fmla="*/ 239 w 241"/>
                <a:gd name="T27" fmla="*/ 18 h 87"/>
                <a:gd name="T28" fmla="*/ 241 w 241"/>
                <a:gd name="T29" fmla="*/ 23 h 87"/>
                <a:gd name="T30" fmla="*/ 238 w 241"/>
                <a:gd name="T31" fmla="*/ 28 h 87"/>
                <a:gd name="T32" fmla="*/ 179 w 241"/>
                <a:gd name="T33" fmla="*/ 58 h 87"/>
                <a:gd name="T34" fmla="*/ 105 w 241"/>
                <a:gd name="T3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87">
                  <a:moveTo>
                    <a:pt x="105" y="87"/>
                  </a:moveTo>
                  <a:cubicBezTo>
                    <a:pt x="89" y="87"/>
                    <a:pt x="72" y="81"/>
                    <a:pt x="40" y="70"/>
                  </a:cubicBezTo>
                  <a:cubicBezTo>
                    <a:pt x="30" y="66"/>
                    <a:pt x="19" y="62"/>
                    <a:pt x="5" y="58"/>
                  </a:cubicBezTo>
                  <a:cubicBezTo>
                    <a:pt x="2" y="57"/>
                    <a:pt x="0" y="53"/>
                    <a:pt x="1" y="50"/>
                  </a:cubicBezTo>
                  <a:cubicBezTo>
                    <a:pt x="2" y="47"/>
                    <a:pt x="6" y="45"/>
                    <a:pt x="9" y="46"/>
                  </a:cubicBezTo>
                  <a:cubicBezTo>
                    <a:pt x="22" y="51"/>
                    <a:pt x="34" y="55"/>
                    <a:pt x="44" y="58"/>
                  </a:cubicBezTo>
                  <a:cubicBezTo>
                    <a:pt x="110" y="81"/>
                    <a:pt x="110" y="81"/>
                    <a:pt x="173" y="47"/>
                  </a:cubicBezTo>
                  <a:cubicBezTo>
                    <a:pt x="187" y="40"/>
                    <a:pt x="204" y="31"/>
                    <a:pt x="224" y="21"/>
                  </a:cubicBezTo>
                  <a:cubicBezTo>
                    <a:pt x="215" y="14"/>
                    <a:pt x="209" y="14"/>
                    <a:pt x="201" y="16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5" y="35"/>
                    <a:pt x="141" y="33"/>
                    <a:pt x="140" y="30"/>
                  </a:cubicBezTo>
                  <a:cubicBezTo>
                    <a:pt x="139" y="27"/>
                    <a:pt x="141" y="23"/>
                    <a:pt x="144" y="22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13" y="0"/>
                    <a:pt x="225" y="4"/>
                    <a:pt x="239" y="18"/>
                  </a:cubicBezTo>
                  <a:cubicBezTo>
                    <a:pt x="241" y="19"/>
                    <a:pt x="241" y="21"/>
                    <a:pt x="241" y="23"/>
                  </a:cubicBezTo>
                  <a:cubicBezTo>
                    <a:pt x="241" y="25"/>
                    <a:pt x="239" y="27"/>
                    <a:pt x="238" y="28"/>
                  </a:cubicBezTo>
                  <a:cubicBezTo>
                    <a:pt x="213" y="40"/>
                    <a:pt x="194" y="50"/>
                    <a:pt x="179" y="58"/>
                  </a:cubicBezTo>
                  <a:cubicBezTo>
                    <a:pt x="142" y="78"/>
                    <a:pt x="125" y="87"/>
                    <a:pt x="105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1">
              <a:extLst>
                <a:ext uri="{FF2B5EF4-FFF2-40B4-BE49-F238E27FC236}">
                  <a16:creationId xmlns:a16="http://schemas.microsoft.com/office/drawing/2014/main" id="{61AA932B-54AD-4F5E-802F-38A1AA621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201"/>
              <a:ext cx="233" cy="90"/>
            </a:xfrm>
            <a:custGeom>
              <a:avLst/>
              <a:gdLst>
                <a:gd name="T0" fmla="*/ 132 w 152"/>
                <a:gd name="T1" fmla="*/ 60 h 60"/>
                <a:gd name="T2" fmla="*/ 66 w 152"/>
                <a:gd name="T3" fmla="*/ 60 h 60"/>
                <a:gd name="T4" fmla="*/ 60 w 152"/>
                <a:gd name="T5" fmla="*/ 54 h 60"/>
                <a:gd name="T6" fmla="*/ 66 w 152"/>
                <a:gd name="T7" fmla="*/ 48 h 60"/>
                <a:gd name="T8" fmla="*/ 132 w 152"/>
                <a:gd name="T9" fmla="*/ 48 h 60"/>
                <a:gd name="T10" fmla="*/ 140 w 152"/>
                <a:gd name="T11" fmla="*/ 42 h 60"/>
                <a:gd name="T12" fmla="*/ 132 w 152"/>
                <a:gd name="T13" fmla="*/ 36 h 60"/>
                <a:gd name="T14" fmla="*/ 96 w 152"/>
                <a:gd name="T15" fmla="*/ 36 h 60"/>
                <a:gd name="T16" fmla="*/ 92 w 152"/>
                <a:gd name="T17" fmla="*/ 34 h 60"/>
                <a:gd name="T18" fmla="*/ 42 w 152"/>
                <a:gd name="T19" fmla="*/ 12 h 60"/>
                <a:gd name="T20" fmla="*/ 6 w 152"/>
                <a:gd name="T21" fmla="*/ 12 h 60"/>
                <a:gd name="T22" fmla="*/ 0 w 152"/>
                <a:gd name="T23" fmla="*/ 6 h 60"/>
                <a:gd name="T24" fmla="*/ 6 w 152"/>
                <a:gd name="T25" fmla="*/ 0 h 60"/>
                <a:gd name="T26" fmla="*/ 42 w 152"/>
                <a:gd name="T27" fmla="*/ 0 h 60"/>
                <a:gd name="T28" fmla="*/ 98 w 152"/>
                <a:gd name="T29" fmla="*/ 24 h 60"/>
                <a:gd name="T30" fmla="*/ 132 w 152"/>
                <a:gd name="T31" fmla="*/ 24 h 60"/>
                <a:gd name="T32" fmla="*/ 152 w 152"/>
                <a:gd name="T33" fmla="*/ 42 h 60"/>
                <a:gd name="T34" fmla="*/ 132 w 152"/>
                <a:gd name="T3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60">
                  <a:moveTo>
                    <a:pt x="132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3" y="60"/>
                    <a:pt x="60" y="57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8" y="48"/>
                    <a:pt x="140" y="45"/>
                    <a:pt x="140" y="42"/>
                  </a:cubicBezTo>
                  <a:cubicBezTo>
                    <a:pt x="140" y="39"/>
                    <a:pt x="138" y="36"/>
                    <a:pt x="13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3" y="36"/>
                    <a:pt x="92" y="34"/>
                  </a:cubicBezTo>
                  <a:cubicBezTo>
                    <a:pt x="85" y="28"/>
                    <a:pt x="67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9" y="0"/>
                    <a:pt x="90" y="16"/>
                    <a:pt x="98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45" y="24"/>
                    <a:pt x="152" y="33"/>
                    <a:pt x="152" y="42"/>
                  </a:cubicBezTo>
                  <a:cubicBezTo>
                    <a:pt x="152" y="51"/>
                    <a:pt x="145" y="60"/>
                    <a:pt x="13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6110072F-F9A5-49AB-A353-DB758A82B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" y="1950"/>
              <a:ext cx="128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3">
              <a:extLst>
                <a:ext uri="{FF2B5EF4-FFF2-40B4-BE49-F238E27FC236}">
                  <a16:creationId xmlns:a16="http://schemas.microsoft.com/office/drawing/2014/main" id="{9258C38E-3B25-497B-BA6B-BBF1E5E41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1" y="2075"/>
              <a:ext cx="128" cy="126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4">
              <a:extLst>
                <a:ext uri="{FF2B5EF4-FFF2-40B4-BE49-F238E27FC236}">
                  <a16:creationId xmlns:a16="http://schemas.microsoft.com/office/drawing/2014/main" id="{3D5279BB-2612-4A55-B8A7-36BC3B4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" y="211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5">
              <a:extLst>
                <a:ext uri="{FF2B5EF4-FFF2-40B4-BE49-F238E27FC236}">
                  <a16:creationId xmlns:a16="http://schemas.microsoft.com/office/drawing/2014/main" id="{8AF94014-10A5-45C6-ACD2-DEB5A0268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986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78">
            <a:extLst>
              <a:ext uri="{FF2B5EF4-FFF2-40B4-BE49-F238E27FC236}">
                <a16:creationId xmlns:a16="http://schemas.microsoft.com/office/drawing/2014/main" id="{44DE881F-641D-4686-8099-C1B3F9EFDC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4950" y="1831503"/>
            <a:ext cx="357748" cy="218041"/>
            <a:chOff x="1551" y="2020"/>
            <a:chExt cx="443" cy="270"/>
          </a:xfrm>
          <a:solidFill>
            <a:schemeClr val="tx1"/>
          </a:solidFill>
        </p:grpSpPr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7D18E12D-276E-4068-B3F9-B01BE9F4C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073"/>
              <a:ext cx="221" cy="91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D5217959-DCBB-4AD3-B5FF-D83B56BD8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09"/>
              <a:ext cx="221" cy="91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CC800A6B-F133-46D6-9BE5-55DE7C41D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4"/>
              <a:ext cx="221" cy="92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6E327E63-F539-47C6-B56C-CBC68F7BE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80"/>
              <a:ext cx="221" cy="92"/>
            </a:xfrm>
            <a:custGeom>
              <a:avLst/>
              <a:gdLst>
                <a:gd name="T0" fmla="*/ 66 w 144"/>
                <a:gd name="T1" fmla="*/ 61 h 61"/>
                <a:gd name="T2" fmla="*/ 6 w 144"/>
                <a:gd name="T3" fmla="*/ 61 h 61"/>
                <a:gd name="T4" fmla="*/ 0 w 144"/>
                <a:gd name="T5" fmla="*/ 55 h 61"/>
                <a:gd name="T6" fmla="*/ 6 w 144"/>
                <a:gd name="T7" fmla="*/ 49 h 61"/>
                <a:gd name="T8" fmla="*/ 64 w 144"/>
                <a:gd name="T9" fmla="*/ 49 h 61"/>
                <a:gd name="T10" fmla="*/ 134 w 144"/>
                <a:gd name="T11" fmla="*/ 2 h 61"/>
                <a:gd name="T12" fmla="*/ 143 w 144"/>
                <a:gd name="T13" fmla="*/ 4 h 61"/>
                <a:gd name="T14" fmla="*/ 141 w 144"/>
                <a:gd name="T15" fmla="*/ 12 h 61"/>
                <a:gd name="T16" fmla="*/ 69 w 144"/>
                <a:gd name="T17" fmla="*/ 60 h 61"/>
                <a:gd name="T18" fmla="*/ 66 w 144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61">
                  <a:moveTo>
                    <a:pt x="66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52"/>
                    <a:pt x="2" y="49"/>
                    <a:pt x="6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1" y="1"/>
                    <a:pt x="143" y="4"/>
                  </a:cubicBezTo>
                  <a:cubicBezTo>
                    <a:pt x="144" y="6"/>
                    <a:pt x="144" y="10"/>
                    <a:pt x="141" y="1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8" y="61"/>
                    <a:pt x="67" y="61"/>
                    <a:pt x="6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7A2C0184-E29E-4C34-89E3-DC68472F0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4" y="2020"/>
              <a:ext cx="258" cy="270"/>
            </a:xfrm>
            <a:custGeom>
              <a:avLst/>
              <a:gdLst>
                <a:gd name="T0" fmla="*/ 90 w 168"/>
                <a:gd name="T1" fmla="*/ 180 h 180"/>
                <a:gd name="T2" fmla="*/ 6 w 168"/>
                <a:gd name="T3" fmla="*/ 180 h 180"/>
                <a:gd name="T4" fmla="*/ 0 w 168"/>
                <a:gd name="T5" fmla="*/ 174 h 180"/>
                <a:gd name="T6" fmla="*/ 0 w 168"/>
                <a:gd name="T7" fmla="*/ 60 h 180"/>
                <a:gd name="T8" fmla="*/ 2 w 168"/>
                <a:gd name="T9" fmla="*/ 55 h 180"/>
                <a:gd name="T10" fmla="*/ 74 w 168"/>
                <a:gd name="T11" fmla="*/ 1 h 180"/>
                <a:gd name="T12" fmla="*/ 78 w 168"/>
                <a:gd name="T13" fmla="*/ 0 h 180"/>
                <a:gd name="T14" fmla="*/ 162 w 168"/>
                <a:gd name="T15" fmla="*/ 0 h 180"/>
                <a:gd name="T16" fmla="*/ 167 w 168"/>
                <a:gd name="T17" fmla="*/ 4 h 180"/>
                <a:gd name="T18" fmla="*/ 165 w 168"/>
                <a:gd name="T19" fmla="*/ 11 h 180"/>
                <a:gd name="T20" fmla="*/ 96 w 168"/>
                <a:gd name="T21" fmla="*/ 63 h 180"/>
                <a:gd name="T22" fmla="*/ 96 w 168"/>
                <a:gd name="T23" fmla="*/ 174 h 180"/>
                <a:gd name="T24" fmla="*/ 90 w 168"/>
                <a:gd name="T25" fmla="*/ 180 h 180"/>
                <a:gd name="T26" fmla="*/ 12 w 168"/>
                <a:gd name="T27" fmla="*/ 168 h 180"/>
                <a:gd name="T28" fmla="*/ 84 w 168"/>
                <a:gd name="T29" fmla="*/ 168 h 180"/>
                <a:gd name="T30" fmla="*/ 84 w 168"/>
                <a:gd name="T31" fmla="*/ 60 h 180"/>
                <a:gd name="T32" fmla="*/ 86 w 168"/>
                <a:gd name="T33" fmla="*/ 55 h 180"/>
                <a:gd name="T34" fmla="*/ 144 w 168"/>
                <a:gd name="T35" fmla="*/ 12 h 180"/>
                <a:gd name="T36" fmla="*/ 80 w 168"/>
                <a:gd name="T37" fmla="*/ 12 h 180"/>
                <a:gd name="T38" fmla="*/ 12 w 168"/>
                <a:gd name="T39" fmla="*/ 63 h 180"/>
                <a:gd name="T40" fmla="*/ 12 w 168"/>
                <a:gd name="T41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180">
                  <a:moveTo>
                    <a:pt x="90" y="180"/>
                  </a:moveTo>
                  <a:cubicBezTo>
                    <a:pt x="6" y="180"/>
                    <a:pt x="6" y="180"/>
                    <a:pt x="6" y="180"/>
                  </a:cubicBezTo>
                  <a:cubicBezTo>
                    <a:pt x="2" y="180"/>
                    <a:pt x="0" y="177"/>
                    <a:pt x="0" y="17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6"/>
                    <a:pt x="2" y="55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4" y="0"/>
                    <a:pt x="167" y="2"/>
                    <a:pt x="167" y="4"/>
                  </a:cubicBezTo>
                  <a:cubicBezTo>
                    <a:pt x="168" y="7"/>
                    <a:pt x="167" y="9"/>
                    <a:pt x="165" y="11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6" y="177"/>
                    <a:pt x="93" y="180"/>
                    <a:pt x="90" y="180"/>
                  </a:cubicBezTo>
                  <a:close/>
                  <a:moveTo>
                    <a:pt x="12" y="168"/>
                  </a:moveTo>
                  <a:cubicBezTo>
                    <a:pt x="84" y="168"/>
                    <a:pt x="84" y="168"/>
                    <a:pt x="84" y="168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58"/>
                    <a:pt x="85" y="56"/>
                    <a:pt x="86" y="55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12" y="63"/>
                    <a:pt x="12" y="63"/>
                    <a:pt x="12" y="63"/>
                  </a:cubicBezTo>
                  <a:lnTo>
                    <a:pt x="12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E20A36C5-6ABD-4090-9CE0-569E305FE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46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D041DD4A-2BCA-4526-BB71-D46319C2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82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EF1E9A9C-92A0-4DF6-867C-41DF195FF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218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F518BB54-1A53-4A8A-A1D8-8EC5E0EE0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254"/>
              <a:ext cx="111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D14F6C4F-7B3A-4138-84C1-F4199A76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2038"/>
              <a:ext cx="212" cy="90"/>
            </a:xfrm>
            <a:custGeom>
              <a:avLst/>
              <a:gdLst>
                <a:gd name="T0" fmla="*/ 60 w 138"/>
                <a:gd name="T1" fmla="*/ 60 h 60"/>
                <a:gd name="T2" fmla="*/ 0 w 138"/>
                <a:gd name="T3" fmla="*/ 60 h 60"/>
                <a:gd name="T4" fmla="*/ 0 w 138"/>
                <a:gd name="T5" fmla="*/ 48 h 60"/>
                <a:gd name="T6" fmla="*/ 58 w 138"/>
                <a:gd name="T7" fmla="*/ 48 h 60"/>
                <a:gd name="T8" fmla="*/ 112 w 138"/>
                <a:gd name="T9" fmla="*/ 12 h 60"/>
                <a:gd name="T10" fmla="*/ 54 w 138"/>
                <a:gd name="T11" fmla="*/ 12 h 60"/>
                <a:gd name="T12" fmla="*/ 54 w 138"/>
                <a:gd name="T13" fmla="*/ 0 h 60"/>
                <a:gd name="T14" fmla="*/ 132 w 138"/>
                <a:gd name="T15" fmla="*/ 0 h 60"/>
                <a:gd name="T16" fmla="*/ 137 w 138"/>
                <a:gd name="T17" fmla="*/ 4 h 60"/>
                <a:gd name="T18" fmla="*/ 135 w 138"/>
                <a:gd name="T19" fmla="*/ 11 h 60"/>
                <a:gd name="T20" fmla="*/ 63 w 138"/>
                <a:gd name="T21" fmla="*/ 59 h 60"/>
                <a:gd name="T22" fmla="*/ 60 w 138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0">
                  <a:moveTo>
                    <a:pt x="6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7" y="2"/>
                    <a:pt x="137" y="4"/>
                  </a:cubicBezTo>
                  <a:cubicBezTo>
                    <a:pt x="138" y="7"/>
                    <a:pt x="137" y="10"/>
                    <a:pt x="135" y="11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2" y="60"/>
                    <a:pt x="61" y="60"/>
                    <a:pt x="6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DCA71DEB-AD1E-4A4C-B39B-857628408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" y="2038"/>
              <a:ext cx="185" cy="90"/>
            </a:xfrm>
            <a:custGeom>
              <a:avLst/>
              <a:gdLst>
                <a:gd name="T0" fmla="*/ 67 w 121"/>
                <a:gd name="T1" fmla="*/ 60 h 60"/>
                <a:gd name="T2" fmla="*/ 7 w 121"/>
                <a:gd name="T3" fmla="*/ 60 h 60"/>
                <a:gd name="T4" fmla="*/ 1 w 121"/>
                <a:gd name="T5" fmla="*/ 56 h 60"/>
                <a:gd name="T6" fmla="*/ 3 w 121"/>
                <a:gd name="T7" fmla="*/ 49 h 60"/>
                <a:gd name="T8" fmla="*/ 75 w 121"/>
                <a:gd name="T9" fmla="*/ 1 h 60"/>
                <a:gd name="T10" fmla="*/ 79 w 121"/>
                <a:gd name="T11" fmla="*/ 0 h 60"/>
                <a:gd name="T12" fmla="*/ 121 w 121"/>
                <a:gd name="T13" fmla="*/ 0 h 60"/>
                <a:gd name="T14" fmla="*/ 121 w 121"/>
                <a:gd name="T15" fmla="*/ 12 h 60"/>
                <a:gd name="T16" fmla="*/ 80 w 121"/>
                <a:gd name="T17" fmla="*/ 12 h 60"/>
                <a:gd name="T18" fmla="*/ 26 w 121"/>
                <a:gd name="T19" fmla="*/ 48 h 60"/>
                <a:gd name="T20" fmla="*/ 67 w 121"/>
                <a:gd name="T21" fmla="*/ 48 h 60"/>
                <a:gd name="T22" fmla="*/ 67 w 121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60">
                  <a:moveTo>
                    <a:pt x="67" y="60"/>
                  </a:moveTo>
                  <a:cubicBezTo>
                    <a:pt x="7" y="60"/>
                    <a:pt x="7" y="60"/>
                    <a:pt x="7" y="60"/>
                  </a:cubicBezTo>
                  <a:cubicBezTo>
                    <a:pt x="4" y="60"/>
                    <a:pt x="2" y="58"/>
                    <a:pt x="1" y="56"/>
                  </a:cubicBezTo>
                  <a:cubicBezTo>
                    <a:pt x="0" y="53"/>
                    <a:pt x="1" y="51"/>
                    <a:pt x="3" y="49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7" y="0"/>
                    <a:pt x="7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67" y="48"/>
                    <a:pt x="67" y="48"/>
                    <a:pt x="67" y="48"/>
                  </a:cubicBezTo>
                  <a:lnTo>
                    <a:pt x="6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FB19FC4C-4683-4E45-AE74-6AD562ED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2227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9E21589C-C8EA-40E1-AFAB-B6110DCEF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" y="2101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24E1761E-7D9A-46A9-AA28-35A462BC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2119"/>
              <a:ext cx="74" cy="126"/>
            </a:xfrm>
            <a:custGeom>
              <a:avLst/>
              <a:gdLst>
                <a:gd name="T0" fmla="*/ 24 w 48"/>
                <a:gd name="T1" fmla="*/ 84 h 84"/>
                <a:gd name="T2" fmla="*/ 0 w 48"/>
                <a:gd name="T3" fmla="*/ 60 h 84"/>
                <a:gd name="T4" fmla="*/ 6 w 48"/>
                <a:gd name="T5" fmla="*/ 54 h 84"/>
                <a:gd name="T6" fmla="*/ 12 w 48"/>
                <a:gd name="T7" fmla="*/ 60 h 84"/>
                <a:gd name="T8" fmla="*/ 24 w 48"/>
                <a:gd name="T9" fmla="*/ 72 h 84"/>
                <a:gd name="T10" fmla="*/ 36 w 48"/>
                <a:gd name="T11" fmla="*/ 60 h 84"/>
                <a:gd name="T12" fmla="*/ 24 w 48"/>
                <a:gd name="T13" fmla="*/ 48 h 84"/>
                <a:gd name="T14" fmla="*/ 0 w 48"/>
                <a:gd name="T15" fmla="*/ 24 h 84"/>
                <a:gd name="T16" fmla="*/ 24 w 48"/>
                <a:gd name="T17" fmla="*/ 0 h 84"/>
                <a:gd name="T18" fmla="*/ 48 w 48"/>
                <a:gd name="T19" fmla="*/ 24 h 84"/>
                <a:gd name="T20" fmla="*/ 42 w 48"/>
                <a:gd name="T21" fmla="*/ 30 h 84"/>
                <a:gd name="T22" fmla="*/ 36 w 48"/>
                <a:gd name="T23" fmla="*/ 24 h 84"/>
                <a:gd name="T24" fmla="*/ 24 w 48"/>
                <a:gd name="T25" fmla="*/ 12 h 84"/>
                <a:gd name="T26" fmla="*/ 12 w 48"/>
                <a:gd name="T27" fmla="*/ 24 h 84"/>
                <a:gd name="T28" fmla="*/ 24 w 48"/>
                <a:gd name="T29" fmla="*/ 36 h 84"/>
                <a:gd name="T30" fmla="*/ 48 w 48"/>
                <a:gd name="T31" fmla="*/ 60 h 84"/>
                <a:gd name="T32" fmla="*/ 24 w 48"/>
                <a:gd name="T3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84">
                  <a:moveTo>
                    <a:pt x="24" y="84"/>
                  </a:moveTo>
                  <a:cubicBezTo>
                    <a:pt x="10" y="84"/>
                    <a:pt x="0" y="73"/>
                    <a:pt x="0" y="60"/>
                  </a:cubicBezTo>
                  <a:cubicBezTo>
                    <a:pt x="0" y="57"/>
                    <a:pt x="2" y="54"/>
                    <a:pt x="6" y="54"/>
                  </a:cubicBezTo>
                  <a:cubicBezTo>
                    <a:pt x="9" y="54"/>
                    <a:pt x="12" y="57"/>
                    <a:pt x="12" y="60"/>
                  </a:cubicBezTo>
                  <a:cubicBezTo>
                    <a:pt x="12" y="67"/>
                    <a:pt x="17" y="72"/>
                    <a:pt x="24" y="72"/>
                  </a:cubicBezTo>
                  <a:cubicBezTo>
                    <a:pt x="30" y="72"/>
                    <a:pt x="36" y="67"/>
                    <a:pt x="36" y="60"/>
                  </a:cubicBezTo>
                  <a:cubicBezTo>
                    <a:pt x="36" y="53"/>
                    <a:pt x="30" y="48"/>
                    <a:pt x="24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27"/>
                    <a:pt x="45" y="30"/>
                    <a:pt x="42" y="30"/>
                  </a:cubicBezTo>
                  <a:cubicBezTo>
                    <a:pt x="38" y="30"/>
                    <a:pt x="36" y="27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7" y="36"/>
                    <a:pt x="48" y="47"/>
                    <a:pt x="48" y="60"/>
                  </a:cubicBezTo>
                  <a:cubicBezTo>
                    <a:pt x="48" y="73"/>
                    <a:pt x="37" y="84"/>
                    <a:pt x="2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C595329-94CF-423A-A663-19099F271044}"/>
              </a:ext>
            </a:extLst>
          </p:cNvPr>
          <p:cNvSpPr txBox="1"/>
          <p:nvPr/>
        </p:nvSpPr>
        <p:spPr>
          <a:xfrm>
            <a:off x="1516206" y="2370032"/>
            <a:ext cx="409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Realign the sales rep model and functions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862C75-7291-4823-BBD3-B3D62AC585D2}"/>
              </a:ext>
            </a:extLst>
          </p:cNvPr>
          <p:cNvSpPr txBox="1"/>
          <p:nvPr/>
        </p:nvSpPr>
        <p:spPr>
          <a:xfrm>
            <a:off x="1516206" y="4143469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u="none" strike="noStrike" baseline="0" dirty="0">
                <a:latin typeface="Calibri" panose="020F0502020204030204" pitchFamily="34" charset="0"/>
              </a:rPr>
              <a:t>Inhouse Sterilization unit (outsource)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CC390-9558-4A60-9033-BEA4CE65CA19}"/>
              </a:ext>
            </a:extLst>
          </p:cNvPr>
          <p:cNvSpPr txBox="1"/>
          <p:nvPr/>
        </p:nvSpPr>
        <p:spPr>
          <a:xfrm>
            <a:off x="1516206" y="2819890"/>
            <a:ext cx="365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Reduce cost of transport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31C589-9F79-4B98-A829-E7CB37C0F060}"/>
              </a:ext>
            </a:extLst>
          </p:cNvPr>
          <p:cNvSpPr txBox="1"/>
          <p:nvPr/>
        </p:nvSpPr>
        <p:spPr>
          <a:xfrm>
            <a:off x="1516206" y="3251228"/>
            <a:ext cx="440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Improve Strategic Relationship with hospitals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762B15-FCD7-416E-BCF5-99B27494813B}"/>
              </a:ext>
            </a:extLst>
          </p:cNvPr>
          <p:cNvSpPr txBox="1"/>
          <p:nvPr/>
        </p:nvSpPr>
        <p:spPr>
          <a:xfrm>
            <a:off x="1515724" y="4955391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Lean/JIT production &amp; Supply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26E78-1C6A-46F0-BCF8-BA70A1A5772C}"/>
              </a:ext>
            </a:extLst>
          </p:cNvPr>
          <p:cNvSpPr txBox="1"/>
          <p:nvPr/>
        </p:nvSpPr>
        <p:spPr>
          <a:xfrm>
            <a:off x="1516206" y="3681776"/>
            <a:ext cx="443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u="none" strike="noStrike" baseline="0" dirty="0">
                <a:latin typeface="Calibri" panose="020F0502020204030204" pitchFamily="34" charset="0"/>
              </a:rPr>
              <a:t>Implement “Smart Kiosks” &amp; RFID technology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34EDCC-F6EF-4E1C-BC3A-1CE5EC065E23}"/>
              </a:ext>
            </a:extLst>
          </p:cNvPr>
          <p:cNvSpPr txBox="1"/>
          <p:nvPr/>
        </p:nvSpPr>
        <p:spPr>
          <a:xfrm>
            <a:off x="1507299" y="4549683"/>
            <a:ext cx="339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inventory closer to hospitals </a:t>
            </a:r>
          </a:p>
        </p:txBody>
      </p:sp>
      <p:grpSp>
        <p:nvGrpSpPr>
          <p:cNvPr id="41" name="Group 14">
            <a:extLst>
              <a:ext uri="{FF2B5EF4-FFF2-40B4-BE49-F238E27FC236}">
                <a16:creationId xmlns:a16="http://schemas.microsoft.com/office/drawing/2014/main" id="{9465A981-0522-48DF-9777-793FA55B44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4976" y="2738126"/>
            <a:ext cx="475425" cy="406583"/>
            <a:chOff x="1552" y="692"/>
            <a:chExt cx="442" cy="378"/>
          </a:xfrm>
          <a:solidFill>
            <a:schemeClr val="tx1"/>
          </a:solidFill>
        </p:grpSpPr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8C3FEAC2-4560-4110-8B01-195AB5F3B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" y="890"/>
              <a:ext cx="138" cy="144"/>
            </a:xfrm>
            <a:custGeom>
              <a:avLst/>
              <a:gdLst>
                <a:gd name="T0" fmla="*/ 84 w 90"/>
                <a:gd name="T1" fmla="*/ 96 h 96"/>
                <a:gd name="T2" fmla="*/ 54 w 90"/>
                <a:gd name="T3" fmla="*/ 96 h 96"/>
                <a:gd name="T4" fmla="*/ 54 w 90"/>
                <a:gd name="T5" fmla="*/ 84 h 96"/>
                <a:gd name="T6" fmla="*/ 78 w 90"/>
                <a:gd name="T7" fmla="*/ 84 h 96"/>
                <a:gd name="T8" fmla="*/ 78 w 90"/>
                <a:gd name="T9" fmla="*/ 55 h 96"/>
                <a:gd name="T10" fmla="*/ 50 w 90"/>
                <a:gd name="T11" fmla="*/ 12 h 96"/>
                <a:gd name="T12" fmla="*/ 0 w 90"/>
                <a:gd name="T13" fmla="*/ 12 h 96"/>
                <a:gd name="T14" fmla="*/ 0 w 90"/>
                <a:gd name="T15" fmla="*/ 0 h 96"/>
                <a:gd name="T16" fmla="*/ 54 w 90"/>
                <a:gd name="T17" fmla="*/ 0 h 96"/>
                <a:gd name="T18" fmla="*/ 59 w 90"/>
                <a:gd name="T19" fmla="*/ 3 h 96"/>
                <a:gd name="T20" fmla="*/ 89 w 90"/>
                <a:gd name="T21" fmla="*/ 51 h 96"/>
                <a:gd name="T22" fmla="*/ 90 w 90"/>
                <a:gd name="T23" fmla="*/ 54 h 96"/>
                <a:gd name="T24" fmla="*/ 90 w 90"/>
                <a:gd name="T25" fmla="*/ 90 h 96"/>
                <a:gd name="T26" fmla="*/ 84 w 90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96">
                  <a:moveTo>
                    <a:pt x="84" y="96"/>
                  </a:moveTo>
                  <a:cubicBezTo>
                    <a:pt x="54" y="96"/>
                    <a:pt x="54" y="96"/>
                    <a:pt x="54" y="96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9" y="3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9" y="51"/>
                    <a:pt x="90" y="53"/>
                    <a:pt x="90" y="54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3"/>
                    <a:pt x="87" y="96"/>
                    <a:pt x="8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C545FB6-CC66-47CD-AEC8-9327B7E24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836"/>
              <a:ext cx="110" cy="198"/>
            </a:xfrm>
            <a:custGeom>
              <a:avLst/>
              <a:gdLst>
                <a:gd name="T0" fmla="*/ 0 w 72"/>
                <a:gd name="T1" fmla="*/ 132 h 132"/>
                <a:gd name="T2" fmla="*/ 0 w 72"/>
                <a:gd name="T3" fmla="*/ 120 h 132"/>
                <a:gd name="T4" fmla="*/ 60 w 72"/>
                <a:gd name="T5" fmla="*/ 120 h 132"/>
                <a:gd name="T6" fmla="*/ 60 w 72"/>
                <a:gd name="T7" fmla="*/ 12 h 132"/>
                <a:gd name="T8" fmla="*/ 0 w 72"/>
                <a:gd name="T9" fmla="*/ 12 h 132"/>
                <a:gd name="T10" fmla="*/ 0 w 72"/>
                <a:gd name="T11" fmla="*/ 0 h 132"/>
                <a:gd name="T12" fmla="*/ 66 w 72"/>
                <a:gd name="T13" fmla="*/ 0 h 132"/>
                <a:gd name="T14" fmla="*/ 72 w 72"/>
                <a:gd name="T15" fmla="*/ 6 h 132"/>
                <a:gd name="T16" fmla="*/ 72 w 72"/>
                <a:gd name="T17" fmla="*/ 126 h 132"/>
                <a:gd name="T18" fmla="*/ 66 w 72"/>
                <a:gd name="T19" fmla="*/ 132 h 132"/>
                <a:gd name="T20" fmla="*/ 0 w 72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32">
                  <a:moveTo>
                    <a:pt x="0" y="132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29"/>
                    <a:pt x="69" y="132"/>
                    <a:pt x="66" y="132"/>
                  </a:cubicBez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0B5606EA-B974-40F3-82F8-01E23ACF6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890"/>
              <a:ext cx="55" cy="144"/>
            </a:xfrm>
            <a:custGeom>
              <a:avLst/>
              <a:gdLst>
                <a:gd name="T0" fmla="*/ 36 w 36"/>
                <a:gd name="T1" fmla="*/ 96 h 96"/>
                <a:gd name="T2" fmla="*/ 6 w 36"/>
                <a:gd name="T3" fmla="*/ 96 h 96"/>
                <a:gd name="T4" fmla="*/ 0 w 36"/>
                <a:gd name="T5" fmla="*/ 90 h 96"/>
                <a:gd name="T6" fmla="*/ 0 w 36"/>
                <a:gd name="T7" fmla="*/ 0 h 96"/>
                <a:gd name="T8" fmla="*/ 12 w 36"/>
                <a:gd name="T9" fmla="*/ 0 h 96"/>
                <a:gd name="T10" fmla="*/ 12 w 36"/>
                <a:gd name="T11" fmla="*/ 84 h 96"/>
                <a:gd name="T12" fmla="*/ 36 w 36"/>
                <a:gd name="T13" fmla="*/ 84 h 96"/>
                <a:gd name="T14" fmla="*/ 36 w 3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96">
                  <a:moveTo>
                    <a:pt x="36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36" y="84"/>
                    <a:pt x="36" y="84"/>
                    <a:pt x="36" y="84"/>
                  </a:cubicBezTo>
                  <a:lnTo>
                    <a:pt x="36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9681CBE3-B31F-4F12-AC70-7D60BA526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4" y="998"/>
              <a:ext cx="74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0" y="36"/>
                    <a:pt x="36" y="31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7E5C83E8-16AC-4A5F-8700-087CC9766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0" y="998"/>
              <a:ext cx="74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0" y="36"/>
                    <a:pt x="36" y="31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A2CBA472-99AC-46AD-BCD7-BA7BF2BC6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2" y="692"/>
              <a:ext cx="184" cy="180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12 h 120"/>
                <a:gd name="T12" fmla="*/ 12 w 120"/>
                <a:gd name="T13" fmla="*/ 60 h 120"/>
                <a:gd name="T14" fmla="*/ 60 w 120"/>
                <a:gd name="T15" fmla="*/ 108 h 120"/>
                <a:gd name="T16" fmla="*/ 108 w 120"/>
                <a:gd name="T17" fmla="*/ 60 h 120"/>
                <a:gd name="T18" fmla="*/ 60 w 120"/>
                <a:gd name="T1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2" y="0"/>
                    <a:pt x="120" y="27"/>
                    <a:pt x="120" y="60"/>
                  </a:cubicBezTo>
                  <a:cubicBezTo>
                    <a:pt x="120" y="92"/>
                    <a:pt x="92" y="120"/>
                    <a:pt x="60" y="120"/>
                  </a:cubicBezTo>
                  <a:close/>
                  <a:moveTo>
                    <a:pt x="60" y="12"/>
                  </a:moveTo>
                  <a:cubicBezTo>
                    <a:pt x="34" y="12"/>
                    <a:pt x="12" y="34"/>
                    <a:pt x="12" y="60"/>
                  </a:cubicBezTo>
                  <a:cubicBezTo>
                    <a:pt x="12" y="86"/>
                    <a:pt x="34" y="108"/>
                    <a:pt x="60" y="108"/>
                  </a:cubicBezTo>
                  <a:cubicBezTo>
                    <a:pt x="86" y="108"/>
                    <a:pt x="108" y="86"/>
                    <a:pt x="108" y="60"/>
                  </a:cubicBezTo>
                  <a:cubicBezTo>
                    <a:pt x="108" y="34"/>
                    <a:pt x="86" y="12"/>
                    <a:pt x="6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73354336-8420-4126-A13A-972B88BB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" y="728"/>
              <a:ext cx="55" cy="72"/>
            </a:xfrm>
            <a:custGeom>
              <a:avLst/>
              <a:gdLst>
                <a:gd name="T0" fmla="*/ 30 w 36"/>
                <a:gd name="T1" fmla="*/ 48 h 48"/>
                <a:gd name="T2" fmla="*/ 6 w 36"/>
                <a:gd name="T3" fmla="*/ 48 h 48"/>
                <a:gd name="T4" fmla="*/ 0 w 36"/>
                <a:gd name="T5" fmla="*/ 42 h 48"/>
                <a:gd name="T6" fmla="*/ 0 w 36"/>
                <a:gd name="T7" fmla="*/ 6 h 48"/>
                <a:gd name="T8" fmla="*/ 6 w 36"/>
                <a:gd name="T9" fmla="*/ 0 h 48"/>
                <a:gd name="T10" fmla="*/ 12 w 36"/>
                <a:gd name="T11" fmla="*/ 6 h 48"/>
                <a:gd name="T12" fmla="*/ 12 w 36"/>
                <a:gd name="T13" fmla="*/ 36 h 48"/>
                <a:gd name="T14" fmla="*/ 30 w 36"/>
                <a:gd name="T15" fmla="*/ 36 h 48"/>
                <a:gd name="T16" fmla="*/ 36 w 36"/>
                <a:gd name="T17" fmla="*/ 42 h 48"/>
                <a:gd name="T18" fmla="*/ 30 w 3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8">
                  <a:moveTo>
                    <a:pt x="3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3" y="36"/>
                    <a:pt x="36" y="38"/>
                    <a:pt x="36" y="42"/>
                  </a:cubicBezTo>
                  <a:cubicBezTo>
                    <a:pt x="36" y="45"/>
                    <a:pt x="33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1E59BDF7-4EE3-40FA-A459-7DA78F997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926"/>
              <a:ext cx="74" cy="18"/>
            </a:xfrm>
            <a:custGeom>
              <a:avLst/>
              <a:gdLst>
                <a:gd name="T0" fmla="*/ 42 w 48"/>
                <a:gd name="T1" fmla="*/ 12 h 12"/>
                <a:gd name="T2" fmla="*/ 42 w 48"/>
                <a:gd name="T3" fmla="*/ 12 h 12"/>
                <a:gd name="T4" fmla="*/ 6 w 48"/>
                <a:gd name="T5" fmla="*/ 12 h 12"/>
                <a:gd name="T6" fmla="*/ 0 w 48"/>
                <a:gd name="T7" fmla="*/ 6 h 12"/>
                <a:gd name="T8" fmla="*/ 6 w 48"/>
                <a:gd name="T9" fmla="*/ 0 h 12"/>
                <a:gd name="T10" fmla="*/ 6 w 48"/>
                <a:gd name="T11" fmla="*/ 0 h 12"/>
                <a:gd name="T12" fmla="*/ 42 w 48"/>
                <a:gd name="T13" fmla="*/ 0 h 12"/>
                <a:gd name="T14" fmla="*/ 48 w 48"/>
                <a:gd name="T15" fmla="*/ 6 h 12"/>
                <a:gd name="T16" fmla="*/ 42 w 4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506B5951-793A-488E-949E-2E4DB0C28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962"/>
              <a:ext cx="46" cy="18"/>
            </a:xfrm>
            <a:custGeom>
              <a:avLst/>
              <a:gdLst>
                <a:gd name="T0" fmla="*/ 24 w 30"/>
                <a:gd name="T1" fmla="*/ 12 h 12"/>
                <a:gd name="T2" fmla="*/ 24 w 30"/>
                <a:gd name="T3" fmla="*/ 12 h 12"/>
                <a:gd name="T4" fmla="*/ 6 w 30"/>
                <a:gd name="T5" fmla="*/ 12 h 12"/>
                <a:gd name="T6" fmla="*/ 0 w 30"/>
                <a:gd name="T7" fmla="*/ 6 h 12"/>
                <a:gd name="T8" fmla="*/ 6 w 30"/>
                <a:gd name="T9" fmla="*/ 0 h 12"/>
                <a:gd name="T10" fmla="*/ 6 w 30"/>
                <a:gd name="T11" fmla="*/ 0 h 12"/>
                <a:gd name="T12" fmla="*/ 24 w 30"/>
                <a:gd name="T13" fmla="*/ 0 h 12"/>
                <a:gd name="T14" fmla="*/ 30 w 30"/>
                <a:gd name="T15" fmla="*/ 6 h 12"/>
                <a:gd name="T16" fmla="*/ 24 w 3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30" y="2"/>
                    <a:pt x="30" y="6"/>
                  </a:cubicBezTo>
                  <a:cubicBezTo>
                    <a:pt x="30" y="9"/>
                    <a:pt x="27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EA4BA64E-4CDB-477C-ACCE-4514180C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998"/>
              <a:ext cx="28" cy="18"/>
            </a:xfrm>
            <a:custGeom>
              <a:avLst/>
              <a:gdLst>
                <a:gd name="T0" fmla="*/ 12 w 18"/>
                <a:gd name="T1" fmla="*/ 12 h 12"/>
                <a:gd name="T2" fmla="*/ 12 w 18"/>
                <a:gd name="T3" fmla="*/ 12 h 12"/>
                <a:gd name="T4" fmla="*/ 6 w 18"/>
                <a:gd name="T5" fmla="*/ 12 h 12"/>
                <a:gd name="T6" fmla="*/ 0 w 18"/>
                <a:gd name="T7" fmla="*/ 6 h 12"/>
                <a:gd name="T8" fmla="*/ 6 w 18"/>
                <a:gd name="T9" fmla="*/ 0 h 12"/>
                <a:gd name="T10" fmla="*/ 12 w 18"/>
                <a:gd name="T11" fmla="*/ 0 h 12"/>
                <a:gd name="T12" fmla="*/ 18 w 18"/>
                <a:gd name="T13" fmla="*/ 6 h 12"/>
                <a:gd name="T14" fmla="*/ 12 w 18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3"/>
                    <a:pt x="18" y="6"/>
                  </a:cubicBezTo>
                  <a:cubicBezTo>
                    <a:pt x="18" y="9"/>
                    <a:pt x="15" y="12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EC5C7575-31B6-40A3-B0AB-D4F4FB81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962"/>
              <a:ext cx="123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782FAD53-5BAB-4163-94C7-0C6BD4BD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020"/>
              <a:ext cx="14" cy="12"/>
            </a:xfrm>
            <a:custGeom>
              <a:avLst/>
              <a:gdLst>
                <a:gd name="T0" fmla="*/ 12 w 14"/>
                <a:gd name="T1" fmla="*/ 12 h 12"/>
                <a:gd name="T2" fmla="*/ 0 w 14"/>
                <a:gd name="T3" fmla="*/ 0 h 12"/>
                <a:gd name="T4" fmla="*/ 0 w 14"/>
                <a:gd name="T5" fmla="*/ 0 h 12"/>
                <a:gd name="T6" fmla="*/ 14 w 14"/>
                <a:gd name="T7" fmla="*/ 12 h 12"/>
                <a:gd name="T8" fmla="*/ 12 w 14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2" y="1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CF7284B8-5DBE-4DB7-8765-0E42DD975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016"/>
              <a:ext cx="31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148">
            <a:extLst>
              <a:ext uri="{FF2B5EF4-FFF2-40B4-BE49-F238E27FC236}">
                <a16:creationId xmlns:a16="http://schemas.microsoft.com/office/drawing/2014/main" id="{004DD0B7-E7DB-47C1-9317-20EDA1E1CB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6543" y="3691291"/>
            <a:ext cx="370952" cy="344705"/>
            <a:chOff x="2599" y="3232"/>
            <a:chExt cx="424" cy="394"/>
          </a:xfrm>
          <a:solidFill>
            <a:schemeClr val="tx1"/>
          </a:solidFill>
        </p:grpSpPr>
        <p:sp>
          <p:nvSpPr>
            <p:cNvPr id="56" name="Freeform 149">
              <a:extLst>
                <a:ext uri="{FF2B5EF4-FFF2-40B4-BE49-F238E27FC236}">
                  <a16:creationId xmlns:a16="http://schemas.microsoft.com/office/drawing/2014/main" id="{017C60E5-0733-471B-92BC-95253B5A9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7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2" y="12"/>
                    <a:pt x="12" y="23"/>
                    <a:pt x="12" y="36"/>
                  </a:cubicBezTo>
                  <a:cubicBezTo>
                    <a:pt x="12" y="49"/>
                    <a:pt x="22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0">
              <a:extLst>
                <a:ext uri="{FF2B5EF4-FFF2-40B4-BE49-F238E27FC236}">
                  <a16:creationId xmlns:a16="http://schemas.microsoft.com/office/drawing/2014/main" id="{12F6A6E2-84E9-42C4-A85B-0DE21C057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9" y="3501"/>
              <a:ext cx="152" cy="89"/>
            </a:xfrm>
            <a:custGeom>
              <a:avLst/>
              <a:gdLst>
                <a:gd name="T0" fmla="*/ 73 w 99"/>
                <a:gd name="T1" fmla="*/ 60 h 60"/>
                <a:gd name="T2" fmla="*/ 6 w 99"/>
                <a:gd name="T3" fmla="*/ 60 h 60"/>
                <a:gd name="T4" fmla="*/ 0 w 99"/>
                <a:gd name="T5" fmla="*/ 54 h 60"/>
                <a:gd name="T6" fmla="*/ 54 w 99"/>
                <a:gd name="T7" fmla="*/ 0 h 60"/>
                <a:gd name="T8" fmla="*/ 97 w 99"/>
                <a:gd name="T9" fmla="*/ 22 h 60"/>
                <a:gd name="T10" fmla="*/ 96 w 99"/>
                <a:gd name="T11" fmla="*/ 31 h 60"/>
                <a:gd name="T12" fmla="*/ 88 w 99"/>
                <a:gd name="T13" fmla="*/ 29 h 60"/>
                <a:gd name="T14" fmla="*/ 54 w 99"/>
                <a:gd name="T15" fmla="*/ 12 h 60"/>
                <a:gd name="T16" fmla="*/ 12 w 99"/>
                <a:gd name="T17" fmla="*/ 48 h 60"/>
                <a:gd name="T18" fmla="*/ 73 w 99"/>
                <a:gd name="T19" fmla="*/ 48 h 60"/>
                <a:gd name="T20" fmla="*/ 79 w 99"/>
                <a:gd name="T21" fmla="*/ 54 h 60"/>
                <a:gd name="T22" fmla="*/ 73 w 99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0">
                  <a:moveTo>
                    <a:pt x="73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2" y="60"/>
                    <a:pt x="0" y="58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71" y="0"/>
                    <a:pt x="87" y="8"/>
                    <a:pt x="97" y="22"/>
                  </a:cubicBezTo>
                  <a:cubicBezTo>
                    <a:pt x="99" y="25"/>
                    <a:pt x="99" y="29"/>
                    <a:pt x="96" y="31"/>
                  </a:cubicBezTo>
                  <a:cubicBezTo>
                    <a:pt x="93" y="33"/>
                    <a:pt x="89" y="32"/>
                    <a:pt x="88" y="29"/>
                  </a:cubicBezTo>
                  <a:cubicBezTo>
                    <a:pt x="80" y="19"/>
                    <a:pt x="67" y="12"/>
                    <a:pt x="54" y="12"/>
                  </a:cubicBezTo>
                  <a:cubicBezTo>
                    <a:pt x="33" y="12"/>
                    <a:pt x="15" y="28"/>
                    <a:pt x="12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6" y="48"/>
                    <a:pt x="79" y="51"/>
                    <a:pt x="79" y="54"/>
                  </a:cubicBezTo>
                  <a:cubicBezTo>
                    <a:pt x="79" y="58"/>
                    <a:pt x="76" y="60"/>
                    <a:pt x="7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1">
              <a:extLst>
                <a:ext uri="{FF2B5EF4-FFF2-40B4-BE49-F238E27FC236}">
                  <a16:creationId xmlns:a16="http://schemas.microsoft.com/office/drawing/2014/main" id="{5FD277DE-4956-41EE-AFB7-26F88E648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2" y="12"/>
                    <a:pt x="12" y="23"/>
                    <a:pt x="12" y="36"/>
                  </a:cubicBezTo>
                  <a:cubicBezTo>
                    <a:pt x="12" y="49"/>
                    <a:pt x="22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2">
              <a:extLst>
                <a:ext uri="{FF2B5EF4-FFF2-40B4-BE49-F238E27FC236}">
                  <a16:creationId xmlns:a16="http://schemas.microsoft.com/office/drawing/2014/main" id="{EFB845F1-661F-43FA-AB35-FBE65265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3501"/>
              <a:ext cx="154" cy="89"/>
            </a:xfrm>
            <a:custGeom>
              <a:avLst/>
              <a:gdLst>
                <a:gd name="T0" fmla="*/ 94 w 100"/>
                <a:gd name="T1" fmla="*/ 60 h 60"/>
                <a:gd name="T2" fmla="*/ 27 w 100"/>
                <a:gd name="T3" fmla="*/ 60 h 60"/>
                <a:gd name="T4" fmla="*/ 21 w 100"/>
                <a:gd name="T5" fmla="*/ 54 h 60"/>
                <a:gd name="T6" fmla="*/ 27 w 100"/>
                <a:gd name="T7" fmla="*/ 48 h 60"/>
                <a:gd name="T8" fmla="*/ 87 w 100"/>
                <a:gd name="T9" fmla="*/ 48 h 60"/>
                <a:gd name="T10" fmla="*/ 46 w 100"/>
                <a:gd name="T11" fmla="*/ 12 h 60"/>
                <a:gd name="T12" fmla="*/ 12 w 100"/>
                <a:gd name="T13" fmla="*/ 29 h 60"/>
                <a:gd name="T14" fmla="*/ 3 w 100"/>
                <a:gd name="T15" fmla="*/ 31 h 60"/>
                <a:gd name="T16" fmla="*/ 2 w 100"/>
                <a:gd name="T17" fmla="*/ 22 h 60"/>
                <a:gd name="T18" fmla="*/ 46 w 100"/>
                <a:gd name="T19" fmla="*/ 0 h 60"/>
                <a:gd name="T20" fmla="*/ 100 w 100"/>
                <a:gd name="T21" fmla="*/ 54 h 60"/>
                <a:gd name="T22" fmla="*/ 94 w 100"/>
                <a:gd name="T2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60">
                  <a:moveTo>
                    <a:pt x="94" y="60"/>
                  </a:moveTo>
                  <a:cubicBezTo>
                    <a:pt x="27" y="60"/>
                    <a:pt x="27" y="60"/>
                    <a:pt x="27" y="60"/>
                  </a:cubicBezTo>
                  <a:cubicBezTo>
                    <a:pt x="23" y="60"/>
                    <a:pt x="21" y="58"/>
                    <a:pt x="21" y="54"/>
                  </a:cubicBezTo>
                  <a:cubicBezTo>
                    <a:pt x="21" y="51"/>
                    <a:pt x="23" y="48"/>
                    <a:pt x="2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4" y="28"/>
                    <a:pt x="67" y="12"/>
                    <a:pt x="46" y="12"/>
                  </a:cubicBezTo>
                  <a:cubicBezTo>
                    <a:pt x="32" y="12"/>
                    <a:pt x="20" y="19"/>
                    <a:pt x="12" y="29"/>
                  </a:cubicBezTo>
                  <a:cubicBezTo>
                    <a:pt x="10" y="32"/>
                    <a:pt x="6" y="33"/>
                    <a:pt x="3" y="31"/>
                  </a:cubicBezTo>
                  <a:cubicBezTo>
                    <a:pt x="1" y="29"/>
                    <a:pt x="0" y="25"/>
                    <a:pt x="2" y="22"/>
                  </a:cubicBezTo>
                  <a:cubicBezTo>
                    <a:pt x="12" y="8"/>
                    <a:pt x="28" y="0"/>
                    <a:pt x="46" y="0"/>
                  </a:cubicBezTo>
                  <a:cubicBezTo>
                    <a:pt x="75" y="0"/>
                    <a:pt x="100" y="24"/>
                    <a:pt x="100" y="54"/>
                  </a:cubicBezTo>
                  <a:cubicBezTo>
                    <a:pt x="100" y="58"/>
                    <a:pt x="97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3">
              <a:extLst>
                <a:ext uri="{FF2B5EF4-FFF2-40B4-BE49-F238E27FC236}">
                  <a16:creationId xmlns:a16="http://schemas.microsoft.com/office/drawing/2014/main" id="{ECCE6E57-B059-48A2-8957-8C411D75F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4" y="3375"/>
              <a:ext cx="152" cy="148"/>
            </a:xfrm>
            <a:custGeom>
              <a:avLst/>
              <a:gdLst>
                <a:gd name="T0" fmla="*/ 50 w 99"/>
                <a:gd name="T1" fmla="*/ 99 h 99"/>
                <a:gd name="T2" fmla="*/ 0 w 99"/>
                <a:gd name="T3" fmla="*/ 50 h 99"/>
                <a:gd name="T4" fmla="*/ 50 w 99"/>
                <a:gd name="T5" fmla="*/ 0 h 99"/>
                <a:gd name="T6" fmla="*/ 99 w 99"/>
                <a:gd name="T7" fmla="*/ 50 h 99"/>
                <a:gd name="T8" fmla="*/ 50 w 99"/>
                <a:gd name="T9" fmla="*/ 99 h 99"/>
                <a:gd name="T10" fmla="*/ 50 w 99"/>
                <a:gd name="T11" fmla="*/ 12 h 99"/>
                <a:gd name="T12" fmla="*/ 12 w 99"/>
                <a:gd name="T13" fmla="*/ 50 h 99"/>
                <a:gd name="T14" fmla="*/ 50 w 99"/>
                <a:gd name="T15" fmla="*/ 87 h 99"/>
                <a:gd name="T16" fmla="*/ 87 w 99"/>
                <a:gd name="T17" fmla="*/ 50 h 99"/>
                <a:gd name="T18" fmla="*/ 50 w 99"/>
                <a:gd name="T19" fmla="*/ 1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50" y="99"/>
                  </a:move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77" y="0"/>
                    <a:pt x="99" y="23"/>
                    <a:pt x="99" y="50"/>
                  </a:cubicBezTo>
                  <a:cubicBezTo>
                    <a:pt x="99" y="77"/>
                    <a:pt x="77" y="99"/>
                    <a:pt x="50" y="99"/>
                  </a:cubicBezTo>
                  <a:close/>
                  <a:moveTo>
                    <a:pt x="50" y="12"/>
                  </a:moveTo>
                  <a:cubicBezTo>
                    <a:pt x="29" y="12"/>
                    <a:pt x="12" y="29"/>
                    <a:pt x="12" y="50"/>
                  </a:cubicBezTo>
                  <a:cubicBezTo>
                    <a:pt x="12" y="70"/>
                    <a:pt x="29" y="87"/>
                    <a:pt x="50" y="87"/>
                  </a:cubicBezTo>
                  <a:cubicBezTo>
                    <a:pt x="70" y="87"/>
                    <a:pt x="87" y="70"/>
                    <a:pt x="87" y="50"/>
                  </a:cubicBezTo>
                  <a:cubicBezTo>
                    <a:pt x="87" y="29"/>
                    <a:pt x="70" y="12"/>
                    <a:pt x="5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4">
              <a:extLst>
                <a:ext uri="{FF2B5EF4-FFF2-40B4-BE49-F238E27FC236}">
                  <a16:creationId xmlns:a16="http://schemas.microsoft.com/office/drawing/2014/main" id="{D15E2851-A6D9-475C-B74A-044EA4AC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3322"/>
              <a:ext cx="210" cy="64"/>
            </a:xfrm>
            <a:custGeom>
              <a:avLst/>
              <a:gdLst>
                <a:gd name="T0" fmla="*/ 130 w 137"/>
                <a:gd name="T1" fmla="*/ 42 h 43"/>
                <a:gd name="T2" fmla="*/ 126 w 137"/>
                <a:gd name="T3" fmla="*/ 40 h 43"/>
                <a:gd name="T4" fmla="*/ 69 w 137"/>
                <a:gd name="T5" fmla="*/ 12 h 43"/>
                <a:gd name="T6" fmla="*/ 12 w 137"/>
                <a:gd name="T7" fmla="*/ 40 h 43"/>
                <a:gd name="T8" fmla="*/ 3 w 137"/>
                <a:gd name="T9" fmla="*/ 41 h 43"/>
                <a:gd name="T10" fmla="*/ 2 w 137"/>
                <a:gd name="T11" fmla="*/ 33 h 43"/>
                <a:gd name="T12" fmla="*/ 69 w 137"/>
                <a:gd name="T13" fmla="*/ 0 h 43"/>
                <a:gd name="T14" fmla="*/ 135 w 137"/>
                <a:gd name="T15" fmla="*/ 33 h 43"/>
                <a:gd name="T16" fmla="*/ 134 w 137"/>
                <a:gd name="T17" fmla="*/ 41 h 43"/>
                <a:gd name="T18" fmla="*/ 130 w 137"/>
                <a:gd name="T1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43">
                  <a:moveTo>
                    <a:pt x="130" y="42"/>
                  </a:moveTo>
                  <a:cubicBezTo>
                    <a:pt x="129" y="42"/>
                    <a:pt x="127" y="42"/>
                    <a:pt x="126" y="40"/>
                  </a:cubicBezTo>
                  <a:cubicBezTo>
                    <a:pt x="112" y="22"/>
                    <a:pt x="91" y="12"/>
                    <a:pt x="69" y="12"/>
                  </a:cubicBezTo>
                  <a:cubicBezTo>
                    <a:pt x="46" y="12"/>
                    <a:pt x="25" y="22"/>
                    <a:pt x="12" y="40"/>
                  </a:cubicBezTo>
                  <a:cubicBezTo>
                    <a:pt x="10" y="43"/>
                    <a:pt x="6" y="43"/>
                    <a:pt x="3" y="41"/>
                  </a:cubicBezTo>
                  <a:cubicBezTo>
                    <a:pt x="1" y="39"/>
                    <a:pt x="0" y="35"/>
                    <a:pt x="2" y="33"/>
                  </a:cubicBezTo>
                  <a:cubicBezTo>
                    <a:pt x="18" y="12"/>
                    <a:pt x="42" y="0"/>
                    <a:pt x="69" y="0"/>
                  </a:cubicBezTo>
                  <a:cubicBezTo>
                    <a:pt x="95" y="0"/>
                    <a:pt x="119" y="12"/>
                    <a:pt x="135" y="33"/>
                  </a:cubicBezTo>
                  <a:cubicBezTo>
                    <a:pt x="137" y="35"/>
                    <a:pt x="137" y="39"/>
                    <a:pt x="134" y="41"/>
                  </a:cubicBezTo>
                  <a:cubicBezTo>
                    <a:pt x="133" y="42"/>
                    <a:pt x="132" y="42"/>
                    <a:pt x="13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5">
              <a:extLst>
                <a:ext uri="{FF2B5EF4-FFF2-40B4-BE49-F238E27FC236}">
                  <a16:creationId xmlns:a16="http://schemas.microsoft.com/office/drawing/2014/main" id="{09BC298C-2A67-4ACB-A867-6FCEA275C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3277"/>
              <a:ext cx="277" cy="79"/>
            </a:xfrm>
            <a:custGeom>
              <a:avLst/>
              <a:gdLst>
                <a:gd name="T0" fmla="*/ 6 w 181"/>
                <a:gd name="T1" fmla="*/ 52 h 53"/>
                <a:gd name="T2" fmla="*/ 3 w 181"/>
                <a:gd name="T3" fmla="*/ 51 h 53"/>
                <a:gd name="T4" fmla="*/ 2 w 181"/>
                <a:gd name="T5" fmla="*/ 43 h 53"/>
                <a:gd name="T6" fmla="*/ 91 w 181"/>
                <a:gd name="T7" fmla="*/ 0 h 53"/>
                <a:gd name="T8" fmla="*/ 179 w 181"/>
                <a:gd name="T9" fmla="*/ 42 h 53"/>
                <a:gd name="T10" fmla="*/ 178 w 181"/>
                <a:gd name="T11" fmla="*/ 51 h 53"/>
                <a:gd name="T12" fmla="*/ 170 w 181"/>
                <a:gd name="T13" fmla="*/ 50 h 53"/>
                <a:gd name="T14" fmla="*/ 91 w 181"/>
                <a:gd name="T15" fmla="*/ 12 h 53"/>
                <a:gd name="T16" fmla="*/ 11 w 181"/>
                <a:gd name="T17" fmla="*/ 50 h 53"/>
                <a:gd name="T18" fmla="*/ 6 w 181"/>
                <a:gd name="T1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53">
                  <a:moveTo>
                    <a:pt x="6" y="52"/>
                  </a:moveTo>
                  <a:cubicBezTo>
                    <a:pt x="5" y="52"/>
                    <a:pt x="4" y="52"/>
                    <a:pt x="3" y="51"/>
                  </a:cubicBezTo>
                  <a:cubicBezTo>
                    <a:pt x="0" y="49"/>
                    <a:pt x="0" y="45"/>
                    <a:pt x="2" y="43"/>
                  </a:cubicBezTo>
                  <a:cubicBezTo>
                    <a:pt x="24" y="16"/>
                    <a:pt x="56" y="0"/>
                    <a:pt x="91" y="0"/>
                  </a:cubicBezTo>
                  <a:cubicBezTo>
                    <a:pt x="125" y="0"/>
                    <a:pt x="158" y="16"/>
                    <a:pt x="179" y="42"/>
                  </a:cubicBezTo>
                  <a:cubicBezTo>
                    <a:pt x="181" y="45"/>
                    <a:pt x="181" y="49"/>
                    <a:pt x="178" y="51"/>
                  </a:cubicBezTo>
                  <a:cubicBezTo>
                    <a:pt x="176" y="53"/>
                    <a:pt x="172" y="53"/>
                    <a:pt x="170" y="50"/>
                  </a:cubicBezTo>
                  <a:cubicBezTo>
                    <a:pt x="151" y="26"/>
                    <a:pt x="122" y="12"/>
                    <a:pt x="91" y="12"/>
                  </a:cubicBezTo>
                  <a:cubicBezTo>
                    <a:pt x="60" y="12"/>
                    <a:pt x="31" y="26"/>
                    <a:pt x="11" y="50"/>
                  </a:cubicBezTo>
                  <a:cubicBezTo>
                    <a:pt x="10" y="52"/>
                    <a:pt x="8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6">
              <a:extLst>
                <a:ext uri="{FF2B5EF4-FFF2-40B4-BE49-F238E27FC236}">
                  <a16:creationId xmlns:a16="http://schemas.microsoft.com/office/drawing/2014/main" id="{05F49969-7CB1-4808-911D-6F872996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232"/>
              <a:ext cx="352" cy="97"/>
            </a:xfrm>
            <a:custGeom>
              <a:avLst/>
              <a:gdLst>
                <a:gd name="T0" fmla="*/ 223 w 230"/>
                <a:gd name="T1" fmla="*/ 64 h 65"/>
                <a:gd name="T2" fmla="*/ 218 w 230"/>
                <a:gd name="T3" fmla="*/ 62 h 65"/>
                <a:gd name="T4" fmla="*/ 115 w 230"/>
                <a:gd name="T5" fmla="*/ 12 h 65"/>
                <a:gd name="T6" fmla="*/ 11 w 230"/>
                <a:gd name="T7" fmla="*/ 62 h 65"/>
                <a:gd name="T8" fmla="*/ 3 w 230"/>
                <a:gd name="T9" fmla="*/ 63 h 65"/>
                <a:gd name="T10" fmla="*/ 2 w 230"/>
                <a:gd name="T11" fmla="*/ 55 h 65"/>
                <a:gd name="T12" fmla="*/ 115 w 230"/>
                <a:gd name="T13" fmla="*/ 0 h 65"/>
                <a:gd name="T14" fmla="*/ 228 w 230"/>
                <a:gd name="T15" fmla="*/ 55 h 65"/>
                <a:gd name="T16" fmla="*/ 227 w 230"/>
                <a:gd name="T17" fmla="*/ 63 h 65"/>
                <a:gd name="T18" fmla="*/ 223 w 230"/>
                <a:gd name="T1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65">
                  <a:moveTo>
                    <a:pt x="223" y="64"/>
                  </a:moveTo>
                  <a:cubicBezTo>
                    <a:pt x="221" y="64"/>
                    <a:pt x="219" y="64"/>
                    <a:pt x="218" y="62"/>
                  </a:cubicBezTo>
                  <a:cubicBezTo>
                    <a:pt x="193" y="30"/>
                    <a:pt x="155" y="12"/>
                    <a:pt x="115" y="12"/>
                  </a:cubicBezTo>
                  <a:cubicBezTo>
                    <a:pt x="74" y="12"/>
                    <a:pt x="36" y="30"/>
                    <a:pt x="11" y="62"/>
                  </a:cubicBezTo>
                  <a:cubicBezTo>
                    <a:pt x="9" y="65"/>
                    <a:pt x="5" y="65"/>
                    <a:pt x="3" y="63"/>
                  </a:cubicBezTo>
                  <a:cubicBezTo>
                    <a:pt x="0" y="61"/>
                    <a:pt x="0" y="57"/>
                    <a:pt x="2" y="55"/>
                  </a:cubicBezTo>
                  <a:cubicBezTo>
                    <a:pt x="29" y="20"/>
                    <a:pt x="70" y="0"/>
                    <a:pt x="115" y="0"/>
                  </a:cubicBezTo>
                  <a:cubicBezTo>
                    <a:pt x="159" y="0"/>
                    <a:pt x="200" y="20"/>
                    <a:pt x="228" y="55"/>
                  </a:cubicBezTo>
                  <a:cubicBezTo>
                    <a:pt x="230" y="57"/>
                    <a:pt x="229" y="61"/>
                    <a:pt x="227" y="63"/>
                  </a:cubicBezTo>
                  <a:cubicBezTo>
                    <a:pt x="226" y="64"/>
                    <a:pt x="224" y="64"/>
                    <a:pt x="22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57">
              <a:extLst>
                <a:ext uri="{FF2B5EF4-FFF2-40B4-BE49-F238E27FC236}">
                  <a16:creationId xmlns:a16="http://schemas.microsoft.com/office/drawing/2014/main" id="{918A1E86-E314-4B18-8E52-135CE447A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5" y="3505"/>
              <a:ext cx="231" cy="121"/>
            </a:xfrm>
            <a:custGeom>
              <a:avLst/>
              <a:gdLst>
                <a:gd name="T0" fmla="*/ 145 w 151"/>
                <a:gd name="T1" fmla="*/ 81 h 81"/>
                <a:gd name="T2" fmla="*/ 6 w 151"/>
                <a:gd name="T3" fmla="*/ 81 h 81"/>
                <a:gd name="T4" fmla="*/ 0 w 151"/>
                <a:gd name="T5" fmla="*/ 75 h 81"/>
                <a:gd name="T6" fmla="*/ 76 w 151"/>
                <a:gd name="T7" fmla="*/ 0 h 81"/>
                <a:gd name="T8" fmla="*/ 151 w 151"/>
                <a:gd name="T9" fmla="*/ 75 h 81"/>
                <a:gd name="T10" fmla="*/ 145 w 151"/>
                <a:gd name="T11" fmla="*/ 81 h 81"/>
                <a:gd name="T12" fmla="*/ 13 w 151"/>
                <a:gd name="T13" fmla="*/ 69 h 81"/>
                <a:gd name="T14" fmla="*/ 139 w 151"/>
                <a:gd name="T15" fmla="*/ 69 h 81"/>
                <a:gd name="T16" fmla="*/ 76 w 151"/>
                <a:gd name="T17" fmla="*/ 12 h 81"/>
                <a:gd name="T18" fmla="*/ 13 w 15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81">
                  <a:moveTo>
                    <a:pt x="145" y="81"/>
                  </a:moveTo>
                  <a:cubicBezTo>
                    <a:pt x="6" y="81"/>
                    <a:pt x="6" y="81"/>
                    <a:pt x="6" y="81"/>
                  </a:cubicBezTo>
                  <a:cubicBezTo>
                    <a:pt x="3" y="81"/>
                    <a:pt x="0" y="79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7" y="0"/>
                    <a:pt x="151" y="34"/>
                    <a:pt x="151" y="75"/>
                  </a:cubicBezTo>
                  <a:cubicBezTo>
                    <a:pt x="151" y="79"/>
                    <a:pt x="148" y="81"/>
                    <a:pt x="145" y="81"/>
                  </a:cubicBezTo>
                  <a:close/>
                  <a:moveTo>
                    <a:pt x="13" y="69"/>
                  </a:moveTo>
                  <a:cubicBezTo>
                    <a:pt x="139" y="69"/>
                    <a:pt x="139" y="69"/>
                    <a:pt x="139" y="69"/>
                  </a:cubicBezTo>
                  <a:cubicBezTo>
                    <a:pt x="136" y="37"/>
                    <a:pt x="109" y="12"/>
                    <a:pt x="76" y="12"/>
                  </a:cubicBezTo>
                  <a:cubicBezTo>
                    <a:pt x="43" y="12"/>
                    <a:pt x="16" y="37"/>
                    <a:pt x="13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9">
            <a:extLst>
              <a:ext uri="{FF2B5EF4-FFF2-40B4-BE49-F238E27FC236}">
                <a16:creationId xmlns:a16="http://schemas.microsoft.com/office/drawing/2014/main" id="{8614F148-C6E9-4FBA-AEBB-5264CB31B8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4992" y="4134338"/>
            <a:ext cx="229879" cy="325789"/>
            <a:chOff x="4541" y="437"/>
            <a:chExt cx="302" cy="428"/>
          </a:xfrm>
          <a:solidFill>
            <a:schemeClr val="tx1"/>
          </a:solidFill>
        </p:grpSpPr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27910EB1-E957-489C-8987-40A88F537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" y="741"/>
              <a:ext cx="302" cy="124"/>
            </a:xfrm>
            <a:custGeom>
              <a:avLst/>
              <a:gdLst>
                <a:gd name="T0" fmla="*/ 198 w 204"/>
                <a:gd name="T1" fmla="*/ 84 h 84"/>
                <a:gd name="T2" fmla="*/ 6 w 204"/>
                <a:gd name="T3" fmla="*/ 84 h 84"/>
                <a:gd name="T4" fmla="*/ 0 w 204"/>
                <a:gd name="T5" fmla="*/ 78 h 84"/>
                <a:gd name="T6" fmla="*/ 0 w 204"/>
                <a:gd name="T7" fmla="*/ 6 h 84"/>
                <a:gd name="T8" fmla="*/ 6 w 204"/>
                <a:gd name="T9" fmla="*/ 0 h 84"/>
                <a:gd name="T10" fmla="*/ 198 w 204"/>
                <a:gd name="T11" fmla="*/ 0 h 84"/>
                <a:gd name="T12" fmla="*/ 204 w 204"/>
                <a:gd name="T13" fmla="*/ 6 h 84"/>
                <a:gd name="T14" fmla="*/ 204 w 204"/>
                <a:gd name="T15" fmla="*/ 78 h 84"/>
                <a:gd name="T16" fmla="*/ 198 w 204"/>
                <a:gd name="T17" fmla="*/ 84 h 84"/>
                <a:gd name="T18" fmla="*/ 12 w 204"/>
                <a:gd name="T19" fmla="*/ 72 h 84"/>
                <a:gd name="T20" fmla="*/ 192 w 204"/>
                <a:gd name="T21" fmla="*/ 72 h 84"/>
                <a:gd name="T22" fmla="*/ 192 w 204"/>
                <a:gd name="T23" fmla="*/ 12 h 84"/>
                <a:gd name="T24" fmla="*/ 12 w 204"/>
                <a:gd name="T25" fmla="*/ 12 h 84"/>
                <a:gd name="T26" fmla="*/ 12 w 20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" h="84">
                  <a:moveTo>
                    <a:pt x="19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2" y="84"/>
                    <a:pt x="0" y="81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1" y="0"/>
                    <a:pt x="204" y="2"/>
                    <a:pt x="204" y="6"/>
                  </a:cubicBezTo>
                  <a:cubicBezTo>
                    <a:pt x="204" y="78"/>
                    <a:pt x="204" y="78"/>
                    <a:pt x="204" y="78"/>
                  </a:cubicBezTo>
                  <a:cubicBezTo>
                    <a:pt x="204" y="81"/>
                    <a:pt x="201" y="84"/>
                    <a:pt x="198" y="84"/>
                  </a:cubicBezTo>
                  <a:close/>
                  <a:moveTo>
                    <a:pt x="12" y="72"/>
                  </a:moveTo>
                  <a:cubicBezTo>
                    <a:pt x="192" y="72"/>
                    <a:pt x="192" y="72"/>
                    <a:pt x="192" y="7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7ADFAD1F-17C9-4728-A97D-6BC6EFED8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" y="563"/>
              <a:ext cx="230" cy="196"/>
            </a:xfrm>
            <a:custGeom>
              <a:avLst/>
              <a:gdLst>
                <a:gd name="T0" fmla="*/ 150 w 156"/>
                <a:gd name="T1" fmla="*/ 132 h 132"/>
                <a:gd name="T2" fmla="*/ 6 w 156"/>
                <a:gd name="T3" fmla="*/ 132 h 132"/>
                <a:gd name="T4" fmla="*/ 0 w 156"/>
                <a:gd name="T5" fmla="*/ 126 h 132"/>
                <a:gd name="T6" fmla="*/ 0 w 156"/>
                <a:gd name="T7" fmla="*/ 6 h 132"/>
                <a:gd name="T8" fmla="*/ 6 w 156"/>
                <a:gd name="T9" fmla="*/ 0 h 132"/>
                <a:gd name="T10" fmla="*/ 150 w 156"/>
                <a:gd name="T11" fmla="*/ 0 h 132"/>
                <a:gd name="T12" fmla="*/ 156 w 156"/>
                <a:gd name="T13" fmla="*/ 6 h 132"/>
                <a:gd name="T14" fmla="*/ 156 w 156"/>
                <a:gd name="T15" fmla="*/ 126 h 132"/>
                <a:gd name="T16" fmla="*/ 150 w 156"/>
                <a:gd name="T17" fmla="*/ 132 h 132"/>
                <a:gd name="T18" fmla="*/ 12 w 156"/>
                <a:gd name="T19" fmla="*/ 120 h 132"/>
                <a:gd name="T20" fmla="*/ 144 w 156"/>
                <a:gd name="T21" fmla="*/ 120 h 132"/>
                <a:gd name="T22" fmla="*/ 144 w 156"/>
                <a:gd name="T23" fmla="*/ 12 h 132"/>
                <a:gd name="T24" fmla="*/ 12 w 156"/>
                <a:gd name="T25" fmla="*/ 12 h 132"/>
                <a:gd name="T26" fmla="*/ 12 w 15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" h="132">
                  <a:moveTo>
                    <a:pt x="15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6" y="2"/>
                    <a:pt x="156" y="6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6" y="129"/>
                    <a:pt x="153" y="132"/>
                    <a:pt x="150" y="132"/>
                  </a:cubicBezTo>
                  <a:close/>
                  <a:moveTo>
                    <a:pt x="12" y="120"/>
                  </a:moveTo>
                  <a:cubicBezTo>
                    <a:pt x="144" y="120"/>
                    <a:pt x="144" y="120"/>
                    <a:pt x="144" y="120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A21878D8-A3BC-4D27-97D9-117277CFF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2" y="510"/>
              <a:ext cx="160" cy="71"/>
            </a:xfrm>
            <a:custGeom>
              <a:avLst/>
              <a:gdLst>
                <a:gd name="T0" fmla="*/ 102 w 108"/>
                <a:gd name="T1" fmla="*/ 48 h 48"/>
                <a:gd name="T2" fmla="*/ 6 w 108"/>
                <a:gd name="T3" fmla="*/ 48 h 48"/>
                <a:gd name="T4" fmla="*/ 0 w 108"/>
                <a:gd name="T5" fmla="*/ 42 h 48"/>
                <a:gd name="T6" fmla="*/ 0 w 108"/>
                <a:gd name="T7" fmla="*/ 6 h 48"/>
                <a:gd name="T8" fmla="*/ 6 w 108"/>
                <a:gd name="T9" fmla="*/ 0 h 48"/>
                <a:gd name="T10" fmla="*/ 102 w 108"/>
                <a:gd name="T11" fmla="*/ 0 h 48"/>
                <a:gd name="T12" fmla="*/ 108 w 108"/>
                <a:gd name="T13" fmla="*/ 6 h 48"/>
                <a:gd name="T14" fmla="*/ 108 w 108"/>
                <a:gd name="T15" fmla="*/ 42 h 48"/>
                <a:gd name="T16" fmla="*/ 102 w 108"/>
                <a:gd name="T17" fmla="*/ 48 h 48"/>
                <a:gd name="T18" fmla="*/ 12 w 108"/>
                <a:gd name="T19" fmla="*/ 36 h 48"/>
                <a:gd name="T20" fmla="*/ 96 w 108"/>
                <a:gd name="T21" fmla="*/ 36 h 48"/>
                <a:gd name="T22" fmla="*/ 96 w 108"/>
                <a:gd name="T23" fmla="*/ 12 h 48"/>
                <a:gd name="T24" fmla="*/ 12 w 108"/>
                <a:gd name="T25" fmla="*/ 12 h 48"/>
                <a:gd name="T26" fmla="*/ 12 w 108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8">
                  <a:moveTo>
                    <a:pt x="10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8" y="45"/>
                    <a:pt x="105" y="48"/>
                    <a:pt x="102" y="48"/>
                  </a:cubicBezTo>
                  <a:close/>
                  <a:moveTo>
                    <a:pt x="12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D37E9150-522D-4CBA-AF30-0C64166E7D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1" y="437"/>
              <a:ext cx="161" cy="91"/>
            </a:xfrm>
            <a:custGeom>
              <a:avLst/>
              <a:gdLst>
                <a:gd name="T0" fmla="*/ 103 w 109"/>
                <a:gd name="T1" fmla="*/ 61 h 61"/>
                <a:gd name="T2" fmla="*/ 7 w 109"/>
                <a:gd name="T3" fmla="*/ 61 h 61"/>
                <a:gd name="T4" fmla="*/ 1 w 109"/>
                <a:gd name="T5" fmla="*/ 57 h 61"/>
                <a:gd name="T6" fmla="*/ 2 w 109"/>
                <a:gd name="T7" fmla="*/ 50 h 61"/>
                <a:gd name="T8" fmla="*/ 50 w 109"/>
                <a:gd name="T9" fmla="*/ 2 h 61"/>
                <a:gd name="T10" fmla="*/ 59 w 109"/>
                <a:gd name="T11" fmla="*/ 2 h 61"/>
                <a:gd name="T12" fmla="*/ 107 w 109"/>
                <a:gd name="T13" fmla="*/ 50 h 61"/>
                <a:gd name="T14" fmla="*/ 108 w 109"/>
                <a:gd name="T15" fmla="*/ 57 h 61"/>
                <a:gd name="T16" fmla="*/ 103 w 109"/>
                <a:gd name="T17" fmla="*/ 61 h 61"/>
                <a:gd name="T18" fmla="*/ 21 w 109"/>
                <a:gd name="T19" fmla="*/ 49 h 61"/>
                <a:gd name="T20" fmla="*/ 88 w 109"/>
                <a:gd name="T21" fmla="*/ 49 h 61"/>
                <a:gd name="T22" fmla="*/ 55 w 109"/>
                <a:gd name="T23" fmla="*/ 15 h 61"/>
                <a:gd name="T24" fmla="*/ 21 w 109"/>
                <a:gd name="T25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61">
                  <a:moveTo>
                    <a:pt x="103" y="61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2" y="59"/>
                    <a:pt x="1" y="57"/>
                  </a:cubicBezTo>
                  <a:cubicBezTo>
                    <a:pt x="0" y="55"/>
                    <a:pt x="1" y="52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7" y="0"/>
                    <a:pt x="59" y="2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9" y="52"/>
                    <a:pt x="109" y="55"/>
                    <a:pt x="108" y="57"/>
                  </a:cubicBezTo>
                  <a:cubicBezTo>
                    <a:pt x="107" y="59"/>
                    <a:pt x="105" y="61"/>
                    <a:pt x="103" y="61"/>
                  </a:cubicBezTo>
                  <a:close/>
                  <a:moveTo>
                    <a:pt x="21" y="49"/>
                  </a:moveTo>
                  <a:cubicBezTo>
                    <a:pt x="88" y="49"/>
                    <a:pt x="88" y="49"/>
                    <a:pt x="88" y="49"/>
                  </a:cubicBezTo>
                  <a:cubicBezTo>
                    <a:pt x="55" y="15"/>
                    <a:pt x="55" y="15"/>
                    <a:pt x="55" y="15"/>
                  </a:cubicBezTo>
                  <a:lnTo>
                    <a:pt x="2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90AC28B6-121A-4821-8FD8-2A81B4F06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" y="599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B5DE9B56-7A04-4B8C-A847-27F7B5093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599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2E5FC0D6-AF8D-4B83-B481-D2A1DFB92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" y="670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A1CE7A70-538C-414D-B91D-4A228D959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" y="670"/>
              <a:ext cx="53" cy="53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393455E5-236A-4EFE-B1A7-298E6E87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" y="776"/>
              <a:ext cx="53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4CC6A9AA-420A-4852-82B5-8B9472E25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5" y="776"/>
              <a:ext cx="54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88D0D291-9BC4-4F7A-9F94-08B3DFDB8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4" y="776"/>
              <a:ext cx="53" cy="54"/>
            </a:xfrm>
            <a:custGeom>
              <a:avLst/>
              <a:gdLst>
                <a:gd name="T0" fmla="*/ 30 w 36"/>
                <a:gd name="T1" fmla="*/ 36 h 36"/>
                <a:gd name="T2" fmla="*/ 6 w 36"/>
                <a:gd name="T3" fmla="*/ 36 h 36"/>
                <a:gd name="T4" fmla="*/ 0 w 36"/>
                <a:gd name="T5" fmla="*/ 30 h 36"/>
                <a:gd name="T6" fmla="*/ 0 w 36"/>
                <a:gd name="T7" fmla="*/ 6 h 36"/>
                <a:gd name="T8" fmla="*/ 6 w 36"/>
                <a:gd name="T9" fmla="*/ 0 h 36"/>
                <a:gd name="T10" fmla="*/ 30 w 36"/>
                <a:gd name="T11" fmla="*/ 0 h 36"/>
                <a:gd name="T12" fmla="*/ 36 w 36"/>
                <a:gd name="T13" fmla="*/ 6 h 36"/>
                <a:gd name="T14" fmla="*/ 36 w 36"/>
                <a:gd name="T15" fmla="*/ 30 h 36"/>
                <a:gd name="T16" fmla="*/ 30 w 36"/>
                <a:gd name="T17" fmla="*/ 36 h 36"/>
                <a:gd name="T18" fmla="*/ 12 w 36"/>
                <a:gd name="T19" fmla="*/ 24 h 36"/>
                <a:gd name="T20" fmla="*/ 24 w 36"/>
                <a:gd name="T21" fmla="*/ 24 h 36"/>
                <a:gd name="T22" fmla="*/ 24 w 36"/>
                <a:gd name="T23" fmla="*/ 12 h 36"/>
                <a:gd name="T24" fmla="*/ 12 w 36"/>
                <a:gd name="T25" fmla="*/ 12 h 36"/>
                <a:gd name="T26" fmla="*/ 12 w 36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6" y="2"/>
                    <a:pt x="36" y="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3"/>
                    <a:pt x="33" y="36"/>
                    <a:pt x="30" y="36"/>
                  </a:cubicBezTo>
                  <a:close/>
                  <a:moveTo>
                    <a:pt x="1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7AD9108-DE8E-4FC3-98CD-48A7F7EE2B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4455" y="4520834"/>
            <a:ext cx="390721" cy="398181"/>
            <a:chOff x="3441" y="1720"/>
            <a:chExt cx="419" cy="427"/>
          </a:xfrm>
          <a:solidFill>
            <a:schemeClr val="tx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C7181BA-59DD-4CA6-BE2A-2201AEB20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0" y="1720"/>
              <a:ext cx="146" cy="196"/>
            </a:xfrm>
            <a:custGeom>
              <a:avLst/>
              <a:gdLst>
                <a:gd name="T0" fmla="*/ 50 w 99"/>
                <a:gd name="T1" fmla="*/ 132 h 132"/>
                <a:gd name="T2" fmla="*/ 45 w 99"/>
                <a:gd name="T3" fmla="*/ 130 h 132"/>
                <a:gd name="T4" fmla="*/ 0 w 99"/>
                <a:gd name="T5" fmla="*/ 49 h 132"/>
                <a:gd name="T6" fmla="*/ 50 w 99"/>
                <a:gd name="T7" fmla="*/ 0 h 132"/>
                <a:gd name="T8" fmla="*/ 99 w 99"/>
                <a:gd name="T9" fmla="*/ 49 h 132"/>
                <a:gd name="T10" fmla="*/ 54 w 99"/>
                <a:gd name="T11" fmla="*/ 130 h 132"/>
                <a:gd name="T12" fmla="*/ 50 w 99"/>
                <a:gd name="T13" fmla="*/ 132 h 132"/>
                <a:gd name="T14" fmla="*/ 50 w 99"/>
                <a:gd name="T15" fmla="*/ 12 h 132"/>
                <a:gd name="T16" fmla="*/ 12 w 99"/>
                <a:gd name="T17" fmla="*/ 49 h 132"/>
                <a:gd name="T18" fmla="*/ 50 w 99"/>
                <a:gd name="T19" fmla="*/ 116 h 132"/>
                <a:gd name="T20" fmla="*/ 87 w 99"/>
                <a:gd name="T21" fmla="*/ 49 h 132"/>
                <a:gd name="T22" fmla="*/ 50 w 99"/>
                <a:gd name="T23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32">
                  <a:moveTo>
                    <a:pt x="50" y="132"/>
                  </a:moveTo>
                  <a:cubicBezTo>
                    <a:pt x="48" y="132"/>
                    <a:pt x="46" y="131"/>
                    <a:pt x="45" y="130"/>
                  </a:cubicBezTo>
                  <a:cubicBezTo>
                    <a:pt x="41" y="124"/>
                    <a:pt x="0" y="75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7" y="0"/>
                    <a:pt x="99" y="22"/>
                    <a:pt x="99" y="49"/>
                  </a:cubicBezTo>
                  <a:cubicBezTo>
                    <a:pt x="99" y="75"/>
                    <a:pt x="59" y="124"/>
                    <a:pt x="54" y="130"/>
                  </a:cubicBezTo>
                  <a:cubicBezTo>
                    <a:pt x="53" y="131"/>
                    <a:pt x="52" y="132"/>
                    <a:pt x="50" y="132"/>
                  </a:cubicBezTo>
                  <a:close/>
                  <a:moveTo>
                    <a:pt x="50" y="12"/>
                  </a:moveTo>
                  <a:cubicBezTo>
                    <a:pt x="29" y="12"/>
                    <a:pt x="12" y="29"/>
                    <a:pt x="12" y="49"/>
                  </a:cubicBezTo>
                  <a:cubicBezTo>
                    <a:pt x="12" y="65"/>
                    <a:pt x="36" y="99"/>
                    <a:pt x="50" y="116"/>
                  </a:cubicBezTo>
                  <a:cubicBezTo>
                    <a:pt x="63" y="99"/>
                    <a:pt x="87" y="65"/>
                    <a:pt x="87" y="49"/>
                  </a:cubicBezTo>
                  <a:cubicBezTo>
                    <a:pt x="87" y="29"/>
                    <a:pt x="71" y="12"/>
                    <a:pt x="5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C87CF8F-198A-470A-8DC7-ABB8D722F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9" y="1760"/>
              <a:ext cx="67" cy="67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2 h 45"/>
                <a:gd name="T4" fmla="*/ 23 w 45"/>
                <a:gd name="T5" fmla="*/ 0 h 45"/>
                <a:gd name="T6" fmla="*/ 45 w 45"/>
                <a:gd name="T7" fmla="*/ 22 h 45"/>
                <a:gd name="T8" fmla="*/ 23 w 45"/>
                <a:gd name="T9" fmla="*/ 45 h 45"/>
                <a:gd name="T10" fmla="*/ 23 w 45"/>
                <a:gd name="T11" fmla="*/ 12 h 45"/>
                <a:gd name="T12" fmla="*/ 12 w 45"/>
                <a:gd name="T13" fmla="*/ 22 h 45"/>
                <a:gd name="T14" fmla="*/ 23 w 45"/>
                <a:gd name="T15" fmla="*/ 33 h 45"/>
                <a:gd name="T16" fmla="*/ 33 w 45"/>
                <a:gd name="T17" fmla="*/ 22 h 45"/>
                <a:gd name="T18" fmla="*/ 23 w 45"/>
                <a:gd name="T1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2"/>
                  </a:moveTo>
                  <a:cubicBezTo>
                    <a:pt x="17" y="12"/>
                    <a:pt x="12" y="17"/>
                    <a:pt x="12" y="22"/>
                  </a:cubicBezTo>
                  <a:cubicBezTo>
                    <a:pt x="12" y="28"/>
                    <a:pt x="17" y="33"/>
                    <a:pt x="23" y="33"/>
                  </a:cubicBezTo>
                  <a:cubicBezTo>
                    <a:pt x="29" y="33"/>
                    <a:pt x="33" y="28"/>
                    <a:pt x="33" y="22"/>
                  </a:cubicBezTo>
                  <a:cubicBezTo>
                    <a:pt x="33" y="17"/>
                    <a:pt x="29" y="12"/>
                    <a:pt x="2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77B324E-6A0D-4E50-86EA-781085191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845"/>
              <a:ext cx="133" cy="177"/>
            </a:xfrm>
            <a:custGeom>
              <a:avLst/>
              <a:gdLst>
                <a:gd name="T0" fmla="*/ 45 w 90"/>
                <a:gd name="T1" fmla="*/ 120 h 120"/>
                <a:gd name="T2" fmla="*/ 45 w 90"/>
                <a:gd name="T3" fmla="*/ 120 h 120"/>
                <a:gd name="T4" fmla="*/ 40 w 90"/>
                <a:gd name="T5" fmla="*/ 118 h 120"/>
                <a:gd name="T6" fmla="*/ 0 w 90"/>
                <a:gd name="T7" fmla="*/ 45 h 120"/>
                <a:gd name="T8" fmla="*/ 45 w 90"/>
                <a:gd name="T9" fmla="*/ 0 h 120"/>
                <a:gd name="T10" fmla="*/ 90 w 90"/>
                <a:gd name="T11" fmla="*/ 45 h 120"/>
                <a:gd name="T12" fmla="*/ 49 w 90"/>
                <a:gd name="T13" fmla="*/ 118 h 120"/>
                <a:gd name="T14" fmla="*/ 45 w 90"/>
                <a:gd name="T15" fmla="*/ 120 h 120"/>
                <a:gd name="T16" fmla="*/ 45 w 90"/>
                <a:gd name="T17" fmla="*/ 12 h 120"/>
                <a:gd name="T18" fmla="*/ 12 w 90"/>
                <a:gd name="T19" fmla="*/ 45 h 120"/>
                <a:gd name="T20" fmla="*/ 45 w 90"/>
                <a:gd name="T21" fmla="*/ 104 h 120"/>
                <a:gd name="T22" fmla="*/ 78 w 90"/>
                <a:gd name="T23" fmla="*/ 45 h 120"/>
                <a:gd name="T24" fmla="*/ 45 w 90"/>
                <a:gd name="T25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120">
                  <a:moveTo>
                    <a:pt x="45" y="120"/>
                  </a:moveTo>
                  <a:cubicBezTo>
                    <a:pt x="45" y="120"/>
                    <a:pt x="45" y="120"/>
                    <a:pt x="45" y="120"/>
                  </a:cubicBezTo>
                  <a:cubicBezTo>
                    <a:pt x="43" y="120"/>
                    <a:pt x="41" y="119"/>
                    <a:pt x="40" y="118"/>
                  </a:cubicBezTo>
                  <a:cubicBezTo>
                    <a:pt x="36" y="113"/>
                    <a:pt x="0" y="68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ubicBezTo>
                    <a:pt x="90" y="68"/>
                    <a:pt x="54" y="113"/>
                    <a:pt x="49" y="118"/>
                  </a:cubicBezTo>
                  <a:cubicBezTo>
                    <a:pt x="48" y="119"/>
                    <a:pt x="47" y="120"/>
                    <a:pt x="45" y="120"/>
                  </a:cubicBezTo>
                  <a:close/>
                  <a:moveTo>
                    <a:pt x="45" y="12"/>
                  </a:moveTo>
                  <a:cubicBezTo>
                    <a:pt x="26" y="12"/>
                    <a:pt x="12" y="27"/>
                    <a:pt x="12" y="45"/>
                  </a:cubicBezTo>
                  <a:cubicBezTo>
                    <a:pt x="12" y="58"/>
                    <a:pt x="30" y="86"/>
                    <a:pt x="45" y="104"/>
                  </a:cubicBezTo>
                  <a:cubicBezTo>
                    <a:pt x="57" y="89"/>
                    <a:pt x="78" y="59"/>
                    <a:pt x="78" y="45"/>
                  </a:cubicBezTo>
                  <a:cubicBezTo>
                    <a:pt x="78" y="27"/>
                    <a:pt x="63" y="12"/>
                    <a:pt x="4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6FB2057-F6B7-49A5-8256-9E528F006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" y="1880"/>
              <a:ext cx="62" cy="62"/>
            </a:xfrm>
            <a:custGeom>
              <a:avLst/>
              <a:gdLst>
                <a:gd name="T0" fmla="*/ 21 w 42"/>
                <a:gd name="T1" fmla="*/ 42 h 42"/>
                <a:gd name="T2" fmla="*/ 0 w 42"/>
                <a:gd name="T3" fmla="*/ 21 h 42"/>
                <a:gd name="T4" fmla="*/ 21 w 42"/>
                <a:gd name="T5" fmla="*/ 0 h 42"/>
                <a:gd name="T6" fmla="*/ 42 w 42"/>
                <a:gd name="T7" fmla="*/ 21 h 42"/>
                <a:gd name="T8" fmla="*/ 21 w 42"/>
                <a:gd name="T9" fmla="*/ 42 h 42"/>
                <a:gd name="T10" fmla="*/ 21 w 42"/>
                <a:gd name="T11" fmla="*/ 12 h 42"/>
                <a:gd name="T12" fmla="*/ 12 w 42"/>
                <a:gd name="T13" fmla="*/ 21 h 42"/>
                <a:gd name="T14" fmla="*/ 21 w 42"/>
                <a:gd name="T15" fmla="*/ 30 h 42"/>
                <a:gd name="T16" fmla="*/ 30 w 42"/>
                <a:gd name="T17" fmla="*/ 21 h 42"/>
                <a:gd name="T18" fmla="*/ 21 w 42"/>
                <a:gd name="T1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cubicBezTo>
                    <a:pt x="9" y="42"/>
                    <a:pt x="0" y="33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32" y="0"/>
                    <a:pt x="42" y="10"/>
                    <a:pt x="42" y="21"/>
                  </a:cubicBezTo>
                  <a:cubicBezTo>
                    <a:pt x="42" y="33"/>
                    <a:pt x="32" y="42"/>
                    <a:pt x="21" y="42"/>
                  </a:cubicBezTo>
                  <a:close/>
                  <a:moveTo>
                    <a:pt x="21" y="12"/>
                  </a:moveTo>
                  <a:cubicBezTo>
                    <a:pt x="16" y="12"/>
                    <a:pt x="12" y="16"/>
                    <a:pt x="12" y="21"/>
                  </a:cubicBezTo>
                  <a:cubicBezTo>
                    <a:pt x="12" y="26"/>
                    <a:pt x="16" y="30"/>
                    <a:pt x="21" y="30"/>
                  </a:cubicBezTo>
                  <a:cubicBezTo>
                    <a:pt x="26" y="30"/>
                    <a:pt x="30" y="26"/>
                    <a:pt x="30" y="21"/>
                  </a:cubicBezTo>
                  <a:cubicBezTo>
                    <a:pt x="30" y="16"/>
                    <a:pt x="26" y="12"/>
                    <a:pt x="2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9845054-A13A-479B-B249-AA80733FD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" y="1898"/>
              <a:ext cx="172" cy="249"/>
            </a:xfrm>
            <a:custGeom>
              <a:avLst/>
              <a:gdLst>
                <a:gd name="T0" fmla="*/ 58 w 116"/>
                <a:gd name="T1" fmla="*/ 168 h 168"/>
                <a:gd name="T2" fmla="*/ 52 w 116"/>
                <a:gd name="T3" fmla="*/ 162 h 168"/>
                <a:gd name="T4" fmla="*/ 29 w 116"/>
                <a:gd name="T5" fmla="*/ 115 h 168"/>
                <a:gd name="T6" fmla="*/ 3 w 116"/>
                <a:gd name="T7" fmla="*/ 65 h 168"/>
                <a:gd name="T8" fmla="*/ 14 w 116"/>
                <a:gd name="T9" fmla="*/ 19 h 168"/>
                <a:gd name="T10" fmla="*/ 58 w 116"/>
                <a:gd name="T11" fmla="*/ 0 h 168"/>
                <a:gd name="T12" fmla="*/ 102 w 116"/>
                <a:gd name="T13" fmla="*/ 18 h 168"/>
                <a:gd name="T14" fmla="*/ 113 w 116"/>
                <a:gd name="T15" fmla="*/ 65 h 168"/>
                <a:gd name="T16" fmla="*/ 88 w 116"/>
                <a:gd name="T17" fmla="*/ 112 h 168"/>
                <a:gd name="T18" fmla="*/ 64 w 116"/>
                <a:gd name="T19" fmla="*/ 162 h 168"/>
                <a:gd name="T20" fmla="*/ 58 w 116"/>
                <a:gd name="T21" fmla="*/ 168 h 168"/>
                <a:gd name="T22" fmla="*/ 58 w 116"/>
                <a:gd name="T23" fmla="*/ 12 h 168"/>
                <a:gd name="T24" fmla="*/ 23 w 116"/>
                <a:gd name="T25" fmla="*/ 26 h 168"/>
                <a:gd name="T26" fmla="*/ 15 w 116"/>
                <a:gd name="T27" fmla="*/ 63 h 168"/>
                <a:gd name="T28" fmla="*/ 39 w 116"/>
                <a:gd name="T29" fmla="*/ 109 h 168"/>
                <a:gd name="T30" fmla="*/ 58 w 116"/>
                <a:gd name="T31" fmla="*/ 140 h 168"/>
                <a:gd name="T32" fmla="*/ 78 w 116"/>
                <a:gd name="T33" fmla="*/ 105 h 168"/>
                <a:gd name="T34" fmla="*/ 101 w 116"/>
                <a:gd name="T35" fmla="*/ 63 h 168"/>
                <a:gd name="T36" fmla="*/ 101 w 116"/>
                <a:gd name="T37" fmla="*/ 63 h 168"/>
                <a:gd name="T38" fmla="*/ 92 w 116"/>
                <a:gd name="T39" fmla="*/ 26 h 168"/>
                <a:gd name="T40" fmla="*/ 58 w 116"/>
                <a:gd name="T41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68">
                  <a:moveTo>
                    <a:pt x="58" y="168"/>
                  </a:moveTo>
                  <a:cubicBezTo>
                    <a:pt x="54" y="168"/>
                    <a:pt x="52" y="165"/>
                    <a:pt x="52" y="162"/>
                  </a:cubicBezTo>
                  <a:cubicBezTo>
                    <a:pt x="52" y="150"/>
                    <a:pt x="40" y="132"/>
                    <a:pt x="29" y="115"/>
                  </a:cubicBezTo>
                  <a:cubicBezTo>
                    <a:pt x="17" y="98"/>
                    <a:pt x="6" y="81"/>
                    <a:pt x="3" y="65"/>
                  </a:cubicBezTo>
                  <a:cubicBezTo>
                    <a:pt x="0" y="48"/>
                    <a:pt x="4" y="31"/>
                    <a:pt x="14" y="19"/>
                  </a:cubicBezTo>
                  <a:cubicBezTo>
                    <a:pt x="24" y="7"/>
                    <a:pt x="40" y="0"/>
                    <a:pt x="58" y="0"/>
                  </a:cubicBezTo>
                  <a:cubicBezTo>
                    <a:pt x="76" y="0"/>
                    <a:pt x="91" y="6"/>
                    <a:pt x="102" y="18"/>
                  </a:cubicBezTo>
                  <a:cubicBezTo>
                    <a:pt x="112" y="30"/>
                    <a:pt x="116" y="47"/>
                    <a:pt x="113" y="65"/>
                  </a:cubicBezTo>
                  <a:cubicBezTo>
                    <a:pt x="111" y="78"/>
                    <a:pt x="100" y="94"/>
                    <a:pt x="88" y="112"/>
                  </a:cubicBezTo>
                  <a:cubicBezTo>
                    <a:pt x="76" y="130"/>
                    <a:pt x="64" y="149"/>
                    <a:pt x="64" y="162"/>
                  </a:cubicBezTo>
                  <a:cubicBezTo>
                    <a:pt x="64" y="165"/>
                    <a:pt x="61" y="168"/>
                    <a:pt x="58" y="168"/>
                  </a:cubicBezTo>
                  <a:close/>
                  <a:moveTo>
                    <a:pt x="58" y="12"/>
                  </a:moveTo>
                  <a:cubicBezTo>
                    <a:pt x="43" y="12"/>
                    <a:pt x="31" y="17"/>
                    <a:pt x="23" y="26"/>
                  </a:cubicBezTo>
                  <a:cubicBezTo>
                    <a:pt x="15" y="36"/>
                    <a:pt x="12" y="49"/>
                    <a:pt x="15" y="63"/>
                  </a:cubicBezTo>
                  <a:cubicBezTo>
                    <a:pt x="17" y="76"/>
                    <a:pt x="28" y="93"/>
                    <a:pt x="39" y="109"/>
                  </a:cubicBezTo>
                  <a:cubicBezTo>
                    <a:pt x="46" y="119"/>
                    <a:pt x="53" y="130"/>
                    <a:pt x="58" y="140"/>
                  </a:cubicBezTo>
                  <a:cubicBezTo>
                    <a:pt x="63" y="129"/>
                    <a:pt x="71" y="117"/>
                    <a:pt x="78" y="105"/>
                  </a:cubicBezTo>
                  <a:cubicBezTo>
                    <a:pt x="89" y="90"/>
                    <a:pt x="99" y="74"/>
                    <a:pt x="101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3" y="48"/>
                    <a:pt x="100" y="35"/>
                    <a:pt x="92" y="26"/>
                  </a:cubicBezTo>
                  <a:cubicBezTo>
                    <a:pt x="84" y="17"/>
                    <a:pt x="73" y="12"/>
                    <a:pt x="5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FBBE606-64AE-44B9-98D0-E77AAF096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" y="1933"/>
              <a:ext cx="84" cy="85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12 h 57"/>
                <a:gd name="T12" fmla="*/ 12 w 57"/>
                <a:gd name="T13" fmla="*/ 29 h 57"/>
                <a:gd name="T14" fmla="*/ 29 w 57"/>
                <a:gd name="T15" fmla="*/ 45 h 57"/>
                <a:gd name="T16" fmla="*/ 45 w 57"/>
                <a:gd name="T17" fmla="*/ 29 h 57"/>
                <a:gd name="T18" fmla="*/ 29 w 57"/>
                <a:gd name="T1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9"/>
                  </a:cubicBezTo>
                  <a:cubicBezTo>
                    <a:pt x="57" y="44"/>
                    <a:pt x="45" y="57"/>
                    <a:pt x="29" y="57"/>
                  </a:cubicBezTo>
                  <a:close/>
                  <a:moveTo>
                    <a:pt x="29" y="12"/>
                  </a:moveTo>
                  <a:cubicBezTo>
                    <a:pt x="20" y="12"/>
                    <a:pt x="12" y="20"/>
                    <a:pt x="12" y="29"/>
                  </a:cubicBezTo>
                  <a:cubicBezTo>
                    <a:pt x="12" y="38"/>
                    <a:pt x="20" y="45"/>
                    <a:pt x="29" y="45"/>
                  </a:cubicBezTo>
                  <a:cubicBezTo>
                    <a:pt x="38" y="45"/>
                    <a:pt x="45" y="38"/>
                    <a:pt x="45" y="29"/>
                  </a:cubicBezTo>
                  <a:cubicBezTo>
                    <a:pt x="45" y="20"/>
                    <a:pt x="38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3CC931-A505-4F67-81C9-79C52E885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1923"/>
              <a:ext cx="108" cy="77"/>
            </a:xfrm>
            <a:custGeom>
              <a:avLst/>
              <a:gdLst>
                <a:gd name="T0" fmla="*/ 66 w 73"/>
                <a:gd name="T1" fmla="*/ 52 h 52"/>
                <a:gd name="T2" fmla="*/ 62 w 73"/>
                <a:gd name="T3" fmla="*/ 51 h 52"/>
                <a:gd name="T4" fmla="*/ 4 w 73"/>
                <a:gd name="T5" fmla="*/ 12 h 52"/>
                <a:gd name="T6" fmla="*/ 2 w 73"/>
                <a:gd name="T7" fmla="*/ 4 h 52"/>
                <a:gd name="T8" fmla="*/ 10 w 73"/>
                <a:gd name="T9" fmla="*/ 2 h 52"/>
                <a:gd name="T10" fmla="*/ 69 w 73"/>
                <a:gd name="T11" fmla="*/ 41 h 52"/>
                <a:gd name="T12" fmla="*/ 71 w 73"/>
                <a:gd name="T13" fmla="*/ 49 h 52"/>
                <a:gd name="T14" fmla="*/ 66 w 73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52">
                  <a:moveTo>
                    <a:pt x="66" y="52"/>
                  </a:moveTo>
                  <a:cubicBezTo>
                    <a:pt x="65" y="52"/>
                    <a:pt x="63" y="52"/>
                    <a:pt x="62" y="5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7" y="0"/>
                    <a:pt x="10" y="2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2" y="43"/>
                    <a:pt x="73" y="47"/>
                    <a:pt x="71" y="49"/>
                  </a:cubicBezTo>
                  <a:cubicBezTo>
                    <a:pt x="70" y="51"/>
                    <a:pt x="68" y="52"/>
                    <a:pt x="6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8E177D5-294B-4643-9C9A-45278317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024"/>
              <a:ext cx="197" cy="102"/>
            </a:xfrm>
            <a:custGeom>
              <a:avLst/>
              <a:gdLst>
                <a:gd name="T0" fmla="*/ 6 w 133"/>
                <a:gd name="T1" fmla="*/ 69 h 69"/>
                <a:gd name="T2" fmla="*/ 1 w 133"/>
                <a:gd name="T3" fmla="*/ 65 h 69"/>
                <a:gd name="T4" fmla="*/ 4 w 133"/>
                <a:gd name="T5" fmla="*/ 57 h 69"/>
                <a:gd name="T6" fmla="*/ 123 w 133"/>
                <a:gd name="T7" fmla="*/ 1 h 69"/>
                <a:gd name="T8" fmla="*/ 131 w 133"/>
                <a:gd name="T9" fmla="*/ 4 h 69"/>
                <a:gd name="T10" fmla="*/ 128 w 133"/>
                <a:gd name="T11" fmla="*/ 12 h 69"/>
                <a:gd name="T12" fmla="*/ 9 w 133"/>
                <a:gd name="T13" fmla="*/ 68 h 69"/>
                <a:gd name="T14" fmla="*/ 6 w 133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69">
                  <a:moveTo>
                    <a:pt x="6" y="69"/>
                  </a:moveTo>
                  <a:cubicBezTo>
                    <a:pt x="4" y="69"/>
                    <a:pt x="2" y="67"/>
                    <a:pt x="1" y="65"/>
                  </a:cubicBezTo>
                  <a:cubicBezTo>
                    <a:pt x="0" y="62"/>
                    <a:pt x="1" y="59"/>
                    <a:pt x="4" y="57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0"/>
                    <a:pt x="130" y="1"/>
                    <a:pt x="131" y="4"/>
                  </a:cubicBezTo>
                  <a:cubicBezTo>
                    <a:pt x="133" y="7"/>
                    <a:pt x="131" y="11"/>
                    <a:pt x="128" y="12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8" y="68"/>
                    <a:pt x="7" y="69"/>
                    <a:pt x="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6" name="Group 108">
            <a:extLst>
              <a:ext uri="{FF2B5EF4-FFF2-40B4-BE49-F238E27FC236}">
                <a16:creationId xmlns:a16="http://schemas.microsoft.com/office/drawing/2014/main" id="{6BFF224D-EBB1-4106-B35B-84A0777E8D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5977" y="4969242"/>
            <a:ext cx="361610" cy="362461"/>
            <a:chOff x="3442" y="1724"/>
            <a:chExt cx="425" cy="426"/>
          </a:xfrm>
          <a:solidFill>
            <a:schemeClr val="tx1"/>
          </a:solidFill>
        </p:grpSpPr>
        <p:sp>
          <p:nvSpPr>
            <p:cNvPr id="87" name="Freeform 109">
              <a:extLst>
                <a:ext uri="{FF2B5EF4-FFF2-40B4-BE49-F238E27FC236}">
                  <a16:creationId xmlns:a16="http://schemas.microsoft.com/office/drawing/2014/main" id="{0657F821-5B4E-4550-AE04-CAB09D4C1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" y="1930"/>
              <a:ext cx="275" cy="196"/>
            </a:xfrm>
            <a:custGeom>
              <a:avLst/>
              <a:gdLst>
                <a:gd name="T0" fmla="*/ 75 w 186"/>
                <a:gd name="T1" fmla="*/ 133 h 133"/>
                <a:gd name="T2" fmla="*/ 72 w 186"/>
                <a:gd name="T3" fmla="*/ 132 h 133"/>
                <a:gd name="T4" fmla="*/ 20 w 186"/>
                <a:gd name="T5" fmla="*/ 100 h 133"/>
                <a:gd name="T6" fmla="*/ 18 w 186"/>
                <a:gd name="T7" fmla="*/ 94 h 133"/>
                <a:gd name="T8" fmla="*/ 3 w 186"/>
                <a:gd name="T9" fmla="*/ 20 h 133"/>
                <a:gd name="T10" fmla="*/ 3 w 186"/>
                <a:gd name="T11" fmla="*/ 7 h 133"/>
                <a:gd name="T12" fmla="*/ 18 w 186"/>
                <a:gd name="T13" fmla="*/ 2 h 133"/>
                <a:gd name="T14" fmla="*/ 65 w 186"/>
                <a:gd name="T15" fmla="*/ 49 h 133"/>
                <a:gd name="T16" fmla="*/ 70 w 186"/>
                <a:gd name="T17" fmla="*/ 53 h 133"/>
                <a:gd name="T18" fmla="*/ 84 w 186"/>
                <a:gd name="T19" fmla="*/ 50 h 133"/>
                <a:gd name="T20" fmla="*/ 110 w 186"/>
                <a:gd name="T21" fmla="*/ 31 h 133"/>
                <a:gd name="T22" fmla="*/ 149 w 186"/>
                <a:gd name="T23" fmla="*/ 5 h 133"/>
                <a:gd name="T24" fmla="*/ 183 w 186"/>
                <a:gd name="T25" fmla="*/ 14 h 133"/>
                <a:gd name="T26" fmla="*/ 182 w 186"/>
                <a:gd name="T27" fmla="*/ 28 h 133"/>
                <a:gd name="T28" fmla="*/ 79 w 186"/>
                <a:gd name="T29" fmla="*/ 131 h 133"/>
                <a:gd name="T30" fmla="*/ 75 w 186"/>
                <a:gd name="T31" fmla="*/ 133 h 133"/>
                <a:gd name="T32" fmla="*/ 30 w 186"/>
                <a:gd name="T33" fmla="*/ 92 h 133"/>
                <a:gd name="T34" fmla="*/ 74 w 186"/>
                <a:gd name="T35" fmla="*/ 119 h 133"/>
                <a:gd name="T36" fmla="*/ 173 w 186"/>
                <a:gd name="T37" fmla="*/ 20 h 133"/>
                <a:gd name="T38" fmla="*/ 171 w 186"/>
                <a:gd name="T39" fmla="*/ 18 h 133"/>
                <a:gd name="T40" fmla="*/ 152 w 186"/>
                <a:gd name="T41" fmla="*/ 16 h 133"/>
                <a:gd name="T42" fmla="*/ 118 w 186"/>
                <a:gd name="T43" fmla="*/ 40 h 133"/>
                <a:gd name="T44" fmla="*/ 90 w 186"/>
                <a:gd name="T45" fmla="*/ 61 h 133"/>
                <a:gd name="T46" fmla="*/ 67 w 186"/>
                <a:gd name="T47" fmla="*/ 65 h 133"/>
                <a:gd name="T48" fmla="*/ 54 w 186"/>
                <a:gd name="T49" fmla="*/ 54 h 133"/>
                <a:gd name="T50" fmla="*/ 16 w 186"/>
                <a:gd name="T51" fmla="*/ 14 h 133"/>
                <a:gd name="T52" fmla="*/ 13 w 186"/>
                <a:gd name="T53" fmla="*/ 14 h 133"/>
                <a:gd name="T54" fmla="*/ 30 w 186"/>
                <a:gd name="T55" fmla="*/ 92 h 133"/>
                <a:gd name="T56" fmla="*/ 12 w 186"/>
                <a:gd name="T57" fmla="*/ 15 h 133"/>
                <a:gd name="T58" fmla="*/ 12 w 186"/>
                <a:gd name="T59" fmla="*/ 15 h 133"/>
                <a:gd name="T60" fmla="*/ 12 w 186"/>
                <a:gd name="T61" fmla="*/ 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6" h="133">
                  <a:moveTo>
                    <a:pt x="75" y="133"/>
                  </a:moveTo>
                  <a:cubicBezTo>
                    <a:pt x="74" y="133"/>
                    <a:pt x="73" y="132"/>
                    <a:pt x="72" y="132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18" y="99"/>
                    <a:pt x="17" y="96"/>
                    <a:pt x="18" y="94"/>
                  </a:cubicBezTo>
                  <a:cubicBezTo>
                    <a:pt x="18" y="93"/>
                    <a:pt x="25" y="46"/>
                    <a:pt x="3" y="20"/>
                  </a:cubicBezTo>
                  <a:cubicBezTo>
                    <a:pt x="0" y="17"/>
                    <a:pt x="0" y="11"/>
                    <a:pt x="3" y="7"/>
                  </a:cubicBezTo>
                  <a:cubicBezTo>
                    <a:pt x="7" y="3"/>
                    <a:pt x="12" y="1"/>
                    <a:pt x="18" y="2"/>
                  </a:cubicBezTo>
                  <a:cubicBezTo>
                    <a:pt x="33" y="4"/>
                    <a:pt x="50" y="21"/>
                    <a:pt x="65" y="49"/>
                  </a:cubicBezTo>
                  <a:cubicBezTo>
                    <a:pt x="66" y="51"/>
                    <a:pt x="68" y="52"/>
                    <a:pt x="70" y="53"/>
                  </a:cubicBezTo>
                  <a:cubicBezTo>
                    <a:pt x="74" y="54"/>
                    <a:pt x="79" y="53"/>
                    <a:pt x="84" y="50"/>
                  </a:cubicBezTo>
                  <a:cubicBezTo>
                    <a:pt x="92" y="46"/>
                    <a:pt x="101" y="38"/>
                    <a:pt x="110" y="31"/>
                  </a:cubicBezTo>
                  <a:cubicBezTo>
                    <a:pt x="124" y="19"/>
                    <a:pt x="138" y="8"/>
                    <a:pt x="149" y="5"/>
                  </a:cubicBezTo>
                  <a:cubicBezTo>
                    <a:pt x="168" y="0"/>
                    <a:pt x="179" y="7"/>
                    <a:pt x="183" y="14"/>
                  </a:cubicBezTo>
                  <a:cubicBezTo>
                    <a:pt x="186" y="19"/>
                    <a:pt x="186" y="24"/>
                    <a:pt x="182" y="28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32"/>
                    <a:pt x="77" y="133"/>
                    <a:pt x="75" y="133"/>
                  </a:cubicBezTo>
                  <a:close/>
                  <a:moveTo>
                    <a:pt x="30" y="92"/>
                  </a:moveTo>
                  <a:cubicBezTo>
                    <a:pt x="74" y="119"/>
                    <a:pt x="74" y="119"/>
                    <a:pt x="74" y="119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19"/>
                    <a:pt x="172" y="19"/>
                    <a:pt x="171" y="18"/>
                  </a:cubicBezTo>
                  <a:cubicBezTo>
                    <a:pt x="169" y="16"/>
                    <a:pt x="164" y="13"/>
                    <a:pt x="152" y="16"/>
                  </a:cubicBezTo>
                  <a:cubicBezTo>
                    <a:pt x="143" y="19"/>
                    <a:pt x="130" y="29"/>
                    <a:pt x="118" y="40"/>
                  </a:cubicBezTo>
                  <a:cubicBezTo>
                    <a:pt x="108" y="48"/>
                    <a:pt x="99" y="56"/>
                    <a:pt x="90" y="61"/>
                  </a:cubicBezTo>
                  <a:cubicBezTo>
                    <a:pt x="82" y="65"/>
                    <a:pt x="74" y="67"/>
                    <a:pt x="67" y="65"/>
                  </a:cubicBezTo>
                  <a:cubicBezTo>
                    <a:pt x="62" y="63"/>
                    <a:pt x="57" y="60"/>
                    <a:pt x="54" y="54"/>
                  </a:cubicBezTo>
                  <a:cubicBezTo>
                    <a:pt x="39" y="26"/>
                    <a:pt x="24" y="15"/>
                    <a:pt x="16" y="14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34" y="40"/>
                    <a:pt x="32" y="79"/>
                    <a:pt x="30" y="92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110">
              <a:extLst>
                <a:ext uri="{FF2B5EF4-FFF2-40B4-BE49-F238E27FC236}">
                  <a16:creationId xmlns:a16="http://schemas.microsoft.com/office/drawing/2014/main" id="{221B325F-4ABB-41A4-84F0-3DF909D83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0" y="2060"/>
              <a:ext cx="159" cy="90"/>
            </a:xfrm>
            <a:custGeom>
              <a:avLst/>
              <a:gdLst>
                <a:gd name="T0" fmla="*/ 85 w 107"/>
                <a:gd name="T1" fmla="*/ 61 h 61"/>
                <a:gd name="T2" fmla="*/ 6 w 107"/>
                <a:gd name="T3" fmla="*/ 61 h 61"/>
                <a:gd name="T4" fmla="*/ 1 w 107"/>
                <a:gd name="T5" fmla="*/ 57 h 61"/>
                <a:gd name="T6" fmla="*/ 2 w 107"/>
                <a:gd name="T7" fmla="*/ 50 h 61"/>
                <a:gd name="T8" fmla="*/ 45 w 107"/>
                <a:gd name="T9" fmla="*/ 3 h 61"/>
                <a:gd name="T10" fmla="*/ 53 w 107"/>
                <a:gd name="T11" fmla="*/ 2 h 61"/>
                <a:gd name="T12" fmla="*/ 104 w 107"/>
                <a:gd name="T13" fmla="*/ 33 h 61"/>
                <a:gd name="T14" fmla="*/ 107 w 107"/>
                <a:gd name="T15" fmla="*/ 38 h 61"/>
                <a:gd name="T16" fmla="*/ 105 w 107"/>
                <a:gd name="T17" fmla="*/ 43 h 61"/>
                <a:gd name="T18" fmla="*/ 89 w 107"/>
                <a:gd name="T19" fmla="*/ 59 h 61"/>
                <a:gd name="T20" fmla="*/ 85 w 107"/>
                <a:gd name="T21" fmla="*/ 61 h 61"/>
                <a:gd name="T22" fmla="*/ 20 w 107"/>
                <a:gd name="T23" fmla="*/ 49 h 61"/>
                <a:gd name="T24" fmla="*/ 83 w 107"/>
                <a:gd name="T25" fmla="*/ 49 h 61"/>
                <a:gd name="T26" fmla="*/ 91 w 107"/>
                <a:gd name="T27" fmla="*/ 40 h 61"/>
                <a:gd name="T28" fmla="*/ 51 w 107"/>
                <a:gd name="T29" fmla="*/ 15 h 61"/>
                <a:gd name="T30" fmla="*/ 20 w 107"/>
                <a:gd name="T31" fmla="*/ 4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61">
                  <a:moveTo>
                    <a:pt x="85" y="61"/>
                  </a:moveTo>
                  <a:cubicBezTo>
                    <a:pt x="6" y="61"/>
                    <a:pt x="6" y="61"/>
                    <a:pt x="6" y="61"/>
                  </a:cubicBezTo>
                  <a:cubicBezTo>
                    <a:pt x="4" y="61"/>
                    <a:pt x="2" y="59"/>
                    <a:pt x="1" y="57"/>
                  </a:cubicBezTo>
                  <a:cubicBezTo>
                    <a:pt x="0" y="55"/>
                    <a:pt x="0" y="52"/>
                    <a:pt x="2" y="50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7" y="1"/>
                    <a:pt x="50" y="0"/>
                    <a:pt x="53" y="2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4"/>
                    <a:pt x="107" y="36"/>
                    <a:pt x="107" y="38"/>
                  </a:cubicBezTo>
                  <a:cubicBezTo>
                    <a:pt x="107" y="40"/>
                    <a:pt x="107" y="41"/>
                    <a:pt x="105" y="43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8" y="60"/>
                    <a:pt x="87" y="61"/>
                    <a:pt x="85" y="61"/>
                  </a:cubicBezTo>
                  <a:close/>
                  <a:moveTo>
                    <a:pt x="20" y="49"/>
                  </a:moveTo>
                  <a:cubicBezTo>
                    <a:pt x="83" y="49"/>
                    <a:pt x="83" y="49"/>
                    <a:pt x="83" y="49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51" y="15"/>
                    <a:pt x="51" y="15"/>
                    <a:pt x="51" y="15"/>
                  </a:cubicBez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111">
              <a:extLst>
                <a:ext uri="{FF2B5EF4-FFF2-40B4-BE49-F238E27FC236}">
                  <a16:creationId xmlns:a16="http://schemas.microsoft.com/office/drawing/2014/main" id="{DCF02567-69EB-47AF-A1FB-C376A877B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1919"/>
              <a:ext cx="425" cy="18"/>
            </a:xfrm>
            <a:custGeom>
              <a:avLst/>
              <a:gdLst>
                <a:gd name="T0" fmla="*/ 281 w 287"/>
                <a:gd name="T1" fmla="*/ 12 h 12"/>
                <a:gd name="T2" fmla="*/ 6 w 287"/>
                <a:gd name="T3" fmla="*/ 12 h 12"/>
                <a:gd name="T4" fmla="*/ 0 w 287"/>
                <a:gd name="T5" fmla="*/ 6 h 12"/>
                <a:gd name="T6" fmla="*/ 6 w 287"/>
                <a:gd name="T7" fmla="*/ 0 h 12"/>
                <a:gd name="T8" fmla="*/ 281 w 287"/>
                <a:gd name="T9" fmla="*/ 0 h 12"/>
                <a:gd name="T10" fmla="*/ 287 w 287"/>
                <a:gd name="T11" fmla="*/ 6 h 12"/>
                <a:gd name="T12" fmla="*/ 281 w 2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12">
                  <a:moveTo>
                    <a:pt x="2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4" y="0"/>
                    <a:pt x="287" y="2"/>
                    <a:pt x="287" y="6"/>
                  </a:cubicBezTo>
                  <a:cubicBezTo>
                    <a:pt x="287" y="9"/>
                    <a:pt x="284" y="12"/>
                    <a:pt x="28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112">
              <a:extLst>
                <a:ext uri="{FF2B5EF4-FFF2-40B4-BE49-F238E27FC236}">
                  <a16:creationId xmlns:a16="http://schemas.microsoft.com/office/drawing/2014/main" id="{AF9772A5-9527-4125-8141-4988F5C8F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6" y="1742"/>
              <a:ext cx="355" cy="195"/>
            </a:xfrm>
            <a:custGeom>
              <a:avLst/>
              <a:gdLst>
                <a:gd name="T0" fmla="*/ 233 w 240"/>
                <a:gd name="T1" fmla="*/ 132 h 132"/>
                <a:gd name="T2" fmla="*/ 6 w 240"/>
                <a:gd name="T3" fmla="*/ 132 h 132"/>
                <a:gd name="T4" fmla="*/ 0 w 240"/>
                <a:gd name="T5" fmla="*/ 126 h 132"/>
                <a:gd name="T6" fmla="*/ 0 w 240"/>
                <a:gd name="T7" fmla="*/ 124 h 132"/>
                <a:gd name="T8" fmla="*/ 0 w 240"/>
                <a:gd name="T9" fmla="*/ 120 h 132"/>
                <a:gd name="T10" fmla="*/ 120 w 240"/>
                <a:gd name="T11" fmla="*/ 0 h 132"/>
                <a:gd name="T12" fmla="*/ 240 w 240"/>
                <a:gd name="T13" fmla="*/ 120 h 132"/>
                <a:gd name="T14" fmla="*/ 239 w 240"/>
                <a:gd name="T15" fmla="*/ 124 h 132"/>
                <a:gd name="T16" fmla="*/ 239 w 240"/>
                <a:gd name="T17" fmla="*/ 126 h 132"/>
                <a:gd name="T18" fmla="*/ 233 w 240"/>
                <a:gd name="T19" fmla="*/ 132 h 132"/>
                <a:gd name="T20" fmla="*/ 12 w 240"/>
                <a:gd name="T21" fmla="*/ 120 h 132"/>
                <a:gd name="T22" fmla="*/ 228 w 240"/>
                <a:gd name="T23" fmla="*/ 120 h 132"/>
                <a:gd name="T24" fmla="*/ 120 w 240"/>
                <a:gd name="T25" fmla="*/ 12 h 132"/>
                <a:gd name="T26" fmla="*/ 12 w 240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132">
                  <a:moveTo>
                    <a:pt x="233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0" y="121"/>
                    <a:pt x="0" y="120"/>
                  </a:cubicBezTo>
                  <a:cubicBezTo>
                    <a:pt x="0" y="53"/>
                    <a:pt x="53" y="0"/>
                    <a:pt x="120" y="0"/>
                  </a:cubicBezTo>
                  <a:cubicBezTo>
                    <a:pt x="186" y="0"/>
                    <a:pt x="240" y="53"/>
                    <a:pt x="240" y="120"/>
                  </a:cubicBezTo>
                  <a:cubicBezTo>
                    <a:pt x="240" y="121"/>
                    <a:pt x="239" y="123"/>
                    <a:pt x="239" y="124"/>
                  </a:cubicBezTo>
                  <a:cubicBezTo>
                    <a:pt x="239" y="126"/>
                    <a:pt x="239" y="126"/>
                    <a:pt x="239" y="126"/>
                  </a:cubicBezTo>
                  <a:cubicBezTo>
                    <a:pt x="239" y="129"/>
                    <a:pt x="236" y="132"/>
                    <a:pt x="233" y="132"/>
                  </a:cubicBezTo>
                  <a:close/>
                  <a:moveTo>
                    <a:pt x="12" y="120"/>
                  </a:moveTo>
                  <a:cubicBezTo>
                    <a:pt x="228" y="120"/>
                    <a:pt x="228" y="120"/>
                    <a:pt x="228" y="120"/>
                  </a:cubicBezTo>
                  <a:cubicBezTo>
                    <a:pt x="228" y="60"/>
                    <a:pt x="179" y="12"/>
                    <a:pt x="120" y="12"/>
                  </a:cubicBezTo>
                  <a:cubicBezTo>
                    <a:pt x="60" y="12"/>
                    <a:pt x="12" y="60"/>
                    <a:pt x="12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13">
              <a:extLst>
                <a:ext uri="{FF2B5EF4-FFF2-40B4-BE49-F238E27FC236}">
                  <a16:creationId xmlns:a16="http://schemas.microsoft.com/office/drawing/2014/main" id="{7E3C0032-077F-4034-9AE1-7930795A3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1786"/>
              <a:ext cx="140" cy="105"/>
            </a:xfrm>
            <a:custGeom>
              <a:avLst/>
              <a:gdLst>
                <a:gd name="T0" fmla="*/ 7 w 95"/>
                <a:gd name="T1" fmla="*/ 71 h 71"/>
                <a:gd name="T2" fmla="*/ 5 w 95"/>
                <a:gd name="T3" fmla="*/ 71 h 71"/>
                <a:gd name="T4" fmla="*/ 1 w 95"/>
                <a:gd name="T5" fmla="*/ 63 h 71"/>
                <a:gd name="T6" fmla="*/ 89 w 95"/>
                <a:gd name="T7" fmla="*/ 0 h 71"/>
                <a:gd name="T8" fmla="*/ 95 w 95"/>
                <a:gd name="T9" fmla="*/ 6 h 71"/>
                <a:gd name="T10" fmla="*/ 89 w 95"/>
                <a:gd name="T11" fmla="*/ 12 h 71"/>
                <a:gd name="T12" fmla="*/ 13 w 95"/>
                <a:gd name="T13" fmla="*/ 67 h 71"/>
                <a:gd name="T14" fmla="*/ 7 w 95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71">
                  <a:moveTo>
                    <a:pt x="7" y="71"/>
                  </a:moveTo>
                  <a:cubicBezTo>
                    <a:pt x="6" y="71"/>
                    <a:pt x="6" y="71"/>
                    <a:pt x="5" y="71"/>
                  </a:cubicBezTo>
                  <a:cubicBezTo>
                    <a:pt x="2" y="70"/>
                    <a:pt x="0" y="66"/>
                    <a:pt x="1" y="63"/>
                  </a:cubicBezTo>
                  <a:cubicBezTo>
                    <a:pt x="14" y="25"/>
                    <a:pt x="49" y="0"/>
                    <a:pt x="89" y="0"/>
                  </a:cubicBezTo>
                  <a:cubicBezTo>
                    <a:pt x="92" y="0"/>
                    <a:pt x="95" y="2"/>
                    <a:pt x="95" y="6"/>
                  </a:cubicBezTo>
                  <a:cubicBezTo>
                    <a:pt x="95" y="9"/>
                    <a:pt x="92" y="12"/>
                    <a:pt x="89" y="12"/>
                  </a:cubicBezTo>
                  <a:cubicBezTo>
                    <a:pt x="54" y="12"/>
                    <a:pt x="23" y="34"/>
                    <a:pt x="13" y="67"/>
                  </a:cubicBezTo>
                  <a:cubicBezTo>
                    <a:pt x="12" y="69"/>
                    <a:pt x="10" y="71"/>
                    <a:pt x="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14">
              <a:extLst>
                <a:ext uri="{FF2B5EF4-FFF2-40B4-BE49-F238E27FC236}">
                  <a16:creationId xmlns:a16="http://schemas.microsoft.com/office/drawing/2014/main" id="{0EAE0BBB-7750-4845-A01B-2C181ED14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724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2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3" name="Group 66">
            <a:extLst>
              <a:ext uri="{FF2B5EF4-FFF2-40B4-BE49-F238E27FC236}">
                <a16:creationId xmlns:a16="http://schemas.microsoft.com/office/drawing/2014/main" id="{E99DFA36-0334-4B47-BCA5-8FE01F1C7F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0245" y="5629343"/>
            <a:ext cx="265837" cy="335553"/>
            <a:chOff x="2672" y="1889"/>
            <a:chExt cx="347" cy="438"/>
          </a:xfrm>
          <a:solidFill>
            <a:schemeClr val="tx1"/>
          </a:solidFill>
        </p:grpSpPr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521B33BC-F3CC-4B71-8A42-D9D191867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2254"/>
              <a:ext cx="109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AA5417FE-7291-4021-9521-32DC29A3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" y="2291"/>
              <a:ext cx="109" cy="18"/>
            </a:xfrm>
            <a:custGeom>
              <a:avLst/>
              <a:gdLst>
                <a:gd name="T0" fmla="*/ 66 w 72"/>
                <a:gd name="T1" fmla="*/ 12 h 12"/>
                <a:gd name="T2" fmla="*/ 6 w 72"/>
                <a:gd name="T3" fmla="*/ 12 h 12"/>
                <a:gd name="T4" fmla="*/ 0 w 72"/>
                <a:gd name="T5" fmla="*/ 6 h 12"/>
                <a:gd name="T6" fmla="*/ 6 w 72"/>
                <a:gd name="T7" fmla="*/ 0 h 12"/>
                <a:gd name="T8" fmla="*/ 66 w 72"/>
                <a:gd name="T9" fmla="*/ 0 h 12"/>
                <a:gd name="T10" fmla="*/ 72 w 72"/>
                <a:gd name="T11" fmla="*/ 6 h 12"/>
                <a:gd name="T12" fmla="*/ 66 w 7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2">
                  <a:moveTo>
                    <a:pt x="6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3"/>
                    <a:pt x="72" y="6"/>
                  </a:cubicBezTo>
                  <a:cubicBezTo>
                    <a:pt x="72" y="9"/>
                    <a:pt x="69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51D2B7B2-8760-40FC-A04F-0A373D69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91"/>
              <a:ext cx="19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1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1"/>
                    <a:pt x="9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5A6C3181-B0E9-45D3-B1B0-9FEDFE86D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2" y="1889"/>
              <a:ext cx="347" cy="347"/>
            </a:xfrm>
            <a:custGeom>
              <a:avLst/>
              <a:gdLst>
                <a:gd name="T0" fmla="*/ 144 w 228"/>
                <a:gd name="T1" fmla="*/ 228 h 228"/>
                <a:gd name="T2" fmla="*/ 84 w 228"/>
                <a:gd name="T3" fmla="*/ 228 h 228"/>
                <a:gd name="T4" fmla="*/ 78 w 228"/>
                <a:gd name="T5" fmla="*/ 222 h 228"/>
                <a:gd name="T6" fmla="*/ 78 w 228"/>
                <a:gd name="T7" fmla="*/ 210 h 228"/>
                <a:gd name="T8" fmla="*/ 0 w 228"/>
                <a:gd name="T9" fmla="*/ 108 h 228"/>
                <a:gd name="T10" fmla="*/ 114 w 228"/>
                <a:gd name="T11" fmla="*/ 0 h 228"/>
                <a:gd name="T12" fmla="*/ 228 w 228"/>
                <a:gd name="T13" fmla="*/ 108 h 228"/>
                <a:gd name="T14" fmla="*/ 150 w 228"/>
                <a:gd name="T15" fmla="*/ 210 h 228"/>
                <a:gd name="T16" fmla="*/ 150 w 228"/>
                <a:gd name="T17" fmla="*/ 222 h 228"/>
                <a:gd name="T18" fmla="*/ 144 w 228"/>
                <a:gd name="T19" fmla="*/ 228 h 228"/>
                <a:gd name="T20" fmla="*/ 90 w 228"/>
                <a:gd name="T21" fmla="*/ 216 h 228"/>
                <a:gd name="T22" fmla="*/ 138 w 228"/>
                <a:gd name="T23" fmla="*/ 216 h 228"/>
                <a:gd name="T24" fmla="*/ 138 w 228"/>
                <a:gd name="T25" fmla="*/ 206 h 228"/>
                <a:gd name="T26" fmla="*/ 142 w 228"/>
                <a:gd name="T27" fmla="*/ 200 h 228"/>
                <a:gd name="T28" fmla="*/ 216 w 228"/>
                <a:gd name="T29" fmla="*/ 108 h 228"/>
                <a:gd name="T30" fmla="*/ 114 w 228"/>
                <a:gd name="T31" fmla="*/ 12 h 228"/>
                <a:gd name="T32" fmla="*/ 12 w 228"/>
                <a:gd name="T33" fmla="*/ 108 h 228"/>
                <a:gd name="T34" fmla="*/ 86 w 228"/>
                <a:gd name="T35" fmla="*/ 200 h 228"/>
                <a:gd name="T36" fmla="*/ 90 w 228"/>
                <a:gd name="T37" fmla="*/ 206 h 228"/>
                <a:gd name="T38" fmla="*/ 90 w 228"/>
                <a:gd name="T39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" h="228">
                  <a:moveTo>
                    <a:pt x="144" y="228"/>
                  </a:moveTo>
                  <a:cubicBezTo>
                    <a:pt x="84" y="228"/>
                    <a:pt x="84" y="228"/>
                    <a:pt x="84" y="228"/>
                  </a:cubicBezTo>
                  <a:cubicBezTo>
                    <a:pt x="81" y="228"/>
                    <a:pt x="78" y="225"/>
                    <a:pt x="78" y="222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32" y="196"/>
                    <a:pt x="0" y="154"/>
                    <a:pt x="0" y="108"/>
                  </a:cubicBezTo>
                  <a:cubicBezTo>
                    <a:pt x="0" y="48"/>
                    <a:pt x="51" y="0"/>
                    <a:pt x="114" y="0"/>
                  </a:cubicBezTo>
                  <a:cubicBezTo>
                    <a:pt x="177" y="0"/>
                    <a:pt x="228" y="48"/>
                    <a:pt x="228" y="108"/>
                  </a:cubicBezTo>
                  <a:cubicBezTo>
                    <a:pt x="228" y="154"/>
                    <a:pt x="196" y="196"/>
                    <a:pt x="150" y="21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5"/>
                    <a:pt x="147" y="228"/>
                    <a:pt x="144" y="228"/>
                  </a:cubicBezTo>
                  <a:close/>
                  <a:moveTo>
                    <a:pt x="90" y="216"/>
                  </a:moveTo>
                  <a:cubicBezTo>
                    <a:pt x="138" y="216"/>
                    <a:pt x="138" y="216"/>
                    <a:pt x="138" y="216"/>
                  </a:cubicBezTo>
                  <a:cubicBezTo>
                    <a:pt x="138" y="206"/>
                    <a:pt x="138" y="206"/>
                    <a:pt x="138" y="206"/>
                  </a:cubicBezTo>
                  <a:cubicBezTo>
                    <a:pt x="138" y="203"/>
                    <a:pt x="140" y="201"/>
                    <a:pt x="142" y="200"/>
                  </a:cubicBezTo>
                  <a:cubicBezTo>
                    <a:pt x="186" y="188"/>
                    <a:pt x="216" y="150"/>
                    <a:pt x="216" y="108"/>
                  </a:cubicBezTo>
                  <a:cubicBezTo>
                    <a:pt x="216" y="55"/>
                    <a:pt x="170" y="12"/>
                    <a:pt x="114" y="12"/>
                  </a:cubicBezTo>
                  <a:cubicBezTo>
                    <a:pt x="58" y="12"/>
                    <a:pt x="12" y="55"/>
                    <a:pt x="12" y="108"/>
                  </a:cubicBezTo>
                  <a:cubicBezTo>
                    <a:pt x="12" y="150"/>
                    <a:pt x="42" y="188"/>
                    <a:pt x="86" y="200"/>
                  </a:cubicBezTo>
                  <a:cubicBezTo>
                    <a:pt x="88" y="201"/>
                    <a:pt x="90" y="203"/>
                    <a:pt x="90" y="206"/>
                  </a:cubicBezTo>
                  <a:lnTo>
                    <a:pt x="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F0F6F85C-8085-4D00-990C-D35EDA38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1968"/>
              <a:ext cx="93" cy="167"/>
            </a:xfrm>
            <a:custGeom>
              <a:avLst/>
              <a:gdLst>
                <a:gd name="T0" fmla="*/ 30 w 61"/>
                <a:gd name="T1" fmla="*/ 110 h 110"/>
                <a:gd name="T2" fmla="*/ 0 w 61"/>
                <a:gd name="T3" fmla="*/ 80 h 110"/>
                <a:gd name="T4" fmla="*/ 6 w 61"/>
                <a:gd name="T5" fmla="*/ 74 h 110"/>
                <a:gd name="T6" fmla="*/ 12 w 61"/>
                <a:gd name="T7" fmla="*/ 80 h 110"/>
                <a:gd name="T8" fmla="*/ 30 w 61"/>
                <a:gd name="T9" fmla="*/ 98 h 110"/>
                <a:gd name="T10" fmla="*/ 49 w 61"/>
                <a:gd name="T11" fmla="*/ 80 h 110"/>
                <a:gd name="T12" fmla="*/ 30 w 61"/>
                <a:gd name="T13" fmla="*/ 61 h 110"/>
                <a:gd name="T14" fmla="*/ 0 w 61"/>
                <a:gd name="T15" fmla="*/ 31 h 110"/>
                <a:gd name="T16" fmla="*/ 30 w 61"/>
                <a:gd name="T17" fmla="*/ 0 h 110"/>
                <a:gd name="T18" fmla="*/ 61 w 61"/>
                <a:gd name="T19" fmla="*/ 31 h 110"/>
                <a:gd name="T20" fmla="*/ 55 w 61"/>
                <a:gd name="T21" fmla="*/ 37 h 110"/>
                <a:gd name="T22" fmla="*/ 49 w 61"/>
                <a:gd name="T23" fmla="*/ 31 h 110"/>
                <a:gd name="T24" fmla="*/ 30 w 61"/>
                <a:gd name="T25" fmla="*/ 12 h 110"/>
                <a:gd name="T26" fmla="*/ 12 w 61"/>
                <a:gd name="T27" fmla="*/ 31 h 110"/>
                <a:gd name="T28" fmla="*/ 30 w 61"/>
                <a:gd name="T29" fmla="*/ 49 h 110"/>
                <a:gd name="T30" fmla="*/ 61 w 61"/>
                <a:gd name="T31" fmla="*/ 80 h 110"/>
                <a:gd name="T32" fmla="*/ 30 w 61"/>
                <a:gd name="T3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10">
                  <a:moveTo>
                    <a:pt x="30" y="110"/>
                  </a:moveTo>
                  <a:cubicBezTo>
                    <a:pt x="13" y="110"/>
                    <a:pt x="0" y="96"/>
                    <a:pt x="0" y="80"/>
                  </a:cubicBezTo>
                  <a:cubicBezTo>
                    <a:pt x="0" y="76"/>
                    <a:pt x="2" y="74"/>
                    <a:pt x="6" y="74"/>
                  </a:cubicBezTo>
                  <a:cubicBezTo>
                    <a:pt x="9" y="74"/>
                    <a:pt x="12" y="76"/>
                    <a:pt x="12" y="80"/>
                  </a:cubicBezTo>
                  <a:cubicBezTo>
                    <a:pt x="12" y="90"/>
                    <a:pt x="20" y="98"/>
                    <a:pt x="30" y="98"/>
                  </a:cubicBezTo>
                  <a:cubicBezTo>
                    <a:pt x="40" y="98"/>
                    <a:pt x="49" y="90"/>
                    <a:pt x="49" y="80"/>
                  </a:cubicBezTo>
                  <a:cubicBezTo>
                    <a:pt x="49" y="69"/>
                    <a:pt x="40" y="61"/>
                    <a:pt x="30" y="61"/>
                  </a:cubicBezTo>
                  <a:cubicBezTo>
                    <a:pt x="13" y="61"/>
                    <a:pt x="0" y="47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34"/>
                    <a:pt x="58" y="37"/>
                    <a:pt x="55" y="37"/>
                  </a:cubicBezTo>
                  <a:cubicBezTo>
                    <a:pt x="51" y="37"/>
                    <a:pt x="49" y="34"/>
                    <a:pt x="49" y="31"/>
                  </a:cubicBezTo>
                  <a:cubicBezTo>
                    <a:pt x="49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1"/>
                  </a:cubicBezTo>
                  <a:cubicBezTo>
                    <a:pt x="12" y="41"/>
                    <a:pt x="20" y="49"/>
                    <a:pt x="30" y="49"/>
                  </a:cubicBezTo>
                  <a:cubicBezTo>
                    <a:pt x="47" y="49"/>
                    <a:pt x="61" y="63"/>
                    <a:pt x="61" y="80"/>
                  </a:cubicBezTo>
                  <a:cubicBezTo>
                    <a:pt x="61" y="96"/>
                    <a:pt x="47" y="110"/>
                    <a:pt x="30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404DB104-864A-44C1-87B9-B2CBA6A41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117"/>
              <a:ext cx="19" cy="44"/>
            </a:xfrm>
            <a:custGeom>
              <a:avLst/>
              <a:gdLst>
                <a:gd name="T0" fmla="*/ 6 w 12"/>
                <a:gd name="T1" fmla="*/ 29 h 29"/>
                <a:gd name="T2" fmla="*/ 0 w 12"/>
                <a:gd name="T3" fmla="*/ 23 h 29"/>
                <a:gd name="T4" fmla="*/ 0 w 12"/>
                <a:gd name="T5" fmla="*/ 6 h 29"/>
                <a:gd name="T6" fmla="*/ 6 w 12"/>
                <a:gd name="T7" fmla="*/ 0 h 29"/>
                <a:gd name="T8" fmla="*/ 12 w 12"/>
                <a:gd name="T9" fmla="*/ 6 h 29"/>
                <a:gd name="T10" fmla="*/ 12 w 12"/>
                <a:gd name="T11" fmla="*/ 23 h 29"/>
                <a:gd name="T12" fmla="*/ 6 w 12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3" y="29"/>
                    <a:pt x="0" y="26"/>
                    <a:pt x="0" y="2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6"/>
                    <a:pt x="9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0EC4DCCE-078F-4472-8B28-F0B0D600B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1943"/>
              <a:ext cx="19" cy="43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3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58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28C27-DDE2-4A4C-A7E2-1D7FFF83C012}"/>
              </a:ext>
            </a:extLst>
          </p:cNvPr>
          <p:cNvSpPr txBox="1"/>
          <p:nvPr/>
        </p:nvSpPr>
        <p:spPr>
          <a:xfrm>
            <a:off x="4771185" y="3760354"/>
            <a:ext cx="1501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Thank You</a:t>
            </a:r>
          </a:p>
        </p:txBody>
      </p:sp>
      <p:grpSp>
        <p:nvGrpSpPr>
          <p:cNvPr id="6" name="Group 207">
            <a:extLst>
              <a:ext uri="{FF2B5EF4-FFF2-40B4-BE49-F238E27FC236}">
                <a16:creationId xmlns:a16="http://schemas.microsoft.com/office/drawing/2014/main" id="{F9F1EA25-DC2F-486B-9CEF-61361AB907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64505" y="3187700"/>
            <a:ext cx="491836" cy="482600"/>
            <a:chOff x="528" y="3153"/>
            <a:chExt cx="426" cy="418"/>
          </a:xfrm>
          <a:solidFill>
            <a:schemeClr val="tx1"/>
          </a:solidFill>
        </p:grpSpPr>
        <p:sp>
          <p:nvSpPr>
            <p:cNvPr id="7" name="Freeform 208">
              <a:extLst>
                <a:ext uri="{FF2B5EF4-FFF2-40B4-BE49-F238E27FC236}">
                  <a16:creationId xmlns:a16="http://schemas.microsoft.com/office/drawing/2014/main" id="{F93A7B2B-12F0-4A1F-9470-45E2FC35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224"/>
              <a:ext cx="248" cy="18"/>
            </a:xfrm>
            <a:custGeom>
              <a:avLst/>
              <a:gdLst>
                <a:gd name="T0" fmla="*/ 162 w 168"/>
                <a:gd name="T1" fmla="*/ 12 h 12"/>
                <a:gd name="T2" fmla="*/ 6 w 168"/>
                <a:gd name="T3" fmla="*/ 12 h 12"/>
                <a:gd name="T4" fmla="*/ 0 w 168"/>
                <a:gd name="T5" fmla="*/ 6 h 12"/>
                <a:gd name="T6" fmla="*/ 6 w 168"/>
                <a:gd name="T7" fmla="*/ 0 h 12"/>
                <a:gd name="T8" fmla="*/ 162 w 168"/>
                <a:gd name="T9" fmla="*/ 0 h 12"/>
                <a:gd name="T10" fmla="*/ 168 w 168"/>
                <a:gd name="T11" fmla="*/ 6 h 12"/>
                <a:gd name="T12" fmla="*/ 162 w 16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16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9"/>
                    <a:pt x="166" y="12"/>
                    <a:pt x="16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09">
              <a:extLst>
                <a:ext uri="{FF2B5EF4-FFF2-40B4-BE49-F238E27FC236}">
                  <a16:creationId xmlns:a16="http://schemas.microsoft.com/office/drawing/2014/main" id="{9F655A54-2CC3-40C8-AA42-D8DBAC6BE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" y="3155"/>
              <a:ext cx="250" cy="217"/>
            </a:xfrm>
            <a:custGeom>
              <a:avLst/>
              <a:gdLst>
                <a:gd name="T0" fmla="*/ 84 w 169"/>
                <a:gd name="T1" fmla="*/ 150 h 150"/>
                <a:gd name="T2" fmla="*/ 80 w 169"/>
                <a:gd name="T3" fmla="*/ 148 h 150"/>
                <a:gd name="T4" fmla="*/ 2 w 169"/>
                <a:gd name="T5" fmla="*/ 58 h 150"/>
                <a:gd name="T6" fmla="*/ 1 w 169"/>
                <a:gd name="T7" fmla="*/ 50 h 150"/>
                <a:gd name="T8" fmla="*/ 37 w 169"/>
                <a:gd name="T9" fmla="*/ 2 h 150"/>
                <a:gd name="T10" fmla="*/ 42 w 169"/>
                <a:gd name="T11" fmla="*/ 0 h 150"/>
                <a:gd name="T12" fmla="*/ 126 w 169"/>
                <a:gd name="T13" fmla="*/ 0 h 150"/>
                <a:gd name="T14" fmla="*/ 131 w 169"/>
                <a:gd name="T15" fmla="*/ 2 h 150"/>
                <a:gd name="T16" fmla="*/ 167 w 169"/>
                <a:gd name="T17" fmla="*/ 50 h 150"/>
                <a:gd name="T18" fmla="*/ 167 w 169"/>
                <a:gd name="T19" fmla="*/ 58 h 150"/>
                <a:gd name="T20" fmla="*/ 89 w 169"/>
                <a:gd name="T21" fmla="*/ 148 h 150"/>
                <a:gd name="T22" fmla="*/ 84 w 169"/>
                <a:gd name="T23" fmla="*/ 150 h 150"/>
                <a:gd name="T24" fmla="*/ 14 w 169"/>
                <a:gd name="T25" fmla="*/ 53 h 150"/>
                <a:gd name="T26" fmla="*/ 84 w 169"/>
                <a:gd name="T27" fmla="*/ 134 h 150"/>
                <a:gd name="T28" fmla="*/ 155 w 169"/>
                <a:gd name="T29" fmla="*/ 53 h 150"/>
                <a:gd name="T30" fmla="*/ 123 w 169"/>
                <a:gd name="T31" fmla="*/ 12 h 150"/>
                <a:gd name="T32" fmla="*/ 45 w 169"/>
                <a:gd name="T33" fmla="*/ 12 h 150"/>
                <a:gd name="T34" fmla="*/ 14 w 169"/>
                <a:gd name="T35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50">
                  <a:moveTo>
                    <a:pt x="84" y="150"/>
                  </a:moveTo>
                  <a:cubicBezTo>
                    <a:pt x="82" y="150"/>
                    <a:pt x="81" y="149"/>
                    <a:pt x="80" y="14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55"/>
                    <a:pt x="0" y="52"/>
                    <a:pt x="1" y="5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1"/>
                    <a:pt x="40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1"/>
                    <a:pt x="131" y="2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9" y="52"/>
                    <a:pt x="169" y="55"/>
                    <a:pt x="167" y="5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8" y="149"/>
                    <a:pt x="86" y="150"/>
                    <a:pt x="84" y="150"/>
                  </a:cubicBezTo>
                  <a:close/>
                  <a:moveTo>
                    <a:pt x="14" y="53"/>
                  </a:moveTo>
                  <a:cubicBezTo>
                    <a:pt x="84" y="134"/>
                    <a:pt x="84" y="134"/>
                    <a:pt x="84" y="134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45" y="12"/>
                    <a:pt x="45" y="12"/>
                    <a:pt x="45" y="12"/>
                  </a:cubicBezTo>
                  <a:lnTo>
                    <a:pt x="1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10">
              <a:extLst>
                <a:ext uri="{FF2B5EF4-FFF2-40B4-BE49-F238E27FC236}">
                  <a16:creationId xmlns:a16="http://schemas.microsoft.com/office/drawing/2014/main" id="{E0042512-DFF7-4367-A35F-25D0126D4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11">
              <a:extLst>
                <a:ext uri="{FF2B5EF4-FFF2-40B4-BE49-F238E27FC236}">
                  <a16:creationId xmlns:a16="http://schemas.microsoft.com/office/drawing/2014/main" id="{2CC95452-222E-4C9D-AF74-B4C3334D7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262"/>
              <a:ext cx="160" cy="257"/>
            </a:xfrm>
            <a:custGeom>
              <a:avLst/>
              <a:gdLst>
                <a:gd name="T0" fmla="*/ 54 w 108"/>
                <a:gd name="T1" fmla="*/ 178 h 178"/>
                <a:gd name="T2" fmla="*/ 48 w 108"/>
                <a:gd name="T3" fmla="*/ 172 h 178"/>
                <a:gd name="T4" fmla="*/ 48 w 108"/>
                <a:gd name="T5" fmla="*/ 153 h 178"/>
                <a:gd name="T6" fmla="*/ 50 w 108"/>
                <a:gd name="T7" fmla="*/ 149 h 178"/>
                <a:gd name="T8" fmla="*/ 96 w 108"/>
                <a:gd name="T9" fmla="*/ 103 h 178"/>
                <a:gd name="T10" fmla="*/ 96 w 108"/>
                <a:gd name="T11" fmla="*/ 15 h 178"/>
                <a:gd name="T12" fmla="*/ 93 w 108"/>
                <a:gd name="T13" fmla="*/ 16 h 178"/>
                <a:gd name="T14" fmla="*/ 78 w 108"/>
                <a:gd name="T15" fmla="*/ 82 h 178"/>
                <a:gd name="T16" fmla="*/ 76 w 108"/>
                <a:gd name="T17" fmla="*/ 86 h 178"/>
                <a:gd name="T18" fmla="*/ 41 w 108"/>
                <a:gd name="T19" fmla="*/ 122 h 178"/>
                <a:gd name="T20" fmla="*/ 34 w 108"/>
                <a:gd name="T21" fmla="*/ 123 h 178"/>
                <a:gd name="T22" fmla="*/ 31 w 108"/>
                <a:gd name="T23" fmla="*/ 116 h 178"/>
                <a:gd name="T24" fmla="*/ 39 w 108"/>
                <a:gd name="T25" fmla="*/ 80 h 178"/>
                <a:gd name="T26" fmla="*/ 37 w 108"/>
                <a:gd name="T27" fmla="*/ 69 h 178"/>
                <a:gd name="T28" fmla="*/ 30 w 108"/>
                <a:gd name="T29" fmla="*/ 73 h 178"/>
                <a:gd name="T30" fmla="*/ 12 w 108"/>
                <a:gd name="T31" fmla="*/ 118 h 178"/>
                <a:gd name="T32" fmla="*/ 12 w 108"/>
                <a:gd name="T33" fmla="*/ 172 h 178"/>
                <a:gd name="T34" fmla="*/ 6 w 108"/>
                <a:gd name="T35" fmla="*/ 178 h 178"/>
                <a:gd name="T36" fmla="*/ 0 w 108"/>
                <a:gd name="T37" fmla="*/ 172 h 178"/>
                <a:gd name="T38" fmla="*/ 0 w 108"/>
                <a:gd name="T39" fmla="*/ 118 h 178"/>
                <a:gd name="T40" fmla="*/ 0 w 108"/>
                <a:gd name="T41" fmla="*/ 116 h 178"/>
                <a:gd name="T42" fmla="*/ 20 w 108"/>
                <a:gd name="T43" fmla="*/ 67 h 178"/>
                <a:gd name="T44" fmla="*/ 41 w 108"/>
                <a:gd name="T45" fmla="*/ 58 h 178"/>
                <a:gd name="T46" fmla="*/ 51 w 108"/>
                <a:gd name="T47" fmla="*/ 83 h 178"/>
                <a:gd name="T48" fmla="*/ 47 w 108"/>
                <a:gd name="T49" fmla="*/ 98 h 178"/>
                <a:gd name="T50" fmla="*/ 66 w 108"/>
                <a:gd name="T51" fmla="*/ 79 h 178"/>
                <a:gd name="T52" fmla="*/ 87 w 108"/>
                <a:gd name="T53" fmla="*/ 6 h 178"/>
                <a:gd name="T54" fmla="*/ 104 w 108"/>
                <a:gd name="T55" fmla="*/ 3 h 178"/>
                <a:gd name="T56" fmla="*/ 108 w 108"/>
                <a:gd name="T57" fmla="*/ 9 h 178"/>
                <a:gd name="T58" fmla="*/ 108 w 108"/>
                <a:gd name="T59" fmla="*/ 106 h 178"/>
                <a:gd name="T60" fmla="*/ 106 w 108"/>
                <a:gd name="T61" fmla="*/ 110 h 178"/>
                <a:gd name="T62" fmla="*/ 60 w 108"/>
                <a:gd name="T63" fmla="*/ 156 h 178"/>
                <a:gd name="T64" fmla="*/ 60 w 108"/>
                <a:gd name="T65" fmla="*/ 172 h 178"/>
                <a:gd name="T66" fmla="*/ 54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54" y="178"/>
                  </a:moveTo>
                  <a:cubicBezTo>
                    <a:pt x="51" y="178"/>
                    <a:pt x="48" y="175"/>
                    <a:pt x="48" y="17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8" y="152"/>
                    <a:pt x="49" y="150"/>
                    <a:pt x="50" y="149"/>
                  </a:cubicBezTo>
                  <a:cubicBezTo>
                    <a:pt x="50" y="149"/>
                    <a:pt x="84" y="115"/>
                    <a:pt x="96" y="103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4" y="16"/>
                    <a:pt x="93" y="16"/>
                  </a:cubicBezTo>
                  <a:cubicBezTo>
                    <a:pt x="88" y="21"/>
                    <a:pt x="78" y="35"/>
                    <a:pt x="78" y="82"/>
                  </a:cubicBezTo>
                  <a:cubicBezTo>
                    <a:pt x="78" y="83"/>
                    <a:pt x="78" y="85"/>
                    <a:pt x="76" y="86"/>
                  </a:cubicBezTo>
                  <a:cubicBezTo>
                    <a:pt x="41" y="122"/>
                    <a:pt x="41" y="122"/>
                    <a:pt x="41" y="122"/>
                  </a:cubicBezTo>
                  <a:cubicBezTo>
                    <a:pt x="39" y="123"/>
                    <a:pt x="36" y="124"/>
                    <a:pt x="34" y="123"/>
                  </a:cubicBezTo>
                  <a:cubicBezTo>
                    <a:pt x="31" y="121"/>
                    <a:pt x="30" y="119"/>
                    <a:pt x="31" y="116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0" y="74"/>
                    <a:pt x="39" y="70"/>
                    <a:pt x="37" y="69"/>
                  </a:cubicBezTo>
                  <a:cubicBezTo>
                    <a:pt x="34" y="69"/>
                    <a:pt x="32" y="70"/>
                    <a:pt x="30" y="73"/>
                  </a:cubicBezTo>
                  <a:cubicBezTo>
                    <a:pt x="24" y="83"/>
                    <a:pt x="15" y="108"/>
                    <a:pt x="12" y="11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12" y="175"/>
                    <a:pt x="10" y="178"/>
                    <a:pt x="6" y="178"/>
                  </a:cubicBezTo>
                  <a:cubicBezTo>
                    <a:pt x="3" y="178"/>
                    <a:pt x="0" y="175"/>
                    <a:pt x="0" y="17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7"/>
                    <a:pt x="0" y="116"/>
                    <a:pt x="0" y="116"/>
                  </a:cubicBezTo>
                  <a:cubicBezTo>
                    <a:pt x="1" y="114"/>
                    <a:pt x="11" y="80"/>
                    <a:pt x="20" y="67"/>
                  </a:cubicBezTo>
                  <a:cubicBezTo>
                    <a:pt x="26" y="57"/>
                    <a:pt x="35" y="56"/>
                    <a:pt x="41" y="58"/>
                  </a:cubicBezTo>
                  <a:cubicBezTo>
                    <a:pt x="48" y="61"/>
                    <a:pt x="54" y="70"/>
                    <a:pt x="51" y="83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7" y="40"/>
                    <a:pt x="73" y="16"/>
                    <a:pt x="87" y="6"/>
                  </a:cubicBezTo>
                  <a:cubicBezTo>
                    <a:pt x="95" y="0"/>
                    <a:pt x="103" y="3"/>
                    <a:pt x="104" y="3"/>
                  </a:cubicBezTo>
                  <a:cubicBezTo>
                    <a:pt x="107" y="4"/>
                    <a:pt x="108" y="6"/>
                    <a:pt x="108" y="9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108" y="107"/>
                    <a:pt x="108" y="109"/>
                    <a:pt x="106" y="110"/>
                  </a:cubicBezTo>
                  <a:cubicBezTo>
                    <a:pt x="98" y="118"/>
                    <a:pt x="68" y="148"/>
                    <a:pt x="60" y="156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12">
              <a:extLst>
                <a:ext uri="{FF2B5EF4-FFF2-40B4-BE49-F238E27FC236}">
                  <a16:creationId xmlns:a16="http://schemas.microsoft.com/office/drawing/2014/main" id="{19F13985-48AD-416D-869E-00F4C7A1B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" y="3502"/>
              <a:ext cx="124" cy="69"/>
            </a:xfrm>
            <a:custGeom>
              <a:avLst/>
              <a:gdLst>
                <a:gd name="T0" fmla="*/ 78 w 84"/>
                <a:gd name="T1" fmla="*/ 48 h 48"/>
                <a:gd name="T2" fmla="*/ 6 w 84"/>
                <a:gd name="T3" fmla="*/ 48 h 48"/>
                <a:gd name="T4" fmla="*/ 0 w 84"/>
                <a:gd name="T5" fmla="*/ 42 h 48"/>
                <a:gd name="T6" fmla="*/ 0 w 84"/>
                <a:gd name="T7" fmla="*/ 6 h 48"/>
                <a:gd name="T8" fmla="*/ 6 w 84"/>
                <a:gd name="T9" fmla="*/ 0 h 48"/>
                <a:gd name="T10" fmla="*/ 78 w 84"/>
                <a:gd name="T11" fmla="*/ 0 h 48"/>
                <a:gd name="T12" fmla="*/ 84 w 84"/>
                <a:gd name="T13" fmla="*/ 6 h 48"/>
                <a:gd name="T14" fmla="*/ 84 w 84"/>
                <a:gd name="T15" fmla="*/ 42 h 48"/>
                <a:gd name="T16" fmla="*/ 78 w 84"/>
                <a:gd name="T17" fmla="*/ 48 h 48"/>
                <a:gd name="T18" fmla="*/ 12 w 84"/>
                <a:gd name="T19" fmla="*/ 36 h 48"/>
                <a:gd name="T20" fmla="*/ 72 w 84"/>
                <a:gd name="T21" fmla="*/ 36 h 48"/>
                <a:gd name="T22" fmla="*/ 72 w 84"/>
                <a:gd name="T23" fmla="*/ 12 h 48"/>
                <a:gd name="T24" fmla="*/ 12 w 84"/>
                <a:gd name="T25" fmla="*/ 12 h 48"/>
                <a:gd name="T26" fmla="*/ 12 w 84"/>
                <a:gd name="T27" fmla="*/ 3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48">
                  <a:moveTo>
                    <a:pt x="78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4" y="45"/>
                    <a:pt x="82" y="48"/>
                    <a:pt x="78" y="48"/>
                  </a:cubicBezTo>
                  <a:close/>
                  <a:moveTo>
                    <a:pt x="12" y="36"/>
                  </a:moveTo>
                  <a:cubicBezTo>
                    <a:pt x="72" y="36"/>
                    <a:pt x="72" y="36"/>
                    <a:pt x="72" y="3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13">
              <a:extLst>
                <a:ext uri="{FF2B5EF4-FFF2-40B4-BE49-F238E27FC236}">
                  <a16:creationId xmlns:a16="http://schemas.microsoft.com/office/drawing/2014/main" id="{AF86FC90-8CE0-4ACD-A344-1D824652C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3262"/>
              <a:ext cx="160" cy="257"/>
            </a:xfrm>
            <a:custGeom>
              <a:avLst/>
              <a:gdLst>
                <a:gd name="T0" fmla="*/ 102 w 108"/>
                <a:gd name="T1" fmla="*/ 178 h 178"/>
                <a:gd name="T2" fmla="*/ 96 w 108"/>
                <a:gd name="T3" fmla="*/ 172 h 178"/>
                <a:gd name="T4" fmla="*/ 96 w 108"/>
                <a:gd name="T5" fmla="*/ 118 h 178"/>
                <a:gd name="T6" fmla="*/ 79 w 108"/>
                <a:gd name="T7" fmla="*/ 73 h 178"/>
                <a:gd name="T8" fmla="*/ 72 w 108"/>
                <a:gd name="T9" fmla="*/ 69 h 178"/>
                <a:gd name="T10" fmla="*/ 69 w 108"/>
                <a:gd name="T11" fmla="*/ 80 h 178"/>
                <a:gd name="T12" fmla="*/ 78 w 108"/>
                <a:gd name="T13" fmla="*/ 116 h 178"/>
                <a:gd name="T14" fmla="*/ 75 w 108"/>
                <a:gd name="T15" fmla="*/ 123 h 178"/>
                <a:gd name="T16" fmla="*/ 68 w 108"/>
                <a:gd name="T17" fmla="*/ 122 h 178"/>
                <a:gd name="T18" fmla="*/ 32 w 108"/>
                <a:gd name="T19" fmla="*/ 86 h 178"/>
                <a:gd name="T20" fmla="*/ 30 w 108"/>
                <a:gd name="T21" fmla="*/ 82 h 178"/>
                <a:gd name="T22" fmla="*/ 15 w 108"/>
                <a:gd name="T23" fmla="*/ 16 h 178"/>
                <a:gd name="T24" fmla="*/ 12 w 108"/>
                <a:gd name="T25" fmla="*/ 15 h 178"/>
                <a:gd name="T26" fmla="*/ 12 w 108"/>
                <a:gd name="T27" fmla="*/ 103 h 178"/>
                <a:gd name="T28" fmla="*/ 59 w 108"/>
                <a:gd name="T29" fmla="*/ 149 h 178"/>
                <a:gd name="T30" fmla="*/ 60 w 108"/>
                <a:gd name="T31" fmla="*/ 153 h 178"/>
                <a:gd name="T32" fmla="*/ 60 w 108"/>
                <a:gd name="T33" fmla="*/ 172 h 178"/>
                <a:gd name="T34" fmla="*/ 54 w 108"/>
                <a:gd name="T35" fmla="*/ 178 h 178"/>
                <a:gd name="T36" fmla="*/ 48 w 108"/>
                <a:gd name="T37" fmla="*/ 172 h 178"/>
                <a:gd name="T38" fmla="*/ 48 w 108"/>
                <a:gd name="T39" fmla="*/ 156 h 178"/>
                <a:gd name="T40" fmla="*/ 2 w 108"/>
                <a:gd name="T41" fmla="*/ 110 h 178"/>
                <a:gd name="T42" fmla="*/ 0 w 108"/>
                <a:gd name="T43" fmla="*/ 106 h 178"/>
                <a:gd name="T44" fmla="*/ 0 w 108"/>
                <a:gd name="T45" fmla="*/ 9 h 178"/>
                <a:gd name="T46" fmla="*/ 4 w 108"/>
                <a:gd name="T47" fmla="*/ 3 h 178"/>
                <a:gd name="T48" fmla="*/ 22 w 108"/>
                <a:gd name="T49" fmla="*/ 6 h 178"/>
                <a:gd name="T50" fmla="*/ 42 w 108"/>
                <a:gd name="T51" fmla="*/ 79 h 178"/>
                <a:gd name="T52" fmla="*/ 61 w 108"/>
                <a:gd name="T53" fmla="*/ 98 h 178"/>
                <a:gd name="T54" fmla="*/ 58 w 108"/>
                <a:gd name="T55" fmla="*/ 83 h 178"/>
                <a:gd name="T56" fmla="*/ 67 w 108"/>
                <a:gd name="T57" fmla="*/ 58 h 178"/>
                <a:gd name="T58" fmla="*/ 89 w 108"/>
                <a:gd name="T59" fmla="*/ 67 h 178"/>
                <a:gd name="T60" fmla="*/ 108 w 108"/>
                <a:gd name="T61" fmla="*/ 116 h 178"/>
                <a:gd name="T62" fmla="*/ 108 w 108"/>
                <a:gd name="T63" fmla="*/ 118 h 178"/>
                <a:gd name="T64" fmla="*/ 108 w 108"/>
                <a:gd name="T65" fmla="*/ 172 h 178"/>
                <a:gd name="T66" fmla="*/ 102 w 108"/>
                <a:gd name="T6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178">
                  <a:moveTo>
                    <a:pt x="102" y="178"/>
                  </a:moveTo>
                  <a:cubicBezTo>
                    <a:pt x="99" y="178"/>
                    <a:pt x="96" y="175"/>
                    <a:pt x="96" y="172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3" y="108"/>
                    <a:pt x="85" y="82"/>
                    <a:pt x="79" y="73"/>
                  </a:cubicBezTo>
                  <a:cubicBezTo>
                    <a:pt x="77" y="70"/>
                    <a:pt x="74" y="69"/>
                    <a:pt x="72" y="69"/>
                  </a:cubicBezTo>
                  <a:cubicBezTo>
                    <a:pt x="70" y="70"/>
                    <a:pt x="68" y="74"/>
                    <a:pt x="69" y="80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8" y="119"/>
                    <a:pt x="77" y="121"/>
                    <a:pt x="75" y="123"/>
                  </a:cubicBezTo>
                  <a:cubicBezTo>
                    <a:pt x="72" y="124"/>
                    <a:pt x="70" y="123"/>
                    <a:pt x="68" y="122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1" y="85"/>
                    <a:pt x="30" y="83"/>
                    <a:pt x="30" y="82"/>
                  </a:cubicBezTo>
                  <a:cubicBezTo>
                    <a:pt x="30" y="35"/>
                    <a:pt x="21" y="21"/>
                    <a:pt x="15" y="16"/>
                  </a:cubicBezTo>
                  <a:cubicBezTo>
                    <a:pt x="14" y="16"/>
                    <a:pt x="13" y="15"/>
                    <a:pt x="12" y="1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26" y="115"/>
                    <a:pt x="57" y="148"/>
                    <a:pt x="59" y="149"/>
                  </a:cubicBezTo>
                  <a:cubicBezTo>
                    <a:pt x="60" y="150"/>
                    <a:pt x="60" y="152"/>
                    <a:pt x="60" y="153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5"/>
                    <a:pt x="58" y="178"/>
                    <a:pt x="54" y="178"/>
                  </a:cubicBezTo>
                  <a:cubicBezTo>
                    <a:pt x="51" y="178"/>
                    <a:pt x="48" y="175"/>
                    <a:pt x="48" y="172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1" y="148"/>
                    <a:pt x="13" y="119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4"/>
                    <a:pt x="4" y="3"/>
                  </a:cubicBezTo>
                  <a:cubicBezTo>
                    <a:pt x="5" y="3"/>
                    <a:pt x="13" y="0"/>
                    <a:pt x="22" y="6"/>
                  </a:cubicBezTo>
                  <a:cubicBezTo>
                    <a:pt x="35" y="16"/>
                    <a:pt x="42" y="40"/>
                    <a:pt x="42" y="7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5" y="70"/>
                    <a:pt x="60" y="61"/>
                    <a:pt x="67" y="58"/>
                  </a:cubicBezTo>
                  <a:cubicBezTo>
                    <a:pt x="74" y="56"/>
                    <a:pt x="83" y="57"/>
                    <a:pt x="89" y="67"/>
                  </a:cubicBezTo>
                  <a:cubicBezTo>
                    <a:pt x="97" y="80"/>
                    <a:pt x="108" y="114"/>
                    <a:pt x="108" y="116"/>
                  </a:cubicBezTo>
                  <a:cubicBezTo>
                    <a:pt x="108" y="116"/>
                    <a:pt x="108" y="117"/>
                    <a:pt x="108" y="118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108" y="175"/>
                    <a:pt x="106" y="178"/>
                    <a:pt x="102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4">
              <a:extLst>
                <a:ext uri="{FF2B5EF4-FFF2-40B4-BE49-F238E27FC236}">
                  <a16:creationId xmlns:a16="http://schemas.microsoft.com/office/drawing/2014/main" id="{AC4D8ADC-0D8A-4316-96CA-C2DC85D3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3153"/>
              <a:ext cx="81" cy="219"/>
            </a:xfrm>
            <a:custGeom>
              <a:avLst/>
              <a:gdLst>
                <a:gd name="T0" fmla="*/ 48 w 55"/>
                <a:gd name="T1" fmla="*/ 151 h 151"/>
                <a:gd name="T2" fmla="*/ 43 w 55"/>
                <a:gd name="T3" fmla="*/ 147 h 151"/>
                <a:gd name="T4" fmla="*/ 12 w 55"/>
                <a:gd name="T5" fmla="*/ 57 h 151"/>
                <a:gd name="T6" fmla="*/ 12 w 55"/>
                <a:gd name="T7" fmla="*/ 56 h 151"/>
                <a:gd name="T8" fmla="*/ 0 w 55"/>
                <a:gd name="T9" fmla="*/ 8 h 151"/>
                <a:gd name="T10" fmla="*/ 5 w 55"/>
                <a:gd name="T11" fmla="*/ 1 h 151"/>
                <a:gd name="T12" fmla="*/ 12 w 55"/>
                <a:gd name="T13" fmla="*/ 5 h 151"/>
                <a:gd name="T14" fmla="*/ 24 w 55"/>
                <a:gd name="T15" fmla="*/ 53 h 151"/>
                <a:gd name="T16" fmla="*/ 54 w 55"/>
                <a:gd name="T17" fmla="*/ 143 h 151"/>
                <a:gd name="T18" fmla="*/ 50 w 55"/>
                <a:gd name="T19" fmla="*/ 150 h 151"/>
                <a:gd name="T20" fmla="*/ 48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48" y="151"/>
                  </a:moveTo>
                  <a:cubicBezTo>
                    <a:pt x="46" y="151"/>
                    <a:pt x="43" y="149"/>
                    <a:pt x="43" y="14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54" y="143"/>
                    <a:pt x="54" y="143"/>
                    <a:pt x="54" y="143"/>
                  </a:cubicBezTo>
                  <a:cubicBezTo>
                    <a:pt x="55" y="146"/>
                    <a:pt x="53" y="149"/>
                    <a:pt x="50" y="150"/>
                  </a:cubicBezTo>
                  <a:cubicBezTo>
                    <a:pt x="50" y="151"/>
                    <a:pt x="49" y="151"/>
                    <a:pt x="48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15">
              <a:extLst>
                <a:ext uri="{FF2B5EF4-FFF2-40B4-BE49-F238E27FC236}">
                  <a16:creationId xmlns:a16="http://schemas.microsoft.com/office/drawing/2014/main" id="{B596E82A-BE3F-497D-9DE8-20C1A810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3153"/>
              <a:ext cx="82" cy="219"/>
            </a:xfrm>
            <a:custGeom>
              <a:avLst/>
              <a:gdLst>
                <a:gd name="T0" fmla="*/ 7 w 55"/>
                <a:gd name="T1" fmla="*/ 151 h 151"/>
                <a:gd name="T2" fmla="*/ 5 w 55"/>
                <a:gd name="T3" fmla="*/ 150 h 151"/>
                <a:gd name="T4" fmla="*/ 1 w 55"/>
                <a:gd name="T5" fmla="*/ 143 h 151"/>
                <a:gd name="T6" fmla="*/ 30 w 55"/>
                <a:gd name="T7" fmla="*/ 53 h 151"/>
                <a:gd name="T8" fmla="*/ 42 w 55"/>
                <a:gd name="T9" fmla="*/ 5 h 151"/>
                <a:gd name="T10" fmla="*/ 50 w 55"/>
                <a:gd name="T11" fmla="*/ 1 h 151"/>
                <a:gd name="T12" fmla="*/ 54 w 55"/>
                <a:gd name="T13" fmla="*/ 8 h 151"/>
                <a:gd name="T14" fmla="*/ 42 w 55"/>
                <a:gd name="T15" fmla="*/ 56 h 151"/>
                <a:gd name="T16" fmla="*/ 42 w 55"/>
                <a:gd name="T17" fmla="*/ 57 h 151"/>
                <a:gd name="T18" fmla="*/ 12 w 55"/>
                <a:gd name="T19" fmla="*/ 147 h 151"/>
                <a:gd name="T20" fmla="*/ 7 w 55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51">
                  <a:moveTo>
                    <a:pt x="7" y="151"/>
                  </a:moveTo>
                  <a:cubicBezTo>
                    <a:pt x="6" y="151"/>
                    <a:pt x="5" y="151"/>
                    <a:pt x="5" y="150"/>
                  </a:cubicBezTo>
                  <a:cubicBezTo>
                    <a:pt x="2" y="149"/>
                    <a:pt x="0" y="146"/>
                    <a:pt x="1" y="14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2"/>
                    <a:pt x="46" y="0"/>
                    <a:pt x="50" y="1"/>
                  </a:cubicBezTo>
                  <a:cubicBezTo>
                    <a:pt x="53" y="2"/>
                    <a:pt x="55" y="5"/>
                    <a:pt x="54" y="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6"/>
                    <a:pt x="42" y="5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9"/>
                    <a:pt x="9" y="151"/>
                    <a:pt x="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131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581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Prabhupatkar, Ganesh</dc:creator>
  <cp:lastModifiedBy>Prabhupatkar, Ganesh</cp:lastModifiedBy>
  <cp:revision>72</cp:revision>
  <dcterms:created xsi:type="dcterms:W3CDTF">2022-09-24T08:56:39Z</dcterms:created>
  <dcterms:modified xsi:type="dcterms:W3CDTF">2022-09-24T13:31:37Z</dcterms:modified>
</cp:coreProperties>
</file>