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611a3b9f33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611a3b9f33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611a3b9f33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611a3b9f33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611a3b9f33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611a3b9f33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611a3b9f33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611a3b9f33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611a3b9f33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611a3b9f33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611a3b9f33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11a3b9f33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611a3b9f33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611a3b9f33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611a3b9f3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611a3b9f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611a3b9f3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611a3b9f3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611a3b9f3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611a3b9f3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611a3b9f3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611a3b9f3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611a3b9f3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611a3b9f3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611a3b9f3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11a3b9f3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611a3b9f3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611a3b9f3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611a3b9f33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611a3b9f33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Linear Regression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6900" y="6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Numerical</a:t>
            </a:r>
            <a:endParaRPr/>
          </a:p>
        </p:txBody>
      </p:sp>
      <p:pic>
        <p:nvPicPr>
          <p:cNvPr id="121" name="Google Shape;121;p22"/>
          <p:cNvPicPr preferRelativeResize="0"/>
          <p:nvPr/>
        </p:nvPicPr>
        <p:blipFill>
          <a:blip r:embed="rId3">
            <a:alphaModFix/>
          </a:blip>
          <a:stretch>
            <a:fillRect/>
          </a:stretch>
        </p:blipFill>
        <p:spPr>
          <a:xfrm>
            <a:off x="142013" y="768863"/>
            <a:ext cx="5076825" cy="1438275"/>
          </a:xfrm>
          <a:prstGeom prst="rect">
            <a:avLst/>
          </a:prstGeom>
          <a:noFill/>
          <a:ln>
            <a:noFill/>
          </a:ln>
        </p:spPr>
      </p:pic>
      <p:sp>
        <p:nvSpPr>
          <p:cNvPr id="122" name="Google Shape;122;p22"/>
          <p:cNvSpPr txBox="1"/>
          <p:nvPr/>
        </p:nvSpPr>
        <p:spPr>
          <a:xfrm>
            <a:off x="142025" y="2420225"/>
            <a:ext cx="5028900" cy="5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Find the parameters of the line that fit the best to this data.</a:t>
            </a:r>
            <a:endParaRPr/>
          </a:p>
        </p:txBody>
      </p:sp>
      <p:pic>
        <p:nvPicPr>
          <p:cNvPr id="123" name="Google Shape;123;p22"/>
          <p:cNvPicPr preferRelativeResize="0"/>
          <p:nvPr/>
        </p:nvPicPr>
        <p:blipFill>
          <a:blip r:embed="rId4">
            <a:alphaModFix/>
          </a:blip>
          <a:stretch>
            <a:fillRect/>
          </a:stretch>
        </p:blipFill>
        <p:spPr>
          <a:xfrm>
            <a:off x="5348050" y="1419750"/>
            <a:ext cx="3647275" cy="2541450"/>
          </a:xfrm>
          <a:prstGeom prst="rect">
            <a:avLst/>
          </a:prstGeom>
          <a:noFill/>
          <a:ln>
            <a:noFill/>
          </a:ln>
        </p:spPr>
      </p:pic>
      <p:sp>
        <p:nvSpPr>
          <p:cNvPr id="124" name="Google Shape;124;p22"/>
          <p:cNvSpPr txBox="1"/>
          <p:nvPr/>
        </p:nvSpPr>
        <p:spPr>
          <a:xfrm>
            <a:off x="214775" y="3675775"/>
            <a:ext cx="2940600" cy="107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m=?</a:t>
            </a:r>
            <a:endParaRPr sz="2400"/>
          </a:p>
          <a:p>
            <a:pPr indent="0" lvl="0" marL="0" rtl="0" algn="l">
              <a:spcBef>
                <a:spcPts val="0"/>
              </a:spcBef>
              <a:spcAft>
                <a:spcPts val="0"/>
              </a:spcAft>
              <a:buNone/>
            </a:pPr>
            <a:r>
              <a:rPr lang="en" sz="2400"/>
              <a:t>c=?</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Numerical</a:t>
            </a:r>
            <a:endParaRPr/>
          </a:p>
        </p:txBody>
      </p:sp>
      <p:pic>
        <p:nvPicPr>
          <p:cNvPr id="130" name="Google Shape;130;p23"/>
          <p:cNvPicPr preferRelativeResize="0"/>
          <p:nvPr/>
        </p:nvPicPr>
        <p:blipFill>
          <a:blip r:embed="rId3">
            <a:alphaModFix/>
          </a:blip>
          <a:stretch>
            <a:fillRect/>
          </a:stretch>
        </p:blipFill>
        <p:spPr>
          <a:xfrm>
            <a:off x="2211325" y="1770025"/>
            <a:ext cx="4382700" cy="3053900"/>
          </a:xfrm>
          <a:prstGeom prst="rect">
            <a:avLst/>
          </a:prstGeom>
          <a:noFill/>
          <a:ln>
            <a:noFill/>
          </a:ln>
        </p:spPr>
      </p:pic>
      <p:sp>
        <p:nvSpPr>
          <p:cNvPr id="131" name="Google Shape;131;p23"/>
          <p:cNvSpPr txBox="1"/>
          <p:nvPr/>
        </p:nvSpPr>
        <p:spPr>
          <a:xfrm>
            <a:off x="99125" y="2034900"/>
            <a:ext cx="1561200" cy="107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m=1</a:t>
            </a:r>
            <a:endParaRPr sz="2400"/>
          </a:p>
          <a:p>
            <a:pPr indent="0" lvl="0" marL="0" rtl="0" algn="l">
              <a:spcBef>
                <a:spcPts val="0"/>
              </a:spcBef>
              <a:spcAft>
                <a:spcPts val="0"/>
              </a:spcAft>
              <a:buNone/>
            </a:pPr>
            <a:r>
              <a:rPr lang="en" sz="2400"/>
              <a:t>c=-0.35</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Normal Equation</a:t>
            </a:r>
            <a:endParaRPr/>
          </a:p>
        </p:txBody>
      </p:sp>
      <p:sp>
        <p:nvSpPr>
          <p:cNvPr id="137" name="Google Shape;137;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3000"/>
              <a:t>(X</a:t>
            </a:r>
            <a:r>
              <a:rPr b="1" baseline="30000" lang="en" sz="3000"/>
              <a:t>T</a:t>
            </a:r>
            <a:r>
              <a:rPr b="1" lang="en" sz="3000"/>
              <a:t>X</a:t>
            </a:r>
            <a:r>
              <a:rPr b="1" lang="en" sz="3000"/>
              <a:t>)</a:t>
            </a:r>
            <a:r>
              <a:rPr b="1" baseline="30000" lang="en" sz="3000"/>
              <a:t>-1</a:t>
            </a:r>
            <a:r>
              <a:rPr b="1" lang="en" sz="3000"/>
              <a:t>X</a:t>
            </a:r>
            <a:r>
              <a:rPr b="1" baseline="30000" lang="en" sz="3000"/>
              <a:t>T</a:t>
            </a:r>
            <a:r>
              <a:rPr b="1" lang="en" sz="3000"/>
              <a:t>y</a:t>
            </a:r>
            <a:endParaRPr b="1" sz="3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Standard deviation </a:t>
            </a:r>
            <a:endParaRPr/>
          </a:p>
        </p:txBody>
      </p:sp>
      <p:pic>
        <p:nvPicPr>
          <p:cNvPr id="143" name="Google Shape;143;p25"/>
          <p:cNvPicPr preferRelativeResize="0"/>
          <p:nvPr/>
        </p:nvPicPr>
        <p:blipFill>
          <a:blip r:embed="rId3">
            <a:alphaModFix/>
          </a:blip>
          <a:stretch>
            <a:fillRect/>
          </a:stretch>
        </p:blipFill>
        <p:spPr>
          <a:xfrm>
            <a:off x="6430776" y="1284376"/>
            <a:ext cx="2572900" cy="2409550"/>
          </a:xfrm>
          <a:prstGeom prst="rect">
            <a:avLst/>
          </a:prstGeom>
          <a:noFill/>
          <a:ln>
            <a:noFill/>
          </a:ln>
        </p:spPr>
      </p:pic>
      <p:pic>
        <p:nvPicPr>
          <p:cNvPr id="144" name="Google Shape;144;p25"/>
          <p:cNvPicPr preferRelativeResize="0"/>
          <p:nvPr/>
        </p:nvPicPr>
        <p:blipFill>
          <a:blip r:embed="rId4">
            <a:alphaModFix/>
          </a:blip>
          <a:stretch>
            <a:fillRect/>
          </a:stretch>
        </p:blipFill>
        <p:spPr>
          <a:xfrm>
            <a:off x="569263" y="1636163"/>
            <a:ext cx="5076825" cy="1438275"/>
          </a:xfrm>
          <a:prstGeom prst="rect">
            <a:avLst/>
          </a:prstGeom>
          <a:noFill/>
          <a:ln>
            <a:noFill/>
          </a:ln>
        </p:spPr>
      </p:pic>
      <p:sp>
        <p:nvSpPr>
          <p:cNvPr id="145" name="Google Shape;145;p25"/>
          <p:cNvSpPr txBox="1"/>
          <p:nvPr/>
        </p:nvSpPr>
        <p:spPr>
          <a:xfrm>
            <a:off x="652550" y="3708825"/>
            <a:ext cx="2965500" cy="35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Calculate standard deviation of 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Covariance</a:t>
            </a:r>
            <a:endParaRPr/>
          </a:p>
        </p:txBody>
      </p:sp>
      <p:sp>
        <p:nvSpPr>
          <p:cNvPr id="151" name="Google Shape;151;p26"/>
          <p:cNvSpPr txBox="1"/>
          <p:nvPr>
            <p:ph idx="1" type="body"/>
          </p:nvPr>
        </p:nvSpPr>
        <p:spPr>
          <a:xfrm>
            <a:off x="311700" y="1152475"/>
            <a:ext cx="5610900" cy="1419300"/>
          </a:xfrm>
          <a:prstGeom prst="rect">
            <a:avLst/>
          </a:prstGeom>
        </p:spPr>
        <p:txBody>
          <a:bodyPr anchorCtr="0" anchor="t" bIns="91425" lIns="91425" spcFirstLastPara="1" rIns="91425" wrap="square" tIns="91425">
            <a:noAutofit/>
          </a:bodyPr>
          <a:lstStyle/>
          <a:p>
            <a:pPr indent="-342900" lvl="0" marL="457200" rtl="0" algn="l">
              <a:spcBef>
                <a:spcPts val="900"/>
              </a:spcBef>
              <a:spcAft>
                <a:spcPts val="0"/>
              </a:spcAft>
              <a:buClr>
                <a:schemeClr val="dk1"/>
              </a:buClr>
              <a:buSzPts val="1800"/>
              <a:buFont typeface="Verdana"/>
              <a:buChar char="●"/>
            </a:pPr>
            <a:r>
              <a:rPr lang="en">
                <a:solidFill>
                  <a:schemeClr val="dk1"/>
                </a:solidFill>
                <a:highlight>
                  <a:srgbClr val="FFFFFF"/>
                </a:highlight>
                <a:latin typeface="Verdana"/>
                <a:ea typeface="Verdana"/>
                <a:cs typeface="Verdana"/>
                <a:sym typeface="Verdana"/>
              </a:rPr>
              <a:t>Variables are positively related if they move in the same direction.</a:t>
            </a:r>
            <a:endParaRPr>
              <a:solidFill>
                <a:schemeClr val="dk1"/>
              </a:solidFill>
              <a:highlight>
                <a:srgbClr val="FFFFFF"/>
              </a:highlight>
              <a:latin typeface="Verdana"/>
              <a:ea typeface="Verdana"/>
              <a:cs typeface="Verdana"/>
              <a:sym typeface="Verdana"/>
            </a:endParaRPr>
          </a:p>
          <a:p>
            <a:pPr indent="-342900" lvl="0" marL="457200" rtl="0" algn="l">
              <a:spcBef>
                <a:spcPts val="0"/>
              </a:spcBef>
              <a:spcAft>
                <a:spcPts val="0"/>
              </a:spcAft>
              <a:buClr>
                <a:schemeClr val="dk1"/>
              </a:buClr>
              <a:buSzPts val="1800"/>
              <a:buFont typeface="Verdana"/>
              <a:buChar char="●"/>
            </a:pPr>
            <a:r>
              <a:rPr lang="en">
                <a:solidFill>
                  <a:schemeClr val="dk1"/>
                </a:solidFill>
                <a:highlight>
                  <a:srgbClr val="FFFFFF"/>
                </a:highlight>
                <a:latin typeface="Verdana"/>
                <a:ea typeface="Verdana"/>
                <a:cs typeface="Verdana"/>
                <a:sym typeface="Verdana"/>
              </a:rPr>
              <a:t>Variables are inversely related if they move in opposite directions.</a:t>
            </a:r>
            <a:endParaRPr>
              <a:solidFill>
                <a:schemeClr val="dk1"/>
              </a:solidFill>
              <a:highlight>
                <a:srgbClr val="FFFFFF"/>
              </a:highlight>
              <a:latin typeface="Verdana"/>
              <a:ea typeface="Verdana"/>
              <a:cs typeface="Verdana"/>
              <a:sym typeface="Verdana"/>
            </a:endParaRPr>
          </a:p>
          <a:p>
            <a:pPr indent="0" lvl="0" marL="0" rtl="0" algn="l">
              <a:spcBef>
                <a:spcPts val="900"/>
              </a:spcBef>
              <a:spcAft>
                <a:spcPts val="1600"/>
              </a:spcAft>
              <a:buNone/>
            </a:pPr>
            <a:r>
              <a:t/>
            </a:r>
            <a:endParaRPr/>
          </a:p>
        </p:txBody>
      </p:sp>
      <p:pic>
        <p:nvPicPr>
          <p:cNvPr id="152" name="Google Shape;152;p26"/>
          <p:cNvPicPr preferRelativeResize="0"/>
          <p:nvPr/>
        </p:nvPicPr>
        <p:blipFill>
          <a:blip r:embed="rId3">
            <a:alphaModFix/>
          </a:blip>
          <a:stretch>
            <a:fillRect/>
          </a:stretch>
        </p:blipFill>
        <p:spPr>
          <a:xfrm>
            <a:off x="523575" y="2706525"/>
            <a:ext cx="4277675" cy="2103175"/>
          </a:xfrm>
          <a:prstGeom prst="rect">
            <a:avLst/>
          </a:prstGeom>
          <a:noFill/>
          <a:ln>
            <a:noFill/>
          </a:ln>
        </p:spPr>
      </p:pic>
      <p:pic>
        <p:nvPicPr>
          <p:cNvPr id="153" name="Google Shape;153;p26"/>
          <p:cNvPicPr preferRelativeResize="0"/>
          <p:nvPr/>
        </p:nvPicPr>
        <p:blipFill>
          <a:blip r:embed="rId4">
            <a:alphaModFix/>
          </a:blip>
          <a:stretch>
            <a:fillRect/>
          </a:stretch>
        </p:blipFill>
        <p:spPr>
          <a:xfrm>
            <a:off x="5430700" y="2571775"/>
            <a:ext cx="3225950" cy="813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Correlation</a:t>
            </a:r>
            <a:endParaRPr/>
          </a:p>
        </p:txBody>
      </p:sp>
      <p:pic>
        <p:nvPicPr>
          <p:cNvPr id="159" name="Google Shape;159;p27"/>
          <p:cNvPicPr preferRelativeResize="0"/>
          <p:nvPr/>
        </p:nvPicPr>
        <p:blipFill>
          <a:blip r:embed="rId3">
            <a:alphaModFix/>
          </a:blip>
          <a:stretch>
            <a:fillRect/>
          </a:stretch>
        </p:blipFill>
        <p:spPr>
          <a:xfrm>
            <a:off x="1235450" y="3348924"/>
            <a:ext cx="6673075" cy="690300"/>
          </a:xfrm>
          <a:prstGeom prst="rect">
            <a:avLst/>
          </a:prstGeom>
          <a:noFill/>
          <a:ln>
            <a:noFill/>
          </a:ln>
        </p:spPr>
      </p:pic>
      <p:sp>
        <p:nvSpPr>
          <p:cNvPr id="160" name="Google Shape;160;p27"/>
          <p:cNvSpPr txBox="1"/>
          <p:nvPr/>
        </p:nvSpPr>
        <p:spPr>
          <a:xfrm>
            <a:off x="1528125" y="1180425"/>
            <a:ext cx="6294300" cy="2005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Correlation is degree to the degree which a pair of variables linearly related</a:t>
            </a:r>
            <a:endParaRPr/>
          </a:p>
          <a:p>
            <a:pPr indent="-317500" lvl="0" marL="457200" rtl="0" algn="l">
              <a:spcBef>
                <a:spcPts val="0"/>
              </a:spcBef>
              <a:spcAft>
                <a:spcPts val="0"/>
              </a:spcAft>
              <a:buSzPts val="1400"/>
              <a:buChar char="●"/>
            </a:pPr>
            <a:r>
              <a:rPr lang="en"/>
              <a:t>Correlation is +1 if variables are perfectly directly </a:t>
            </a:r>
            <a:r>
              <a:rPr b="1" lang="en"/>
              <a:t>increasing linear relationship</a:t>
            </a:r>
            <a:endParaRPr b="1"/>
          </a:p>
          <a:p>
            <a:pPr indent="-317500" lvl="0" marL="457200" rtl="0" algn="l">
              <a:spcBef>
                <a:spcPts val="0"/>
              </a:spcBef>
              <a:spcAft>
                <a:spcPts val="0"/>
              </a:spcAft>
              <a:buSzPts val="1400"/>
              <a:buChar char="●"/>
            </a:pPr>
            <a:r>
              <a:rPr lang="en">
                <a:solidFill>
                  <a:schemeClr val="dk1"/>
                </a:solidFill>
              </a:rPr>
              <a:t>Correlation is -1 if variables are perfectly directly </a:t>
            </a:r>
            <a:r>
              <a:rPr b="1" lang="en">
                <a:solidFill>
                  <a:schemeClr val="dk1"/>
                </a:solidFill>
              </a:rPr>
              <a:t>decreasing linear relationship</a:t>
            </a:r>
            <a:endParaRPr b="1">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If two variables are independent then correlation is zero</a:t>
            </a:r>
            <a:r>
              <a:rPr b="1" lang="en">
                <a:solidFill>
                  <a:schemeClr val="dk1"/>
                </a:solidFill>
              </a:rPr>
              <a:t>(it’s fuzzy )</a:t>
            </a:r>
            <a:endParaRPr b="1">
              <a:solidFill>
                <a:schemeClr val="dk1"/>
              </a:solidFill>
            </a:endParaRPr>
          </a:p>
        </p:txBody>
      </p:sp>
      <p:sp>
        <p:nvSpPr>
          <p:cNvPr id="161" name="Google Shape;161;p27"/>
          <p:cNvSpPr txBox="1"/>
          <p:nvPr/>
        </p:nvSpPr>
        <p:spPr>
          <a:xfrm>
            <a:off x="883825" y="4295275"/>
            <a:ext cx="70248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t>Calculate correlation of y</a:t>
            </a:r>
            <a:r>
              <a:rPr baseline="-25000" lang="en" sz="2400"/>
              <a:t>true</a:t>
            </a:r>
            <a:r>
              <a:rPr lang="en" sz="2400"/>
              <a:t>,Y</a:t>
            </a:r>
            <a:r>
              <a:rPr baseline="-25000" lang="en" sz="2400"/>
              <a:t>predict</a:t>
            </a:r>
            <a:endParaRPr baseline="-25000"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 </a:t>
            </a:r>
            <a:r>
              <a:rPr lang="en"/>
              <a:t>squared</a:t>
            </a:r>
            <a:r>
              <a:rPr lang="en"/>
              <a:t> (</a:t>
            </a:r>
            <a:r>
              <a:rPr lang="en"/>
              <a:t>Coefficient</a:t>
            </a:r>
            <a:r>
              <a:rPr lang="en"/>
              <a:t> of determination)</a:t>
            </a:r>
            <a:endParaRPr/>
          </a:p>
        </p:txBody>
      </p:sp>
      <p:sp>
        <p:nvSpPr>
          <p:cNvPr id="167" name="Google Shape;167;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How much prediction error is eliminated when we do regression.</a:t>
            </a:r>
            <a:endParaRPr/>
          </a:p>
          <a:p>
            <a:pPr indent="-342900" lvl="0" marL="457200" rtl="0" algn="l">
              <a:spcBef>
                <a:spcPts val="0"/>
              </a:spcBef>
              <a:spcAft>
                <a:spcPts val="0"/>
              </a:spcAft>
              <a:buSzPts val="1800"/>
              <a:buChar char="●"/>
            </a:pPr>
            <a:r>
              <a:rPr lang="en"/>
              <a:t>R</a:t>
            </a:r>
            <a:r>
              <a:rPr baseline="30000" lang="en"/>
              <a:t>2</a:t>
            </a:r>
            <a:r>
              <a:rPr lang="en"/>
              <a:t> is always between [0,1]</a:t>
            </a:r>
            <a:endParaRPr/>
          </a:p>
          <a:p>
            <a:pPr indent="-342900" lvl="0" marL="457200" rtl="0" algn="l">
              <a:spcBef>
                <a:spcPts val="0"/>
              </a:spcBef>
              <a:spcAft>
                <a:spcPts val="0"/>
              </a:spcAft>
              <a:buSzPts val="1800"/>
              <a:buChar char="●"/>
            </a:pPr>
            <a:r>
              <a:rPr lang="en"/>
              <a:t>If R</a:t>
            </a:r>
            <a:r>
              <a:rPr baseline="30000" lang="en"/>
              <a:t>2</a:t>
            </a:r>
            <a:r>
              <a:rPr lang="en"/>
              <a:t> is towards 1 means regression line is </a:t>
            </a:r>
            <a:r>
              <a:rPr lang="en"/>
              <a:t>pretty</a:t>
            </a:r>
            <a:r>
              <a:rPr lang="en"/>
              <a:t> accurate</a:t>
            </a:r>
            <a:endParaRPr/>
          </a:p>
          <a:p>
            <a:pPr indent="-342900" lvl="0" marL="457200" rtl="0" algn="l">
              <a:spcBef>
                <a:spcPts val="0"/>
              </a:spcBef>
              <a:spcAft>
                <a:spcPts val="0"/>
              </a:spcAft>
              <a:buSzPts val="1800"/>
              <a:buChar char="●"/>
            </a:pPr>
            <a:r>
              <a:rPr lang="en"/>
              <a:t>If it is towards zero means might be our model is not good fit.</a:t>
            </a:r>
            <a:endParaRPr/>
          </a:p>
          <a:p>
            <a:pPr indent="-342900" lvl="0" marL="457200" rtl="0" algn="l">
              <a:spcBef>
                <a:spcPts val="0"/>
              </a:spcBef>
              <a:spcAft>
                <a:spcPts val="0"/>
              </a:spcAft>
              <a:buSzPts val="1800"/>
              <a:buChar char="●"/>
            </a:pPr>
            <a:r>
              <a:rPr lang="en"/>
              <a:t>Why R</a:t>
            </a:r>
            <a:r>
              <a:rPr baseline="30000" lang="en"/>
              <a:t>2</a:t>
            </a:r>
            <a:r>
              <a:rPr lang="en"/>
              <a:t> is </a:t>
            </a:r>
            <a:r>
              <a:rPr lang="en"/>
              <a:t>square</a:t>
            </a:r>
            <a:r>
              <a:rPr lang="en"/>
              <a:t> of correlation?</a:t>
            </a:r>
            <a:endParaRPr/>
          </a:p>
        </p:txBody>
      </p:sp>
      <p:pic>
        <p:nvPicPr>
          <p:cNvPr id="168" name="Google Shape;168;p28"/>
          <p:cNvPicPr preferRelativeResize="0"/>
          <p:nvPr/>
        </p:nvPicPr>
        <p:blipFill>
          <a:blip r:embed="rId3">
            <a:alphaModFix/>
          </a:blip>
          <a:stretch>
            <a:fillRect/>
          </a:stretch>
        </p:blipFill>
        <p:spPr>
          <a:xfrm>
            <a:off x="5232400" y="2821400"/>
            <a:ext cx="3271550" cy="771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Regression?</a:t>
            </a:r>
            <a:endParaRPr/>
          </a:p>
        </p:txBody>
      </p:sp>
      <p:sp>
        <p:nvSpPr>
          <p:cNvPr id="60" name="Google Shape;60;p14"/>
          <p:cNvSpPr txBox="1"/>
          <p:nvPr>
            <p:ph idx="1" type="body"/>
          </p:nvPr>
        </p:nvSpPr>
        <p:spPr>
          <a:xfrm>
            <a:off x="311700" y="1152475"/>
            <a:ext cx="6060300" cy="353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Regression means predicting target numeric value </a:t>
            </a:r>
            <a:endParaRPr/>
          </a:p>
        </p:txBody>
      </p:sp>
      <p:sp>
        <p:nvSpPr>
          <p:cNvPr id="61" name="Google Shape;61;p14"/>
          <p:cNvSpPr txBox="1"/>
          <p:nvPr>
            <p:ph idx="1" type="body"/>
          </p:nvPr>
        </p:nvSpPr>
        <p:spPr>
          <a:xfrm>
            <a:off x="311700" y="1990675"/>
            <a:ext cx="8296200" cy="353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Sales = W</a:t>
            </a:r>
            <a:r>
              <a:rPr baseline="-25000" lang="en"/>
              <a:t>1</a:t>
            </a:r>
            <a:r>
              <a:rPr lang="en"/>
              <a:t>*TV_budget + W</a:t>
            </a:r>
            <a:r>
              <a:rPr baseline="-25000" lang="en"/>
              <a:t>2</a:t>
            </a:r>
            <a:r>
              <a:rPr lang="en"/>
              <a:t>*Newspaper_budget+W</a:t>
            </a:r>
            <a:r>
              <a:rPr baseline="-25000" lang="en"/>
              <a:t>3</a:t>
            </a:r>
            <a:r>
              <a:rPr lang="en"/>
              <a:t>*Radio_budget</a:t>
            </a:r>
            <a:endParaRPr/>
          </a:p>
        </p:txBody>
      </p:sp>
      <p:sp>
        <p:nvSpPr>
          <p:cNvPr id="62" name="Google Shape;62;p14"/>
          <p:cNvSpPr txBox="1"/>
          <p:nvPr>
            <p:ph idx="1" type="body"/>
          </p:nvPr>
        </p:nvSpPr>
        <p:spPr>
          <a:xfrm>
            <a:off x="311700" y="2752675"/>
            <a:ext cx="8296200" cy="353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Process of finding those W</a:t>
            </a:r>
            <a:r>
              <a:rPr baseline="-25000" lang="en"/>
              <a:t>1</a:t>
            </a:r>
            <a:r>
              <a:rPr lang="en"/>
              <a:t>, W</a:t>
            </a:r>
            <a:r>
              <a:rPr baseline="-25000" lang="en"/>
              <a:t>2</a:t>
            </a:r>
            <a:r>
              <a:rPr lang="en"/>
              <a:t> and W</a:t>
            </a:r>
            <a:r>
              <a:rPr baseline="-25000" lang="en"/>
              <a:t>3 </a:t>
            </a:r>
            <a:r>
              <a:rPr lang="en"/>
              <a:t>is called as regression </a:t>
            </a:r>
            <a:endParaRPr/>
          </a:p>
        </p:txBody>
      </p:sp>
      <p:sp>
        <p:nvSpPr>
          <p:cNvPr id="63" name="Google Shape;63;p14"/>
          <p:cNvSpPr txBox="1"/>
          <p:nvPr>
            <p:ph idx="1" type="body"/>
          </p:nvPr>
        </p:nvSpPr>
        <p:spPr>
          <a:xfrm>
            <a:off x="311700" y="3514675"/>
            <a:ext cx="8296200" cy="1009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a:t>
            </a:r>
            <a:r>
              <a:rPr lang="en"/>
              <a:t>egression was invented by the cousin of Charles Darwin, Francis Galton. Galton did his first regression in 1877 to estimate the size of pea(matar) seeds based on the size of their parents’ seeds.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6900" y="6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Curve Fitting</a:t>
            </a:r>
            <a:endParaRPr/>
          </a:p>
        </p:txBody>
      </p:sp>
      <p:sp>
        <p:nvSpPr>
          <p:cNvPr id="69" name="Google Shape;69;p15"/>
          <p:cNvSpPr txBox="1"/>
          <p:nvPr>
            <p:ph idx="1" type="body"/>
          </p:nvPr>
        </p:nvSpPr>
        <p:spPr>
          <a:xfrm>
            <a:off x="83100" y="695275"/>
            <a:ext cx="5294400" cy="248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two general approaches two curve fitting:</a:t>
            </a:r>
            <a:endParaRPr/>
          </a:p>
          <a:p>
            <a:pPr indent="0" lvl="0" marL="0" rtl="0" algn="l">
              <a:spcBef>
                <a:spcPts val="1600"/>
              </a:spcBef>
              <a:spcAft>
                <a:spcPts val="0"/>
              </a:spcAft>
              <a:buClr>
                <a:schemeClr val="dk1"/>
              </a:buClr>
              <a:buSzPts val="1100"/>
              <a:buFont typeface="Arial"/>
              <a:buNone/>
            </a:pPr>
            <a:r>
              <a:rPr b="1" lang="en"/>
              <a:t>Regression</a:t>
            </a:r>
            <a:endParaRPr b="1"/>
          </a:p>
          <a:p>
            <a:pPr indent="-342900" lvl="0" marL="457200" rtl="0" algn="l">
              <a:spcBef>
                <a:spcPts val="1600"/>
              </a:spcBef>
              <a:spcAft>
                <a:spcPts val="0"/>
              </a:spcAft>
              <a:buSzPts val="1800"/>
              <a:buChar char="●"/>
            </a:pPr>
            <a:r>
              <a:rPr lang="en"/>
              <a:t>Data exhibit a significant degree of scatter. The strategy is to derive a single curve that represents the general trend of the data.</a:t>
            </a:r>
            <a:endParaRPr/>
          </a:p>
          <a:p>
            <a:pPr indent="0" lvl="0" marL="0" rtl="0" algn="l">
              <a:spcBef>
                <a:spcPts val="1600"/>
              </a:spcBef>
              <a:spcAft>
                <a:spcPts val="1600"/>
              </a:spcAft>
              <a:buNone/>
            </a:pPr>
            <a:r>
              <a:t/>
            </a:r>
            <a:endParaRPr/>
          </a:p>
        </p:txBody>
      </p:sp>
      <p:pic>
        <p:nvPicPr>
          <p:cNvPr id="70" name="Google Shape;70;p15"/>
          <p:cNvPicPr preferRelativeResize="0"/>
          <p:nvPr/>
        </p:nvPicPr>
        <p:blipFill>
          <a:blip r:embed="rId3">
            <a:alphaModFix/>
          </a:blip>
          <a:stretch>
            <a:fillRect/>
          </a:stretch>
        </p:blipFill>
        <p:spPr>
          <a:xfrm>
            <a:off x="6131157" y="0"/>
            <a:ext cx="2961187" cy="5143500"/>
          </a:xfrm>
          <a:prstGeom prst="rect">
            <a:avLst/>
          </a:prstGeom>
          <a:noFill/>
          <a:ln>
            <a:noFill/>
          </a:ln>
        </p:spPr>
      </p:pic>
      <p:sp>
        <p:nvSpPr>
          <p:cNvPr id="71" name="Google Shape;71;p15"/>
          <p:cNvSpPr txBox="1"/>
          <p:nvPr/>
        </p:nvSpPr>
        <p:spPr>
          <a:xfrm>
            <a:off x="95400" y="3049575"/>
            <a:ext cx="4956000" cy="193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800">
                <a:solidFill>
                  <a:schemeClr val="dk2"/>
                </a:solidFill>
              </a:rPr>
              <a:t>Interpolation </a:t>
            </a:r>
            <a:endParaRPr b="1" sz="1800">
              <a:solidFill>
                <a:schemeClr val="dk2"/>
              </a:solidFill>
            </a:endParaRPr>
          </a:p>
          <a:p>
            <a:pPr indent="-342900" lvl="0" marL="457200" rtl="0" algn="l">
              <a:lnSpc>
                <a:spcPct val="115000"/>
              </a:lnSpc>
              <a:spcBef>
                <a:spcPts val="1600"/>
              </a:spcBef>
              <a:spcAft>
                <a:spcPts val="0"/>
              </a:spcAft>
              <a:buClr>
                <a:schemeClr val="dk2"/>
              </a:buClr>
              <a:buSzPts val="1800"/>
              <a:buChar char="●"/>
            </a:pPr>
            <a:r>
              <a:rPr lang="en" sz="1800">
                <a:solidFill>
                  <a:schemeClr val="dk2"/>
                </a:solidFill>
              </a:rPr>
              <a:t>Data is very precise. The strategy is to pass a curve or a series of curves through each of the points</a:t>
            </a:r>
            <a:endParaRPr sz="1800">
              <a:solidFill>
                <a:schemeClr val="dk2"/>
              </a:solidFill>
            </a:endParaRPr>
          </a:p>
          <a:p>
            <a:pPr indent="0" lvl="0" marL="0" rtl="0" algn="l">
              <a:spcBef>
                <a:spcPts val="16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6900" y="-12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Least Squares Regression</a:t>
            </a:r>
            <a:endParaRPr/>
          </a:p>
        </p:txBody>
      </p:sp>
      <p:sp>
        <p:nvSpPr>
          <p:cNvPr id="77" name="Google Shape;77;p16"/>
          <p:cNvSpPr txBox="1"/>
          <p:nvPr>
            <p:ph idx="1" type="body"/>
          </p:nvPr>
        </p:nvSpPr>
        <p:spPr>
          <a:xfrm>
            <a:off x="159300" y="771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Fitting a straight line to a set of paired observations:  </a:t>
            </a:r>
            <a:r>
              <a:rPr b="1" i="1" lang="en"/>
              <a:t>(x1, y1), (x2, y2),…,(xn, yn).</a:t>
            </a:r>
            <a:endParaRPr b="1" i="1"/>
          </a:p>
          <a:p>
            <a:pPr indent="-342900" lvl="0" marL="457200" rtl="0" algn="l">
              <a:spcBef>
                <a:spcPts val="0"/>
              </a:spcBef>
              <a:spcAft>
                <a:spcPts val="0"/>
              </a:spcAft>
              <a:buSzPts val="1800"/>
              <a:buChar char="●"/>
            </a:pPr>
            <a:r>
              <a:rPr b="1" i="1" lang="en"/>
              <a:t>y=</a:t>
            </a:r>
            <a:r>
              <a:rPr b="1" i="1" lang="en"/>
              <a:t>a</a:t>
            </a:r>
            <a:r>
              <a:rPr b="1" baseline="-25000" i="1" lang="en"/>
              <a:t>0</a:t>
            </a:r>
            <a:r>
              <a:rPr b="1" i="1" lang="en"/>
              <a:t>+</a:t>
            </a:r>
            <a:r>
              <a:rPr b="1" i="1" lang="en"/>
              <a:t>a</a:t>
            </a:r>
            <a:r>
              <a:rPr b="1" baseline="-25000" i="1" lang="en"/>
              <a:t>1</a:t>
            </a:r>
            <a:r>
              <a:rPr b="1" i="1" lang="en"/>
              <a:t>x+e</a:t>
            </a:r>
            <a:endParaRPr b="1" i="1"/>
          </a:p>
          <a:p>
            <a:pPr indent="-342900" lvl="0" marL="457200" rtl="0" algn="l">
              <a:spcBef>
                <a:spcPts val="0"/>
              </a:spcBef>
              <a:spcAft>
                <a:spcPts val="0"/>
              </a:spcAft>
              <a:buSzPts val="1800"/>
              <a:buChar char="●"/>
            </a:pPr>
            <a:r>
              <a:rPr b="1" i="1" lang="en"/>
              <a:t>a</a:t>
            </a:r>
            <a:r>
              <a:rPr b="1" baseline="-25000" i="1" lang="en"/>
              <a:t>1</a:t>
            </a:r>
            <a:r>
              <a:rPr b="1" i="1" lang="en"/>
              <a:t>- slope</a:t>
            </a:r>
            <a:endParaRPr b="1" i="1"/>
          </a:p>
          <a:p>
            <a:pPr indent="-342900" lvl="0" marL="457200" rtl="0" algn="l">
              <a:spcBef>
                <a:spcPts val="0"/>
              </a:spcBef>
              <a:spcAft>
                <a:spcPts val="0"/>
              </a:spcAft>
              <a:buSzPts val="1800"/>
              <a:buChar char="●"/>
            </a:pPr>
            <a:r>
              <a:rPr b="1" i="1" lang="en"/>
              <a:t>a</a:t>
            </a:r>
            <a:r>
              <a:rPr b="1" baseline="-25000" i="1" lang="en"/>
              <a:t>0</a:t>
            </a:r>
            <a:r>
              <a:rPr b="1" i="1" lang="en"/>
              <a:t>- intercept</a:t>
            </a:r>
            <a:endParaRPr b="1" i="1"/>
          </a:p>
          <a:p>
            <a:pPr indent="-342900" lvl="0" marL="457200" rtl="0" algn="l">
              <a:spcBef>
                <a:spcPts val="0"/>
              </a:spcBef>
              <a:spcAft>
                <a:spcPts val="0"/>
              </a:spcAft>
              <a:buSzPts val="1800"/>
              <a:buChar char="●"/>
            </a:pPr>
            <a:r>
              <a:rPr lang="en"/>
              <a:t>e- error, or residual, between the </a:t>
            </a:r>
            <a:endParaRPr/>
          </a:p>
          <a:p>
            <a:pPr indent="0" lvl="0" marL="457200" rtl="0" algn="l">
              <a:spcBef>
                <a:spcPts val="1600"/>
              </a:spcBef>
              <a:spcAft>
                <a:spcPts val="0"/>
              </a:spcAft>
              <a:buNone/>
            </a:pPr>
            <a:r>
              <a:rPr lang="en"/>
              <a:t>model and the observations.</a:t>
            </a:r>
            <a:endParaRPr/>
          </a:p>
          <a:p>
            <a:pPr indent="0" lvl="0" marL="0" rtl="0" algn="l">
              <a:spcBef>
                <a:spcPts val="1600"/>
              </a:spcBef>
              <a:spcAft>
                <a:spcPts val="1600"/>
              </a:spcAft>
              <a:buNone/>
            </a:pPr>
            <a:r>
              <a:t/>
            </a:r>
            <a:endParaRPr b="1" i="1"/>
          </a:p>
        </p:txBody>
      </p:sp>
      <p:pic>
        <p:nvPicPr>
          <p:cNvPr id="78" name="Google Shape;78;p16"/>
          <p:cNvPicPr preferRelativeResize="0"/>
          <p:nvPr/>
        </p:nvPicPr>
        <p:blipFill>
          <a:blip r:embed="rId3">
            <a:alphaModFix/>
          </a:blip>
          <a:stretch>
            <a:fillRect/>
          </a:stretch>
        </p:blipFill>
        <p:spPr>
          <a:xfrm>
            <a:off x="5303024" y="1905549"/>
            <a:ext cx="3510775" cy="2761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6900" y="-12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Least Squares Regression</a:t>
            </a:r>
            <a:endParaRPr/>
          </a:p>
        </p:txBody>
      </p:sp>
      <p:sp>
        <p:nvSpPr>
          <p:cNvPr id="84" name="Google Shape;84;p17"/>
          <p:cNvSpPr txBox="1"/>
          <p:nvPr>
            <p:ph idx="1" type="body"/>
          </p:nvPr>
        </p:nvSpPr>
        <p:spPr>
          <a:xfrm>
            <a:off x="159300" y="771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Fitting a straight line to a set of paired observations:  </a:t>
            </a:r>
            <a:r>
              <a:rPr b="1" i="1" lang="en"/>
              <a:t>(x1, y1), (x2, y2),…,(xn, yn).</a:t>
            </a:r>
            <a:endParaRPr b="1" i="1"/>
          </a:p>
          <a:p>
            <a:pPr indent="-342900" lvl="0" marL="457200" rtl="0" algn="l">
              <a:spcBef>
                <a:spcPts val="0"/>
              </a:spcBef>
              <a:spcAft>
                <a:spcPts val="0"/>
              </a:spcAft>
              <a:buSzPts val="1800"/>
              <a:buChar char="●"/>
            </a:pPr>
            <a:r>
              <a:rPr b="1" i="1" lang="en"/>
              <a:t>y=a</a:t>
            </a:r>
            <a:r>
              <a:rPr b="1" baseline="-25000" i="1" lang="en"/>
              <a:t>0</a:t>
            </a:r>
            <a:r>
              <a:rPr b="1" i="1" lang="en"/>
              <a:t>+a</a:t>
            </a:r>
            <a:r>
              <a:rPr b="1" baseline="-25000" i="1" lang="en"/>
              <a:t>1</a:t>
            </a:r>
            <a:r>
              <a:rPr b="1" i="1" lang="en"/>
              <a:t>x+e</a:t>
            </a:r>
            <a:endParaRPr b="1" i="1"/>
          </a:p>
          <a:p>
            <a:pPr indent="-342900" lvl="0" marL="457200" rtl="0" algn="l">
              <a:spcBef>
                <a:spcPts val="0"/>
              </a:spcBef>
              <a:spcAft>
                <a:spcPts val="0"/>
              </a:spcAft>
              <a:buSzPts val="1800"/>
              <a:buChar char="●"/>
            </a:pPr>
            <a:r>
              <a:rPr b="1" i="1" lang="en"/>
              <a:t>a</a:t>
            </a:r>
            <a:r>
              <a:rPr b="1" baseline="-25000" i="1" lang="en"/>
              <a:t>1</a:t>
            </a:r>
            <a:r>
              <a:rPr b="1" i="1" lang="en"/>
              <a:t>- slope</a:t>
            </a:r>
            <a:endParaRPr b="1" i="1"/>
          </a:p>
          <a:p>
            <a:pPr indent="-342900" lvl="0" marL="457200" rtl="0" algn="l">
              <a:spcBef>
                <a:spcPts val="0"/>
              </a:spcBef>
              <a:spcAft>
                <a:spcPts val="0"/>
              </a:spcAft>
              <a:buSzPts val="1800"/>
              <a:buChar char="●"/>
            </a:pPr>
            <a:r>
              <a:rPr b="1" i="1" lang="en"/>
              <a:t>a</a:t>
            </a:r>
            <a:r>
              <a:rPr b="1" baseline="-25000" i="1" lang="en"/>
              <a:t>0</a:t>
            </a:r>
            <a:r>
              <a:rPr b="1" i="1" lang="en"/>
              <a:t>- intercept</a:t>
            </a:r>
            <a:endParaRPr b="1" i="1"/>
          </a:p>
          <a:p>
            <a:pPr indent="-342900" lvl="0" marL="457200" rtl="0" algn="l">
              <a:spcBef>
                <a:spcPts val="0"/>
              </a:spcBef>
              <a:spcAft>
                <a:spcPts val="0"/>
              </a:spcAft>
              <a:buSzPts val="1800"/>
              <a:buChar char="●"/>
            </a:pPr>
            <a:r>
              <a:rPr lang="en"/>
              <a:t>e- error, or residual, between the </a:t>
            </a:r>
            <a:endParaRPr/>
          </a:p>
          <a:p>
            <a:pPr indent="0" lvl="0" marL="457200" rtl="0" algn="l">
              <a:spcBef>
                <a:spcPts val="1600"/>
              </a:spcBef>
              <a:spcAft>
                <a:spcPts val="0"/>
              </a:spcAft>
              <a:buNone/>
            </a:pPr>
            <a:r>
              <a:rPr lang="en"/>
              <a:t>model and the observations.</a:t>
            </a:r>
            <a:endParaRPr/>
          </a:p>
          <a:p>
            <a:pPr indent="-342900" lvl="0" marL="457200" rtl="0" algn="l">
              <a:spcBef>
                <a:spcPts val="1600"/>
              </a:spcBef>
              <a:spcAft>
                <a:spcPts val="0"/>
              </a:spcAft>
              <a:buSzPts val="1800"/>
              <a:buChar char="●"/>
            </a:pPr>
            <a:r>
              <a:rPr lang="en"/>
              <a:t>e</a:t>
            </a:r>
            <a:r>
              <a:rPr baseline="-25000" lang="en"/>
              <a:t>i</a:t>
            </a:r>
            <a:r>
              <a:rPr lang="en"/>
              <a:t>=y</a:t>
            </a:r>
            <a:r>
              <a:rPr baseline="-25000" lang="en"/>
              <a:t>i,observed</a:t>
            </a:r>
            <a:r>
              <a:rPr lang="en"/>
              <a:t> − y</a:t>
            </a:r>
            <a:r>
              <a:rPr baseline="-25000" lang="en"/>
              <a:t>i,fitted </a:t>
            </a:r>
            <a:r>
              <a:rPr lang="en"/>
              <a:t> =  y</a:t>
            </a:r>
            <a:r>
              <a:rPr baseline="-25000" lang="en"/>
              <a:t>i</a:t>
            </a:r>
            <a:r>
              <a:rPr lang="en"/>
              <a:t>−(a</a:t>
            </a:r>
            <a:r>
              <a:rPr baseline="-25000" lang="en"/>
              <a:t>0</a:t>
            </a:r>
            <a:r>
              <a:rPr lang="en"/>
              <a:t>+a</a:t>
            </a:r>
            <a:r>
              <a:rPr baseline="-25000" lang="en"/>
              <a:t>1</a:t>
            </a:r>
            <a:r>
              <a:rPr lang="en"/>
              <a:t>x</a:t>
            </a:r>
            <a:r>
              <a:rPr baseline="-25000" lang="en"/>
              <a:t>i</a:t>
            </a:r>
            <a:r>
              <a:rPr lang="en"/>
              <a:t>)</a:t>
            </a:r>
            <a:endParaRPr/>
          </a:p>
          <a:p>
            <a:pPr indent="0" lvl="0" marL="0" rtl="0" algn="l">
              <a:spcBef>
                <a:spcPts val="1600"/>
              </a:spcBef>
              <a:spcAft>
                <a:spcPts val="1600"/>
              </a:spcAft>
              <a:buNone/>
            </a:pPr>
            <a:r>
              <a:t/>
            </a:r>
            <a:endParaRPr b="1" i="1"/>
          </a:p>
        </p:txBody>
      </p:sp>
      <p:pic>
        <p:nvPicPr>
          <p:cNvPr id="85" name="Google Shape;85;p17"/>
          <p:cNvPicPr preferRelativeResize="0"/>
          <p:nvPr/>
        </p:nvPicPr>
        <p:blipFill>
          <a:blip r:embed="rId3">
            <a:alphaModFix/>
          </a:blip>
          <a:stretch>
            <a:fillRect/>
          </a:stretch>
        </p:blipFill>
        <p:spPr>
          <a:xfrm>
            <a:off x="5303024" y="1905549"/>
            <a:ext cx="3510775" cy="2761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txBox="1"/>
          <p:nvPr>
            <p:ph type="title"/>
          </p:nvPr>
        </p:nvSpPr>
        <p:spPr>
          <a:xfrm>
            <a:off x="6900" y="-12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Least Squares Regression</a:t>
            </a:r>
            <a:endParaRPr/>
          </a:p>
        </p:txBody>
      </p:sp>
      <p:sp>
        <p:nvSpPr>
          <p:cNvPr id="91" name="Google Shape;91;p18"/>
          <p:cNvSpPr txBox="1"/>
          <p:nvPr>
            <p:ph idx="1" type="body"/>
          </p:nvPr>
        </p:nvSpPr>
        <p:spPr>
          <a:xfrm>
            <a:off x="159300" y="771475"/>
            <a:ext cx="49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a:t>
            </a:r>
            <a:r>
              <a:rPr baseline="-25000" lang="en"/>
              <a:t>i</a:t>
            </a:r>
            <a:r>
              <a:rPr lang="en"/>
              <a:t>=y</a:t>
            </a:r>
            <a:r>
              <a:rPr baseline="-25000" lang="en"/>
              <a:t>i,observed</a:t>
            </a:r>
            <a:r>
              <a:rPr lang="en"/>
              <a:t> − y</a:t>
            </a:r>
            <a:r>
              <a:rPr baseline="-25000" lang="en"/>
              <a:t>i,fitted </a:t>
            </a:r>
            <a:r>
              <a:rPr lang="en"/>
              <a:t> =  y</a:t>
            </a:r>
            <a:r>
              <a:rPr baseline="-25000" lang="en"/>
              <a:t>i</a:t>
            </a:r>
            <a:r>
              <a:rPr lang="en"/>
              <a:t>−(a</a:t>
            </a:r>
            <a:r>
              <a:rPr baseline="-25000" lang="en"/>
              <a:t>0</a:t>
            </a:r>
            <a:r>
              <a:rPr lang="en"/>
              <a:t>+a</a:t>
            </a:r>
            <a:r>
              <a:rPr baseline="-25000" lang="en"/>
              <a:t>1</a:t>
            </a:r>
            <a:r>
              <a:rPr lang="en"/>
              <a:t>x</a:t>
            </a:r>
            <a:r>
              <a:rPr baseline="-25000" lang="en"/>
              <a:t>i</a:t>
            </a:r>
            <a:r>
              <a:rPr lang="en"/>
              <a:t>)</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Criterion(loss/cost) for a best fit:</a:t>
            </a:r>
            <a:endParaRPr/>
          </a:p>
          <a:p>
            <a:pPr indent="0" lvl="0" marL="45720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b="1" i="1"/>
          </a:p>
        </p:txBody>
      </p:sp>
      <p:pic>
        <p:nvPicPr>
          <p:cNvPr id="92" name="Google Shape;92;p18"/>
          <p:cNvPicPr preferRelativeResize="0"/>
          <p:nvPr/>
        </p:nvPicPr>
        <p:blipFill>
          <a:blip r:embed="rId3">
            <a:alphaModFix/>
          </a:blip>
          <a:stretch>
            <a:fillRect/>
          </a:stretch>
        </p:blipFill>
        <p:spPr>
          <a:xfrm>
            <a:off x="5468249" y="426974"/>
            <a:ext cx="3510775" cy="2761450"/>
          </a:xfrm>
          <a:prstGeom prst="rect">
            <a:avLst/>
          </a:prstGeom>
          <a:noFill/>
          <a:ln>
            <a:noFill/>
          </a:ln>
        </p:spPr>
      </p:pic>
      <p:pic>
        <p:nvPicPr>
          <p:cNvPr id="93" name="Google Shape;93;p18"/>
          <p:cNvPicPr preferRelativeResize="0"/>
          <p:nvPr/>
        </p:nvPicPr>
        <p:blipFill>
          <a:blip r:embed="rId4">
            <a:alphaModFix/>
          </a:blip>
          <a:stretch>
            <a:fillRect/>
          </a:stretch>
        </p:blipFill>
        <p:spPr>
          <a:xfrm>
            <a:off x="672775" y="2366075"/>
            <a:ext cx="4257675" cy="609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9"/>
          <p:cNvSpPr txBox="1"/>
          <p:nvPr>
            <p:ph type="title"/>
          </p:nvPr>
        </p:nvSpPr>
        <p:spPr>
          <a:xfrm>
            <a:off x="235500" y="6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can we go from a bunch of data to our regression equation?</a:t>
            </a:r>
            <a:endParaRPr/>
          </a:p>
        </p:txBody>
      </p:sp>
      <p:pic>
        <p:nvPicPr>
          <p:cNvPr id="99" name="Google Shape;99;p19"/>
          <p:cNvPicPr preferRelativeResize="0"/>
          <p:nvPr/>
        </p:nvPicPr>
        <p:blipFill>
          <a:blip r:embed="rId3">
            <a:alphaModFix/>
          </a:blip>
          <a:stretch>
            <a:fillRect/>
          </a:stretch>
        </p:blipFill>
        <p:spPr>
          <a:xfrm>
            <a:off x="235500" y="955700"/>
            <a:ext cx="5238801" cy="4187800"/>
          </a:xfrm>
          <a:prstGeom prst="rect">
            <a:avLst/>
          </a:prstGeom>
          <a:noFill/>
          <a:ln>
            <a:noFill/>
          </a:ln>
        </p:spPr>
      </p:pic>
      <p:pic>
        <p:nvPicPr>
          <p:cNvPr id="100" name="Google Shape;100;p19"/>
          <p:cNvPicPr preferRelativeResize="0"/>
          <p:nvPr/>
        </p:nvPicPr>
        <p:blipFill>
          <a:blip r:embed="rId4">
            <a:alphaModFix/>
          </a:blip>
          <a:stretch>
            <a:fillRect/>
          </a:stretch>
        </p:blipFill>
        <p:spPr>
          <a:xfrm>
            <a:off x="5990725" y="1218650"/>
            <a:ext cx="2871825" cy="2258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235500" y="6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can we go from a bunch of data to our regression equation?</a:t>
            </a:r>
            <a:endParaRPr/>
          </a:p>
        </p:txBody>
      </p:sp>
      <p:pic>
        <p:nvPicPr>
          <p:cNvPr id="106" name="Google Shape;106;p20"/>
          <p:cNvPicPr preferRelativeResize="0"/>
          <p:nvPr/>
        </p:nvPicPr>
        <p:blipFill>
          <a:blip r:embed="rId3">
            <a:alphaModFix/>
          </a:blip>
          <a:stretch>
            <a:fillRect/>
          </a:stretch>
        </p:blipFill>
        <p:spPr>
          <a:xfrm>
            <a:off x="5990725" y="1218650"/>
            <a:ext cx="2871825" cy="2258875"/>
          </a:xfrm>
          <a:prstGeom prst="rect">
            <a:avLst/>
          </a:prstGeom>
          <a:noFill/>
          <a:ln>
            <a:noFill/>
          </a:ln>
        </p:spPr>
      </p:pic>
      <p:pic>
        <p:nvPicPr>
          <p:cNvPr id="107" name="Google Shape;107;p20"/>
          <p:cNvPicPr preferRelativeResize="0"/>
          <p:nvPr/>
        </p:nvPicPr>
        <p:blipFill>
          <a:blip r:embed="rId4">
            <a:alphaModFix/>
          </a:blip>
          <a:stretch>
            <a:fillRect/>
          </a:stretch>
        </p:blipFill>
        <p:spPr>
          <a:xfrm>
            <a:off x="0" y="1501675"/>
            <a:ext cx="6115050" cy="1809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6900" y="6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Numerical</a:t>
            </a:r>
            <a:endParaRPr/>
          </a:p>
        </p:txBody>
      </p:sp>
      <p:pic>
        <p:nvPicPr>
          <p:cNvPr id="113" name="Google Shape;113;p21"/>
          <p:cNvPicPr preferRelativeResize="0"/>
          <p:nvPr/>
        </p:nvPicPr>
        <p:blipFill>
          <a:blip r:embed="rId3">
            <a:alphaModFix/>
          </a:blip>
          <a:stretch>
            <a:fillRect/>
          </a:stretch>
        </p:blipFill>
        <p:spPr>
          <a:xfrm>
            <a:off x="142013" y="768863"/>
            <a:ext cx="5076825" cy="1438275"/>
          </a:xfrm>
          <a:prstGeom prst="rect">
            <a:avLst/>
          </a:prstGeom>
          <a:noFill/>
          <a:ln>
            <a:noFill/>
          </a:ln>
        </p:spPr>
      </p:pic>
      <p:sp>
        <p:nvSpPr>
          <p:cNvPr id="114" name="Google Shape;114;p21"/>
          <p:cNvSpPr txBox="1"/>
          <p:nvPr/>
        </p:nvSpPr>
        <p:spPr>
          <a:xfrm>
            <a:off x="142025" y="2420225"/>
            <a:ext cx="5028900" cy="5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Find the parameters of the line that fit the best to this data.</a:t>
            </a:r>
            <a:endParaRPr/>
          </a:p>
        </p:txBody>
      </p:sp>
      <p:pic>
        <p:nvPicPr>
          <p:cNvPr id="115" name="Google Shape;115;p21"/>
          <p:cNvPicPr preferRelativeResize="0"/>
          <p:nvPr/>
        </p:nvPicPr>
        <p:blipFill>
          <a:blip r:embed="rId4">
            <a:alphaModFix/>
          </a:blip>
          <a:stretch>
            <a:fillRect/>
          </a:stretch>
        </p:blipFill>
        <p:spPr>
          <a:xfrm>
            <a:off x="5357575" y="1619700"/>
            <a:ext cx="3454150" cy="2716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