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Lora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Lora-bold.fntdata"/><Relationship Id="rId10" Type="http://schemas.openxmlformats.org/officeDocument/2006/relationships/slide" Target="slides/slide5.xml"/><Relationship Id="rId54" Type="http://schemas.openxmlformats.org/officeDocument/2006/relationships/font" Target="fonts/Lora-regular.fntdata"/><Relationship Id="rId13" Type="http://schemas.openxmlformats.org/officeDocument/2006/relationships/slide" Target="slides/slide8.xml"/><Relationship Id="rId57" Type="http://schemas.openxmlformats.org/officeDocument/2006/relationships/font" Target="fonts/Lora-boldItalic.fntdata"/><Relationship Id="rId12" Type="http://schemas.openxmlformats.org/officeDocument/2006/relationships/slide" Target="slides/slide7.xml"/><Relationship Id="rId56" Type="http://schemas.openxmlformats.org/officeDocument/2006/relationships/font" Target="fonts/Lor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8e7a703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8e7a703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8e7a70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8e7a70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8e7a703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8e7a703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8e7a703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18e7a703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8e7a703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8e7a703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8e7a70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8e7a70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8e7a703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8e7a703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8e7a703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8e7a703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8e7a703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8e7a703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5ed9a1a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5ed9a1a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5ed9a1a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5ed9a1a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18e7a703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18e7a703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8e7a703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8e7a703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8e7a703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8e7a703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8e7a703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8e7a703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18e7a703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18e7a703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8e7a703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8e7a703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18e7a703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18e7a703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18e7a703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18e7a703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8e7a703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18e7a703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8e7a703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18e7a703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5ed9a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5ed9a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18e7a703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18e7a703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8e7a703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18e7a703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8e7a703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18e7a703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18e7a703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18e7a703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18e7a703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18e7a703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8e7a703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8e7a703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18e7a703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18e7a703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18e7a703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18e7a703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18e7a703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18e7a703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18e7a703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18e7a703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8e7a70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8e7a70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8e7a703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8e7a703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18e7a703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18e7a703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18e7a703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18e7a703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18e7a703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18e7a703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18e7a703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18e7a703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8e7a70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8e7a70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8e7a70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8e7a70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8e7a70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8e7a70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8e7a70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8e7a70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8e7a703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8e7a703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Art of Forecasting”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of time series 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Autocovariance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Autocorrelation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For lag 0 or (k=0)</a:t>
            </a:r>
            <a:endParaRPr b="1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125" y="1247774"/>
            <a:ext cx="3233750" cy="12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900" y="2673350"/>
            <a:ext cx="1038225" cy="7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375" y="3467100"/>
            <a:ext cx="2730500" cy="10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7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plot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75" y="572700"/>
            <a:ext cx="7244274" cy="4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81500" y="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Correlogram 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25" y="730250"/>
            <a:ext cx="8572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Correlogram 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2" y="1103325"/>
            <a:ext cx="4056725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202" y="1138375"/>
            <a:ext cx="41515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Correlogram 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0" y="1295350"/>
            <a:ext cx="4573576" cy="28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84800"/>
            <a:ext cx="4484675" cy="28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1450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Correlogram 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138225"/>
            <a:ext cx="7620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Noise 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N(0,sigma)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925" y="999925"/>
            <a:ext cx="6017376" cy="36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</a:t>
            </a:r>
            <a:r>
              <a:rPr lang="en"/>
              <a:t>Operator</a:t>
            </a:r>
            <a:r>
              <a:rPr lang="en"/>
              <a:t> 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x</a:t>
            </a:r>
            <a:r>
              <a:rPr baseline="-25000" lang="en"/>
              <a:t>t</a:t>
            </a:r>
            <a:r>
              <a:rPr lang="en"/>
              <a:t> = x</a:t>
            </a:r>
            <a:r>
              <a:rPr baseline="-25000" lang="en"/>
              <a:t>t-1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30000" lang="en"/>
              <a:t>2</a:t>
            </a:r>
            <a:r>
              <a:rPr lang="en"/>
              <a:t>x</a:t>
            </a:r>
            <a:r>
              <a:rPr baseline="-25000" lang="en"/>
              <a:t>t </a:t>
            </a:r>
            <a:r>
              <a:rPr lang="en"/>
              <a:t>= x</a:t>
            </a:r>
            <a:r>
              <a:rPr baseline="-25000" lang="en"/>
              <a:t>t-2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30000" lang="en"/>
              <a:t>n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x</a:t>
            </a:r>
            <a:r>
              <a:rPr baseline="-25000" lang="en"/>
              <a:t>t-n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components 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00" y="1152475"/>
            <a:ext cx="7620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216450" y="14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00" y="240688"/>
            <a:ext cx="4662125" cy="46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444500" y="1190625"/>
            <a:ext cx="29685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trend is a smooth, general, long-term, average tendency. It is not always necessary that the increase or decrease is in the same direction throughout the given period of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Economics: Sales, Stock Prices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 Physics: Star location, Intensity of star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Geophysics: </a:t>
            </a:r>
            <a:r>
              <a:rPr lang="en"/>
              <a:t>Earthquakes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Variations 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00" y="1152475"/>
            <a:ext cx="7620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50" y="1117600"/>
            <a:ext cx="7620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time series models 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50" y="1287000"/>
            <a:ext cx="7620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A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random walk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is a time series model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x</a:t>
            </a:r>
            <a:r>
              <a:rPr baseline="-25000" i="1" lang="en">
                <a:solidFill>
                  <a:srgbClr val="212529"/>
                </a:solidFill>
                <a:highlight>
                  <a:srgbClr val="FFFFFF"/>
                </a:highlight>
              </a:rPr>
              <a:t>t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such that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x</a:t>
            </a:r>
            <a:r>
              <a:rPr baseline="-25000" i="1" lang="en">
                <a:solidFill>
                  <a:srgbClr val="212529"/>
                </a:solidFill>
                <a:highlight>
                  <a:srgbClr val="FFFFFF"/>
                </a:highlight>
              </a:rPr>
              <a:t>t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=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x</a:t>
            </a:r>
            <a:r>
              <a:rPr baseline="-25000" i="1" lang="en">
                <a:solidFill>
                  <a:srgbClr val="212529"/>
                </a:solidFill>
                <a:highlight>
                  <a:srgbClr val="FFFFFF"/>
                </a:highlight>
              </a:rPr>
              <a:t>t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−1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+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w</a:t>
            </a:r>
            <a:r>
              <a:rPr baseline="-25000" i="1" lang="en">
                <a:solidFill>
                  <a:srgbClr val="212529"/>
                </a:solidFill>
                <a:highlight>
                  <a:srgbClr val="FFFFFF"/>
                </a:highlight>
              </a:rPr>
              <a:t>t  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where wt is a discrete white noise series.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		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	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					x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=x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t−1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+w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  </a:t>
            </a:r>
            <a:endParaRPr baseline="-25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						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x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t-1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= B x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t-1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+w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t-1</a:t>
            </a:r>
            <a:endParaRPr baseline="-25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						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X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= (1+B+B</a:t>
            </a:r>
            <a:r>
              <a:rPr baseline="30000" lang="en">
                <a:solidFill>
                  <a:srgbClr val="212529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+....)w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</a:t>
            </a:r>
            <a:endParaRPr baseline="-250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x &lt;- w &lt;- rnorm(1000)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(t in 2:1000) x[t] &lt;- x[t-1] + w[t]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plot(x, type="l")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3775"/>
            <a:ext cx="3729024" cy="28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plot of Random walk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5" y="12001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subtract trend from Random walk?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model  AR(p) 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considered </a:t>
            </a:r>
            <a:r>
              <a:rPr lang="en"/>
              <a:t>random walk where x</a:t>
            </a:r>
            <a:r>
              <a:rPr baseline="-25000" lang="en"/>
              <a:t>t </a:t>
            </a:r>
            <a:r>
              <a:rPr lang="en"/>
              <a:t>is solely dependent on </a:t>
            </a:r>
            <a:r>
              <a:rPr lang="en"/>
              <a:t> x</a:t>
            </a:r>
            <a:r>
              <a:rPr baseline="-25000" lang="en"/>
              <a:t>t-1</a:t>
            </a:r>
            <a:endParaRPr baseline="-25000"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x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=x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t−1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+w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 </a:t>
            </a:r>
            <a:endParaRPr baseline="-25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AR model is extension of random walk 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The autoregressive model is simply an extension of the random walk that includes terms further back in time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baseline="-25000"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550" y="3516150"/>
            <a:ext cx="27432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AR(1) process 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481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375" y="1197250"/>
            <a:ext cx="4608924" cy="345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example</a:t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113" y="1193800"/>
            <a:ext cx="62007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236325"/>
            <a:ext cx="85206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212529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time series analysis</a:t>
            </a:r>
            <a:r>
              <a:rPr b="1" lang="en" sz="2400">
                <a:solidFill>
                  <a:srgbClr val="212529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is about inferring what has happened to a series of data points in the past and attempting to predict what will happen to it the future.</a:t>
            </a:r>
            <a:endParaRPr b="1" sz="2400">
              <a:solidFill>
                <a:srgbClr val="212529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AR(p) model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AR(p) model is not always stationary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order of model we can see that at k correlation value will be more </a:t>
            </a:r>
            <a:r>
              <a:rPr lang="en"/>
              <a:t>than</a:t>
            </a:r>
            <a:r>
              <a:rPr lang="en"/>
              <a:t> boundary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S&amp;P example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Moving average </a:t>
            </a:r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950" y="1260975"/>
            <a:ext cx="62007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 process MA(q)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11700" y="1152475"/>
            <a:ext cx="8520600" cy="1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Mathematically MA(q) is linear regression and is similar structured like AR(p)</a:t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850" y="1792200"/>
            <a:ext cx="3364300" cy="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4"/>
          <p:cNvSpPr txBox="1"/>
          <p:nvPr/>
        </p:nvSpPr>
        <p:spPr>
          <a:xfrm>
            <a:off x="3634850" y="2435000"/>
            <a:ext cx="20997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baseline="-25000" lang="en" sz="1800"/>
              <a:t>t</a:t>
            </a:r>
            <a:r>
              <a:rPr lang="en" sz="1800"/>
              <a:t> is white noise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E(W</a:t>
            </a:r>
            <a:r>
              <a:rPr baseline="-25000" lang="en" sz="1800"/>
              <a:t>t</a:t>
            </a:r>
            <a:r>
              <a:rPr lang="en" sz="1800"/>
              <a:t>) = 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var(w</a:t>
            </a:r>
            <a:r>
              <a:rPr baseline="-25000" lang="en" sz="1800"/>
              <a:t>t</a:t>
            </a:r>
            <a:r>
              <a:rPr lang="en" sz="1800"/>
              <a:t>)= sigma</a:t>
            </a:r>
            <a:endParaRPr sz="1800"/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200" y="3796000"/>
            <a:ext cx="560713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 MA(1)</a:t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07" y="1199225"/>
            <a:ext cx="6733181" cy="37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MA(3)</a:t>
            </a:r>
            <a:endParaRPr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34825"/>
            <a:ext cx="7620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0" y="3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MA(1) Amazon stock</a:t>
            </a:r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75" y="671038"/>
            <a:ext cx="7620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Moving average process ARMA(p,q)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11700" y="1152475"/>
            <a:ext cx="85206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The ARMA(p,q) model is a linear combination of two linear models and thus is itself still linear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453" y="2207925"/>
            <a:ext cx="644592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8"/>
          <p:cNvSpPr txBox="1"/>
          <p:nvPr/>
        </p:nvSpPr>
        <p:spPr>
          <a:xfrm>
            <a:off x="3590563" y="3248050"/>
            <a:ext cx="20997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baseline="-25000" lang="en" sz="1800"/>
              <a:t>t</a:t>
            </a:r>
            <a:r>
              <a:rPr lang="en" sz="1800"/>
              <a:t> is white noise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E(W</a:t>
            </a:r>
            <a:r>
              <a:rPr baseline="-25000" lang="en" sz="1800"/>
              <a:t>t</a:t>
            </a:r>
            <a:r>
              <a:rPr lang="en" sz="1800"/>
              <a:t>) = 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var(w</a:t>
            </a:r>
            <a:r>
              <a:rPr baseline="-25000" lang="en" sz="1800"/>
              <a:t>t</a:t>
            </a:r>
            <a:r>
              <a:rPr lang="en" sz="1800"/>
              <a:t>)= sigma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ARMA(2,2)</a:t>
            </a:r>
            <a:endParaRPr/>
          </a:p>
        </p:txBody>
      </p:sp>
      <p:pic>
        <p:nvPicPr>
          <p:cNvPr id="298" name="Google Shape;2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963" y="1226375"/>
            <a:ext cx="62007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ARMA(2,2)</a:t>
            </a:r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88" y="1297075"/>
            <a:ext cx="62007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r>
              <a:rPr lang="en"/>
              <a:t> </a:t>
            </a:r>
            <a:r>
              <a:rPr lang="en"/>
              <a:t>Operator</a:t>
            </a:r>
            <a:r>
              <a:rPr lang="en"/>
              <a:t> </a:t>
            </a:r>
            <a:endParaRPr/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567" y="1497850"/>
            <a:ext cx="2306825" cy="6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805" y="2631355"/>
            <a:ext cx="3100400" cy="13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for Time Series 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Deviation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Covariance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0" y="-149975"/>
            <a:ext cx="8520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12529"/>
                </a:solidFill>
                <a:highlight>
                  <a:srgbClr val="FFFFFF"/>
                </a:highlight>
              </a:rPr>
              <a:t>Autoregressive Integrated Moving Average (ARIMA) Models of order p, d, q</a:t>
            </a:r>
            <a:endParaRPr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ARIMA models are used because they can reduce a non-stationary series to a stationary series using a sequence of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differencing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steps.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If we apply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difference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operator to random walk what remains is just white noise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X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- X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t-1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  = w</a:t>
            </a:r>
            <a:r>
              <a:rPr baseline="-25000" lang="en">
                <a:solidFill>
                  <a:srgbClr val="212529"/>
                </a:solidFill>
                <a:highlight>
                  <a:srgbClr val="FFFFFF"/>
                </a:highlight>
              </a:rPr>
              <a:t>t</a:t>
            </a:r>
            <a:endParaRPr baseline="-25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12529"/>
              </a:buClr>
              <a:buSzPts val="1800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ARIMA essentially performs this function, but does so repeatedly,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d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times, in order to reduce a non-stationary series to a stationary one.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●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Seasonality effects (such as those that occur in commodity prices) can be tackled with the Seasonal ARIMA model (SARIMA), however we won't be discussing SARIMA much in this series.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series of order d</a:t>
            </a:r>
            <a:endParaRPr/>
          </a:p>
        </p:txBody>
      </p:sp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That is, if we difference the series </a:t>
            </a:r>
            <a:r>
              <a:rPr i="1" lang="en">
                <a:solidFill>
                  <a:srgbClr val="212529"/>
                </a:solidFill>
                <a:highlight>
                  <a:srgbClr val="FFFFFF"/>
                </a:highlight>
              </a:rPr>
              <a:t>d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times we receive a discrete white noise series.</a:t>
            </a:r>
            <a:endParaRPr/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875" y="1306975"/>
            <a:ext cx="156188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p,d,q</a:t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1700" y="1152475"/>
            <a:ext cx="85206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12529"/>
                </a:solidFill>
                <a:highlight>
                  <a:srgbClr val="FFFFFF"/>
                </a:highlight>
              </a:rPr>
              <a:t>A time series {</a:t>
            </a:r>
            <a:r>
              <a:rPr b="1" i="1" lang="en" sz="2400">
                <a:solidFill>
                  <a:srgbClr val="212529"/>
                </a:solidFill>
                <a:highlight>
                  <a:srgbClr val="FFFFFF"/>
                </a:highlight>
              </a:rPr>
              <a:t>x</a:t>
            </a:r>
            <a:r>
              <a:rPr b="1" baseline="-25000" i="1" lang="en" sz="2400">
                <a:solidFill>
                  <a:srgbClr val="212529"/>
                </a:solidFill>
                <a:highlight>
                  <a:srgbClr val="FFFFFF"/>
                </a:highlight>
              </a:rPr>
              <a:t>t</a:t>
            </a:r>
            <a:r>
              <a:rPr b="1" lang="en" sz="2400">
                <a:solidFill>
                  <a:srgbClr val="212529"/>
                </a:solidFill>
                <a:highlight>
                  <a:srgbClr val="FFFFFF"/>
                </a:highlight>
              </a:rPr>
              <a:t>} is an </a:t>
            </a:r>
            <a:r>
              <a:rPr b="1" i="1" lang="en" sz="2400">
                <a:solidFill>
                  <a:srgbClr val="212529"/>
                </a:solidFill>
                <a:highlight>
                  <a:srgbClr val="FFFFFF"/>
                </a:highlight>
              </a:rPr>
              <a:t>autoregressive integrated moving average model of order p, d, q</a:t>
            </a:r>
            <a:r>
              <a:rPr b="1" lang="en" sz="2400">
                <a:solidFill>
                  <a:srgbClr val="212529"/>
                </a:solidFill>
                <a:highlight>
                  <a:srgbClr val="FFFFFF"/>
                </a:highlight>
              </a:rPr>
              <a:t>, ARIMA(p,d,q), if  ∇</a:t>
            </a:r>
            <a:r>
              <a:rPr b="1" baseline="30000" i="1" lang="en" sz="2400">
                <a:solidFill>
                  <a:srgbClr val="212529"/>
                </a:solidFill>
                <a:highlight>
                  <a:srgbClr val="FFFFFF"/>
                </a:highlight>
              </a:rPr>
              <a:t>d</a:t>
            </a:r>
            <a:r>
              <a:rPr b="1" i="1" lang="en" sz="2400">
                <a:solidFill>
                  <a:srgbClr val="212529"/>
                </a:solidFill>
                <a:highlight>
                  <a:srgbClr val="FFFFFF"/>
                </a:highlight>
              </a:rPr>
              <a:t>x</a:t>
            </a:r>
            <a:r>
              <a:rPr b="1" baseline="-25000" i="1" lang="en" sz="2400">
                <a:solidFill>
                  <a:srgbClr val="212529"/>
                </a:solidFill>
                <a:highlight>
                  <a:srgbClr val="FFFFFF"/>
                </a:highlight>
              </a:rPr>
              <a:t>t</a:t>
            </a:r>
            <a:endParaRPr b="1" baseline="-25000" i="1"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2529"/>
                </a:solidFill>
                <a:highlight>
                  <a:srgbClr val="FFFFFF"/>
                </a:highlight>
              </a:rPr>
              <a:t>is an autoregressive moving average of order p,q, ARMA(p,q).</a:t>
            </a:r>
            <a:endParaRPr b="1"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331" name="Google Shape;331;p54"/>
          <p:cNvSpPr txBox="1"/>
          <p:nvPr/>
        </p:nvSpPr>
        <p:spPr>
          <a:xfrm>
            <a:off x="397000" y="3202550"/>
            <a:ext cx="78255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</a:rPr>
              <a:t>That is, if the series {</a:t>
            </a:r>
            <a:r>
              <a:rPr b="1" i="1" lang="en" sz="2400">
                <a:solidFill>
                  <a:srgbClr val="FF0000"/>
                </a:solidFill>
                <a:highlight>
                  <a:srgbClr val="FFFFFF"/>
                </a:highlight>
              </a:rPr>
              <a:t>xt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</a:rPr>
              <a:t>} is differenced </a:t>
            </a:r>
            <a:r>
              <a:rPr b="1" i="1" lang="en" sz="2400">
                <a:solidFill>
                  <a:srgbClr val="FF0000"/>
                </a:solidFill>
                <a:highlight>
                  <a:srgbClr val="FFFFFF"/>
                </a:highlight>
              </a:rPr>
              <a:t>d </a:t>
            </a:r>
            <a:r>
              <a:rPr b="1" lang="en" sz="2400">
                <a:solidFill>
                  <a:srgbClr val="FF0000"/>
                </a:solidFill>
                <a:highlight>
                  <a:srgbClr val="FFFFFF"/>
                </a:highlight>
              </a:rPr>
              <a:t>times, and it then follows an ARMA(p,q) process, then it is an ARIMA(p,d,q) series.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p,d,q</a:t>
            </a:r>
            <a:endParaRPr/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463" y="595025"/>
            <a:ext cx="5782626" cy="433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stock </a:t>
            </a:r>
            <a:r>
              <a:rPr lang="en"/>
              <a:t>price</a:t>
            </a:r>
            <a:r>
              <a:rPr lang="en"/>
              <a:t> forecast </a:t>
            </a:r>
            <a:endParaRPr/>
          </a:p>
        </p:txBody>
      </p:sp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693713"/>
            <a:ext cx="7620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For Time Series 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Expectation E(x) = u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expected value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or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expectation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,  </a:t>
            </a:r>
            <a:r>
              <a:rPr b="1"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b="1"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) of a random variable  </a:t>
            </a:r>
            <a:r>
              <a:rPr b="1"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 is its mean average value in the population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Variance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variance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of a random variable is the expectation of the squared deviations of the variable from the mean, denoted by   </a:t>
            </a:r>
            <a:r>
              <a:rPr b="1"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σ</a:t>
            </a:r>
            <a:r>
              <a:rPr b="1" baseline="30000" lang="en" sz="180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b="1"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)=</a:t>
            </a:r>
            <a:r>
              <a:rPr b="1"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[(</a:t>
            </a:r>
            <a:r>
              <a:rPr b="1"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−</a:t>
            </a:r>
            <a:r>
              <a:rPr b="1"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μ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b="1" baseline="30000" lang="en" sz="180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]</a:t>
            </a:r>
            <a:endParaRPr b="1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Standard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Deviation: Square Root of variance 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The Covariance of random variable is?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075" y="4235325"/>
            <a:ext cx="2855841" cy="7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For Time Series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710275"/>
            <a:ext cx="85206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The Covariance of random variable is?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075" y="1825575"/>
            <a:ext cx="2855841" cy="7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286550" y="2734225"/>
            <a:ext cx="5912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What is correlation?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075" y="3282700"/>
            <a:ext cx="1905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Stationarity in Time Series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Correlogram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Variance 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41325" y="2722575"/>
            <a:ext cx="3675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Mean of Time Series </a:t>
            </a:r>
            <a:endParaRPr sz="1800"/>
          </a:p>
        </p:txBody>
      </p:sp>
      <p:sp>
        <p:nvSpPr>
          <p:cNvPr id="95" name="Google Shape;95;p19"/>
          <p:cNvSpPr txBox="1"/>
          <p:nvPr/>
        </p:nvSpPr>
        <p:spPr>
          <a:xfrm>
            <a:off x="650875" y="3246450"/>
            <a:ext cx="7524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time series mean is function of time E(x) = u(t)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</a:rPr>
              <a:t>This expectation is taken across the </a:t>
            </a:r>
            <a:r>
              <a:rPr i="1" lang="en" sz="1800">
                <a:solidFill>
                  <a:srgbClr val="212529"/>
                </a:solidFill>
                <a:highlight>
                  <a:srgbClr val="FFFFFF"/>
                </a:highlight>
              </a:rPr>
              <a:t>ensemble population</a:t>
            </a: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</a:rPr>
              <a:t> of all the possible time series that could have been generated under the time series model.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Stationarity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Stationarity in mean: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Mean is constant over time then we say time series is stationary in mean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762075"/>
            <a:ext cx="852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of time series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825" y="2192475"/>
            <a:ext cx="20097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2981275"/>
            <a:ext cx="85206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Stationarity in the variance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Autocovariance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Correlation with time lag K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575" y="1825675"/>
            <a:ext cx="2781425" cy="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492125" y="2706700"/>
            <a:ext cx="4548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k</a:t>
            </a:r>
            <a:r>
              <a:rPr lang="en"/>
              <a:t> is not function of time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252" y="3281774"/>
            <a:ext cx="3266525" cy="12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