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9" r:id="rId2"/>
    <p:sldId id="258" r:id="rId3"/>
    <p:sldId id="260" r:id="rId4"/>
    <p:sldId id="261" r:id="rId5"/>
    <p:sldId id="262" r:id="rId6"/>
    <p:sldId id="263" r:id="rId7"/>
    <p:sldId id="264" r:id="rId8"/>
    <p:sldId id="265" r:id="rId9"/>
    <p:sldId id="272"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autoAdjust="0"/>
    <p:restoredTop sz="94624" autoAdjust="0"/>
  </p:normalViewPr>
  <p:slideViewPr>
    <p:cSldViewPr>
      <p:cViewPr varScale="1">
        <p:scale>
          <a:sx n="79" d="100"/>
          <a:sy n="79" d="100"/>
        </p:scale>
        <p:origin x="1323" y="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D84F95-50B6-4581-AD12-C388A0480A2C}" type="datetimeFigureOut">
              <a:rPr lang="en-US" smtClean="0"/>
              <a:t>6/15/2024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705E4D-4310-402B-A450-3F012F755A7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FA7BF6D7-DD9B-41E2-BF4F-AD651910A34D}" type="datetimeFigureOut">
              <a:rPr lang="en-US" smtClean="0"/>
              <a:pPr/>
              <a:t>6/15/2024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CA05615-9441-48D1-B791-9A3266946C8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A7BF6D7-DD9B-41E2-BF4F-AD651910A34D}"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05615-9441-48D1-B791-9A3266946C8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A7BF6D7-DD9B-41E2-BF4F-AD651910A34D}"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05615-9441-48D1-B791-9A3266946C8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A7BF6D7-DD9B-41E2-BF4F-AD651910A34D}"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05615-9441-48D1-B791-9A3266946C8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A7BF6D7-DD9B-41E2-BF4F-AD651910A34D}" type="datetimeFigureOut">
              <a:rPr lang="en-US" smtClean="0"/>
              <a:pPr/>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A05615-9441-48D1-B791-9A3266946C8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A7BF6D7-DD9B-41E2-BF4F-AD651910A34D}" type="datetimeFigureOut">
              <a:rPr lang="en-US" smtClean="0"/>
              <a:pPr/>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05615-9441-48D1-B791-9A3266946C8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A7BF6D7-DD9B-41E2-BF4F-AD651910A34D}" type="datetimeFigureOut">
              <a:rPr lang="en-US" smtClean="0"/>
              <a:pPr/>
              <a:t>6/15/2024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A05615-9441-48D1-B791-9A3266946C8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FA7BF6D7-DD9B-41E2-BF4F-AD651910A34D}" type="datetimeFigureOut">
              <a:rPr lang="en-US" smtClean="0"/>
              <a:pPr/>
              <a:t>6/15/2024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A05615-9441-48D1-B791-9A3266946C8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FA7BF6D7-DD9B-41E2-BF4F-AD651910A34D}" type="datetimeFigureOut">
              <a:rPr lang="en-US" smtClean="0"/>
              <a:pPr/>
              <a:t>6/15/2024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A05615-9441-48D1-B791-9A3266946C8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A7BF6D7-DD9B-41E2-BF4F-AD651910A34D}" type="datetimeFigureOut">
              <a:rPr lang="en-US" smtClean="0"/>
              <a:pPr/>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05615-9441-48D1-B791-9A3266946C8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FA7BF6D7-DD9B-41E2-BF4F-AD651910A34D}" type="datetimeFigureOut">
              <a:rPr lang="en-US" smtClean="0"/>
              <a:pPr/>
              <a:t>6/15/2024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A05615-9441-48D1-B791-9A3266946C8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A7BF6D7-DD9B-41E2-BF4F-AD651910A34D}" type="datetimeFigureOut">
              <a:rPr lang="en-US" smtClean="0"/>
              <a:pPr/>
              <a:t>6/15/2024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CCA05615-9441-48D1-B791-9A3266946C8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274320"/>
            <a:ext cx="6723888" cy="1143000"/>
          </a:xfrm>
        </p:spPr>
        <p:txBody>
          <a:bodyPr>
            <a:normAutofit/>
          </a:bodyPr>
          <a:lstStyle/>
          <a:p>
            <a:r>
              <a:rPr lang="en-US" sz="4400" dirty="0">
                <a:latin typeface="Algerian" pitchFamily="82" charset="0"/>
              </a:rPr>
              <a:t>SAMRT IRRIGATION</a:t>
            </a:r>
          </a:p>
        </p:txBody>
      </p:sp>
      <p:sp>
        <p:nvSpPr>
          <p:cNvPr id="3" name="Rectangle 2"/>
          <p:cNvSpPr/>
          <p:nvPr/>
        </p:nvSpPr>
        <p:spPr>
          <a:xfrm>
            <a:off x="3276600" y="1905000"/>
            <a:ext cx="3207929" cy="400110"/>
          </a:xfrm>
          <a:prstGeom prst="rect">
            <a:avLst/>
          </a:prstGeom>
        </p:spPr>
        <p:txBody>
          <a:bodyPr wrap="none">
            <a:spAutoFit/>
          </a:bodyPr>
          <a:lstStyle/>
          <a:p>
            <a:r>
              <a:rPr lang="en-US" sz="2000" b="1" dirty="0">
                <a:latin typeface="Arial Unicode MS" pitchFamily="34" charset="-128"/>
                <a:ea typeface="Arial Unicode MS" pitchFamily="34" charset="-128"/>
                <a:cs typeface="Arial Unicode MS" pitchFamily="34" charset="-128"/>
              </a:rPr>
              <a:t>PROJECT BATCH NO: 12</a:t>
            </a:r>
          </a:p>
        </p:txBody>
      </p:sp>
      <p:sp>
        <p:nvSpPr>
          <p:cNvPr id="4" name="Rectangle 3"/>
          <p:cNvSpPr/>
          <p:nvPr/>
        </p:nvSpPr>
        <p:spPr>
          <a:xfrm>
            <a:off x="1219200" y="3276600"/>
            <a:ext cx="4953000" cy="1477328"/>
          </a:xfrm>
          <a:prstGeom prst="rect">
            <a:avLst/>
          </a:prstGeom>
        </p:spPr>
        <p:txBody>
          <a:bodyPr wrap="square">
            <a:spAutoFit/>
          </a:bodyPr>
          <a:lstStyle/>
          <a:p>
            <a:r>
              <a:rPr lang="en-US" dirty="0"/>
              <a:t>PROJECT MEMBERS</a:t>
            </a:r>
          </a:p>
          <a:p>
            <a:r>
              <a:rPr lang="en-US" dirty="0">
                <a:solidFill>
                  <a:schemeClr val="accent3">
                    <a:lumMod val="40000"/>
                    <a:lumOff val="60000"/>
                  </a:schemeClr>
                </a:solidFill>
                <a:latin typeface="Times New Roman" pitchFamily="18" charset="0"/>
                <a:ea typeface="Arial Unicode MS" pitchFamily="34" charset="-128"/>
                <a:cs typeface="Times New Roman" pitchFamily="18" charset="0"/>
              </a:rPr>
              <a:t>1.</a:t>
            </a:r>
            <a:r>
              <a:rPr lang="en-US" dirty="0">
                <a:latin typeface="Times New Roman" pitchFamily="18" charset="0"/>
                <a:ea typeface="Arial Unicode MS" pitchFamily="34" charset="-128"/>
                <a:cs typeface="Times New Roman" pitchFamily="18" charset="0"/>
              </a:rPr>
              <a:t>MEDA .SYAM KUMAR </a:t>
            </a:r>
            <a:r>
              <a:rPr lang="en-US" sz="1100" dirty="0">
                <a:latin typeface="Arial Unicode MS" pitchFamily="34" charset="-128"/>
                <a:ea typeface="Arial Unicode MS" pitchFamily="34" charset="-128"/>
                <a:cs typeface="Arial Unicode MS" pitchFamily="34" charset="-128"/>
              </a:rPr>
              <a:t>(22BQ1A0483)</a:t>
            </a:r>
            <a:endParaRPr lang="en-US" sz="1100" dirty="0">
              <a:solidFill>
                <a:schemeClr val="accent3">
                  <a:lumMod val="40000"/>
                  <a:lumOff val="60000"/>
                </a:schemeClr>
              </a:solidFill>
              <a:latin typeface="Arial Unicode MS" pitchFamily="34" charset="-128"/>
              <a:ea typeface="Arial Unicode MS" pitchFamily="34" charset="-128"/>
              <a:cs typeface="Arial Unicode MS" pitchFamily="34" charset="-128"/>
            </a:endParaRPr>
          </a:p>
          <a:p>
            <a:r>
              <a:rPr lang="en-US" dirty="0">
                <a:solidFill>
                  <a:schemeClr val="accent3">
                    <a:lumMod val="40000"/>
                    <a:lumOff val="60000"/>
                  </a:schemeClr>
                </a:solidFill>
                <a:latin typeface="Times New Roman" pitchFamily="18" charset="0"/>
                <a:ea typeface="Arial Unicode MS" pitchFamily="34" charset="-128"/>
                <a:cs typeface="Times New Roman" pitchFamily="18" charset="0"/>
              </a:rPr>
              <a:t>2.</a:t>
            </a:r>
            <a:r>
              <a:rPr lang="en-US" dirty="0">
                <a:latin typeface="Times New Roman" pitchFamily="18" charset="0"/>
                <a:ea typeface="Arial Unicode MS" pitchFamily="34" charset="-128"/>
                <a:cs typeface="Times New Roman" pitchFamily="18" charset="0"/>
              </a:rPr>
              <a:t>MUNNA .SIVA TEJA  </a:t>
            </a:r>
            <a:r>
              <a:rPr lang="en-US" sz="1200" dirty="0">
                <a:latin typeface="Arial Unicode MS" pitchFamily="34" charset="-128"/>
                <a:ea typeface="Arial Unicode MS" pitchFamily="34" charset="-128"/>
                <a:cs typeface="Arial Unicode MS" pitchFamily="34" charset="-128"/>
              </a:rPr>
              <a:t>(22BQ1A0490)</a:t>
            </a:r>
            <a:endParaRPr lang="en-US" sz="1200" dirty="0">
              <a:solidFill>
                <a:schemeClr val="accent3">
                  <a:lumMod val="40000"/>
                  <a:lumOff val="60000"/>
                </a:schemeClr>
              </a:solidFill>
              <a:latin typeface="Arial Unicode MS" pitchFamily="34" charset="-128"/>
              <a:ea typeface="Arial Unicode MS" pitchFamily="34" charset="-128"/>
              <a:cs typeface="Arial Unicode MS" pitchFamily="34" charset="-128"/>
            </a:endParaRPr>
          </a:p>
          <a:p>
            <a:r>
              <a:rPr lang="en-US" dirty="0">
                <a:solidFill>
                  <a:schemeClr val="accent3">
                    <a:lumMod val="40000"/>
                    <a:lumOff val="60000"/>
                  </a:schemeClr>
                </a:solidFill>
                <a:latin typeface="Times New Roman" pitchFamily="18" charset="0"/>
                <a:ea typeface="Arial Unicode MS" pitchFamily="34" charset="-128"/>
                <a:cs typeface="Times New Roman" pitchFamily="18" charset="0"/>
              </a:rPr>
              <a:t>3.</a:t>
            </a:r>
            <a:r>
              <a:rPr lang="en-US" dirty="0">
                <a:latin typeface="Times New Roman" pitchFamily="18" charset="0"/>
                <a:ea typeface="Arial Unicode MS" pitchFamily="34" charset="-128"/>
                <a:cs typeface="Times New Roman" pitchFamily="18" charset="0"/>
              </a:rPr>
              <a:t>PANNURI .GANESH VARDHAN </a:t>
            </a:r>
            <a:r>
              <a:rPr lang="en-US" sz="1200" dirty="0">
                <a:latin typeface="Arial Unicode MS" pitchFamily="34" charset="-128"/>
                <a:ea typeface="Arial Unicode MS" pitchFamily="34" charset="-128"/>
                <a:cs typeface="Arial Unicode MS" pitchFamily="34" charset="-128"/>
              </a:rPr>
              <a:t>(22BQ1A0494)</a:t>
            </a:r>
            <a:endParaRPr lang="en-US" sz="1200" dirty="0">
              <a:solidFill>
                <a:schemeClr val="accent3">
                  <a:lumMod val="40000"/>
                  <a:lumOff val="60000"/>
                </a:schemeClr>
              </a:solidFill>
              <a:latin typeface="Arial Unicode MS" pitchFamily="34" charset="-128"/>
              <a:ea typeface="Arial Unicode MS" pitchFamily="34" charset="-128"/>
              <a:cs typeface="Arial Unicode MS" pitchFamily="34" charset="-128"/>
            </a:endParaRPr>
          </a:p>
          <a:p>
            <a:r>
              <a:rPr lang="en-US" dirty="0">
                <a:solidFill>
                  <a:schemeClr val="accent3">
                    <a:lumMod val="40000"/>
                    <a:lumOff val="60000"/>
                  </a:schemeClr>
                </a:solidFill>
                <a:latin typeface="Times New Roman" pitchFamily="18" charset="0"/>
                <a:ea typeface="Arial Unicode MS" pitchFamily="34" charset="-128"/>
                <a:cs typeface="Times New Roman" pitchFamily="18" charset="0"/>
              </a:rPr>
              <a:t>4.</a:t>
            </a:r>
            <a:r>
              <a:rPr lang="en-US" dirty="0">
                <a:latin typeface="Times New Roman" pitchFamily="18" charset="0"/>
                <a:ea typeface="Arial Unicode MS" pitchFamily="34" charset="-128"/>
                <a:cs typeface="Times New Roman" pitchFamily="18" charset="0"/>
              </a:rPr>
              <a:t>PALLAPU .SAI MANIKANTA</a:t>
            </a:r>
            <a:r>
              <a:rPr lang="en-US" dirty="0">
                <a:latin typeface="Arial Unicode MS" pitchFamily="34" charset="-128"/>
                <a:ea typeface="Arial Unicode MS" pitchFamily="34" charset="-128"/>
                <a:cs typeface="Arial Unicode MS" pitchFamily="34" charset="-128"/>
              </a:rPr>
              <a:t> </a:t>
            </a:r>
            <a:r>
              <a:rPr lang="en-US" sz="1200" dirty="0">
                <a:latin typeface="Arial Unicode MS" pitchFamily="34" charset="-128"/>
                <a:ea typeface="Arial Unicode MS" pitchFamily="34" charset="-128"/>
                <a:cs typeface="Arial Unicode MS" pitchFamily="34" charset="-128"/>
              </a:rPr>
              <a:t>(22BQ1A04A7)</a:t>
            </a:r>
            <a:endParaRPr lang="en-US" sz="1200" dirty="0">
              <a:solidFill>
                <a:schemeClr val="accent3">
                  <a:lumMod val="40000"/>
                  <a:lumOff val="60000"/>
                </a:schemeClr>
              </a:solidFill>
              <a:latin typeface="Arial Unicode MS" pitchFamily="34" charset="-128"/>
              <a:ea typeface="Arial Unicode MS" pitchFamily="34" charset="-128"/>
              <a:cs typeface="Arial Unicode MS" pitchFamily="34" charset="-128"/>
            </a:endParaRPr>
          </a:p>
        </p:txBody>
      </p:sp>
      <p:sp>
        <p:nvSpPr>
          <p:cNvPr id="5" name="Rectangle 4"/>
          <p:cNvSpPr/>
          <p:nvPr/>
        </p:nvSpPr>
        <p:spPr>
          <a:xfrm>
            <a:off x="5943600" y="3276600"/>
            <a:ext cx="2438400" cy="923330"/>
          </a:xfrm>
          <a:prstGeom prst="rect">
            <a:avLst/>
          </a:prstGeom>
        </p:spPr>
        <p:txBody>
          <a:bodyPr wrap="square">
            <a:spAutoFit/>
          </a:bodyPr>
          <a:lstStyle/>
          <a:p>
            <a:r>
              <a:rPr lang="en-US" dirty="0">
                <a:latin typeface="Arial Unicode MS" pitchFamily="34" charset="-128"/>
                <a:ea typeface="Arial Unicode MS" pitchFamily="34" charset="-128"/>
                <a:cs typeface="Arial Unicode MS" pitchFamily="34" charset="-128"/>
              </a:rPr>
              <a:t>PROJECT GUIDE</a:t>
            </a:r>
          </a:p>
          <a:p>
            <a:r>
              <a:rPr lang="en-US" dirty="0" err="1">
                <a:solidFill>
                  <a:schemeClr val="accent3">
                    <a:lumMod val="60000"/>
                    <a:lumOff val="40000"/>
                  </a:schemeClr>
                </a:solidFill>
                <a:latin typeface="Arial Unicode MS" pitchFamily="34" charset="-128"/>
                <a:ea typeface="Arial Unicode MS" pitchFamily="34" charset="-128"/>
                <a:cs typeface="Arial Unicode MS" pitchFamily="34" charset="-128"/>
              </a:rPr>
              <a:t>Mrs</a:t>
            </a:r>
            <a:r>
              <a:rPr lang="en-US" dirty="0">
                <a:solidFill>
                  <a:schemeClr val="accent3">
                    <a:lumMod val="60000"/>
                    <a:lumOff val="40000"/>
                  </a:schemeClr>
                </a:solidFill>
                <a:latin typeface="Arial Unicode MS" pitchFamily="34" charset="-128"/>
                <a:ea typeface="Arial Unicode MS" pitchFamily="34" charset="-128"/>
                <a:cs typeface="Arial Unicode MS" pitchFamily="34" charset="-128"/>
              </a:rPr>
              <a:t> .</a:t>
            </a:r>
            <a:r>
              <a:rPr lang="en-US" dirty="0" err="1">
                <a:solidFill>
                  <a:schemeClr val="accent3">
                    <a:lumMod val="60000"/>
                    <a:lumOff val="40000"/>
                  </a:schemeClr>
                </a:solidFill>
                <a:latin typeface="Arial Unicode MS" pitchFamily="34" charset="-128"/>
                <a:ea typeface="Arial Unicode MS" pitchFamily="34" charset="-128"/>
                <a:cs typeface="Arial Unicode MS" pitchFamily="34" charset="-128"/>
              </a:rPr>
              <a:t>T.Vinnela</a:t>
            </a:r>
            <a:endParaRPr lang="en-US" dirty="0">
              <a:solidFill>
                <a:schemeClr val="accent3">
                  <a:lumMod val="60000"/>
                  <a:lumOff val="40000"/>
                </a:schemeClr>
              </a:solidFill>
              <a:latin typeface="Arial Unicode MS" pitchFamily="34" charset="-128"/>
              <a:ea typeface="Arial Unicode MS" pitchFamily="34" charset="-128"/>
              <a:cs typeface="Arial Unicode MS" pitchFamily="34" charset="-128"/>
            </a:endParaRPr>
          </a:p>
          <a:p>
            <a:r>
              <a:rPr lang="en-US" dirty="0">
                <a:solidFill>
                  <a:schemeClr val="accent3">
                    <a:lumMod val="60000"/>
                    <a:lumOff val="40000"/>
                  </a:schemeClr>
                </a:solidFill>
                <a:latin typeface="Arial Unicode MS" pitchFamily="34" charset="-128"/>
                <a:ea typeface="Arial Unicode MS" pitchFamily="34" charset="-128"/>
                <a:cs typeface="Arial Unicode MS" pitchFamily="34" charset="-128"/>
              </a:rPr>
              <a:t>ASST.PROFESSOR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762000"/>
            <a:ext cx="7498080" cy="655638"/>
          </a:xfrm>
        </p:spPr>
        <p:txBody>
          <a:bodyPr>
            <a:normAutofit/>
          </a:bodyPr>
          <a:lstStyle/>
          <a:p>
            <a:r>
              <a:rPr lang="en-US" sz="2400" dirty="0"/>
              <a:t>BREAD BOARD</a:t>
            </a:r>
          </a:p>
        </p:txBody>
      </p:sp>
      <p:sp>
        <p:nvSpPr>
          <p:cNvPr id="3" name="Content Placeholder 2"/>
          <p:cNvSpPr>
            <a:spLocks noGrp="1"/>
          </p:cNvSpPr>
          <p:nvPr>
            <p:ph idx="1"/>
          </p:nvPr>
        </p:nvSpPr>
        <p:spPr>
          <a:xfrm>
            <a:off x="1435608" y="1447800"/>
            <a:ext cx="4812792" cy="4800600"/>
          </a:xfrm>
        </p:spPr>
        <p:txBody>
          <a:bodyPr>
            <a:normAutofit fontScale="92500" lnSpcReduction="20000"/>
          </a:bodyPr>
          <a:lstStyle/>
          <a:p>
            <a:pPr algn="just">
              <a:buNone/>
            </a:pPr>
            <a:r>
              <a:rPr lang="en-US" dirty="0">
                <a:latin typeface="Times New Roman" pitchFamily="18" charset="0"/>
                <a:cs typeface="Times New Roman" pitchFamily="18" charset="0"/>
              </a:rPr>
              <a:t>	A breadboard (sometimes called a plug block) is used for building temporary circuits. It is useful to designers because it allows components to be removed and replaced easily. It is useful to the person who wants to build a circuit to demonstrate its action, then to reuse the components in another circuit.</a:t>
            </a:r>
          </a:p>
        </p:txBody>
      </p:sp>
      <p:pic>
        <p:nvPicPr>
          <p:cNvPr id="4" name="Picture 3" descr="WhatsApp Image 2024-04-05 at 10.28.02 AM.jpeg"/>
          <p:cNvPicPr>
            <a:picLocks noChangeAspect="1"/>
          </p:cNvPicPr>
          <p:nvPr/>
        </p:nvPicPr>
        <p:blipFill>
          <a:blip r:embed="rId2"/>
          <a:stretch>
            <a:fillRect/>
          </a:stretch>
        </p:blipFill>
        <p:spPr>
          <a:xfrm>
            <a:off x="5791200" y="1143000"/>
            <a:ext cx="2971800" cy="4724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74638"/>
            <a:ext cx="6571488" cy="1143000"/>
          </a:xfrm>
        </p:spPr>
        <p:txBody>
          <a:bodyPr>
            <a:normAutofit/>
          </a:bodyPr>
          <a:lstStyle/>
          <a:p>
            <a:r>
              <a:rPr lang="en-US" sz="3200" dirty="0"/>
              <a:t>BLOCK DIAGRAMA</a:t>
            </a:r>
          </a:p>
        </p:txBody>
      </p:sp>
      <p:pic>
        <p:nvPicPr>
          <p:cNvPr id="4" name="Content Placeholder 3" descr="WhatsApp Image 2024-04-05 at 10.31.04 AM.jpeg"/>
          <p:cNvPicPr>
            <a:picLocks noGrp="1" noChangeAspect="1"/>
          </p:cNvPicPr>
          <p:nvPr>
            <p:ph idx="1"/>
          </p:nvPr>
        </p:nvPicPr>
        <p:blipFill>
          <a:blip r:embed="rId2"/>
          <a:stretch>
            <a:fillRect/>
          </a:stretch>
        </p:blipFill>
        <p:spPr>
          <a:xfrm>
            <a:off x="1822450" y="1476375"/>
            <a:ext cx="6724650" cy="474345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74638"/>
            <a:ext cx="6876288" cy="1143000"/>
          </a:xfrm>
        </p:spPr>
        <p:txBody>
          <a:bodyPr>
            <a:normAutofit/>
          </a:bodyPr>
          <a:lstStyle/>
          <a:p>
            <a:r>
              <a:rPr lang="en-US" sz="2800" dirty="0"/>
              <a:t>SMART IRRIGATION SYSTEM OUTPUT</a:t>
            </a:r>
          </a:p>
        </p:txBody>
      </p:sp>
      <p:pic>
        <p:nvPicPr>
          <p:cNvPr id="4" name="Content Placeholder 3" descr="WhatsApp Image 2024-04-05 at 10.39.10 AM.jpeg"/>
          <p:cNvPicPr>
            <a:picLocks noGrp="1" noChangeAspect="1"/>
          </p:cNvPicPr>
          <p:nvPr>
            <p:ph idx="1"/>
          </p:nvPr>
        </p:nvPicPr>
        <p:blipFill>
          <a:blip r:embed="rId2"/>
          <a:stretch>
            <a:fillRect/>
          </a:stretch>
        </p:blipFill>
        <p:spPr>
          <a:xfrm>
            <a:off x="1435100" y="1609701"/>
            <a:ext cx="7499350" cy="4476798"/>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74638"/>
            <a:ext cx="6114288" cy="1143000"/>
          </a:xfrm>
        </p:spPr>
        <p:txBody>
          <a:bodyPr>
            <a:normAutofit/>
          </a:bodyPr>
          <a:lstStyle/>
          <a:p>
            <a:r>
              <a:rPr lang="en-US" sz="3200" dirty="0"/>
              <a:t>CONCLUSION</a:t>
            </a:r>
          </a:p>
        </p:txBody>
      </p:sp>
      <p:sp>
        <p:nvSpPr>
          <p:cNvPr id="3" name="Content Placeholder 2"/>
          <p:cNvSpPr>
            <a:spLocks noGrp="1"/>
          </p:cNvSpPr>
          <p:nvPr>
            <p:ph idx="1"/>
          </p:nvPr>
        </p:nvSpPr>
        <p:spPr>
          <a:xfrm>
            <a:off x="762000" y="1447800"/>
            <a:ext cx="8171688" cy="4800600"/>
          </a:xfrm>
        </p:spPr>
        <p:txBody>
          <a:bodyPr>
            <a:normAutofit/>
          </a:bodyPr>
          <a:lstStyle/>
          <a:p>
            <a:pPr algn="just"/>
            <a:r>
              <a:rPr lang="en-US" sz="2800" dirty="0">
                <a:latin typeface="Times New Roman" pitchFamily="18" charset="0"/>
                <a:cs typeface="Times New Roman" pitchFamily="18" charset="0"/>
              </a:rPr>
              <a:t>The smart irrigation system is feasible and cost effective for optimizing water resources for agricultural production.</a:t>
            </a:r>
          </a:p>
          <a:p>
            <a:pPr algn="just"/>
            <a:r>
              <a:rPr lang="en-US" sz="2800" dirty="0">
                <a:latin typeface="Times New Roman" pitchFamily="18" charset="0"/>
                <a:cs typeface="Times New Roman" pitchFamily="18" charset="0"/>
              </a:rPr>
              <a:t>This irrigation system allows cultivation in places with water scarcity thereby improving sustainability.</a:t>
            </a:r>
          </a:p>
          <a:p>
            <a:pPr algn="just"/>
            <a:r>
              <a:rPr lang="en-US" sz="2800" dirty="0">
                <a:latin typeface="Times New Roman" pitchFamily="18" charset="0"/>
                <a:cs typeface="Times New Roman" pitchFamily="18" charset="0"/>
              </a:rPr>
              <a:t>It proves that the use of water can be diminished.</a:t>
            </a:r>
          </a:p>
          <a:p>
            <a:pPr algn="just"/>
            <a:r>
              <a:rPr lang="en-US" sz="2800" dirty="0">
                <a:latin typeface="Times New Roman" pitchFamily="18" charset="0"/>
                <a:cs typeface="Times New Roman" pitchFamily="18" charset="0"/>
              </a:rPr>
              <a:t>The use of solar power in this system is significantly important for organic crops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685800"/>
            <a:ext cx="5638800" cy="5029200"/>
          </a:xfrm>
        </p:spPr>
        <p:txBody>
          <a:bodyPr>
            <a:noAutofit/>
          </a:bodyPr>
          <a:lstStyle/>
          <a:p>
            <a:pPr algn="ctr"/>
            <a:r>
              <a:rPr lang="en-US" sz="9600" dirty="0">
                <a:latin typeface="Algerian" pitchFamily="82" charset="0"/>
              </a:rPr>
              <a:t>THANK         YOU</a:t>
            </a:r>
          </a:p>
        </p:txBody>
      </p:sp>
      <p:sp>
        <p:nvSpPr>
          <p:cNvPr id="3" name="Content Placeholder 2"/>
          <p:cNvSpPr>
            <a:spLocks noGrp="1"/>
          </p:cNvSpPr>
          <p:nvPr>
            <p:ph idx="1"/>
          </p:nvPr>
        </p:nvSpPr>
        <p:spPr>
          <a:xfrm>
            <a:off x="8887968" y="6553200"/>
            <a:ext cx="45719" cy="76200"/>
          </a:xfrm>
        </p:spPr>
        <p:txBody>
          <a:bodyPr>
            <a:normAutofit fontScale="25000" lnSpcReduction="20000"/>
          </a:bodyPr>
          <a:lstStyle/>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274638"/>
            <a:ext cx="5809488" cy="1143000"/>
          </a:xfrm>
        </p:spPr>
        <p:txBody>
          <a:bodyPr/>
          <a:lstStyle/>
          <a:p>
            <a:r>
              <a:rPr lang="en-US" dirty="0"/>
              <a:t>ABSTRACT</a:t>
            </a:r>
          </a:p>
        </p:txBody>
      </p:sp>
      <p:sp>
        <p:nvSpPr>
          <p:cNvPr id="3" name="Content Placeholder 2"/>
          <p:cNvSpPr>
            <a:spLocks noGrp="1"/>
          </p:cNvSpPr>
          <p:nvPr>
            <p:ph idx="1"/>
          </p:nvPr>
        </p:nvSpPr>
        <p:spPr>
          <a:xfrm>
            <a:off x="1219200" y="1143000"/>
            <a:ext cx="7498080" cy="6934200"/>
          </a:xfrm>
        </p:spPr>
        <p:txBody>
          <a:bodyPr>
            <a:noAutofit/>
          </a:bodyPr>
          <a:lstStyle/>
          <a:p>
            <a:pPr algn="just">
              <a:buNone/>
            </a:pPr>
            <a:r>
              <a:rPr lang="en-US" sz="1500" dirty="0">
                <a:latin typeface="Times New Roman" pitchFamily="18" charset="0"/>
                <a:cs typeface="Times New Roman" pitchFamily="18" charset="0"/>
              </a:rPr>
              <a:t>	Smart irrigation technology uses weather data or soil moisture data to determine the irrigation need of the landscape. Smart irrigation technology includes: These products maximize irrigation  efficiency by reducing water waste, while maintaining plant health and quality.</a:t>
            </a:r>
          </a:p>
          <a:p>
            <a:pPr algn="just">
              <a:buNone/>
            </a:pPr>
            <a:r>
              <a:rPr lang="en-US" sz="1500" dirty="0">
                <a:latin typeface="Times New Roman" pitchFamily="18" charset="0"/>
                <a:cs typeface="Times New Roman" pitchFamily="18" charset="0"/>
              </a:rPr>
              <a:t>	The logic of this system is very simple. In this system, the moisture sensor senses the moisture level of the soil and when the sensor senses a low moisture level it automatically switches the water pump with the help of a microcontroller and irrigates the plant. After supplying sufficient water, the soil gets retains the moisture hence automatically stopping the </a:t>
            </a:r>
            <a:r>
              <a:rPr lang="en-US" sz="1500" dirty="0" err="1">
                <a:latin typeface="Times New Roman" pitchFamily="18" charset="0"/>
                <a:cs typeface="Times New Roman" pitchFamily="18" charset="0"/>
              </a:rPr>
              <a:t>pump.The</a:t>
            </a:r>
            <a:r>
              <a:rPr lang="en-US" sz="1500" dirty="0">
                <a:latin typeface="Times New Roman" pitchFamily="18" charset="0"/>
                <a:cs typeface="Times New Roman" pitchFamily="18" charset="0"/>
              </a:rPr>
              <a:t> working of the soil moisture sensor is very easy to understand. It has 2 probes with exposed contacts that act like a variable resistor whose resistance varies according to the </a:t>
            </a:r>
            <a:r>
              <a:rPr lang="en-US" sz="1500" dirty="0" err="1">
                <a:latin typeface="Times New Roman" pitchFamily="18" charset="0"/>
                <a:cs typeface="Times New Roman" pitchFamily="18" charset="0"/>
              </a:rPr>
              <a:t>watercontent</a:t>
            </a:r>
            <a:r>
              <a:rPr lang="en-US" sz="1500" dirty="0">
                <a:latin typeface="Times New Roman" pitchFamily="18" charset="0"/>
                <a:cs typeface="Times New Roman" pitchFamily="18" charset="0"/>
              </a:rPr>
              <a:t> in the soil.</a:t>
            </a:r>
          </a:p>
          <a:p>
            <a:pPr algn="just">
              <a:buNone/>
            </a:pPr>
            <a:r>
              <a:rPr lang="en-US" sz="1500" dirty="0">
                <a:latin typeface="Times New Roman" pitchFamily="18" charset="0"/>
                <a:cs typeface="Times New Roman" pitchFamily="18" charset="0"/>
              </a:rPr>
              <a:t>	 This resistance is inversely proportional to the soil moisture which means that higher water in the soil means better conductivity and hence a lower resistance. While the lower water in the soil means poor conductivity and will result in higher resistance. The sensor produces an analog voltage output according to the resistance.</a:t>
            </a:r>
          </a:p>
          <a:p>
            <a:pPr algn="just">
              <a:buNone/>
            </a:pPr>
            <a:r>
              <a:rPr lang="en-US" sz="1500" dirty="0">
                <a:latin typeface="Times New Roman" pitchFamily="18" charset="0"/>
                <a:cs typeface="Times New Roman" pitchFamily="18" charset="0"/>
              </a:rPr>
              <a:t>	The sensor comes with an electronic module that connects the probe to the Arduino. The module has an LM393 High Precision Comparator which converts the analog signal to a Digital  Output which is fed to the microcontroller. We have covered an in-depth Arduino soil moisture  Senser tutorial which covers the working of soil moisture sensor module and how to use it with the  Arduino . You can check the tutorial if you want to learn more about the soil moisture sensor.</a:t>
            </a:r>
          </a:p>
          <a:p>
            <a:pPr>
              <a:buNone/>
            </a:pPr>
            <a:endParaRPr lang="en-US" sz="15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112" y="228600"/>
            <a:ext cx="7104888" cy="1143000"/>
          </a:xfrm>
        </p:spPr>
        <p:txBody>
          <a:bodyPr/>
          <a:lstStyle/>
          <a:p>
            <a:r>
              <a:rPr lang="en-US" dirty="0"/>
              <a:t>INTRODUCTION</a:t>
            </a:r>
          </a:p>
        </p:txBody>
      </p:sp>
      <p:sp>
        <p:nvSpPr>
          <p:cNvPr id="3" name="Content Placeholder 2"/>
          <p:cNvSpPr>
            <a:spLocks noGrp="1"/>
          </p:cNvSpPr>
          <p:nvPr>
            <p:ph idx="1"/>
          </p:nvPr>
        </p:nvSpPr>
        <p:spPr>
          <a:xfrm>
            <a:off x="1066800" y="1371600"/>
            <a:ext cx="7955280" cy="4953000"/>
          </a:xfrm>
        </p:spPr>
        <p:txBody>
          <a:bodyPr>
            <a:noAutofit/>
          </a:bodyPr>
          <a:lstStyle/>
          <a:p>
            <a:pPr algn="just">
              <a:buNone/>
            </a:pPr>
            <a:r>
              <a:rPr lang="en-US" sz="1800" dirty="0">
                <a:latin typeface="Times New Roman" pitchFamily="18" charset="0"/>
                <a:cs typeface="Times New Roman" pitchFamily="18" charset="0"/>
              </a:rPr>
              <a:t>	Smart irrigation technology uses weather data or soil moisture data to determine the irrigation need of the landscape. </a:t>
            </a:r>
          </a:p>
          <a:p>
            <a:pPr algn="just">
              <a:buNone/>
            </a:pPr>
            <a:r>
              <a:rPr lang="en-US" sz="1800" dirty="0">
                <a:latin typeface="Times New Roman" pitchFamily="18" charset="0"/>
                <a:cs typeface="Times New Roman" pitchFamily="18" charset="0"/>
              </a:rPr>
              <a:t>	Smart irrigation systems are a new technology that uses sensors and weather data to optimize watering schedules for crops. These systems can save water and energy while also improving crop yields.</a:t>
            </a:r>
          </a:p>
          <a:p>
            <a:pPr algn="just">
              <a:buNone/>
            </a:pPr>
            <a:r>
              <a:rPr lang="en-US" sz="1800" dirty="0">
                <a:latin typeface="Times New Roman" pitchFamily="18" charset="0"/>
                <a:cs typeface="Times New Roman" pitchFamily="18" charset="0"/>
              </a:rPr>
              <a:t> 	Smart irrigation systems use a variety of sensors to monitor soil moisture, weather conditions, and plant growth.</a:t>
            </a:r>
          </a:p>
          <a:p>
            <a:pPr algn="just">
              <a:buNone/>
            </a:pPr>
            <a:r>
              <a:rPr lang="en-US" sz="1800" dirty="0">
                <a:latin typeface="Times New Roman" pitchFamily="18" charset="0"/>
                <a:cs typeface="Times New Roman" pitchFamily="18" charset="0"/>
              </a:rPr>
              <a:t>	The implementation of smart irrigation systems results in a win-win situation for farmers and the environment. By optimizing water usage, farmers can significantly reduce water costs, leading to economic savings.</a:t>
            </a:r>
          </a:p>
          <a:p>
            <a:pPr algn="just">
              <a:buNone/>
            </a:pPr>
            <a:r>
              <a:rPr lang="en-US" sz="1800" dirty="0">
                <a:latin typeface="Times New Roman" pitchFamily="18" charset="0"/>
                <a:cs typeface="Times New Roman" pitchFamily="18" charset="0"/>
              </a:rPr>
              <a:t>	In the future, smart irrigation systems could be connected to other IoT devices, such as weather sensors and soil moisture sensors, to optimize water usage even further.</a:t>
            </a:r>
          </a:p>
          <a:p>
            <a:pPr algn="just">
              <a:buNone/>
            </a:pPr>
            <a:r>
              <a:rPr lang="en-US" sz="1800" dirty="0">
                <a:latin typeface="Times New Roman" pitchFamily="18" charset="0"/>
                <a:cs typeface="Times New Roman" pitchFamily="18" charset="0"/>
              </a:rPr>
              <a:t>	Irrigation helps to grow crops, maintain landscapes, and revegetate disturbed soils in dry areas and during times of below-average rainfall. In addition to these uses, irrigation is also employed to protect crops from frost, suppress weed growth in grain fields, and prevent soil consolidation.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0" y="228600"/>
            <a:ext cx="5733288" cy="1143000"/>
          </a:xfrm>
        </p:spPr>
        <p:txBody>
          <a:bodyPr/>
          <a:lstStyle/>
          <a:p>
            <a:r>
              <a:rPr lang="en-US" dirty="0"/>
              <a:t>AIM</a:t>
            </a:r>
          </a:p>
        </p:txBody>
      </p:sp>
      <p:sp>
        <p:nvSpPr>
          <p:cNvPr id="3" name="Content Placeholder 2"/>
          <p:cNvSpPr>
            <a:spLocks noGrp="1"/>
          </p:cNvSpPr>
          <p:nvPr>
            <p:ph idx="1"/>
          </p:nvPr>
        </p:nvSpPr>
        <p:spPr/>
        <p:txBody>
          <a:bodyPr>
            <a:normAutofit/>
          </a:bodyPr>
          <a:lstStyle/>
          <a:p>
            <a:pPr>
              <a:buNone/>
            </a:pPr>
            <a:r>
              <a:rPr lang="en-US" sz="1600" dirty="0"/>
              <a:t> 	</a:t>
            </a:r>
            <a:r>
              <a:rPr lang="en-US" sz="1600" dirty="0">
                <a:latin typeface="Times New Roman" pitchFamily="18" charset="0"/>
                <a:cs typeface="Times New Roman" pitchFamily="18" charset="0"/>
              </a:rPr>
              <a:t>The main goal for irrigation is to provide plants with the proper amount of water at the best time. It provides the water to the soil based on the moisture content of the soil thereby reducing water wastage.</a:t>
            </a:r>
          </a:p>
        </p:txBody>
      </p:sp>
      <p:pic>
        <p:nvPicPr>
          <p:cNvPr id="5" name="Picture 4" descr="WhatsApp Image 2024-04-05 at 9.41.18 AM.jpeg"/>
          <p:cNvPicPr>
            <a:picLocks noChangeAspect="1"/>
          </p:cNvPicPr>
          <p:nvPr/>
        </p:nvPicPr>
        <p:blipFill>
          <a:blip r:embed="rId2"/>
          <a:stretch>
            <a:fillRect/>
          </a:stretch>
        </p:blipFill>
        <p:spPr>
          <a:xfrm>
            <a:off x="2743200" y="2438400"/>
            <a:ext cx="4657725" cy="37736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381000"/>
            <a:ext cx="7498080" cy="2209800"/>
          </a:xfrm>
        </p:spPr>
        <p:txBody>
          <a:bodyPr>
            <a:normAutofit fontScale="90000"/>
          </a:bodyPr>
          <a:lstStyle/>
          <a:p>
            <a:r>
              <a:rPr lang="en-US" sz="5300" dirty="0"/>
              <a:t>COMPONENTS USED</a:t>
            </a:r>
            <a:br>
              <a:rPr lang="en-US" dirty="0"/>
            </a:br>
            <a:br>
              <a:rPr lang="en-US" dirty="0"/>
            </a:br>
            <a:r>
              <a:rPr lang="en-US" sz="2700" dirty="0"/>
              <a:t>ARDUINO UNO</a:t>
            </a:r>
            <a:br>
              <a:rPr lang="en-US" sz="4400" dirty="0"/>
            </a:br>
            <a:endParaRPr lang="en-US" dirty="0"/>
          </a:p>
        </p:txBody>
      </p:sp>
      <p:sp>
        <p:nvSpPr>
          <p:cNvPr id="3" name="Content Placeholder 2"/>
          <p:cNvSpPr>
            <a:spLocks noGrp="1"/>
          </p:cNvSpPr>
          <p:nvPr>
            <p:ph idx="1"/>
          </p:nvPr>
        </p:nvSpPr>
        <p:spPr>
          <a:xfrm>
            <a:off x="990600" y="2057400"/>
            <a:ext cx="4800600" cy="4648200"/>
          </a:xfrm>
        </p:spPr>
        <p:txBody>
          <a:bodyPr>
            <a:normAutofit/>
          </a:bodyPr>
          <a:lstStyle/>
          <a:p>
            <a:pPr algn="just">
              <a:buNone/>
            </a:pPr>
            <a:r>
              <a:rPr lang="en-US" sz="1900" dirty="0">
                <a:solidFill>
                  <a:srgbClr val="000000"/>
                </a:solidFill>
                <a:latin typeface="Times New Roman" pitchFamily="18" charset="0"/>
                <a:cs typeface="Times New Roman" pitchFamily="18" charset="0"/>
              </a:rPr>
              <a:t>		The Arduino UNO is the best board to get started with electronics and coding. </a:t>
            </a:r>
            <a:r>
              <a:rPr lang="en-US" sz="1900" dirty="0" err="1">
                <a:solidFill>
                  <a:srgbClr val="000000"/>
                </a:solidFill>
                <a:latin typeface="Times New Roman" pitchFamily="18" charset="0"/>
                <a:cs typeface="Times New Roman" pitchFamily="18" charset="0"/>
              </a:rPr>
              <a:t>Arduino</a:t>
            </a:r>
            <a:r>
              <a:rPr lang="en-US" sz="1900" dirty="0">
                <a:solidFill>
                  <a:srgbClr val="000000"/>
                </a:solidFill>
                <a:latin typeface="Times New Roman" pitchFamily="18" charset="0"/>
                <a:cs typeface="Times New Roman" pitchFamily="18" charset="0"/>
              </a:rPr>
              <a:t> UNO is a microcontroller board based on the ATmega328P. It has 14 digital input/output pins (of which 6 can be used as PWM outputs), 6 analog inputs, a 16 MHz ceramic resonator, a USB connection, a power jack, an ICSP header and a reset button. It contains everything needed to support the microcontroller; simply connect it to a computer with a USB cable or power it with a AC-to-DC adapter or battery to get started. </a:t>
            </a:r>
            <a:endParaRPr lang="en-US" sz="1900" dirty="0">
              <a:latin typeface="Times New Roman" pitchFamily="18" charset="0"/>
              <a:cs typeface="Times New Roman" pitchFamily="18" charset="0"/>
            </a:endParaRPr>
          </a:p>
        </p:txBody>
      </p:sp>
      <p:pic>
        <p:nvPicPr>
          <p:cNvPr id="4" name="Picture 3" descr="WhatsApp Image 2024-04-05 at 9.50.45 AM.jpeg"/>
          <p:cNvPicPr>
            <a:picLocks noChangeAspect="1"/>
          </p:cNvPicPr>
          <p:nvPr/>
        </p:nvPicPr>
        <p:blipFill>
          <a:blip r:embed="rId2"/>
          <a:stretch>
            <a:fillRect/>
          </a:stretch>
        </p:blipFill>
        <p:spPr>
          <a:xfrm>
            <a:off x="5867400" y="1905000"/>
            <a:ext cx="3276600" cy="434187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990600"/>
            <a:ext cx="7498080" cy="427038"/>
          </a:xfrm>
        </p:spPr>
        <p:txBody>
          <a:bodyPr>
            <a:normAutofit/>
          </a:bodyPr>
          <a:lstStyle/>
          <a:p>
            <a:r>
              <a:rPr lang="en-US" sz="2000" dirty="0"/>
              <a:t> MOISTURE SENSER</a:t>
            </a:r>
          </a:p>
        </p:txBody>
      </p:sp>
      <p:sp>
        <p:nvSpPr>
          <p:cNvPr id="3" name="Content Placeholder 2"/>
          <p:cNvSpPr>
            <a:spLocks noGrp="1"/>
          </p:cNvSpPr>
          <p:nvPr>
            <p:ph idx="1"/>
          </p:nvPr>
        </p:nvSpPr>
        <p:spPr>
          <a:xfrm>
            <a:off x="1435608" y="1447800"/>
            <a:ext cx="4431792" cy="4800600"/>
          </a:xfrm>
        </p:spPr>
        <p:txBody>
          <a:bodyPr>
            <a:normAutofit/>
          </a:bodyPr>
          <a:lstStyle/>
          <a:p>
            <a:pPr algn="just">
              <a:buNone/>
            </a:pPr>
            <a:r>
              <a:rPr lang="en-US" sz="2300" dirty="0">
                <a:latin typeface="Times New Roman" pitchFamily="18" charset="0"/>
                <a:cs typeface="Times New Roman" pitchFamily="18" charset="0"/>
              </a:rPr>
              <a:t>	Soil moisture sensors measure or estimate the amount of water in the soil. These sensors can be stationary or portables such as handheld probes. Stationary sensors are placed at the predetermined locations and depths in the field, whereas portable soil moisture probes can measure soil moisture at several locations.</a:t>
            </a:r>
          </a:p>
        </p:txBody>
      </p:sp>
      <p:pic>
        <p:nvPicPr>
          <p:cNvPr id="4" name="Picture 3" descr="WhatsApp Image 2024-04-05 at 9.53.43 AM.jpeg"/>
          <p:cNvPicPr>
            <a:picLocks noChangeAspect="1"/>
          </p:cNvPicPr>
          <p:nvPr/>
        </p:nvPicPr>
        <p:blipFill>
          <a:blip r:embed="rId2"/>
          <a:stretch>
            <a:fillRect/>
          </a:stretch>
        </p:blipFill>
        <p:spPr>
          <a:xfrm>
            <a:off x="6019800" y="1447800"/>
            <a:ext cx="2819400" cy="40386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7800" y="990600"/>
            <a:ext cx="7498080" cy="655638"/>
          </a:xfrm>
        </p:spPr>
        <p:txBody>
          <a:bodyPr>
            <a:normAutofit/>
          </a:bodyPr>
          <a:lstStyle/>
          <a:p>
            <a:r>
              <a:rPr lang="en-US" sz="2000" dirty="0"/>
              <a:t>RELAY SENSOR</a:t>
            </a:r>
          </a:p>
        </p:txBody>
      </p:sp>
      <p:sp>
        <p:nvSpPr>
          <p:cNvPr id="3" name="Content Placeholder 2"/>
          <p:cNvSpPr>
            <a:spLocks noGrp="1"/>
          </p:cNvSpPr>
          <p:nvPr>
            <p:ph idx="1"/>
          </p:nvPr>
        </p:nvSpPr>
        <p:spPr>
          <a:xfrm>
            <a:off x="1447800" y="1752600"/>
            <a:ext cx="7251192" cy="1600200"/>
          </a:xfrm>
        </p:spPr>
        <p:txBody>
          <a:bodyPr>
            <a:normAutofit/>
          </a:bodyPr>
          <a:lstStyle/>
          <a:p>
            <a:pPr>
              <a:buNone/>
            </a:pPr>
            <a:r>
              <a:rPr lang="en-US" sz="2000" dirty="0">
                <a:latin typeface="Times New Roman" pitchFamily="18" charset="0"/>
                <a:cs typeface="Times New Roman" pitchFamily="18" charset="0"/>
              </a:rPr>
              <a:t>	Relays are electrically operated switches that open and close the circuits by receiving electrical signals from outside sources.</a:t>
            </a:r>
          </a:p>
        </p:txBody>
      </p:sp>
      <p:pic>
        <p:nvPicPr>
          <p:cNvPr id="4" name="Picture 3" descr="WhatsApp Image 2024-04-05 at 10.04.53 AM.jpeg"/>
          <p:cNvPicPr>
            <a:picLocks noChangeAspect="1"/>
          </p:cNvPicPr>
          <p:nvPr/>
        </p:nvPicPr>
        <p:blipFill>
          <a:blip r:embed="rId2"/>
          <a:stretch>
            <a:fillRect/>
          </a:stretch>
        </p:blipFill>
        <p:spPr>
          <a:xfrm>
            <a:off x="2286000" y="2743200"/>
            <a:ext cx="5274733" cy="3352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DC WATER MOTOR</a:t>
            </a:r>
          </a:p>
        </p:txBody>
      </p:sp>
      <p:sp>
        <p:nvSpPr>
          <p:cNvPr id="3" name="Content Placeholder 2"/>
          <p:cNvSpPr>
            <a:spLocks noGrp="1"/>
          </p:cNvSpPr>
          <p:nvPr>
            <p:ph idx="1"/>
          </p:nvPr>
        </p:nvSpPr>
        <p:spPr>
          <a:xfrm>
            <a:off x="685800" y="1447800"/>
            <a:ext cx="5181600" cy="4800600"/>
          </a:xfrm>
        </p:spPr>
        <p:txBody>
          <a:bodyPr>
            <a:normAutofit/>
          </a:bodyPr>
          <a:lstStyle/>
          <a:p>
            <a:pPr algn="just">
              <a:buNone/>
            </a:pPr>
            <a:r>
              <a:rPr lang="en-US" sz="2400" dirty="0"/>
              <a:t>	DC water pumps are small pumps powered by a battery, DC power supply, or solar panel. Their primary use is to </a:t>
            </a:r>
            <a:r>
              <a:rPr lang="en-US" sz="2400" dirty="0" err="1"/>
              <a:t>circulate,pressurize,and</a:t>
            </a:r>
            <a:r>
              <a:rPr lang="en-US" sz="2400" dirty="0"/>
              <a:t> emulsify liquids. They are particularly useful in environments where water is in short supply.</a:t>
            </a:r>
          </a:p>
        </p:txBody>
      </p:sp>
      <p:pic>
        <p:nvPicPr>
          <p:cNvPr id="4" name="Picture 3" descr="WhatsApp Image 2024-04-05 at 10.08.00 AM.jpeg"/>
          <p:cNvPicPr>
            <a:picLocks noChangeAspect="1"/>
          </p:cNvPicPr>
          <p:nvPr/>
        </p:nvPicPr>
        <p:blipFill>
          <a:blip r:embed="rId2"/>
          <a:stretch>
            <a:fillRect/>
          </a:stretch>
        </p:blipFill>
        <p:spPr>
          <a:xfrm>
            <a:off x="5638800" y="1295400"/>
            <a:ext cx="2971800" cy="39919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427038"/>
            <a:ext cx="7498080" cy="1143000"/>
          </a:xfrm>
        </p:spPr>
        <p:txBody>
          <a:bodyPr>
            <a:normAutofit/>
          </a:bodyPr>
          <a:lstStyle/>
          <a:p>
            <a:r>
              <a:rPr lang="en-US" sz="2400" dirty="0"/>
              <a:t>JUMPER WIRES</a:t>
            </a:r>
          </a:p>
        </p:txBody>
      </p:sp>
      <p:sp>
        <p:nvSpPr>
          <p:cNvPr id="3" name="Content Placeholder 2"/>
          <p:cNvSpPr>
            <a:spLocks noGrp="1"/>
          </p:cNvSpPr>
          <p:nvPr>
            <p:ph idx="1"/>
          </p:nvPr>
        </p:nvSpPr>
        <p:spPr>
          <a:xfrm>
            <a:off x="1435608" y="1600200"/>
            <a:ext cx="4050792" cy="5105400"/>
          </a:xfrm>
        </p:spPr>
        <p:txBody>
          <a:bodyPr>
            <a:normAutofit/>
          </a:bodyPr>
          <a:lstStyle/>
          <a:p>
            <a:pPr>
              <a:buNone/>
            </a:pPr>
            <a:r>
              <a:rPr lang="en-US" sz="2000" dirty="0">
                <a:latin typeface="Times New Roman" panose="02020603050405020304" pitchFamily="18" charset="0"/>
                <a:cs typeface="Times New Roman" panose="02020603050405020304" pitchFamily="18" charset="0"/>
              </a:rPr>
              <a:t>	Jumper wires are simply wires that have connector pins at each end, allowing them to be used to connect two points to each other without soldering. Jumper wires are typically used with breadboards and other prototyping tools in order to make it easy to change a circuit as needed. Fairly simple. In fact, it doesn’t get much more basic than jumper wires.</a:t>
            </a:r>
            <a:r>
              <a:rPr lang="en-US" sz="2000" dirty="0">
                <a:solidFill>
                  <a:srgbClr val="000000"/>
                </a:solidFill>
                <a:latin typeface="Times New Roman" panose="02020603050405020304" pitchFamily="18" charset="0"/>
                <a:cs typeface="Times New Roman" panose="02020603050405020304" pitchFamily="18" charset="0"/>
              </a:rPr>
              <a:t> Jumper wires typically come in three versions: male-to-male, male-to-female and female-to-female</a:t>
            </a:r>
            <a:endParaRPr lang="en-US" sz="2000" dirty="0"/>
          </a:p>
          <a:p>
            <a:pPr>
              <a:buNone/>
            </a:pPr>
            <a:endParaRPr lang="en-US" sz="2000" dirty="0"/>
          </a:p>
        </p:txBody>
      </p:sp>
      <p:pic>
        <p:nvPicPr>
          <p:cNvPr id="4" name="Picture 3" descr="WhatsApp Image 2024-04-05 at 10.23.14 AM.jpeg"/>
          <p:cNvPicPr>
            <a:picLocks noChangeAspect="1"/>
          </p:cNvPicPr>
          <p:nvPr/>
        </p:nvPicPr>
        <p:blipFill>
          <a:blip r:embed="rId2"/>
          <a:stretch>
            <a:fillRect/>
          </a:stretch>
        </p:blipFill>
        <p:spPr>
          <a:xfrm>
            <a:off x="5715000" y="4124325"/>
            <a:ext cx="3048000" cy="2047875"/>
          </a:xfrm>
          <a:prstGeom prst="rect">
            <a:avLst/>
          </a:prstGeom>
        </p:spPr>
      </p:pic>
      <p:pic>
        <p:nvPicPr>
          <p:cNvPr id="5" name="Picture 4" descr="WhatsApp Image 2024-04-05 at 10.23.13 AM.jpeg"/>
          <p:cNvPicPr>
            <a:picLocks noChangeAspect="1"/>
          </p:cNvPicPr>
          <p:nvPr/>
        </p:nvPicPr>
        <p:blipFill>
          <a:blip r:embed="rId3"/>
          <a:stretch>
            <a:fillRect/>
          </a:stretch>
        </p:blipFill>
        <p:spPr>
          <a:xfrm>
            <a:off x="5410200" y="1524000"/>
            <a:ext cx="3429000" cy="24384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515</TotalTime>
  <Words>1033</Words>
  <Application>Microsoft Office PowerPoint</Application>
  <PresentationFormat>On-screen Show (4:3)</PresentationFormat>
  <Paragraphs>44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Algerian</vt:lpstr>
      <vt:lpstr>Arial Unicode MS</vt:lpstr>
      <vt:lpstr>Calibri</vt:lpstr>
      <vt:lpstr>Gill Sans MT</vt:lpstr>
      <vt:lpstr>Times New Roman</vt:lpstr>
      <vt:lpstr>Verdana</vt:lpstr>
      <vt:lpstr>Wingdings 2</vt:lpstr>
      <vt:lpstr>Solstice</vt:lpstr>
      <vt:lpstr>SAMRT IRRIGATION</vt:lpstr>
      <vt:lpstr>ABSTRACT</vt:lpstr>
      <vt:lpstr>INTRODUCTION</vt:lpstr>
      <vt:lpstr>AIM</vt:lpstr>
      <vt:lpstr>COMPONENTS USED  ARDUINO UNO </vt:lpstr>
      <vt:lpstr> MOISTURE SENSER</vt:lpstr>
      <vt:lpstr>RELAY SENSOR</vt:lpstr>
      <vt:lpstr>DC WATER MOTOR</vt:lpstr>
      <vt:lpstr>JUMPER WIRES</vt:lpstr>
      <vt:lpstr>BREAD BOARD</vt:lpstr>
      <vt:lpstr>BLOCK DIAGRAMA</vt:lpstr>
      <vt:lpstr>SMART IRRIGATION SYSTEM OUTPUT</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SANKAR</dc:creator>
  <cp:lastModifiedBy>22BQ1A0494PANNURI GANESH VARDHAN</cp:lastModifiedBy>
  <cp:revision>26</cp:revision>
  <dcterms:created xsi:type="dcterms:W3CDTF">2024-02-26T13:22:50Z</dcterms:created>
  <dcterms:modified xsi:type="dcterms:W3CDTF">2024-06-15T09:17:55Z</dcterms:modified>
</cp:coreProperties>
</file>