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6" r:id="rId18"/>
    <p:sldId id="277" r:id="rId19"/>
    <p:sldId id="271" r:id="rId20"/>
    <p:sldId id="272" r:id="rId21"/>
    <p:sldId id="273" r:id="rId22"/>
    <p:sldId id="274" r:id="rId23"/>
  </p:sldIdLst>
  <p:sldSz cx="9144000" cy="5143500" type="screen16x9"/>
  <p:notesSz cx="6858000" cy="9144000"/>
  <p:embeddedFontLst>
    <p:embeddedFont>
      <p:font typeface="Arial Rounded MT Bold" panose="020F0704030504030204" pitchFamily="34" charset="0"/>
      <p:regular r:id="rId25"/>
    </p:embeddedFont>
    <p:embeddedFont>
      <p:font typeface="Montserrat"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ic9ZBpjcXa2+YD+dTvfg2Lnn+Xs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 name="Google Shape;4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8901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41790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382828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 name="Google Shape;5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2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6" name="Google Shape;16;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2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2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1" name="Google Shape;21;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2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7" name="Google Shape;27;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2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1" name="Google Shape;31;p2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2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3" name="Google Shape;33;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2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36" name="Google Shape;36;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28"/>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9" name="Google Shape;39;p28"/>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0" name="Google Shape;40;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20"/>
          <p:cNvPicPr preferRelativeResize="0"/>
          <p:nvPr/>
        </p:nvPicPr>
        <p:blipFill rotWithShape="1">
          <a:blip r:embed="rId11">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
          <p:cNvSpPr txBox="1">
            <a:spLocks noGrp="1"/>
          </p:cNvSpPr>
          <p:nvPr>
            <p:ph type="ctrTitle"/>
          </p:nvPr>
        </p:nvSpPr>
        <p:spPr>
          <a:xfrm>
            <a:off x="315750" y="904618"/>
            <a:ext cx="8512500" cy="4238882"/>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Capstone Project</a:t>
            </a:r>
            <a:endParaRPr sz="4200" b="1" dirty="0">
              <a:solidFill>
                <a:srgbClr val="CC0000"/>
              </a:solidFill>
              <a:latin typeface="Montserrat"/>
              <a:ea typeface="Montserrat"/>
              <a:cs typeface="Montserrat"/>
              <a:sym typeface="Montserrat"/>
            </a:endParaRPr>
          </a:p>
          <a:p>
            <a:pPr marL="0" lvl="0" indent="0"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Airbnb Bookings Analysis</a:t>
            </a:r>
            <a:br>
              <a:rPr lang="en-GB" sz="3600" b="1" dirty="0">
                <a:solidFill>
                  <a:schemeClr val="lt1"/>
                </a:solidFill>
                <a:latin typeface="Montserrat"/>
                <a:ea typeface="Montserrat"/>
                <a:cs typeface="Montserrat"/>
                <a:sym typeface="Montserrat"/>
              </a:rPr>
            </a:br>
            <a:br>
              <a:rPr lang="en-GB" sz="3600" b="1" dirty="0">
                <a:solidFill>
                  <a:schemeClr val="lt1"/>
                </a:solidFill>
                <a:latin typeface="Montserrat"/>
                <a:ea typeface="Montserrat"/>
                <a:cs typeface="Montserrat"/>
                <a:sym typeface="Montserrat"/>
              </a:rPr>
            </a:br>
            <a:r>
              <a:rPr lang="en-GB" sz="1400" b="1" dirty="0">
                <a:solidFill>
                  <a:schemeClr val="lt1"/>
                </a:solidFill>
                <a:latin typeface="Montserrat"/>
                <a:ea typeface="Montserrat"/>
                <a:cs typeface="Montserrat"/>
                <a:sym typeface="Montserrat"/>
              </a:rPr>
              <a:t>by</a:t>
            </a:r>
            <a:br>
              <a:rPr lang="en-GB" sz="1400" b="1" dirty="0">
                <a:solidFill>
                  <a:schemeClr val="lt1"/>
                </a:solidFill>
                <a:latin typeface="Montserrat"/>
                <a:ea typeface="Montserrat"/>
                <a:cs typeface="Montserrat"/>
                <a:sym typeface="Montserrat"/>
              </a:rPr>
            </a:br>
            <a:r>
              <a:rPr lang="en-GB" sz="2200" b="1" dirty="0">
                <a:solidFill>
                  <a:schemeClr val="lt1"/>
                </a:solidFill>
                <a:latin typeface="Montserrat"/>
                <a:ea typeface="Montserrat"/>
                <a:cs typeface="Montserrat"/>
                <a:sym typeface="Montserrat"/>
              </a:rPr>
              <a:t>Ganesh Bayas</a:t>
            </a:r>
            <a:br>
              <a:rPr lang="en-GB" sz="24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Data Science Trainee</a:t>
            </a:r>
            <a:br>
              <a:rPr lang="en-GB" sz="2400" b="1" dirty="0">
                <a:solidFill>
                  <a:schemeClr val="lt1"/>
                </a:solidFill>
                <a:latin typeface="Montserrat"/>
                <a:ea typeface="Montserrat"/>
                <a:cs typeface="Montserrat"/>
                <a:sym typeface="Montserrat"/>
              </a:rPr>
            </a:br>
            <a:r>
              <a:rPr lang="en-GB" sz="2400" b="1" dirty="0" err="1">
                <a:solidFill>
                  <a:schemeClr val="lt1"/>
                </a:solidFill>
                <a:latin typeface="Montserrat"/>
                <a:ea typeface="Montserrat"/>
                <a:cs typeface="Montserrat"/>
                <a:sym typeface="Montserrat"/>
              </a:rPr>
              <a:t>AlmaBetter</a:t>
            </a:r>
            <a:r>
              <a:rPr lang="en-GB" sz="2400" b="1" dirty="0">
                <a:solidFill>
                  <a:schemeClr val="lt1"/>
                </a:solidFill>
                <a:latin typeface="Montserrat"/>
                <a:ea typeface="Montserrat"/>
                <a:cs typeface="Montserrat"/>
                <a:sym typeface="Montserrat"/>
              </a:rPr>
              <a:t>, Bengaluru</a:t>
            </a:r>
            <a:endParaRPr sz="24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2" name="Google Shape;142;p10"/>
          <p:cNvPicPr preferRelativeResize="0"/>
          <p:nvPr/>
        </p:nvPicPr>
        <p:blipFill rotWithShape="1">
          <a:blip r:embed="rId3">
            <a:alphaModFix/>
          </a:blip>
          <a:srcRect/>
          <a:stretch/>
        </p:blipFill>
        <p:spPr>
          <a:xfrm>
            <a:off x="0" y="0"/>
            <a:ext cx="2627085" cy="5143500"/>
          </a:xfrm>
          <a:prstGeom prst="rect">
            <a:avLst/>
          </a:prstGeom>
          <a:noFill/>
          <a:ln>
            <a:noFill/>
          </a:ln>
          <a:effectLst>
            <a:reflection endPos="0" dist="50800" dir="5400000" sy="-100000" algn="bl" rotWithShape="0"/>
          </a:effectLst>
        </p:spPr>
      </p:pic>
      <p:sp>
        <p:nvSpPr>
          <p:cNvPr id="143" name="Google Shape;143;p10"/>
          <p:cNvSpPr txBox="1"/>
          <p:nvPr/>
        </p:nvSpPr>
        <p:spPr>
          <a:xfrm>
            <a:off x="31995" y="371039"/>
            <a:ext cx="2595089" cy="14311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900" b="1" dirty="0">
                <a:solidFill>
                  <a:schemeClr val="dk2"/>
                </a:solidFill>
                <a:latin typeface="Arial Rounded MT Bold" panose="020F0704030504030204" pitchFamily="34" charset="0"/>
                <a:ea typeface="Arial Rounded"/>
                <a:cs typeface="Arial Rounded"/>
                <a:sym typeface="Arial Rounded"/>
              </a:rPr>
              <a:t>Room type demand analysis</a:t>
            </a:r>
            <a:endParaRPr sz="29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144" name="Google Shape;144;p10"/>
          <p:cNvSpPr txBox="1"/>
          <p:nvPr/>
        </p:nvSpPr>
        <p:spPr>
          <a:xfrm>
            <a:off x="3117271" y="3636611"/>
            <a:ext cx="5389419" cy="3539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700" b="1" i="0" u="none" strike="noStrike" cap="none">
                <a:solidFill>
                  <a:schemeClr val="lt1"/>
                </a:solidFill>
                <a:latin typeface="Montserrat"/>
                <a:ea typeface="Montserrat"/>
                <a:cs typeface="Montserrat"/>
                <a:sym typeface="Montserrat"/>
              </a:rPr>
              <a:t>Shared rooms are the cheapest</a:t>
            </a:r>
            <a:endParaRPr sz="1700" b="0" i="0" u="none" strike="noStrike" cap="none">
              <a:solidFill>
                <a:srgbClr val="000000"/>
              </a:solidFill>
              <a:latin typeface="Arial"/>
              <a:ea typeface="Arial"/>
              <a:cs typeface="Arial"/>
              <a:sym typeface="Arial"/>
            </a:endParaRPr>
          </a:p>
        </p:txBody>
      </p:sp>
      <p:sp>
        <p:nvSpPr>
          <p:cNvPr id="146" name="Google Shape;146;p10"/>
          <p:cNvSpPr txBox="1"/>
          <p:nvPr/>
        </p:nvSpPr>
        <p:spPr>
          <a:xfrm>
            <a:off x="2743200" y="3990554"/>
            <a:ext cx="6400799" cy="8771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700" b="1" i="0" u="none" strike="noStrike" cap="none" dirty="0">
                <a:solidFill>
                  <a:schemeClr val="lt1"/>
                </a:solidFill>
                <a:latin typeface="Montserrat"/>
                <a:ea typeface="Montserrat"/>
                <a:cs typeface="Montserrat"/>
                <a:sym typeface="Montserrat"/>
              </a:rPr>
              <a:t>The above chart shows there are 3 types of rooms in which entire home/apt having highest demand followed by private room then shared room.</a:t>
            </a:r>
          </a:p>
        </p:txBody>
      </p:sp>
      <p:pic>
        <p:nvPicPr>
          <p:cNvPr id="3" name="Picture 2">
            <a:extLst>
              <a:ext uri="{FF2B5EF4-FFF2-40B4-BE49-F238E27FC236}">
                <a16:creationId xmlns:a16="http://schemas.microsoft.com/office/drawing/2014/main" id="{B09665F7-F89C-4CB6-ADC9-722654022B6C}"/>
              </a:ext>
            </a:extLst>
          </p:cNvPr>
          <p:cNvPicPr>
            <a:picLocks noChangeAspect="1"/>
          </p:cNvPicPr>
          <p:nvPr/>
        </p:nvPicPr>
        <p:blipFill>
          <a:blip r:embed="rId4"/>
          <a:stretch>
            <a:fillRect/>
          </a:stretch>
        </p:blipFill>
        <p:spPr>
          <a:xfrm>
            <a:off x="2627084" y="0"/>
            <a:ext cx="6516916" cy="39093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11"/>
          <p:cNvPicPr preferRelativeResize="0"/>
          <p:nvPr/>
        </p:nvPicPr>
        <p:blipFill rotWithShape="1">
          <a:blip r:embed="rId3">
            <a:alphaModFix/>
          </a:blip>
          <a:srcRect/>
          <a:stretch/>
        </p:blipFill>
        <p:spPr>
          <a:xfrm>
            <a:off x="0" y="0"/>
            <a:ext cx="2627085" cy="5143500"/>
          </a:xfrm>
          <a:prstGeom prst="rect">
            <a:avLst/>
          </a:prstGeom>
          <a:noFill/>
          <a:ln>
            <a:noFill/>
          </a:ln>
          <a:effectLst>
            <a:reflection endPos="0" dist="50800" dir="5400000" sy="-100000" algn="bl" rotWithShape="0"/>
          </a:effectLst>
        </p:spPr>
      </p:pic>
      <p:sp>
        <p:nvSpPr>
          <p:cNvPr id="154" name="Google Shape;154;p11"/>
          <p:cNvSpPr txBox="1"/>
          <p:nvPr/>
        </p:nvSpPr>
        <p:spPr>
          <a:xfrm>
            <a:off x="0" y="467928"/>
            <a:ext cx="2563092" cy="14311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900" b="1" i="0" u="none" strike="noStrike" cap="none" dirty="0">
                <a:solidFill>
                  <a:schemeClr val="dk2"/>
                </a:solidFill>
                <a:latin typeface="Arial Rounded MT Bold" panose="020F0704030504030204" pitchFamily="34" charset="0"/>
                <a:ea typeface="Arial Rounded"/>
                <a:cs typeface="Arial Rounded"/>
                <a:sym typeface="Arial Rounded"/>
              </a:rPr>
              <a:t>Price analysis of Room types</a:t>
            </a:r>
            <a:endParaRPr sz="29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155" name="Google Shape;155;p11"/>
          <p:cNvSpPr txBox="1"/>
          <p:nvPr/>
        </p:nvSpPr>
        <p:spPr>
          <a:xfrm>
            <a:off x="2750288" y="4033936"/>
            <a:ext cx="6393712" cy="877123"/>
          </a:xfrm>
          <a:prstGeom prst="rect">
            <a:avLst/>
          </a:prstGeom>
          <a:noFill/>
          <a:ln>
            <a:noFill/>
          </a:ln>
        </p:spPr>
        <p:txBody>
          <a:bodyPr spcFirstLastPara="1" wrap="square" lIns="91425" tIns="45700" rIns="91425" bIns="45700" anchor="t" anchorCtr="0">
            <a:spAutoFit/>
          </a:bodyPr>
          <a:lstStyle/>
          <a:p>
            <a:pPr lvl="0"/>
            <a:r>
              <a:rPr lang="en-US" sz="1700" b="1" dirty="0">
                <a:solidFill>
                  <a:schemeClr val="lt1"/>
                </a:solidFill>
                <a:latin typeface="Montserrat"/>
                <a:ea typeface="Montserrat"/>
                <a:cs typeface="Montserrat"/>
                <a:sym typeface="Montserrat"/>
              </a:rPr>
              <a:t>In above chart Entire home/apt has more than 50% avg cost private room and shared room avg cost is not having price difference </a:t>
            </a:r>
            <a:r>
              <a:rPr lang="en-US" sz="1700" b="1" dirty="0" err="1">
                <a:solidFill>
                  <a:schemeClr val="lt1"/>
                </a:solidFill>
                <a:latin typeface="Montserrat"/>
                <a:ea typeface="Montserrat"/>
                <a:cs typeface="Montserrat"/>
                <a:sym typeface="Montserrat"/>
              </a:rPr>
              <a:t>morethan</a:t>
            </a:r>
            <a:r>
              <a:rPr lang="en-US" sz="1700" b="1" dirty="0">
                <a:solidFill>
                  <a:schemeClr val="lt1"/>
                </a:solidFill>
                <a:latin typeface="Montserrat"/>
                <a:ea typeface="Montserrat"/>
                <a:cs typeface="Montserrat"/>
                <a:sym typeface="Montserrat"/>
              </a:rPr>
              <a:t> 20%.</a:t>
            </a:r>
            <a:r>
              <a:rPr lang="en-GB" sz="1700" b="1" i="0" u="none" strike="noStrike" cap="none" dirty="0">
                <a:solidFill>
                  <a:schemeClr val="lt1"/>
                </a:solidFill>
                <a:latin typeface="Montserrat"/>
                <a:ea typeface="Montserrat"/>
                <a:cs typeface="Montserrat"/>
                <a:sym typeface="Montserrat"/>
              </a:rPr>
              <a:t> </a:t>
            </a:r>
            <a:endParaRPr sz="17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90DB0CB0-B621-4142-8355-D8218F3AC326}"/>
              </a:ext>
            </a:extLst>
          </p:cNvPr>
          <p:cNvPicPr>
            <a:picLocks noChangeAspect="1"/>
          </p:cNvPicPr>
          <p:nvPr/>
        </p:nvPicPr>
        <p:blipFill>
          <a:blip r:embed="rId4"/>
          <a:stretch>
            <a:fillRect/>
          </a:stretch>
        </p:blipFill>
        <p:spPr>
          <a:xfrm>
            <a:off x="2627086" y="-1"/>
            <a:ext cx="6516914" cy="38443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12"/>
          <p:cNvPicPr preferRelativeResize="0"/>
          <p:nvPr/>
        </p:nvPicPr>
        <p:blipFill rotWithShape="1">
          <a:blip r:embed="rId3">
            <a:alphaModFix/>
          </a:blip>
          <a:srcRect/>
          <a:stretch/>
        </p:blipFill>
        <p:spPr>
          <a:xfrm>
            <a:off x="-31997" y="-55418"/>
            <a:ext cx="2627085" cy="5143500"/>
          </a:xfrm>
          <a:prstGeom prst="rect">
            <a:avLst/>
          </a:prstGeom>
          <a:noFill/>
          <a:ln>
            <a:noFill/>
          </a:ln>
          <a:effectLst>
            <a:reflection endPos="0" dist="50800" dir="5400000" sy="-100000" algn="bl" rotWithShape="0"/>
          </a:effectLst>
        </p:spPr>
      </p:pic>
      <p:sp>
        <p:nvSpPr>
          <p:cNvPr id="165" name="Google Shape;165;p12"/>
          <p:cNvSpPr txBox="1"/>
          <p:nvPr/>
        </p:nvSpPr>
        <p:spPr>
          <a:xfrm>
            <a:off x="-1" y="467928"/>
            <a:ext cx="2627085" cy="14311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900" b="1" i="0" u="none" strike="noStrike" cap="none" dirty="0">
                <a:solidFill>
                  <a:schemeClr val="dk2"/>
                </a:solidFill>
                <a:latin typeface="Arial Rounded MT Bold" panose="020F0704030504030204" pitchFamily="34" charset="0"/>
                <a:ea typeface="Arial Rounded"/>
                <a:cs typeface="Arial Rounded"/>
                <a:sym typeface="Arial Rounded"/>
              </a:rPr>
              <a:t>Price distribution analysis</a:t>
            </a:r>
            <a:endParaRPr sz="29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166" name="Google Shape;166;p12"/>
          <p:cNvSpPr txBox="1"/>
          <p:nvPr/>
        </p:nvSpPr>
        <p:spPr>
          <a:xfrm>
            <a:off x="2707758" y="3701434"/>
            <a:ext cx="6351182" cy="877123"/>
          </a:xfrm>
          <a:prstGeom prst="rect">
            <a:avLst/>
          </a:prstGeom>
          <a:noFill/>
          <a:ln>
            <a:noFill/>
          </a:ln>
        </p:spPr>
        <p:txBody>
          <a:bodyPr spcFirstLastPara="1" wrap="square" lIns="91425" tIns="45700" rIns="91425" bIns="45700" anchor="t" anchorCtr="0">
            <a:spAutoFit/>
          </a:bodyPr>
          <a:lstStyle/>
          <a:p>
            <a:pPr lvl="0"/>
            <a:r>
              <a:rPr lang="en-US" sz="1700" b="1" dirty="0">
                <a:solidFill>
                  <a:schemeClr val="lt1"/>
                </a:solidFill>
                <a:latin typeface="Montserrat"/>
                <a:ea typeface="Montserrat"/>
                <a:cs typeface="Montserrat"/>
                <a:sym typeface="Montserrat"/>
              </a:rPr>
              <a:t>so, it look like people have more </a:t>
            </a:r>
            <a:r>
              <a:rPr lang="en-US" sz="1700" b="1" dirty="0" err="1">
                <a:solidFill>
                  <a:schemeClr val="lt1"/>
                </a:solidFill>
                <a:latin typeface="Montserrat"/>
                <a:ea typeface="Montserrat"/>
                <a:cs typeface="Montserrat"/>
                <a:sym typeface="Montserrat"/>
              </a:rPr>
              <a:t>intrest</a:t>
            </a:r>
            <a:r>
              <a:rPr lang="en-US" sz="1700" b="1" dirty="0">
                <a:solidFill>
                  <a:schemeClr val="lt1"/>
                </a:solidFill>
                <a:latin typeface="Montserrat"/>
                <a:ea typeface="Montserrat"/>
                <a:cs typeface="Montserrat"/>
                <a:sym typeface="Montserrat"/>
              </a:rPr>
              <a:t> in having "affordable" rooms/apartments rather than having cheap and expensive rooms</a:t>
            </a:r>
            <a:endParaRPr sz="17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22214298-C4DD-4F17-9E11-7177A1EB4D21}"/>
              </a:ext>
            </a:extLst>
          </p:cNvPr>
          <p:cNvPicPr>
            <a:picLocks noChangeAspect="1"/>
          </p:cNvPicPr>
          <p:nvPr/>
        </p:nvPicPr>
        <p:blipFill>
          <a:blip r:embed="rId4"/>
          <a:stretch>
            <a:fillRect/>
          </a:stretch>
        </p:blipFill>
        <p:spPr>
          <a:xfrm>
            <a:off x="2595088" y="0"/>
            <a:ext cx="6548912" cy="3522921"/>
          </a:xfrm>
          <a:prstGeom prst="rect">
            <a:avLst/>
          </a:prstGeom>
        </p:spPr>
      </p:pic>
      <p:sp>
        <p:nvSpPr>
          <p:cNvPr id="4" name="TextBox 3">
            <a:extLst>
              <a:ext uri="{FF2B5EF4-FFF2-40B4-BE49-F238E27FC236}">
                <a16:creationId xmlns:a16="http://schemas.microsoft.com/office/drawing/2014/main" id="{3EA1DD53-6D66-4FB9-BFB4-4D92D6DCFDE4}"/>
              </a:ext>
            </a:extLst>
          </p:cNvPr>
          <p:cNvSpPr txBox="1"/>
          <p:nvPr/>
        </p:nvSpPr>
        <p:spPr>
          <a:xfrm>
            <a:off x="184298" y="2402958"/>
            <a:ext cx="184731" cy="307777"/>
          </a:xfrm>
          <a:prstGeom prst="rect">
            <a:avLst/>
          </a:prstGeom>
          <a:noFill/>
        </p:spPr>
        <p:txBody>
          <a:bodyPr wrap="none" rtlCol="0">
            <a:spAutoFit/>
          </a:bodyPr>
          <a:lstStyle/>
          <a:p>
            <a:endParaRPr lang="en-IN" dirty="0"/>
          </a:p>
        </p:txBody>
      </p:sp>
      <p:sp>
        <p:nvSpPr>
          <p:cNvPr id="5" name="TextBox 4">
            <a:extLst>
              <a:ext uri="{FF2B5EF4-FFF2-40B4-BE49-F238E27FC236}">
                <a16:creationId xmlns:a16="http://schemas.microsoft.com/office/drawing/2014/main" id="{3000AFD2-FB07-4A76-8394-A96EE766893B}"/>
              </a:ext>
            </a:extLst>
          </p:cNvPr>
          <p:cNvSpPr txBox="1"/>
          <p:nvPr/>
        </p:nvSpPr>
        <p:spPr>
          <a:xfrm>
            <a:off x="184298" y="2402958"/>
            <a:ext cx="2410790" cy="2246769"/>
          </a:xfrm>
          <a:prstGeom prst="rect">
            <a:avLst/>
          </a:prstGeom>
          <a:noFill/>
        </p:spPr>
        <p:txBody>
          <a:bodyPr wrap="square" rtlCol="0">
            <a:spAutoFit/>
          </a:bodyPr>
          <a:lstStyle/>
          <a:p>
            <a:r>
              <a:rPr lang="en-US" b="1" dirty="0">
                <a:solidFill>
                  <a:schemeClr val="dk2"/>
                </a:solidFill>
                <a:latin typeface="Arial Rounded MT Bold" panose="020F0704030504030204" pitchFamily="34" charset="0"/>
                <a:ea typeface="Arial Rounded"/>
                <a:cs typeface="Arial Rounded"/>
                <a:sym typeface="Arial Rounded"/>
              </a:rPr>
              <a:t>we have considered to divide the whole price range into three categories</a:t>
            </a:r>
          </a:p>
          <a:p>
            <a:r>
              <a:rPr lang="en-US" b="1" dirty="0">
                <a:solidFill>
                  <a:schemeClr val="dk2"/>
                </a:solidFill>
                <a:latin typeface="Arial Rounded MT Bold" panose="020F0704030504030204" pitchFamily="34" charset="0"/>
                <a:ea typeface="Arial Rounded"/>
                <a:cs typeface="Arial Rounded"/>
                <a:sym typeface="Arial Rounded"/>
              </a:rPr>
              <a:t>1.cheep (price range below or equal to 80$)</a:t>
            </a:r>
          </a:p>
          <a:p>
            <a:r>
              <a:rPr lang="en-US" b="1" dirty="0">
                <a:solidFill>
                  <a:schemeClr val="dk2"/>
                </a:solidFill>
                <a:latin typeface="Arial Rounded MT Bold" panose="020F0704030504030204" pitchFamily="34" charset="0"/>
                <a:ea typeface="Arial Rounded"/>
                <a:cs typeface="Arial Rounded"/>
                <a:sym typeface="Arial Rounded"/>
              </a:rPr>
              <a:t>2.Affordable(for price range 80 to 500$)</a:t>
            </a:r>
          </a:p>
          <a:p>
            <a:r>
              <a:rPr lang="en-US" b="1" dirty="0">
                <a:solidFill>
                  <a:schemeClr val="dk2"/>
                </a:solidFill>
                <a:latin typeface="Arial Rounded MT Bold" panose="020F0704030504030204" pitchFamily="34" charset="0"/>
                <a:ea typeface="Arial Rounded"/>
                <a:cs typeface="Arial Rounded"/>
                <a:sym typeface="Arial Rounded"/>
              </a:rPr>
              <a:t>3.Expensive(for price range more then 500$)</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13"/>
          <p:cNvPicPr preferRelativeResize="0"/>
          <p:nvPr/>
        </p:nvPicPr>
        <p:blipFill rotWithShape="1">
          <a:blip r:embed="rId3">
            <a:alphaModFix/>
          </a:blip>
          <a:srcRect/>
          <a:stretch/>
        </p:blipFill>
        <p:spPr>
          <a:xfrm>
            <a:off x="0" y="0"/>
            <a:ext cx="2627085" cy="5143500"/>
          </a:xfrm>
          <a:prstGeom prst="rect">
            <a:avLst/>
          </a:prstGeom>
          <a:noFill/>
          <a:ln>
            <a:noFill/>
          </a:ln>
          <a:effectLst>
            <a:reflection endPos="0" dist="50800" dir="5400000" sy="-100000" algn="bl" rotWithShape="0"/>
          </a:effectLst>
        </p:spPr>
      </p:pic>
      <p:sp>
        <p:nvSpPr>
          <p:cNvPr id="176" name="Google Shape;176;p13"/>
          <p:cNvSpPr txBox="1"/>
          <p:nvPr/>
        </p:nvSpPr>
        <p:spPr>
          <a:xfrm>
            <a:off x="0" y="467928"/>
            <a:ext cx="2563092" cy="14311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900" b="1" dirty="0">
                <a:solidFill>
                  <a:schemeClr val="dk2"/>
                </a:solidFill>
                <a:latin typeface="Arial Rounded MT Bold" panose="020F0704030504030204" pitchFamily="34" charset="0"/>
                <a:ea typeface="Arial Rounded"/>
                <a:cs typeface="Arial Rounded"/>
                <a:sym typeface="Arial Rounded"/>
              </a:rPr>
              <a:t>Mean price per night analysis</a:t>
            </a:r>
            <a:endParaRPr sz="29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180" name="Google Shape;180;p13"/>
          <p:cNvSpPr txBox="1"/>
          <p:nvPr/>
        </p:nvSpPr>
        <p:spPr>
          <a:xfrm>
            <a:off x="2923308" y="3859965"/>
            <a:ext cx="5389419" cy="1661953"/>
          </a:xfrm>
          <a:prstGeom prst="rect">
            <a:avLst/>
          </a:prstGeom>
          <a:noFill/>
          <a:ln>
            <a:noFill/>
          </a:ln>
        </p:spPr>
        <p:txBody>
          <a:bodyPr spcFirstLastPara="1" wrap="square" lIns="91425" tIns="45700" rIns="91425" bIns="45700" anchor="t" anchorCtr="0">
            <a:spAutoFit/>
          </a:bodyPr>
          <a:lstStyle/>
          <a:p>
            <a:pPr lvl="0"/>
            <a:r>
              <a:rPr lang="en-US" sz="1700" b="1" dirty="0">
                <a:solidFill>
                  <a:schemeClr val="lt1"/>
                </a:solidFill>
                <a:latin typeface="Montserrat"/>
                <a:ea typeface="Montserrat"/>
                <a:cs typeface="Montserrat"/>
                <a:sym typeface="Montserrat"/>
              </a:rPr>
              <a:t>It's generally cheaper to stay in rooms between 14 and 28 nights.</a:t>
            </a:r>
          </a:p>
          <a:p>
            <a:pPr lvl="0"/>
            <a:r>
              <a:rPr lang="en-US" sz="1700" b="1" dirty="0">
                <a:solidFill>
                  <a:schemeClr val="lt1"/>
                </a:solidFill>
                <a:latin typeface="Montserrat"/>
                <a:ea typeface="Montserrat"/>
                <a:cs typeface="Montserrat"/>
                <a:sym typeface="Montserrat"/>
              </a:rPr>
              <a:t>Usually, the minimum required nights to stay in a room is around 2.</a:t>
            </a:r>
            <a:endParaRPr dirty="0"/>
          </a:p>
          <a:p>
            <a:pPr marL="0" marR="0" lvl="0" indent="0" algn="l" rtl="0">
              <a:lnSpc>
                <a:spcPct val="100000"/>
              </a:lnSpc>
              <a:spcBef>
                <a:spcPts val="0"/>
              </a:spcBef>
              <a:spcAft>
                <a:spcPts val="0"/>
              </a:spcAft>
              <a:buNone/>
            </a:pPr>
            <a:endParaRPr sz="1700" b="1" i="0" u="none" strike="noStrike" cap="none" dirty="0">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sz="17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C384D8AF-59E2-4162-AABC-294839069ADF}"/>
              </a:ext>
            </a:extLst>
          </p:cNvPr>
          <p:cNvPicPr>
            <a:picLocks noChangeAspect="1"/>
          </p:cNvPicPr>
          <p:nvPr/>
        </p:nvPicPr>
        <p:blipFill>
          <a:blip r:embed="rId4"/>
          <a:stretch>
            <a:fillRect/>
          </a:stretch>
        </p:blipFill>
        <p:spPr>
          <a:xfrm>
            <a:off x="2627085" y="0"/>
            <a:ext cx="6516915" cy="352704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14"/>
          <p:cNvPicPr preferRelativeResize="0"/>
          <p:nvPr/>
        </p:nvPicPr>
        <p:blipFill rotWithShape="1">
          <a:blip r:embed="rId3">
            <a:alphaModFix/>
          </a:blip>
          <a:srcRect/>
          <a:stretch/>
        </p:blipFill>
        <p:spPr>
          <a:xfrm>
            <a:off x="0" y="0"/>
            <a:ext cx="2627085" cy="5143500"/>
          </a:xfrm>
          <a:prstGeom prst="rect">
            <a:avLst/>
          </a:prstGeom>
          <a:noFill/>
          <a:ln>
            <a:noFill/>
          </a:ln>
          <a:effectLst>
            <a:reflection endPos="0" dist="50800" dir="5400000" sy="-100000" algn="bl" rotWithShape="0"/>
          </a:effectLst>
        </p:spPr>
      </p:pic>
      <p:sp>
        <p:nvSpPr>
          <p:cNvPr id="186" name="Google Shape;186;p14"/>
          <p:cNvSpPr txBox="1"/>
          <p:nvPr/>
        </p:nvSpPr>
        <p:spPr>
          <a:xfrm>
            <a:off x="0" y="467928"/>
            <a:ext cx="2563092" cy="14311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900" b="1" dirty="0">
                <a:solidFill>
                  <a:schemeClr val="dk2"/>
                </a:solidFill>
                <a:latin typeface="Arial Rounded MT Bold" panose="020F0704030504030204" pitchFamily="34" charset="0"/>
                <a:ea typeface="Arial Rounded"/>
                <a:cs typeface="Arial Rounded"/>
                <a:sym typeface="Arial Rounded"/>
              </a:rPr>
              <a:t>Minimum no of nights distribution </a:t>
            </a:r>
            <a:endParaRPr sz="29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191" name="Google Shape;191;p14"/>
          <p:cNvSpPr txBox="1"/>
          <p:nvPr/>
        </p:nvSpPr>
        <p:spPr>
          <a:xfrm>
            <a:off x="2847107" y="3967297"/>
            <a:ext cx="6197656" cy="1138733"/>
          </a:xfrm>
          <a:prstGeom prst="rect">
            <a:avLst/>
          </a:prstGeom>
          <a:noFill/>
          <a:ln>
            <a:noFill/>
          </a:ln>
        </p:spPr>
        <p:txBody>
          <a:bodyPr spcFirstLastPara="1" wrap="square" lIns="91425" tIns="45700" rIns="91425" bIns="45700" anchor="t" anchorCtr="0">
            <a:spAutoFit/>
          </a:bodyPr>
          <a:lstStyle/>
          <a:p>
            <a:pPr lvl="0"/>
            <a:r>
              <a:rPr lang="en-US" sz="1700" b="1" dirty="0">
                <a:solidFill>
                  <a:schemeClr val="lt1"/>
                </a:solidFill>
                <a:latin typeface="Montserrat"/>
                <a:ea typeface="Montserrat"/>
                <a:cs typeface="Montserrat"/>
                <a:sym typeface="Montserrat"/>
              </a:rPr>
              <a:t>This plots shows that majority of room booking is one for 1 to 4 days. Box-Cox transformed plot strictly shows that  the majority of booking lies between 0 to 3 days.</a:t>
            </a:r>
            <a:endParaRPr sz="17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D22CE1AF-979A-4178-B406-269252EFDE54}"/>
              </a:ext>
            </a:extLst>
          </p:cNvPr>
          <p:cNvPicPr>
            <a:picLocks noChangeAspect="1"/>
          </p:cNvPicPr>
          <p:nvPr/>
        </p:nvPicPr>
        <p:blipFill>
          <a:blip r:embed="rId4"/>
          <a:stretch>
            <a:fillRect/>
          </a:stretch>
        </p:blipFill>
        <p:spPr>
          <a:xfrm>
            <a:off x="2627084" y="0"/>
            <a:ext cx="6516915" cy="37213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15"/>
          <p:cNvPicPr preferRelativeResize="0"/>
          <p:nvPr/>
        </p:nvPicPr>
        <p:blipFill rotWithShape="1">
          <a:blip r:embed="rId3">
            <a:alphaModFix/>
          </a:blip>
          <a:srcRect/>
          <a:stretch/>
        </p:blipFill>
        <p:spPr>
          <a:xfrm>
            <a:off x="0" y="0"/>
            <a:ext cx="2627085" cy="5143500"/>
          </a:xfrm>
          <a:prstGeom prst="rect">
            <a:avLst/>
          </a:prstGeom>
          <a:noFill/>
          <a:ln>
            <a:noFill/>
          </a:ln>
          <a:effectLst>
            <a:reflection endPos="0" dist="50800" dir="5400000" sy="-100000" algn="bl" rotWithShape="0"/>
          </a:effectLst>
        </p:spPr>
      </p:pic>
      <p:sp>
        <p:nvSpPr>
          <p:cNvPr id="197" name="Google Shape;197;p15"/>
          <p:cNvSpPr txBox="1"/>
          <p:nvPr/>
        </p:nvSpPr>
        <p:spPr>
          <a:xfrm>
            <a:off x="0" y="467928"/>
            <a:ext cx="2701636" cy="14772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3000" b="1" i="0" u="none" strike="noStrike" cap="none" dirty="0">
                <a:solidFill>
                  <a:schemeClr val="dk2"/>
                </a:solidFill>
                <a:latin typeface="Arial Rounded MT Bold" panose="020F0704030504030204" pitchFamily="34" charset="0"/>
                <a:ea typeface="Arial Rounded"/>
                <a:cs typeface="Arial Rounded"/>
                <a:sym typeface="Arial Rounded"/>
              </a:rPr>
              <a:t>Distribution of </a:t>
            </a:r>
            <a:r>
              <a:rPr lang="en-GB" sz="3000" b="1" dirty="0">
                <a:solidFill>
                  <a:schemeClr val="dk2"/>
                </a:solidFill>
                <a:latin typeface="Arial Rounded MT Bold" panose="020F0704030504030204" pitchFamily="34" charset="0"/>
                <a:ea typeface="Arial Rounded"/>
                <a:cs typeface="Arial Rounded"/>
                <a:sym typeface="Arial Rounded"/>
              </a:rPr>
              <a:t>number of reviews</a:t>
            </a:r>
            <a:endParaRPr sz="30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201" name="Google Shape;201;p15"/>
          <p:cNvSpPr txBox="1"/>
          <p:nvPr/>
        </p:nvSpPr>
        <p:spPr>
          <a:xfrm>
            <a:off x="2765432" y="3861576"/>
            <a:ext cx="6158829" cy="1138733"/>
          </a:xfrm>
          <a:prstGeom prst="rect">
            <a:avLst/>
          </a:prstGeom>
          <a:noFill/>
          <a:ln>
            <a:noFill/>
          </a:ln>
        </p:spPr>
        <p:txBody>
          <a:bodyPr spcFirstLastPara="1" wrap="square" lIns="91425" tIns="45700" rIns="91425" bIns="45700" anchor="t" anchorCtr="0">
            <a:spAutoFit/>
          </a:bodyPr>
          <a:lstStyle/>
          <a:p>
            <a:pPr lvl="0"/>
            <a:r>
              <a:rPr lang="en-US" sz="1700" b="1" dirty="0">
                <a:solidFill>
                  <a:schemeClr val="lt1"/>
                </a:solidFill>
                <a:latin typeface="Montserrat"/>
                <a:ea typeface="Montserrat"/>
                <a:cs typeface="Montserrat"/>
                <a:sym typeface="Montserrat"/>
              </a:rPr>
              <a:t>Number of reviews are highly dense from 0 to 100 reviews. We can say that most of the rooms are not rated and those which are frequently occupied only those are rated</a:t>
            </a:r>
            <a:r>
              <a:rPr lang="en-GB" sz="1700" b="1" i="0" u="none" strike="noStrike" cap="none" dirty="0">
                <a:solidFill>
                  <a:schemeClr val="lt1"/>
                </a:solidFill>
                <a:latin typeface="Montserrat"/>
                <a:ea typeface="Montserrat"/>
                <a:cs typeface="Montserrat"/>
                <a:sym typeface="Montserrat"/>
              </a:rPr>
              <a:t>.</a:t>
            </a:r>
            <a:endParaRPr sz="17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546A8FA8-6125-43F2-8694-EB232D39B94F}"/>
              </a:ext>
            </a:extLst>
          </p:cNvPr>
          <p:cNvPicPr>
            <a:picLocks noChangeAspect="1"/>
          </p:cNvPicPr>
          <p:nvPr/>
        </p:nvPicPr>
        <p:blipFill>
          <a:blip r:embed="rId4"/>
          <a:stretch>
            <a:fillRect/>
          </a:stretch>
        </p:blipFill>
        <p:spPr>
          <a:xfrm>
            <a:off x="2627086" y="78298"/>
            <a:ext cx="5964021" cy="353677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15"/>
          <p:cNvPicPr preferRelativeResize="0"/>
          <p:nvPr/>
        </p:nvPicPr>
        <p:blipFill rotWithShape="1">
          <a:blip r:embed="rId3">
            <a:alphaModFix/>
          </a:blip>
          <a:srcRect/>
          <a:stretch/>
        </p:blipFill>
        <p:spPr>
          <a:xfrm>
            <a:off x="0" y="0"/>
            <a:ext cx="2627085" cy="5143500"/>
          </a:xfrm>
          <a:prstGeom prst="rect">
            <a:avLst/>
          </a:prstGeom>
          <a:noFill/>
          <a:ln>
            <a:noFill/>
          </a:ln>
          <a:effectLst>
            <a:reflection endPos="0" dist="50800" dir="5400000" sy="-100000" algn="bl" rotWithShape="0"/>
          </a:effectLst>
        </p:spPr>
      </p:pic>
      <p:sp>
        <p:nvSpPr>
          <p:cNvPr id="197" name="Google Shape;197;p15"/>
          <p:cNvSpPr txBox="1"/>
          <p:nvPr/>
        </p:nvSpPr>
        <p:spPr>
          <a:xfrm>
            <a:off x="0" y="467928"/>
            <a:ext cx="2701636" cy="14772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3000" b="1" dirty="0">
                <a:solidFill>
                  <a:schemeClr val="dk2"/>
                </a:solidFill>
                <a:latin typeface="Arial Rounded MT Bold" panose="020F0704030504030204" pitchFamily="34" charset="0"/>
                <a:ea typeface="Arial Rounded"/>
                <a:cs typeface="Arial Rounded"/>
                <a:sym typeface="Arial Rounded"/>
              </a:rPr>
              <a:t>365 days availability analysis</a:t>
            </a:r>
            <a:endParaRPr sz="30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201" name="Google Shape;201;p15"/>
          <p:cNvSpPr txBox="1"/>
          <p:nvPr/>
        </p:nvSpPr>
        <p:spPr>
          <a:xfrm>
            <a:off x="2701636" y="3583580"/>
            <a:ext cx="6158829" cy="1400343"/>
          </a:xfrm>
          <a:prstGeom prst="rect">
            <a:avLst/>
          </a:prstGeom>
          <a:noFill/>
          <a:ln>
            <a:noFill/>
          </a:ln>
        </p:spPr>
        <p:txBody>
          <a:bodyPr spcFirstLastPara="1" wrap="square" lIns="91425" tIns="45700" rIns="91425" bIns="45700" anchor="t" anchorCtr="0">
            <a:spAutoFit/>
          </a:bodyPr>
          <a:lstStyle/>
          <a:p>
            <a:pPr lvl="0"/>
            <a:r>
              <a:rPr lang="en-US" sz="1700" b="1" dirty="0">
                <a:solidFill>
                  <a:schemeClr val="lt1"/>
                </a:solidFill>
                <a:latin typeface="Montserrat"/>
                <a:ea typeface="Montserrat"/>
                <a:cs typeface="Montserrat"/>
                <a:sym typeface="Montserrat"/>
              </a:rPr>
              <a:t>From above plot we can see that most of the available rooms are in the range of 0 to 2000. Very few are available for price above 2000$,this is quite obvious that there are very few peoples who prefer to have expensive Rooms</a:t>
            </a:r>
            <a:endParaRPr sz="1700" b="0" i="0" u="none" strike="noStrike" cap="none" dirty="0">
              <a:solidFill>
                <a:srgbClr val="000000"/>
              </a:solidFill>
              <a:latin typeface="Arial"/>
              <a:ea typeface="Arial"/>
              <a:cs typeface="Arial"/>
              <a:sym typeface="Arial"/>
            </a:endParaRPr>
          </a:p>
        </p:txBody>
      </p:sp>
      <p:pic>
        <p:nvPicPr>
          <p:cNvPr id="4" name="Picture 3">
            <a:extLst>
              <a:ext uri="{FF2B5EF4-FFF2-40B4-BE49-F238E27FC236}">
                <a16:creationId xmlns:a16="http://schemas.microsoft.com/office/drawing/2014/main" id="{E1357B8D-1C52-4573-ACCB-D968432EF1A5}"/>
              </a:ext>
            </a:extLst>
          </p:cNvPr>
          <p:cNvPicPr>
            <a:picLocks noChangeAspect="1"/>
          </p:cNvPicPr>
          <p:nvPr/>
        </p:nvPicPr>
        <p:blipFill>
          <a:blip r:embed="rId4"/>
          <a:stretch>
            <a:fillRect/>
          </a:stretch>
        </p:blipFill>
        <p:spPr>
          <a:xfrm>
            <a:off x="2627084" y="1"/>
            <a:ext cx="6516915" cy="3515832"/>
          </a:xfrm>
          <a:prstGeom prst="rect">
            <a:avLst/>
          </a:prstGeom>
        </p:spPr>
      </p:pic>
    </p:spTree>
    <p:extLst>
      <p:ext uri="{BB962C8B-B14F-4D97-AF65-F5344CB8AC3E}">
        <p14:creationId xmlns:p14="http://schemas.microsoft.com/office/powerpoint/2010/main" val="3693659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15"/>
          <p:cNvPicPr preferRelativeResize="0"/>
          <p:nvPr/>
        </p:nvPicPr>
        <p:blipFill rotWithShape="1">
          <a:blip r:embed="rId3">
            <a:alphaModFix/>
          </a:blip>
          <a:srcRect/>
          <a:stretch/>
        </p:blipFill>
        <p:spPr>
          <a:xfrm>
            <a:off x="0" y="0"/>
            <a:ext cx="2627085" cy="5143500"/>
          </a:xfrm>
          <a:prstGeom prst="rect">
            <a:avLst/>
          </a:prstGeom>
          <a:noFill/>
          <a:ln>
            <a:noFill/>
          </a:ln>
          <a:effectLst>
            <a:reflection endPos="0" dist="50800" dir="5400000" sy="-100000" algn="bl" rotWithShape="0"/>
          </a:effectLst>
        </p:spPr>
      </p:pic>
      <p:sp>
        <p:nvSpPr>
          <p:cNvPr id="197" name="Google Shape;197;p15"/>
          <p:cNvSpPr txBox="1"/>
          <p:nvPr/>
        </p:nvSpPr>
        <p:spPr>
          <a:xfrm>
            <a:off x="-1" y="467928"/>
            <a:ext cx="2806995" cy="14772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3000" b="1" i="0" u="none" strike="noStrike" cap="none" dirty="0">
                <a:solidFill>
                  <a:schemeClr val="dk2"/>
                </a:solidFill>
                <a:latin typeface="Arial Rounded MT Bold" panose="020F0704030504030204" pitchFamily="34" charset="0"/>
                <a:ea typeface="Arial Rounded"/>
                <a:cs typeface="Arial Rounded"/>
                <a:sym typeface="Arial Rounded"/>
              </a:rPr>
              <a:t>Neighbourhood group wise price analysis </a:t>
            </a:r>
            <a:endParaRPr sz="30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201" name="Google Shape;201;p15"/>
          <p:cNvSpPr txBox="1"/>
          <p:nvPr/>
        </p:nvSpPr>
        <p:spPr>
          <a:xfrm>
            <a:off x="2701636" y="3583580"/>
            <a:ext cx="6158829" cy="1400343"/>
          </a:xfrm>
          <a:prstGeom prst="rect">
            <a:avLst/>
          </a:prstGeom>
          <a:noFill/>
          <a:ln>
            <a:noFill/>
          </a:ln>
        </p:spPr>
        <p:txBody>
          <a:bodyPr spcFirstLastPara="1" wrap="square" lIns="91425" tIns="45700" rIns="91425" bIns="45700" anchor="t" anchorCtr="0">
            <a:spAutoFit/>
          </a:bodyPr>
          <a:lstStyle/>
          <a:p>
            <a:pPr lvl="0"/>
            <a:r>
              <a:rPr lang="en-US" sz="1700" b="1" dirty="0">
                <a:solidFill>
                  <a:schemeClr val="lt1"/>
                </a:solidFill>
                <a:latin typeface="Montserrat"/>
                <a:ea typeface="Montserrat"/>
                <a:cs typeface="Montserrat"/>
                <a:sym typeface="Montserrat"/>
              </a:rPr>
              <a:t>We can see that Manhattan is the most expensive destination immediately followed by Brooklyn. Queens, Staten island and Bronx, are having price range less as compared to other two. we know no of reviews is directly proportional to no of guests.</a:t>
            </a:r>
            <a:endParaRPr sz="17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395F2251-39BF-443C-ABD8-0D7C5A6FF12C}"/>
              </a:ext>
            </a:extLst>
          </p:cNvPr>
          <p:cNvPicPr>
            <a:picLocks noChangeAspect="1"/>
          </p:cNvPicPr>
          <p:nvPr/>
        </p:nvPicPr>
        <p:blipFill>
          <a:blip r:embed="rId4"/>
          <a:stretch>
            <a:fillRect/>
          </a:stretch>
        </p:blipFill>
        <p:spPr>
          <a:xfrm>
            <a:off x="2611522" y="0"/>
            <a:ext cx="6532477" cy="3583580"/>
          </a:xfrm>
          <a:prstGeom prst="rect">
            <a:avLst/>
          </a:prstGeom>
        </p:spPr>
      </p:pic>
    </p:spTree>
    <p:extLst>
      <p:ext uri="{BB962C8B-B14F-4D97-AF65-F5344CB8AC3E}">
        <p14:creationId xmlns:p14="http://schemas.microsoft.com/office/powerpoint/2010/main" val="3733707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15"/>
          <p:cNvPicPr preferRelativeResize="0"/>
          <p:nvPr/>
        </p:nvPicPr>
        <p:blipFill rotWithShape="1">
          <a:blip r:embed="rId3">
            <a:alphaModFix/>
          </a:blip>
          <a:srcRect/>
          <a:stretch/>
        </p:blipFill>
        <p:spPr>
          <a:xfrm>
            <a:off x="0" y="0"/>
            <a:ext cx="2627085" cy="5143500"/>
          </a:xfrm>
          <a:prstGeom prst="rect">
            <a:avLst/>
          </a:prstGeom>
          <a:noFill/>
          <a:ln>
            <a:noFill/>
          </a:ln>
          <a:effectLst>
            <a:reflection endPos="0" dist="50800" dir="5400000" sy="-100000" algn="bl" rotWithShape="0"/>
          </a:effectLst>
        </p:spPr>
      </p:pic>
      <p:sp>
        <p:nvSpPr>
          <p:cNvPr id="197" name="Google Shape;197;p15"/>
          <p:cNvSpPr txBox="1"/>
          <p:nvPr/>
        </p:nvSpPr>
        <p:spPr>
          <a:xfrm>
            <a:off x="-1" y="467928"/>
            <a:ext cx="2806995" cy="19389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3000" b="1" i="0" u="none" strike="noStrike" cap="none" dirty="0">
                <a:solidFill>
                  <a:schemeClr val="dk2"/>
                </a:solidFill>
                <a:latin typeface="Arial Rounded MT Bold" panose="020F0704030504030204" pitchFamily="34" charset="0"/>
                <a:ea typeface="Arial Rounded"/>
                <a:cs typeface="Arial Rounded"/>
                <a:sym typeface="Arial Rounded"/>
              </a:rPr>
              <a:t>Neighbourhood group mean price analysis </a:t>
            </a:r>
            <a:endParaRPr sz="30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201" name="Google Shape;201;p15"/>
          <p:cNvSpPr txBox="1"/>
          <p:nvPr/>
        </p:nvSpPr>
        <p:spPr>
          <a:xfrm>
            <a:off x="2701636" y="3583580"/>
            <a:ext cx="6158829" cy="1400343"/>
          </a:xfrm>
          <a:prstGeom prst="rect">
            <a:avLst/>
          </a:prstGeom>
          <a:noFill/>
          <a:ln>
            <a:noFill/>
          </a:ln>
        </p:spPr>
        <p:txBody>
          <a:bodyPr spcFirstLastPara="1" wrap="square" lIns="91425" tIns="45700" rIns="91425" bIns="45700" anchor="t" anchorCtr="0">
            <a:spAutoFit/>
          </a:bodyPr>
          <a:lstStyle/>
          <a:p>
            <a:pPr lvl="0"/>
            <a:r>
              <a:rPr lang="en-US" sz="1700" b="1" dirty="0">
                <a:solidFill>
                  <a:schemeClr val="lt1"/>
                </a:solidFill>
                <a:latin typeface="Montserrat"/>
                <a:ea typeface="Montserrat"/>
                <a:cs typeface="Montserrat"/>
                <a:sym typeface="Montserrat"/>
              </a:rPr>
              <a:t>Above chart shows neighborhood wise median prices as we can see Manhattan is the most expensive neighborhood group with $145 followed by Brooklyn then Queens, </a:t>
            </a:r>
            <a:r>
              <a:rPr lang="en-US" sz="1700" b="1" dirty="0" err="1">
                <a:solidFill>
                  <a:schemeClr val="lt1"/>
                </a:solidFill>
                <a:latin typeface="Montserrat"/>
                <a:ea typeface="Montserrat"/>
                <a:cs typeface="Montserrat"/>
                <a:sym typeface="Montserrat"/>
              </a:rPr>
              <a:t>staten</a:t>
            </a:r>
            <a:r>
              <a:rPr lang="en-US" sz="1700" b="1" dirty="0">
                <a:solidFill>
                  <a:schemeClr val="lt1"/>
                </a:solidFill>
                <a:latin typeface="Montserrat"/>
                <a:ea typeface="Montserrat"/>
                <a:cs typeface="Montserrat"/>
                <a:sym typeface="Montserrat"/>
              </a:rPr>
              <a:t> islands, Bronx.</a:t>
            </a:r>
          </a:p>
          <a:p>
            <a:pPr lvl="0"/>
            <a:endParaRPr sz="1700" b="0" i="0" u="none" strike="noStrike" cap="none" dirty="0">
              <a:solidFill>
                <a:srgbClr val="000000"/>
              </a:solidFill>
              <a:latin typeface="Arial"/>
              <a:ea typeface="Arial"/>
              <a:cs typeface="Arial"/>
              <a:sym typeface="Arial"/>
            </a:endParaRPr>
          </a:p>
        </p:txBody>
      </p:sp>
      <p:pic>
        <p:nvPicPr>
          <p:cNvPr id="4" name="Picture 3">
            <a:extLst>
              <a:ext uri="{FF2B5EF4-FFF2-40B4-BE49-F238E27FC236}">
                <a16:creationId xmlns:a16="http://schemas.microsoft.com/office/drawing/2014/main" id="{234C9DFA-C339-4970-95EA-D1771119012E}"/>
              </a:ext>
            </a:extLst>
          </p:cNvPr>
          <p:cNvPicPr>
            <a:picLocks noChangeAspect="1"/>
          </p:cNvPicPr>
          <p:nvPr/>
        </p:nvPicPr>
        <p:blipFill>
          <a:blip r:embed="rId4"/>
          <a:stretch>
            <a:fillRect/>
          </a:stretch>
        </p:blipFill>
        <p:spPr>
          <a:xfrm>
            <a:off x="2627085" y="0"/>
            <a:ext cx="6516915" cy="3246401"/>
          </a:xfrm>
          <a:prstGeom prst="rect">
            <a:avLst/>
          </a:prstGeom>
        </p:spPr>
      </p:pic>
    </p:spTree>
    <p:extLst>
      <p:ext uri="{BB962C8B-B14F-4D97-AF65-F5344CB8AC3E}">
        <p14:creationId xmlns:p14="http://schemas.microsoft.com/office/powerpoint/2010/main" val="2406575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16"/>
          <p:cNvPicPr preferRelativeResize="0"/>
          <p:nvPr/>
        </p:nvPicPr>
        <p:blipFill rotWithShape="1">
          <a:blip r:embed="rId3">
            <a:alphaModFix/>
          </a:blip>
          <a:srcRect/>
          <a:stretch/>
        </p:blipFill>
        <p:spPr>
          <a:xfrm>
            <a:off x="0" y="0"/>
            <a:ext cx="2627085" cy="5143500"/>
          </a:xfrm>
          <a:prstGeom prst="rect">
            <a:avLst/>
          </a:prstGeom>
          <a:noFill/>
          <a:ln>
            <a:noFill/>
          </a:ln>
          <a:effectLst>
            <a:reflection endPos="0" dist="50800" dir="5400000" sy="-100000" algn="bl" rotWithShape="0"/>
          </a:effectLst>
        </p:spPr>
      </p:pic>
      <p:sp>
        <p:nvSpPr>
          <p:cNvPr id="207" name="Google Shape;207;p16"/>
          <p:cNvSpPr txBox="1"/>
          <p:nvPr/>
        </p:nvSpPr>
        <p:spPr>
          <a:xfrm>
            <a:off x="0" y="467928"/>
            <a:ext cx="2563092" cy="5693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3100" b="1" i="0" u="none" strike="noStrike" cap="none" dirty="0">
                <a:solidFill>
                  <a:schemeClr val="dk2"/>
                </a:solidFill>
                <a:latin typeface="Arial Rounded MT Bold" panose="020F0704030504030204" pitchFamily="34" charset="0"/>
                <a:ea typeface="Arial Rounded"/>
                <a:cs typeface="Arial Rounded"/>
                <a:sym typeface="Arial Rounded"/>
              </a:rPr>
              <a:t>Limitation</a:t>
            </a:r>
            <a:endParaRPr sz="31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208" name="Google Shape;208;p16"/>
          <p:cNvSpPr txBox="1"/>
          <p:nvPr/>
        </p:nvSpPr>
        <p:spPr>
          <a:xfrm>
            <a:off x="2716150" y="561278"/>
            <a:ext cx="5389419" cy="8771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700" b="1" i="0" u="none" strike="noStrike" cap="none">
                <a:solidFill>
                  <a:schemeClr val="lt1"/>
                </a:solidFill>
                <a:latin typeface="Montserrat"/>
                <a:ea typeface="Montserrat"/>
                <a:cs typeface="Montserrat"/>
                <a:sym typeface="Montserrat"/>
              </a:rPr>
              <a:t>Dataset features in terms of modern world, are of very poor quality in deciding the valuation of a property</a:t>
            </a:r>
            <a:endParaRPr sz="1700" b="0" i="0" u="none" strike="noStrike" cap="none">
              <a:solidFill>
                <a:srgbClr val="000000"/>
              </a:solidFill>
              <a:latin typeface="Arial"/>
              <a:ea typeface="Arial"/>
              <a:cs typeface="Arial"/>
              <a:sym typeface="Arial"/>
            </a:endParaRPr>
          </a:p>
        </p:txBody>
      </p:sp>
      <p:sp>
        <p:nvSpPr>
          <p:cNvPr id="209" name="Google Shape;209;p16"/>
          <p:cNvSpPr txBox="1"/>
          <p:nvPr/>
        </p:nvSpPr>
        <p:spPr>
          <a:xfrm>
            <a:off x="2716150" y="1519221"/>
            <a:ext cx="5716650" cy="113877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700" b="1" i="0" u="none" strike="noStrike" cap="none">
                <a:solidFill>
                  <a:schemeClr val="lt1"/>
                </a:solidFill>
                <a:latin typeface="Montserrat"/>
                <a:ea typeface="Montserrat"/>
                <a:cs typeface="Montserrat"/>
                <a:sym typeface="Montserrat"/>
              </a:rPr>
              <a:t>User ratings of hosts aren’t available, it would’ve been better to rank our hosts based on user </a:t>
            </a:r>
            <a:endParaRPr/>
          </a:p>
          <a:p>
            <a:pPr marL="0" marR="0" lvl="0" indent="0" algn="l" rtl="0">
              <a:lnSpc>
                <a:spcPct val="100000"/>
              </a:lnSpc>
              <a:spcBef>
                <a:spcPts val="0"/>
              </a:spcBef>
              <a:spcAft>
                <a:spcPts val="0"/>
              </a:spcAft>
              <a:buNone/>
            </a:pPr>
            <a:r>
              <a:rPr lang="en-GB" sz="1700" b="1" i="0" u="none" strike="noStrike" cap="none">
                <a:solidFill>
                  <a:schemeClr val="lt1"/>
                </a:solidFill>
                <a:latin typeface="Montserrat"/>
                <a:ea typeface="Montserrat"/>
                <a:cs typeface="Montserrat"/>
                <a:sym typeface="Montserrat"/>
              </a:rPr>
              <a:t>satisfaction and ratings. Normally a low rated property tends to lower their price</a:t>
            </a:r>
            <a:endParaRPr sz="1700" b="0" i="0" u="none" strike="noStrike" cap="none">
              <a:solidFill>
                <a:srgbClr val="000000"/>
              </a:solidFill>
              <a:latin typeface="Arial"/>
              <a:ea typeface="Arial"/>
              <a:cs typeface="Arial"/>
              <a:sym typeface="Arial"/>
            </a:endParaRPr>
          </a:p>
        </p:txBody>
      </p:sp>
      <p:sp>
        <p:nvSpPr>
          <p:cNvPr id="210" name="Google Shape;210;p16"/>
          <p:cNvSpPr txBox="1"/>
          <p:nvPr/>
        </p:nvSpPr>
        <p:spPr>
          <a:xfrm>
            <a:off x="2716150" y="2741252"/>
            <a:ext cx="5716650" cy="113877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700" b="1" i="0" u="none" strike="noStrike" cap="none">
                <a:solidFill>
                  <a:schemeClr val="lt1"/>
                </a:solidFill>
                <a:latin typeface="Montserrat"/>
                <a:ea typeface="Montserrat"/>
                <a:cs typeface="Montserrat"/>
                <a:sym typeface="Montserrat"/>
              </a:rPr>
              <a:t>In order to have a better analysis regarding the quality of the properties, it would be interesting if we had an analysis of sentiments with property valuations.</a:t>
            </a:r>
            <a:endParaRPr sz="1700" b="0" i="0" u="none" strike="noStrike" cap="none">
              <a:solidFill>
                <a:srgbClr val="000000"/>
              </a:solidFill>
              <a:latin typeface="Arial"/>
              <a:ea typeface="Arial"/>
              <a:cs typeface="Arial"/>
              <a:sym typeface="Arial"/>
            </a:endParaRPr>
          </a:p>
        </p:txBody>
      </p:sp>
      <p:sp>
        <p:nvSpPr>
          <p:cNvPr id="211" name="Google Shape;211;p16"/>
          <p:cNvSpPr txBox="1"/>
          <p:nvPr/>
        </p:nvSpPr>
        <p:spPr>
          <a:xfrm>
            <a:off x="2716150" y="3964166"/>
            <a:ext cx="5716650" cy="3539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700" b="1" i="0" u="none" strike="noStrike" cap="none">
                <a:solidFill>
                  <a:schemeClr val="lt1"/>
                </a:solidFill>
                <a:latin typeface="Montserrat"/>
                <a:ea typeface="Montserrat"/>
                <a:cs typeface="Montserrat"/>
                <a:sym typeface="Montserrat"/>
              </a:rPr>
              <a:t>The exact number of guests count also missing</a:t>
            </a:r>
            <a:endParaRPr sz="17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pic>
        <p:nvPicPr>
          <p:cNvPr id="52" name="Google Shape;52;p2"/>
          <p:cNvPicPr preferRelativeResize="0"/>
          <p:nvPr/>
        </p:nvPicPr>
        <p:blipFill rotWithShape="1">
          <a:blip r:embed="rId3">
            <a:alphaModFix/>
          </a:blip>
          <a:srcRect/>
          <a:stretch/>
        </p:blipFill>
        <p:spPr>
          <a:xfrm>
            <a:off x="-94342" y="0"/>
            <a:ext cx="2706914" cy="5143500"/>
          </a:xfrm>
          <a:prstGeom prst="rect">
            <a:avLst/>
          </a:prstGeom>
          <a:noFill/>
          <a:ln>
            <a:noFill/>
          </a:ln>
          <a:effectLst>
            <a:reflection endPos="0" dist="50800" dir="5400000" sy="-100000" algn="bl" rotWithShape="0"/>
          </a:effectLst>
        </p:spPr>
      </p:pic>
      <p:pic>
        <p:nvPicPr>
          <p:cNvPr id="53" name="Google Shape;53;p2"/>
          <p:cNvPicPr preferRelativeResize="0"/>
          <p:nvPr/>
        </p:nvPicPr>
        <p:blipFill rotWithShape="1">
          <a:blip r:embed="rId4">
            <a:alphaModFix/>
          </a:blip>
          <a:srcRect/>
          <a:stretch/>
        </p:blipFill>
        <p:spPr>
          <a:xfrm>
            <a:off x="2964544" y="462643"/>
            <a:ext cx="5984444" cy="1698666"/>
          </a:xfrm>
          <a:prstGeom prst="rect">
            <a:avLst/>
          </a:prstGeom>
          <a:noFill/>
          <a:ln>
            <a:noFill/>
          </a:ln>
        </p:spPr>
      </p:pic>
      <p:sp>
        <p:nvSpPr>
          <p:cNvPr id="54" name="Google Shape;54;p2"/>
          <p:cNvSpPr txBox="1"/>
          <p:nvPr/>
        </p:nvSpPr>
        <p:spPr>
          <a:xfrm>
            <a:off x="-150585" y="462643"/>
            <a:ext cx="2819400" cy="6155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3400" b="1" i="0" u="none" strike="noStrike" cap="none" dirty="0">
                <a:solidFill>
                  <a:schemeClr val="dk2"/>
                </a:solidFill>
                <a:latin typeface="Arial Rounded MT Bold" panose="020F0704030504030204" pitchFamily="34" charset="0"/>
                <a:ea typeface="Arial Rounded"/>
                <a:cs typeface="Arial Rounded"/>
                <a:sym typeface="Arial Rounded"/>
              </a:rPr>
              <a:t>Introduction</a:t>
            </a:r>
            <a:endParaRPr sz="34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55" name="Google Shape;55;p2"/>
          <p:cNvSpPr txBox="1">
            <a:spLocks noGrp="1"/>
          </p:cNvSpPr>
          <p:nvPr>
            <p:ph type="ctrTitle"/>
          </p:nvPr>
        </p:nvSpPr>
        <p:spPr>
          <a:xfrm>
            <a:off x="2964544" y="2315028"/>
            <a:ext cx="5963524" cy="259805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3200" b="1">
                <a:solidFill>
                  <a:schemeClr val="lt1"/>
                </a:solidFill>
                <a:latin typeface="Montserrat"/>
                <a:ea typeface="Montserrat"/>
                <a:cs typeface="Montserrat"/>
                <a:sym typeface="Montserrat"/>
              </a:rPr>
              <a:t>Since 2007, Airbnb operates an online marketplace for lodging, homestays &amp; tourism activities.</a:t>
            </a:r>
            <a:endParaRPr sz="3200">
              <a:solidFill>
                <a:srgbClr val="00717D"/>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17"/>
          <p:cNvPicPr preferRelativeResize="0"/>
          <p:nvPr/>
        </p:nvPicPr>
        <p:blipFill rotWithShape="1">
          <a:blip r:embed="rId3">
            <a:alphaModFix/>
          </a:blip>
          <a:srcRect/>
          <a:stretch/>
        </p:blipFill>
        <p:spPr>
          <a:xfrm>
            <a:off x="0" y="0"/>
            <a:ext cx="2627085" cy="5143500"/>
          </a:xfrm>
          <a:prstGeom prst="rect">
            <a:avLst/>
          </a:prstGeom>
          <a:noFill/>
          <a:ln>
            <a:noFill/>
          </a:ln>
          <a:effectLst>
            <a:reflection endPos="0" dist="50800" dir="5400000" sy="-100000" algn="bl" rotWithShape="0"/>
          </a:effectLst>
        </p:spPr>
      </p:pic>
      <p:sp>
        <p:nvSpPr>
          <p:cNvPr id="217" name="Google Shape;217;p17"/>
          <p:cNvSpPr txBox="1"/>
          <p:nvPr/>
        </p:nvSpPr>
        <p:spPr>
          <a:xfrm>
            <a:off x="-1" y="467928"/>
            <a:ext cx="2716151" cy="100023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900" b="1" i="0" u="none" strike="noStrike" cap="none" dirty="0">
                <a:solidFill>
                  <a:schemeClr val="dk2"/>
                </a:solidFill>
                <a:latin typeface="Arial Rounded MT Bold" panose="020F0704030504030204" pitchFamily="34" charset="0"/>
                <a:ea typeface="Arial Rounded"/>
                <a:cs typeface="Arial Rounded"/>
                <a:sym typeface="Arial Rounded"/>
              </a:rPr>
              <a:t>Scope of </a:t>
            </a:r>
            <a:r>
              <a:rPr lang="en-GB" sz="3000" b="1" i="0" u="none" strike="noStrike" cap="none" dirty="0">
                <a:solidFill>
                  <a:schemeClr val="dk2"/>
                </a:solidFill>
                <a:latin typeface="Arial Rounded MT Bold" panose="020F0704030504030204" pitchFamily="34" charset="0"/>
                <a:ea typeface="Arial Rounded"/>
                <a:cs typeface="Arial Rounded"/>
                <a:sym typeface="Arial Rounded"/>
              </a:rPr>
              <a:t>Improvement</a:t>
            </a:r>
            <a:endParaRPr sz="30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218" name="Google Shape;218;p17"/>
          <p:cNvSpPr txBox="1"/>
          <p:nvPr/>
        </p:nvSpPr>
        <p:spPr>
          <a:xfrm>
            <a:off x="2716150" y="561278"/>
            <a:ext cx="5389419" cy="166199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700" b="1" i="0" u="none" strike="noStrike" cap="none">
                <a:solidFill>
                  <a:schemeClr val="lt1"/>
                </a:solidFill>
                <a:latin typeface="Montserrat"/>
                <a:ea typeface="Montserrat"/>
                <a:cs typeface="Montserrat"/>
                <a:sym typeface="Montserrat"/>
              </a:rPr>
              <a:t>As dataset has few qualifying attributes to value a property, more features can be added like bedroom, bathroom, property age (it might be one of the most important one), applicable tax rate, distance to nearest airport, hospital or schools.</a:t>
            </a:r>
            <a:endParaRPr sz="1700" b="0" i="0" u="none" strike="noStrike" cap="none">
              <a:solidFill>
                <a:srgbClr val="000000"/>
              </a:solidFill>
              <a:latin typeface="Arial"/>
              <a:ea typeface="Arial"/>
              <a:cs typeface="Arial"/>
              <a:sym typeface="Arial"/>
            </a:endParaRPr>
          </a:p>
        </p:txBody>
      </p:sp>
      <p:sp>
        <p:nvSpPr>
          <p:cNvPr id="219" name="Google Shape;219;p17"/>
          <p:cNvSpPr txBox="1"/>
          <p:nvPr/>
        </p:nvSpPr>
        <p:spPr>
          <a:xfrm>
            <a:off x="2716150" y="2288585"/>
            <a:ext cx="5716650" cy="113877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700" b="1" i="0" u="none" strike="noStrike" cap="none">
                <a:solidFill>
                  <a:schemeClr val="lt1"/>
                </a:solidFill>
                <a:latin typeface="Montserrat"/>
                <a:ea typeface="Montserrat"/>
                <a:cs typeface="Montserrat"/>
                <a:sym typeface="Montserrat"/>
              </a:rPr>
              <a:t>In presence of ratings, hosts can be classified and ranked, special discount or offer can be </a:t>
            </a:r>
            <a:endParaRPr/>
          </a:p>
          <a:p>
            <a:pPr marL="0" marR="0" lvl="0" indent="0" algn="l" rtl="0">
              <a:lnSpc>
                <a:spcPct val="100000"/>
              </a:lnSpc>
              <a:spcBef>
                <a:spcPts val="0"/>
              </a:spcBef>
              <a:spcAft>
                <a:spcPts val="0"/>
              </a:spcAft>
              <a:buNone/>
            </a:pPr>
            <a:r>
              <a:rPr lang="en-GB" sz="1700" b="1" i="0" u="none" strike="noStrike" cap="none">
                <a:solidFill>
                  <a:schemeClr val="lt1"/>
                </a:solidFill>
                <a:latin typeface="Montserrat"/>
                <a:ea typeface="Montserrat"/>
                <a:cs typeface="Montserrat"/>
                <a:sym typeface="Montserrat"/>
              </a:rPr>
              <a:t>given to highest rated hosts following marketing strategy</a:t>
            </a:r>
            <a:endParaRPr sz="1700" b="0" i="0" u="none" strike="noStrike" cap="none">
              <a:solidFill>
                <a:srgbClr val="000000"/>
              </a:solidFill>
              <a:latin typeface="Arial"/>
              <a:ea typeface="Arial"/>
              <a:cs typeface="Arial"/>
              <a:sym typeface="Arial"/>
            </a:endParaRPr>
          </a:p>
        </p:txBody>
      </p:sp>
      <p:sp>
        <p:nvSpPr>
          <p:cNvPr id="220" name="Google Shape;220;p17"/>
          <p:cNvSpPr txBox="1"/>
          <p:nvPr/>
        </p:nvSpPr>
        <p:spPr>
          <a:xfrm>
            <a:off x="2716150" y="3572281"/>
            <a:ext cx="5716650" cy="8771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700" b="1" i="0" u="none" strike="noStrike" cap="none">
                <a:solidFill>
                  <a:schemeClr val="lt1"/>
                </a:solidFill>
                <a:latin typeface="Montserrat"/>
                <a:ea typeface="Montserrat"/>
                <a:cs typeface="Montserrat"/>
                <a:sym typeface="Montserrat"/>
              </a:rPr>
              <a:t>Time series analysis can be done to make prediction on occupancy rate based on tourist </a:t>
            </a:r>
            <a:endParaRPr/>
          </a:p>
          <a:p>
            <a:pPr marL="0" marR="0" lvl="0" indent="0" algn="l" rtl="0">
              <a:lnSpc>
                <a:spcPct val="100000"/>
              </a:lnSpc>
              <a:spcBef>
                <a:spcPts val="0"/>
              </a:spcBef>
              <a:spcAft>
                <a:spcPts val="0"/>
              </a:spcAft>
              <a:buNone/>
            </a:pPr>
            <a:r>
              <a:rPr lang="en-GB" sz="1700" b="1" i="0" u="none" strike="noStrike" cap="none">
                <a:solidFill>
                  <a:schemeClr val="lt1"/>
                </a:solidFill>
                <a:latin typeface="Montserrat"/>
                <a:ea typeface="Montserrat"/>
                <a:cs typeface="Montserrat"/>
                <a:sym typeface="Montserrat"/>
              </a:rPr>
              <a:t>season</a:t>
            </a:r>
            <a:endParaRPr sz="17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18"/>
          <p:cNvPicPr preferRelativeResize="0"/>
          <p:nvPr/>
        </p:nvPicPr>
        <p:blipFill rotWithShape="1">
          <a:blip r:embed="rId3">
            <a:alphaModFix/>
          </a:blip>
          <a:srcRect/>
          <a:stretch/>
        </p:blipFill>
        <p:spPr>
          <a:xfrm>
            <a:off x="0" y="0"/>
            <a:ext cx="2627085" cy="5143500"/>
          </a:xfrm>
          <a:prstGeom prst="rect">
            <a:avLst/>
          </a:prstGeom>
          <a:noFill/>
          <a:ln>
            <a:noFill/>
          </a:ln>
          <a:effectLst>
            <a:reflection endPos="0" dist="50800" dir="5400000" sy="-100000" algn="bl" rotWithShape="0"/>
          </a:effectLst>
        </p:spPr>
      </p:pic>
      <p:sp>
        <p:nvSpPr>
          <p:cNvPr id="226" name="Google Shape;226;p18"/>
          <p:cNvSpPr txBox="1"/>
          <p:nvPr/>
        </p:nvSpPr>
        <p:spPr>
          <a:xfrm>
            <a:off x="0" y="467928"/>
            <a:ext cx="2563092" cy="5693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3100" b="1" i="0" u="none" strike="noStrike" cap="none" dirty="0">
                <a:solidFill>
                  <a:schemeClr val="dk2"/>
                </a:solidFill>
                <a:latin typeface="Arial Rounded MT Bold" panose="020F0704030504030204" pitchFamily="34" charset="0"/>
                <a:ea typeface="Arial Rounded"/>
                <a:cs typeface="Arial Rounded"/>
                <a:sym typeface="Arial Rounded"/>
              </a:rPr>
              <a:t>Conclusion</a:t>
            </a:r>
            <a:endParaRPr sz="31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227" name="Google Shape;227;p18"/>
          <p:cNvSpPr txBox="1"/>
          <p:nvPr/>
        </p:nvSpPr>
        <p:spPr>
          <a:xfrm>
            <a:off x="2627086" y="561278"/>
            <a:ext cx="5478484" cy="6155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700" b="1" i="0" u="none" strike="noStrike" cap="none" dirty="0">
                <a:solidFill>
                  <a:schemeClr val="lt1"/>
                </a:solidFill>
                <a:latin typeface="Montserrat"/>
                <a:ea typeface="Montserrat"/>
                <a:cs typeface="Montserrat"/>
                <a:sym typeface="Montserrat"/>
              </a:rPr>
              <a:t>Most visitors don’t prefer shared rooms, they tend to visit private room or entire home.</a:t>
            </a:r>
            <a:endParaRPr sz="1700" b="0" i="0" u="none" strike="noStrike" cap="none" dirty="0">
              <a:solidFill>
                <a:srgbClr val="000000"/>
              </a:solidFill>
              <a:latin typeface="Arial"/>
              <a:ea typeface="Arial"/>
              <a:cs typeface="Arial"/>
              <a:sym typeface="Arial"/>
            </a:endParaRPr>
          </a:p>
        </p:txBody>
      </p:sp>
      <p:sp>
        <p:nvSpPr>
          <p:cNvPr id="228" name="Google Shape;228;p18"/>
          <p:cNvSpPr txBox="1"/>
          <p:nvPr/>
        </p:nvSpPr>
        <p:spPr>
          <a:xfrm>
            <a:off x="2627085" y="1178204"/>
            <a:ext cx="5992420" cy="877123"/>
          </a:xfrm>
          <a:prstGeom prst="rect">
            <a:avLst/>
          </a:prstGeom>
          <a:noFill/>
          <a:ln>
            <a:noFill/>
          </a:ln>
        </p:spPr>
        <p:txBody>
          <a:bodyPr spcFirstLastPara="1" wrap="square" lIns="91425" tIns="45700" rIns="91425" bIns="45700" anchor="t" anchorCtr="0">
            <a:spAutoFit/>
          </a:bodyPr>
          <a:lstStyle/>
          <a:p>
            <a:pPr lvl="0"/>
            <a:r>
              <a:rPr lang="en-US" sz="1700" b="1" dirty="0">
                <a:solidFill>
                  <a:schemeClr val="lt1"/>
                </a:solidFill>
                <a:latin typeface="Montserrat"/>
                <a:ea typeface="Montserrat"/>
                <a:cs typeface="Montserrat"/>
                <a:sym typeface="Montserrat"/>
              </a:rPr>
              <a:t>Comparing the price/popularity variables suggests that people who travel and use Airbnb tend to prefer listings that are cheaper.</a:t>
            </a:r>
            <a:endParaRPr sz="1700" b="0" i="0" u="none" strike="noStrike" cap="none" dirty="0">
              <a:solidFill>
                <a:srgbClr val="000000"/>
              </a:solidFill>
              <a:latin typeface="Arial"/>
              <a:ea typeface="Arial"/>
              <a:cs typeface="Arial"/>
              <a:sym typeface="Arial"/>
            </a:endParaRPr>
          </a:p>
        </p:txBody>
      </p:sp>
      <p:sp>
        <p:nvSpPr>
          <p:cNvPr id="229" name="Google Shape;229;p18"/>
          <p:cNvSpPr txBox="1"/>
          <p:nvPr/>
        </p:nvSpPr>
        <p:spPr>
          <a:xfrm>
            <a:off x="2627746" y="2995600"/>
            <a:ext cx="6081483" cy="877123"/>
          </a:xfrm>
          <a:prstGeom prst="rect">
            <a:avLst/>
          </a:prstGeom>
          <a:noFill/>
          <a:ln>
            <a:noFill/>
          </a:ln>
        </p:spPr>
        <p:txBody>
          <a:bodyPr spcFirstLastPara="1" wrap="square" lIns="91425" tIns="45700" rIns="91425" bIns="45700" anchor="t" anchorCtr="0">
            <a:spAutoFit/>
          </a:bodyPr>
          <a:lstStyle/>
          <a:p>
            <a:pPr lvl="0"/>
            <a:r>
              <a:rPr lang="en-US" sz="1700" b="1" dirty="0">
                <a:solidFill>
                  <a:schemeClr val="lt1"/>
                </a:solidFill>
                <a:latin typeface="Montserrat"/>
                <a:ea typeface="Montserrat"/>
                <a:cs typeface="Montserrat"/>
                <a:sym typeface="Montserrat"/>
              </a:rPr>
              <a:t>NYC shared rooms tend to be clustered in the city center, perhaps because there are more travelers who want to visit the most famous cities.</a:t>
            </a:r>
            <a:endParaRPr sz="1700" b="0" i="0" u="none" strike="noStrike" cap="none" dirty="0">
              <a:solidFill>
                <a:srgbClr val="000000"/>
              </a:solidFill>
              <a:latin typeface="Arial"/>
              <a:ea typeface="Arial"/>
              <a:cs typeface="Arial"/>
              <a:sym typeface="Arial"/>
            </a:endParaRPr>
          </a:p>
        </p:txBody>
      </p:sp>
      <p:sp>
        <p:nvSpPr>
          <p:cNvPr id="230" name="Google Shape;230;p18"/>
          <p:cNvSpPr txBox="1"/>
          <p:nvPr/>
        </p:nvSpPr>
        <p:spPr>
          <a:xfrm>
            <a:off x="2627085" y="2117104"/>
            <a:ext cx="6210793" cy="1138733"/>
          </a:xfrm>
          <a:prstGeom prst="rect">
            <a:avLst/>
          </a:prstGeom>
          <a:noFill/>
          <a:ln>
            <a:noFill/>
          </a:ln>
        </p:spPr>
        <p:txBody>
          <a:bodyPr spcFirstLastPara="1" wrap="square" lIns="91425" tIns="45700" rIns="91425" bIns="45700" anchor="t" anchorCtr="0">
            <a:spAutoFit/>
          </a:bodyPr>
          <a:lstStyle/>
          <a:p>
            <a:pPr lvl="0"/>
            <a:r>
              <a:rPr lang="en-US" sz="1700" b="1" dirty="0">
                <a:solidFill>
                  <a:schemeClr val="lt1"/>
                </a:solidFill>
                <a:latin typeface="Montserrat"/>
                <a:ea typeface="Montserrat"/>
                <a:cs typeface="Montserrat"/>
                <a:sym typeface="Montserrat"/>
              </a:rPr>
              <a:t>Have a room "close" to things that affect popularity (it might be a good idea to include those words in the room name).</a:t>
            </a:r>
          </a:p>
          <a:p>
            <a:pPr marL="0" marR="0" lvl="0" indent="0" algn="l" rtl="0">
              <a:lnSpc>
                <a:spcPct val="100000"/>
              </a:lnSpc>
              <a:spcBef>
                <a:spcPts val="0"/>
              </a:spcBef>
              <a:spcAft>
                <a:spcPts val="0"/>
              </a:spcAft>
              <a:buNone/>
            </a:pPr>
            <a:endParaRPr sz="1700" b="0" i="0" u="none" strike="noStrike" cap="none" dirty="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9"/>
          <p:cNvSpPr txBox="1"/>
          <p:nvPr/>
        </p:nvSpPr>
        <p:spPr>
          <a:xfrm>
            <a:off x="405880" y="2217807"/>
            <a:ext cx="8443075" cy="35394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700" b="1" i="0" u="none" strike="noStrike" cap="none" dirty="0">
                <a:solidFill>
                  <a:schemeClr val="lt1"/>
                </a:solidFill>
                <a:latin typeface="Montserrat"/>
                <a:ea typeface="Montserrat"/>
                <a:cs typeface="Montserrat"/>
                <a:sym typeface="Montserrat"/>
              </a:rPr>
              <a:t>Thank You</a:t>
            </a:r>
            <a:endParaRPr sz="1700" b="0"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3"/>
          <p:cNvPicPr preferRelativeResize="0"/>
          <p:nvPr/>
        </p:nvPicPr>
        <p:blipFill rotWithShape="1">
          <a:blip r:embed="rId3">
            <a:alphaModFix/>
          </a:blip>
          <a:srcRect/>
          <a:stretch/>
        </p:blipFill>
        <p:spPr>
          <a:xfrm>
            <a:off x="-94342" y="0"/>
            <a:ext cx="2706914" cy="5143500"/>
          </a:xfrm>
          <a:prstGeom prst="rect">
            <a:avLst/>
          </a:prstGeom>
          <a:noFill/>
          <a:ln>
            <a:noFill/>
          </a:ln>
          <a:effectLst>
            <a:reflection endPos="0" dist="50800" dir="5400000" sy="-100000" algn="bl" rotWithShape="0"/>
          </a:effectLst>
        </p:spPr>
      </p:pic>
      <p:sp>
        <p:nvSpPr>
          <p:cNvPr id="61" name="Google Shape;61;p3"/>
          <p:cNvSpPr txBox="1"/>
          <p:nvPr/>
        </p:nvSpPr>
        <p:spPr>
          <a:xfrm>
            <a:off x="0" y="467928"/>
            <a:ext cx="2706914"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3400" b="1" i="0" u="none" strike="noStrike" cap="none" dirty="0">
                <a:solidFill>
                  <a:schemeClr val="dk2"/>
                </a:solidFill>
                <a:latin typeface="Arial Rounded MT Bold" panose="020F0704030504030204" pitchFamily="34" charset="0"/>
                <a:ea typeface="Arial Rounded"/>
                <a:cs typeface="Arial Rounded"/>
                <a:sym typeface="Arial Rounded"/>
              </a:rPr>
              <a:t>Dataset Information</a:t>
            </a:r>
            <a:endParaRPr dirty="0">
              <a:latin typeface="Arial Rounded MT Bold" panose="020F0704030504030204" pitchFamily="34" charset="0"/>
            </a:endParaRPr>
          </a:p>
          <a:p>
            <a:pPr marL="0" marR="0" lvl="0" indent="0" algn="l" rtl="0">
              <a:lnSpc>
                <a:spcPct val="100000"/>
              </a:lnSpc>
              <a:spcBef>
                <a:spcPts val="0"/>
              </a:spcBef>
              <a:spcAft>
                <a:spcPts val="0"/>
              </a:spcAft>
              <a:buNone/>
            </a:pPr>
            <a:r>
              <a:rPr lang="en-GB" sz="2800" b="1" i="0" u="none" strike="noStrike" cap="none" dirty="0">
                <a:solidFill>
                  <a:schemeClr val="dk2"/>
                </a:solidFill>
                <a:latin typeface="Arial Rounded MT Bold" panose="020F0704030504030204" pitchFamily="34" charset="0"/>
                <a:ea typeface="Arial Rounded"/>
                <a:cs typeface="Arial Rounded"/>
                <a:sym typeface="Arial Rounded"/>
              </a:rPr>
              <a:t>(48895, 16)</a:t>
            </a:r>
            <a:endParaRPr sz="28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62" name="Google Shape;62;p3"/>
          <p:cNvSpPr txBox="1">
            <a:spLocks noGrp="1"/>
          </p:cNvSpPr>
          <p:nvPr>
            <p:ph type="ctrTitle"/>
          </p:nvPr>
        </p:nvSpPr>
        <p:spPr>
          <a:xfrm>
            <a:off x="2709597" y="222835"/>
            <a:ext cx="1121228" cy="624114"/>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2000" b="1">
                <a:solidFill>
                  <a:schemeClr val="lt1"/>
                </a:solidFill>
                <a:latin typeface="Montserrat"/>
                <a:ea typeface="Montserrat"/>
                <a:cs typeface="Montserrat"/>
                <a:sym typeface="Montserrat"/>
              </a:rPr>
              <a:t>id</a:t>
            </a:r>
            <a:br>
              <a:rPr lang="en-GB" sz="2000" b="1">
                <a:solidFill>
                  <a:schemeClr val="lt1"/>
                </a:solidFill>
                <a:latin typeface="Montserrat"/>
                <a:ea typeface="Montserrat"/>
                <a:cs typeface="Montserrat"/>
                <a:sym typeface="Montserrat"/>
              </a:rPr>
            </a:br>
            <a:r>
              <a:rPr lang="en-GB" sz="1400" b="1">
                <a:solidFill>
                  <a:schemeClr val="lt1"/>
                </a:solidFill>
                <a:latin typeface="Montserrat"/>
                <a:ea typeface="Montserrat"/>
                <a:cs typeface="Montserrat"/>
                <a:sym typeface="Montserrat"/>
              </a:rPr>
              <a:t>unique id</a:t>
            </a:r>
            <a:endParaRPr sz="1400">
              <a:solidFill>
                <a:srgbClr val="00717D"/>
              </a:solidFill>
            </a:endParaRPr>
          </a:p>
        </p:txBody>
      </p:sp>
      <p:sp>
        <p:nvSpPr>
          <p:cNvPr id="63" name="Google Shape;63;p3"/>
          <p:cNvSpPr txBox="1"/>
          <p:nvPr/>
        </p:nvSpPr>
        <p:spPr>
          <a:xfrm>
            <a:off x="4116558" y="333836"/>
            <a:ext cx="2035630" cy="689429"/>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Arial"/>
              <a:buNone/>
            </a:pPr>
            <a:r>
              <a:rPr lang="en-GB" sz="2000" b="1" i="0" u="none" strike="noStrike" cap="none">
                <a:solidFill>
                  <a:schemeClr val="lt1"/>
                </a:solidFill>
                <a:latin typeface="Montserrat"/>
                <a:ea typeface="Montserrat"/>
                <a:cs typeface="Montserrat"/>
                <a:sym typeface="Montserrat"/>
              </a:rPr>
              <a:t>name</a:t>
            </a:r>
            <a:br>
              <a:rPr lang="en-GB" sz="2000" b="1" i="0" u="none" strike="noStrike" cap="none">
                <a:solidFill>
                  <a:schemeClr val="lt1"/>
                </a:solidFill>
                <a:latin typeface="Montserrat"/>
                <a:ea typeface="Montserrat"/>
                <a:cs typeface="Montserrat"/>
                <a:sym typeface="Montserrat"/>
              </a:rPr>
            </a:br>
            <a:r>
              <a:rPr lang="en-GB" sz="1400" b="1" i="0" u="none" strike="noStrike" cap="none">
                <a:solidFill>
                  <a:schemeClr val="lt1"/>
                </a:solidFill>
                <a:latin typeface="Montserrat"/>
                <a:ea typeface="Montserrat"/>
                <a:cs typeface="Montserrat"/>
                <a:sym typeface="Montserrat"/>
              </a:rPr>
              <a:t>representing an accommodation</a:t>
            </a:r>
            <a:endParaRPr sz="1400" b="0" i="0" u="none" strike="noStrike" cap="none">
              <a:solidFill>
                <a:srgbClr val="00717D"/>
              </a:solidFill>
              <a:latin typeface="Arial"/>
              <a:ea typeface="Arial"/>
              <a:cs typeface="Arial"/>
              <a:sym typeface="Arial"/>
            </a:endParaRPr>
          </a:p>
        </p:txBody>
      </p:sp>
      <p:sp>
        <p:nvSpPr>
          <p:cNvPr id="64" name="Google Shape;64;p3"/>
          <p:cNvSpPr txBox="1"/>
          <p:nvPr/>
        </p:nvSpPr>
        <p:spPr>
          <a:xfrm>
            <a:off x="6061998" y="3463781"/>
            <a:ext cx="2862944" cy="624114"/>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Arial"/>
              <a:buNone/>
            </a:pPr>
            <a:r>
              <a:rPr lang="en-GB" sz="2000" b="1" i="0" u="none" strike="noStrike" cap="none">
                <a:solidFill>
                  <a:schemeClr val="lt1"/>
                </a:solidFill>
                <a:latin typeface="Montserrat"/>
                <a:ea typeface="Montserrat"/>
                <a:cs typeface="Montserrat"/>
                <a:sym typeface="Montserrat"/>
              </a:rPr>
              <a:t>number_of_reviews</a:t>
            </a:r>
            <a:br>
              <a:rPr lang="en-GB" sz="2000" b="1" i="0" u="none" strike="noStrike" cap="none">
                <a:solidFill>
                  <a:schemeClr val="lt1"/>
                </a:solidFill>
                <a:latin typeface="Montserrat"/>
                <a:ea typeface="Montserrat"/>
                <a:cs typeface="Montserrat"/>
                <a:sym typeface="Montserrat"/>
              </a:rPr>
            </a:br>
            <a:r>
              <a:rPr lang="en-GB" sz="1400" b="1" i="0" u="none" strike="noStrike" cap="none">
                <a:solidFill>
                  <a:schemeClr val="lt1"/>
                </a:solidFill>
                <a:latin typeface="Montserrat"/>
                <a:ea typeface="Montserrat"/>
                <a:cs typeface="Montserrat"/>
                <a:sym typeface="Montserrat"/>
              </a:rPr>
              <a:t>total rating count of a listing</a:t>
            </a:r>
            <a:endParaRPr sz="1400" b="0" i="0" u="none" strike="noStrike" cap="none">
              <a:solidFill>
                <a:srgbClr val="00717D"/>
              </a:solidFill>
              <a:latin typeface="Arial"/>
              <a:ea typeface="Arial"/>
              <a:cs typeface="Arial"/>
              <a:sym typeface="Arial"/>
            </a:endParaRPr>
          </a:p>
        </p:txBody>
      </p:sp>
      <p:sp>
        <p:nvSpPr>
          <p:cNvPr id="65" name="Google Shape;65;p3"/>
          <p:cNvSpPr txBox="1"/>
          <p:nvPr/>
        </p:nvSpPr>
        <p:spPr>
          <a:xfrm>
            <a:off x="2884226" y="915894"/>
            <a:ext cx="1893198" cy="624114"/>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Arial"/>
              <a:buNone/>
            </a:pPr>
            <a:r>
              <a:rPr lang="en-GB" sz="2000" b="1" i="0" u="none" strike="noStrike" cap="none">
                <a:solidFill>
                  <a:schemeClr val="lt1"/>
                </a:solidFill>
                <a:latin typeface="Montserrat"/>
                <a:ea typeface="Montserrat"/>
                <a:cs typeface="Montserrat"/>
                <a:sym typeface="Montserrat"/>
              </a:rPr>
              <a:t>host_id</a:t>
            </a:r>
            <a:br>
              <a:rPr lang="en-GB" sz="2000" b="1" i="0" u="none" strike="noStrike" cap="none">
                <a:solidFill>
                  <a:schemeClr val="lt1"/>
                </a:solidFill>
                <a:latin typeface="Montserrat"/>
                <a:ea typeface="Montserrat"/>
                <a:cs typeface="Montserrat"/>
                <a:sym typeface="Montserrat"/>
              </a:rPr>
            </a:br>
            <a:r>
              <a:rPr lang="en-GB" sz="1400" b="1" i="0" u="none" strike="noStrike" cap="none">
                <a:solidFill>
                  <a:schemeClr val="lt1"/>
                </a:solidFill>
                <a:latin typeface="Montserrat"/>
                <a:ea typeface="Montserrat"/>
                <a:cs typeface="Montserrat"/>
                <a:sym typeface="Montserrat"/>
              </a:rPr>
              <a:t>unique id for host</a:t>
            </a:r>
            <a:endParaRPr sz="1400" b="0" i="0" u="none" strike="noStrike" cap="none">
              <a:solidFill>
                <a:srgbClr val="00717D"/>
              </a:solidFill>
              <a:latin typeface="Arial"/>
              <a:ea typeface="Arial"/>
              <a:cs typeface="Arial"/>
              <a:sym typeface="Arial"/>
            </a:endParaRPr>
          </a:p>
        </p:txBody>
      </p:sp>
      <p:sp>
        <p:nvSpPr>
          <p:cNvPr id="66" name="Google Shape;66;p3"/>
          <p:cNvSpPr txBox="1"/>
          <p:nvPr/>
        </p:nvSpPr>
        <p:spPr>
          <a:xfrm>
            <a:off x="7493470" y="534327"/>
            <a:ext cx="1650530" cy="624114"/>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Arial"/>
              <a:buNone/>
            </a:pPr>
            <a:r>
              <a:rPr lang="en-GB" sz="2000" b="1" i="0" u="none" strike="noStrike" cap="none">
                <a:solidFill>
                  <a:schemeClr val="lt1"/>
                </a:solidFill>
                <a:latin typeface="Montserrat"/>
                <a:ea typeface="Montserrat"/>
                <a:cs typeface="Montserrat"/>
                <a:sym typeface="Montserrat"/>
              </a:rPr>
              <a:t>longitude</a:t>
            </a:r>
            <a:br>
              <a:rPr lang="en-GB" sz="2000" b="1" i="0" u="none" strike="noStrike" cap="none">
                <a:solidFill>
                  <a:schemeClr val="lt1"/>
                </a:solidFill>
                <a:latin typeface="Montserrat"/>
                <a:ea typeface="Montserrat"/>
                <a:cs typeface="Montserrat"/>
                <a:sym typeface="Montserrat"/>
              </a:rPr>
            </a:br>
            <a:r>
              <a:rPr lang="en-GB" sz="1400" b="1" i="0" u="none" strike="noStrike" cap="none">
                <a:solidFill>
                  <a:schemeClr val="lt1"/>
                </a:solidFill>
                <a:latin typeface="Montserrat"/>
                <a:ea typeface="Montserrat"/>
                <a:cs typeface="Montserrat"/>
                <a:sym typeface="Montserrat"/>
              </a:rPr>
              <a:t>coordinate</a:t>
            </a:r>
            <a:endParaRPr sz="1400" b="0" i="0" u="none" strike="noStrike" cap="none">
              <a:solidFill>
                <a:srgbClr val="00717D"/>
              </a:solidFill>
              <a:latin typeface="Arial"/>
              <a:ea typeface="Arial"/>
              <a:cs typeface="Arial"/>
              <a:sym typeface="Arial"/>
            </a:endParaRPr>
          </a:p>
        </p:txBody>
      </p:sp>
      <p:sp>
        <p:nvSpPr>
          <p:cNvPr id="67" name="Google Shape;67;p3"/>
          <p:cNvSpPr txBox="1"/>
          <p:nvPr/>
        </p:nvSpPr>
        <p:spPr>
          <a:xfrm>
            <a:off x="6231885" y="312989"/>
            <a:ext cx="1373400" cy="624114"/>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Arial"/>
              <a:buNone/>
            </a:pPr>
            <a:r>
              <a:rPr lang="en-GB" sz="2000" b="1" i="0" u="none" strike="noStrike" cap="none">
                <a:solidFill>
                  <a:schemeClr val="lt1"/>
                </a:solidFill>
                <a:latin typeface="Montserrat"/>
                <a:ea typeface="Montserrat"/>
                <a:cs typeface="Montserrat"/>
                <a:sym typeface="Montserrat"/>
              </a:rPr>
              <a:t>latitude</a:t>
            </a:r>
            <a:br>
              <a:rPr lang="en-GB" sz="2000" b="1" i="0" u="none" strike="noStrike" cap="none">
                <a:solidFill>
                  <a:schemeClr val="lt1"/>
                </a:solidFill>
                <a:latin typeface="Montserrat"/>
                <a:ea typeface="Montserrat"/>
                <a:cs typeface="Montserrat"/>
                <a:sym typeface="Montserrat"/>
              </a:rPr>
            </a:br>
            <a:r>
              <a:rPr lang="en-GB" sz="1400" b="1" i="0" u="none" strike="noStrike" cap="none">
                <a:solidFill>
                  <a:schemeClr val="lt1"/>
                </a:solidFill>
                <a:latin typeface="Montserrat"/>
                <a:ea typeface="Montserrat"/>
                <a:cs typeface="Montserrat"/>
                <a:sym typeface="Montserrat"/>
              </a:rPr>
              <a:t>coordinate</a:t>
            </a:r>
            <a:endParaRPr sz="1400" b="0" i="0" u="none" strike="noStrike" cap="none">
              <a:solidFill>
                <a:srgbClr val="00717D"/>
              </a:solidFill>
              <a:latin typeface="Arial"/>
              <a:ea typeface="Arial"/>
              <a:cs typeface="Arial"/>
              <a:sym typeface="Arial"/>
            </a:endParaRPr>
          </a:p>
        </p:txBody>
      </p:sp>
      <p:sp>
        <p:nvSpPr>
          <p:cNvPr id="68" name="Google Shape;68;p3"/>
          <p:cNvSpPr txBox="1"/>
          <p:nvPr/>
        </p:nvSpPr>
        <p:spPr>
          <a:xfrm>
            <a:off x="4938263" y="1125324"/>
            <a:ext cx="3380472" cy="624114"/>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Arial"/>
              <a:buNone/>
            </a:pPr>
            <a:r>
              <a:rPr lang="en-GB" sz="2000" b="1" i="0" u="none" strike="noStrike" cap="none">
                <a:solidFill>
                  <a:schemeClr val="lt1"/>
                </a:solidFill>
                <a:latin typeface="Montserrat"/>
                <a:ea typeface="Montserrat"/>
                <a:cs typeface="Montserrat"/>
                <a:sym typeface="Montserrat"/>
              </a:rPr>
              <a:t>neighbourhood_group</a:t>
            </a:r>
            <a:br>
              <a:rPr lang="en-GB" sz="2000" b="1" i="0" u="none" strike="noStrike" cap="none">
                <a:solidFill>
                  <a:schemeClr val="lt1"/>
                </a:solidFill>
                <a:latin typeface="Montserrat"/>
                <a:ea typeface="Montserrat"/>
                <a:cs typeface="Montserrat"/>
                <a:sym typeface="Montserrat"/>
              </a:rPr>
            </a:br>
            <a:r>
              <a:rPr lang="en-GB" sz="1400" b="1" i="0" u="none" strike="noStrike" cap="none">
                <a:solidFill>
                  <a:schemeClr val="lt1"/>
                </a:solidFill>
                <a:latin typeface="Montserrat"/>
                <a:ea typeface="Montserrat"/>
                <a:cs typeface="Montserrat"/>
                <a:sym typeface="Montserrat"/>
              </a:rPr>
              <a:t>a group of area, 5 unique hoods</a:t>
            </a:r>
            <a:endParaRPr sz="1400" b="0" i="0" u="none" strike="noStrike" cap="none">
              <a:solidFill>
                <a:srgbClr val="00717D"/>
              </a:solidFill>
              <a:latin typeface="Arial"/>
              <a:ea typeface="Arial"/>
              <a:cs typeface="Arial"/>
              <a:sym typeface="Arial"/>
            </a:endParaRPr>
          </a:p>
        </p:txBody>
      </p:sp>
      <p:sp>
        <p:nvSpPr>
          <p:cNvPr id="69" name="Google Shape;69;p3"/>
          <p:cNvSpPr txBox="1"/>
          <p:nvPr/>
        </p:nvSpPr>
        <p:spPr>
          <a:xfrm>
            <a:off x="4016595" y="2741534"/>
            <a:ext cx="2514835" cy="624114"/>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Arial"/>
              <a:buNone/>
            </a:pPr>
            <a:r>
              <a:rPr lang="en-GB" sz="2000" b="1" i="0" u="none" strike="noStrike" cap="none">
                <a:solidFill>
                  <a:schemeClr val="lt1"/>
                </a:solidFill>
                <a:latin typeface="Montserrat"/>
                <a:ea typeface="Montserrat"/>
                <a:cs typeface="Montserrat"/>
                <a:sym typeface="Montserrat"/>
              </a:rPr>
              <a:t>room_type</a:t>
            </a:r>
            <a:br>
              <a:rPr lang="en-GB" sz="2000" b="1" i="0" u="none" strike="noStrike" cap="none">
                <a:solidFill>
                  <a:schemeClr val="lt1"/>
                </a:solidFill>
                <a:latin typeface="Montserrat"/>
                <a:ea typeface="Montserrat"/>
                <a:cs typeface="Montserrat"/>
                <a:sym typeface="Montserrat"/>
              </a:rPr>
            </a:br>
            <a:r>
              <a:rPr lang="en-GB" sz="1400" b="1" i="0" u="none" strike="noStrike" cap="none">
                <a:solidFill>
                  <a:schemeClr val="lt1"/>
                </a:solidFill>
                <a:latin typeface="Montserrat"/>
                <a:ea typeface="Montserrat"/>
                <a:cs typeface="Montserrat"/>
                <a:sym typeface="Montserrat"/>
              </a:rPr>
              <a:t>3 unique room types</a:t>
            </a:r>
            <a:endParaRPr sz="1400" b="0" i="0" u="none" strike="noStrike" cap="none">
              <a:solidFill>
                <a:srgbClr val="00717D"/>
              </a:solidFill>
              <a:latin typeface="Arial"/>
              <a:ea typeface="Arial"/>
              <a:cs typeface="Arial"/>
              <a:sym typeface="Arial"/>
            </a:endParaRPr>
          </a:p>
        </p:txBody>
      </p:sp>
      <p:sp>
        <p:nvSpPr>
          <p:cNvPr id="70" name="Google Shape;70;p3"/>
          <p:cNvSpPr txBox="1"/>
          <p:nvPr/>
        </p:nvSpPr>
        <p:spPr>
          <a:xfrm>
            <a:off x="6650070" y="2741025"/>
            <a:ext cx="2307657" cy="624114"/>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Arial"/>
              <a:buNone/>
            </a:pPr>
            <a:r>
              <a:rPr lang="en-GB" sz="2000" b="1" i="0" u="none" strike="noStrike" cap="none">
                <a:solidFill>
                  <a:schemeClr val="lt1"/>
                </a:solidFill>
                <a:latin typeface="Montserrat"/>
                <a:ea typeface="Montserrat"/>
                <a:cs typeface="Montserrat"/>
                <a:sym typeface="Montserrat"/>
              </a:rPr>
              <a:t>availability_365</a:t>
            </a:r>
            <a:br>
              <a:rPr lang="en-GB" sz="2000" b="1" i="0" u="none" strike="noStrike" cap="none">
                <a:solidFill>
                  <a:schemeClr val="lt1"/>
                </a:solidFill>
                <a:latin typeface="Montserrat"/>
                <a:ea typeface="Montserrat"/>
                <a:cs typeface="Montserrat"/>
                <a:sym typeface="Montserrat"/>
              </a:rPr>
            </a:br>
            <a:r>
              <a:rPr lang="en-GB" sz="1400" b="1" i="0" u="none" strike="noStrike" cap="none">
                <a:solidFill>
                  <a:schemeClr val="lt1"/>
                </a:solidFill>
                <a:latin typeface="Montserrat"/>
                <a:ea typeface="Montserrat"/>
                <a:cs typeface="Montserrat"/>
                <a:sym typeface="Montserrat"/>
              </a:rPr>
              <a:t>number of days a host is available</a:t>
            </a:r>
            <a:endParaRPr sz="1400" b="0" i="0" u="none" strike="noStrike" cap="none">
              <a:solidFill>
                <a:srgbClr val="00717D"/>
              </a:solidFill>
              <a:latin typeface="Arial"/>
              <a:ea typeface="Arial"/>
              <a:cs typeface="Arial"/>
              <a:sym typeface="Arial"/>
            </a:endParaRPr>
          </a:p>
        </p:txBody>
      </p:sp>
      <p:sp>
        <p:nvSpPr>
          <p:cNvPr id="71" name="Google Shape;71;p3"/>
          <p:cNvSpPr txBox="1"/>
          <p:nvPr/>
        </p:nvSpPr>
        <p:spPr>
          <a:xfrm>
            <a:off x="3131945" y="4163805"/>
            <a:ext cx="3189028" cy="624114"/>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Arial"/>
              <a:buNone/>
            </a:pPr>
            <a:r>
              <a:rPr lang="en-GB" sz="2000" b="1" i="0" u="none" strike="noStrike" cap="none">
                <a:solidFill>
                  <a:schemeClr val="lt1"/>
                </a:solidFill>
                <a:latin typeface="Montserrat"/>
                <a:ea typeface="Montserrat"/>
                <a:cs typeface="Montserrat"/>
                <a:sym typeface="Montserrat"/>
              </a:rPr>
              <a:t>reviews_per_month</a:t>
            </a:r>
            <a:br>
              <a:rPr lang="en-GB" sz="2000" b="1" i="0" u="none" strike="noStrike" cap="none">
                <a:solidFill>
                  <a:schemeClr val="lt1"/>
                </a:solidFill>
                <a:latin typeface="Montserrat"/>
                <a:ea typeface="Montserrat"/>
                <a:cs typeface="Montserrat"/>
                <a:sym typeface="Montserrat"/>
              </a:rPr>
            </a:br>
            <a:r>
              <a:rPr lang="en-GB" sz="1400" b="1" i="0" u="none" strike="noStrike" cap="none">
                <a:solidFill>
                  <a:schemeClr val="lt1"/>
                </a:solidFill>
                <a:latin typeface="Montserrat"/>
                <a:ea typeface="Montserrat"/>
                <a:cs typeface="Montserrat"/>
                <a:sym typeface="Montserrat"/>
              </a:rPr>
              <a:t>rate of review given per month</a:t>
            </a:r>
            <a:endParaRPr sz="1400" b="0" i="0" u="none" strike="noStrike" cap="none">
              <a:solidFill>
                <a:srgbClr val="00717D"/>
              </a:solidFill>
              <a:latin typeface="Arial"/>
              <a:ea typeface="Arial"/>
              <a:cs typeface="Arial"/>
              <a:sym typeface="Arial"/>
            </a:endParaRPr>
          </a:p>
        </p:txBody>
      </p:sp>
      <p:sp>
        <p:nvSpPr>
          <p:cNvPr id="72" name="Google Shape;72;p3"/>
          <p:cNvSpPr txBox="1"/>
          <p:nvPr/>
        </p:nvSpPr>
        <p:spPr>
          <a:xfrm>
            <a:off x="6731575" y="1792514"/>
            <a:ext cx="2308681" cy="624114"/>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Arial"/>
              <a:buNone/>
            </a:pPr>
            <a:r>
              <a:rPr lang="en-GB" sz="2000" b="1" i="0" u="none" strike="noStrike" cap="none">
                <a:solidFill>
                  <a:schemeClr val="lt1"/>
                </a:solidFill>
                <a:latin typeface="Montserrat"/>
                <a:ea typeface="Montserrat"/>
                <a:cs typeface="Montserrat"/>
                <a:sym typeface="Montserrat"/>
              </a:rPr>
              <a:t>neighbourhood</a:t>
            </a:r>
            <a:br>
              <a:rPr lang="en-GB" sz="2000" b="1" i="0" u="none" strike="noStrike" cap="none">
                <a:solidFill>
                  <a:schemeClr val="lt1"/>
                </a:solidFill>
                <a:latin typeface="Montserrat"/>
                <a:ea typeface="Montserrat"/>
                <a:cs typeface="Montserrat"/>
                <a:sym typeface="Montserrat"/>
              </a:rPr>
            </a:br>
            <a:r>
              <a:rPr lang="en-GB" sz="1400" b="1" i="0" u="none" strike="noStrike" cap="none">
                <a:solidFill>
                  <a:schemeClr val="lt1"/>
                </a:solidFill>
                <a:latin typeface="Montserrat"/>
                <a:ea typeface="Montserrat"/>
                <a:cs typeface="Montserrat"/>
                <a:sym typeface="Montserrat"/>
              </a:rPr>
              <a:t>falls under group</a:t>
            </a:r>
            <a:endParaRPr sz="1400" b="0" i="0" u="none" strike="noStrike" cap="none">
              <a:solidFill>
                <a:srgbClr val="00717D"/>
              </a:solidFill>
              <a:latin typeface="Arial"/>
              <a:ea typeface="Arial"/>
              <a:cs typeface="Arial"/>
              <a:sym typeface="Arial"/>
            </a:endParaRPr>
          </a:p>
        </p:txBody>
      </p:sp>
      <p:sp>
        <p:nvSpPr>
          <p:cNvPr id="73" name="Google Shape;73;p3"/>
          <p:cNvSpPr txBox="1"/>
          <p:nvPr/>
        </p:nvSpPr>
        <p:spPr>
          <a:xfrm>
            <a:off x="5031725" y="2009514"/>
            <a:ext cx="1886860" cy="624114"/>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Arial"/>
              <a:buNone/>
            </a:pPr>
            <a:r>
              <a:rPr lang="en-GB" sz="2000" b="1" i="0" u="none" strike="noStrike" cap="none">
                <a:solidFill>
                  <a:schemeClr val="lt1"/>
                </a:solidFill>
                <a:latin typeface="Montserrat"/>
                <a:ea typeface="Montserrat"/>
                <a:cs typeface="Montserrat"/>
                <a:sym typeface="Montserrat"/>
              </a:rPr>
              <a:t>price</a:t>
            </a:r>
            <a:br>
              <a:rPr lang="en-GB" sz="2000" b="1" i="0" u="none" strike="noStrike" cap="none">
                <a:solidFill>
                  <a:schemeClr val="lt1"/>
                </a:solidFill>
                <a:latin typeface="Montserrat"/>
                <a:ea typeface="Montserrat"/>
                <a:cs typeface="Montserrat"/>
                <a:sym typeface="Montserrat"/>
              </a:rPr>
            </a:br>
            <a:r>
              <a:rPr lang="en-GB" sz="1400" b="1" i="0" u="none" strike="noStrike" cap="none">
                <a:solidFill>
                  <a:schemeClr val="lt1"/>
                </a:solidFill>
                <a:latin typeface="Montserrat"/>
                <a:ea typeface="Montserrat"/>
                <a:cs typeface="Montserrat"/>
                <a:sym typeface="Montserrat"/>
              </a:rPr>
              <a:t>price of property</a:t>
            </a:r>
            <a:endParaRPr sz="1400" b="0" i="0" u="none" strike="noStrike" cap="none">
              <a:solidFill>
                <a:srgbClr val="00717D"/>
              </a:solidFill>
              <a:latin typeface="Arial"/>
              <a:ea typeface="Arial"/>
              <a:cs typeface="Arial"/>
              <a:sym typeface="Arial"/>
            </a:endParaRPr>
          </a:p>
        </p:txBody>
      </p:sp>
      <p:sp>
        <p:nvSpPr>
          <p:cNvPr id="74" name="Google Shape;74;p3"/>
          <p:cNvSpPr txBox="1"/>
          <p:nvPr/>
        </p:nvSpPr>
        <p:spPr>
          <a:xfrm>
            <a:off x="2795582" y="3442901"/>
            <a:ext cx="3123960" cy="624114"/>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Arial"/>
              <a:buNone/>
            </a:pPr>
            <a:r>
              <a:rPr lang="en-GB" sz="2000" b="1" i="0" u="none" strike="noStrike" cap="none">
                <a:solidFill>
                  <a:schemeClr val="lt1"/>
                </a:solidFill>
                <a:latin typeface="Montserrat"/>
                <a:ea typeface="Montserrat"/>
                <a:cs typeface="Montserrat"/>
                <a:sym typeface="Montserrat"/>
              </a:rPr>
              <a:t>minimum_nights</a:t>
            </a:r>
            <a:br>
              <a:rPr lang="en-GB" sz="2000" b="1" i="0" u="none" strike="noStrike" cap="none">
                <a:solidFill>
                  <a:schemeClr val="lt1"/>
                </a:solidFill>
                <a:latin typeface="Montserrat"/>
                <a:ea typeface="Montserrat"/>
                <a:cs typeface="Montserrat"/>
                <a:sym typeface="Montserrat"/>
              </a:rPr>
            </a:br>
            <a:r>
              <a:rPr lang="en-GB" sz="1400" b="1" i="0" u="none" strike="noStrike" cap="none">
                <a:solidFill>
                  <a:schemeClr val="lt1"/>
                </a:solidFill>
                <a:latin typeface="Montserrat"/>
                <a:ea typeface="Montserrat"/>
                <a:cs typeface="Montserrat"/>
                <a:sym typeface="Montserrat"/>
              </a:rPr>
              <a:t>minimum nights stay required</a:t>
            </a:r>
            <a:endParaRPr sz="1400" b="0" i="0" u="none" strike="noStrike" cap="none">
              <a:solidFill>
                <a:srgbClr val="00717D"/>
              </a:solidFill>
              <a:latin typeface="Arial"/>
              <a:ea typeface="Arial"/>
              <a:cs typeface="Arial"/>
              <a:sym typeface="Arial"/>
            </a:endParaRPr>
          </a:p>
        </p:txBody>
      </p:sp>
      <p:sp>
        <p:nvSpPr>
          <p:cNvPr id="75" name="Google Shape;75;p3"/>
          <p:cNvSpPr txBox="1"/>
          <p:nvPr/>
        </p:nvSpPr>
        <p:spPr>
          <a:xfrm>
            <a:off x="2706914" y="2155986"/>
            <a:ext cx="2481943" cy="624114"/>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Arial"/>
              <a:buNone/>
            </a:pPr>
            <a:r>
              <a:rPr lang="en-GB" sz="2000" b="1" i="0" u="none" strike="noStrike" cap="none">
                <a:solidFill>
                  <a:schemeClr val="lt1"/>
                </a:solidFill>
                <a:latin typeface="Montserrat"/>
                <a:ea typeface="Montserrat"/>
                <a:cs typeface="Montserrat"/>
                <a:sym typeface="Montserrat"/>
              </a:rPr>
              <a:t>calculated_host_listing_count</a:t>
            </a:r>
            <a:br>
              <a:rPr lang="en-GB" sz="2000" b="1" i="0" u="none" strike="noStrike" cap="none">
                <a:solidFill>
                  <a:schemeClr val="lt1"/>
                </a:solidFill>
                <a:latin typeface="Montserrat"/>
                <a:ea typeface="Montserrat"/>
                <a:cs typeface="Montserrat"/>
                <a:sym typeface="Montserrat"/>
              </a:rPr>
            </a:br>
            <a:r>
              <a:rPr lang="en-GB" sz="1400" b="1" i="0" u="none" strike="noStrike" cap="none">
                <a:solidFill>
                  <a:schemeClr val="lt1"/>
                </a:solidFill>
                <a:latin typeface="Montserrat"/>
                <a:ea typeface="Montserrat"/>
                <a:cs typeface="Montserrat"/>
                <a:sym typeface="Montserrat"/>
              </a:rPr>
              <a:t>no of registered listing under a host</a:t>
            </a:r>
            <a:endParaRPr sz="1400" b="0" i="0" u="none" strike="noStrike" cap="none">
              <a:solidFill>
                <a:srgbClr val="00717D"/>
              </a:solidFill>
              <a:latin typeface="Arial"/>
              <a:ea typeface="Arial"/>
              <a:cs typeface="Arial"/>
              <a:sym typeface="Arial"/>
            </a:endParaRPr>
          </a:p>
        </p:txBody>
      </p:sp>
      <p:sp>
        <p:nvSpPr>
          <p:cNvPr id="76" name="Google Shape;76;p3"/>
          <p:cNvSpPr txBox="1"/>
          <p:nvPr/>
        </p:nvSpPr>
        <p:spPr>
          <a:xfrm>
            <a:off x="6531430" y="4129643"/>
            <a:ext cx="2556889" cy="624114"/>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Arial"/>
              <a:buNone/>
            </a:pPr>
            <a:r>
              <a:rPr lang="en-GB" sz="2000" b="1" i="0" u="none" strike="noStrike" cap="none">
                <a:solidFill>
                  <a:schemeClr val="lt1"/>
                </a:solidFill>
                <a:latin typeface="Montserrat"/>
                <a:ea typeface="Montserrat"/>
                <a:cs typeface="Montserrat"/>
                <a:sym typeface="Montserrat"/>
              </a:rPr>
              <a:t>last_review</a:t>
            </a:r>
            <a:br>
              <a:rPr lang="en-GB" sz="2000" b="1" i="0" u="none" strike="noStrike" cap="none">
                <a:solidFill>
                  <a:schemeClr val="lt1"/>
                </a:solidFill>
                <a:latin typeface="Montserrat"/>
                <a:ea typeface="Montserrat"/>
                <a:cs typeface="Montserrat"/>
                <a:sym typeface="Montserrat"/>
              </a:rPr>
            </a:br>
            <a:r>
              <a:rPr lang="en-GB" sz="1400" b="1" i="0" u="none" strike="noStrike" cap="none">
                <a:solidFill>
                  <a:schemeClr val="lt1"/>
                </a:solidFill>
                <a:latin typeface="Montserrat"/>
                <a:ea typeface="Montserrat"/>
                <a:cs typeface="Montserrat"/>
                <a:sym typeface="Montserrat"/>
              </a:rPr>
              <a:t>date of last review given</a:t>
            </a:r>
            <a:endParaRPr sz="1400" b="0" i="0" u="none" strike="noStrike" cap="none">
              <a:solidFill>
                <a:srgbClr val="00717D"/>
              </a:solidFill>
              <a:latin typeface="Arial"/>
              <a:ea typeface="Arial"/>
              <a:cs typeface="Arial"/>
              <a:sym typeface="Arial"/>
            </a:endParaRPr>
          </a:p>
        </p:txBody>
      </p:sp>
      <p:sp>
        <p:nvSpPr>
          <p:cNvPr id="77" name="Google Shape;77;p3"/>
          <p:cNvSpPr txBox="1"/>
          <p:nvPr/>
        </p:nvSpPr>
        <p:spPr>
          <a:xfrm>
            <a:off x="51128" y="2264296"/>
            <a:ext cx="2655785" cy="123110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800" b="1" i="0" u="none" strike="noStrike" cap="none" dirty="0">
                <a:solidFill>
                  <a:schemeClr val="dk2"/>
                </a:solidFill>
                <a:latin typeface="Arial Rounded MT Bold" panose="020F0704030504030204" pitchFamily="34" charset="0"/>
                <a:ea typeface="Arial Rounded"/>
                <a:cs typeface="Arial Rounded"/>
                <a:sym typeface="Arial Rounded"/>
              </a:rPr>
              <a:t>Null count:</a:t>
            </a:r>
            <a:endParaRPr dirty="0">
              <a:latin typeface="Arial Rounded MT Bold" panose="020F0704030504030204" pitchFamily="34" charset="0"/>
            </a:endParaRPr>
          </a:p>
          <a:p>
            <a:pPr marL="0" marR="0" lvl="0" indent="0" algn="l" rtl="0">
              <a:lnSpc>
                <a:spcPct val="100000"/>
              </a:lnSpc>
              <a:spcBef>
                <a:spcPts val="0"/>
              </a:spcBef>
              <a:spcAft>
                <a:spcPts val="0"/>
              </a:spcAft>
              <a:buNone/>
            </a:pPr>
            <a:r>
              <a:rPr lang="en-GB" sz="1400" b="1" i="0" u="none" strike="noStrike" cap="none" dirty="0">
                <a:solidFill>
                  <a:schemeClr val="dk2"/>
                </a:solidFill>
                <a:latin typeface="Arial Rounded MT Bold" panose="020F0704030504030204" pitchFamily="34" charset="0"/>
                <a:ea typeface="Arial Rounded"/>
                <a:cs typeface="Arial Rounded"/>
                <a:sym typeface="Arial Rounded"/>
              </a:rPr>
              <a:t>name - 16</a:t>
            </a:r>
            <a:endParaRPr dirty="0">
              <a:latin typeface="Arial Rounded MT Bold" panose="020F0704030504030204" pitchFamily="34" charset="0"/>
            </a:endParaRPr>
          </a:p>
          <a:p>
            <a:pPr marL="0" marR="0" lvl="0" indent="0" algn="l" rtl="0">
              <a:lnSpc>
                <a:spcPct val="100000"/>
              </a:lnSpc>
              <a:spcBef>
                <a:spcPts val="0"/>
              </a:spcBef>
              <a:spcAft>
                <a:spcPts val="0"/>
              </a:spcAft>
              <a:buNone/>
            </a:pPr>
            <a:r>
              <a:rPr lang="en-GB" sz="1400" b="1" i="0" u="none" strike="noStrike" cap="none" dirty="0" err="1">
                <a:solidFill>
                  <a:schemeClr val="dk2"/>
                </a:solidFill>
                <a:latin typeface="Arial Rounded MT Bold" panose="020F0704030504030204" pitchFamily="34" charset="0"/>
                <a:ea typeface="Arial Rounded"/>
                <a:cs typeface="Arial Rounded"/>
                <a:sym typeface="Arial Rounded"/>
              </a:rPr>
              <a:t>host_name</a:t>
            </a:r>
            <a:r>
              <a:rPr lang="en-GB" sz="1400" b="1" i="0" u="none" strike="noStrike" cap="none" dirty="0">
                <a:solidFill>
                  <a:schemeClr val="dk2"/>
                </a:solidFill>
                <a:latin typeface="Arial Rounded MT Bold" panose="020F0704030504030204" pitchFamily="34" charset="0"/>
                <a:ea typeface="Arial Rounded"/>
                <a:cs typeface="Arial Rounded"/>
                <a:sym typeface="Arial Rounded"/>
              </a:rPr>
              <a:t> – 21</a:t>
            </a:r>
            <a:endParaRPr dirty="0">
              <a:latin typeface="Arial Rounded MT Bold" panose="020F0704030504030204" pitchFamily="34" charset="0"/>
            </a:endParaRPr>
          </a:p>
          <a:p>
            <a:pPr marL="0" marR="0" lvl="0" indent="0" algn="l" rtl="0">
              <a:lnSpc>
                <a:spcPct val="100000"/>
              </a:lnSpc>
              <a:spcBef>
                <a:spcPts val="0"/>
              </a:spcBef>
              <a:spcAft>
                <a:spcPts val="0"/>
              </a:spcAft>
              <a:buNone/>
            </a:pPr>
            <a:r>
              <a:rPr lang="en-GB" sz="1400" b="1" i="0" u="none" strike="noStrike" cap="none" dirty="0" err="1">
                <a:solidFill>
                  <a:schemeClr val="dk2"/>
                </a:solidFill>
                <a:latin typeface="Arial Rounded MT Bold" panose="020F0704030504030204" pitchFamily="34" charset="0"/>
                <a:ea typeface="Arial Rounded"/>
                <a:cs typeface="Arial Rounded"/>
                <a:sym typeface="Arial Rounded"/>
              </a:rPr>
              <a:t>last_review</a:t>
            </a:r>
            <a:r>
              <a:rPr lang="en-GB" sz="1400" b="1" i="0" u="none" strike="noStrike" cap="none" dirty="0">
                <a:solidFill>
                  <a:schemeClr val="dk2"/>
                </a:solidFill>
                <a:latin typeface="Arial Rounded MT Bold" panose="020F0704030504030204" pitchFamily="34" charset="0"/>
                <a:ea typeface="Arial Rounded"/>
                <a:cs typeface="Arial Rounded"/>
                <a:sym typeface="Arial Rounded"/>
              </a:rPr>
              <a:t> – 10052</a:t>
            </a:r>
            <a:endParaRPr dirty="0">
              <a:latin typeface="Arial Rounded MT Bold" panose="020F0704030504030204" pitchFamily="34" charset="0"/>
            </a:endParaRPr>
          </a:p>
          <a:p>
            <a:pPr marL="0" marR="0" lvl="0" indent="0" algn="l" rtl="0">
              <a:lnSpc>
                <a:spcPct val="100000"/>
              </a:lnSpc>
              <a:spcBef>
                <a:spcPts val="0"/>
              </a:spcBef>
              <a:spcAft>
                <a:spcPts val="0"/>
              </a:spcAft>
              <a:buNone/>
            </a:pPr>
            <a:r>
              <a:rPr lang="en-GB" sz="1400" b="1" i="0" u="none" strike="noStrike" cap="none" dirty="0" err="1">
                <a:solidFill>
                  <a:schemeClr val="dk2"/>
                </a:solidFill>
                <a:latin typeface="Arial Rounded MT Bold" panose="020F0704030504030204" pitchFamily="34" charset="0"/>
                <a:ea typeface="Arial Rounded"/>
                <a:cs typeface="Arial Rounded"/>
                <a:sym typeface="Arial Rounded"/>
              </a:rPr>
              <a:t>reviews_per_month</a:t>
            </a:r>
            <a:r>
              <a:rPr lang="en-GB" sz="1400" b="1" i="0" u="none" strike="noStrike" cap="none" dirty="0">
                <a:solidFill>
                  <a:schemeClr val="dk2"/>
                </a:solidFill>
                <a:latin typeface="Arial Rounded MT Bold" panose="020F0704030504030204" pitchFamily="34" charset="0"/>
                <a:ea typeface="Arial Rounded"/>
                <a:cs typeface="Arial Rounded"/>
                <a:sym typeface="Arial Rounded"/>
              </a:rPr>
              <a:t> - 10052</a:t>
            </a:r>
            <a:endParaRPr dirty="0">
              <a:latin typeface="Arial Rounded MT Bold" panose="020F07040305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4"/>
          <p:cNvPicPr preferRelativeResize="0"/>
          <p:nvPr/>
        </p:nvPicPr>
        <p:blipFill rotWithShape="1">
          <a:blip r:embed="rId3">
            <a:alphaModFix/>
          </a:blip>
          <a:srcRect/>
          <a:stretch/>
        </p:blipFill>
        <p:spPr>
          <a:xfrm>
            <a:off x="-94342" y="0"/>
            <a:ext cx="2627085" cy="5143500"/>
          </a:xfrm>
          <a:prstGeom prst="rect">
            <a:avLst/>
          </a:prstGeom>
          <a:noFill/>
          <a:ln>
            <a:noFill/>
          </a:ln>
          <a:effectLst>
            <a:reflection endPos="0" dist="50800" dir="5400000" sy="-100000" algn="bl" rotWithShape="0"/>
          </a:effectLst>
        </p:spPr>
      </p:pic>
      <p:sp>
        <p:nvSpPr>
          <p:cNvPr id="83" name="Google Shape;83;p4"/>
          <p:cNvSpPr txBox="1"/>
          <p:nvPr/>
        </p:nvSpPr>
        <p:spPr>
          <a:xfrm>
            <a:off x="-87086" y="467928"/>
            <a:ext cx="2706914" cy="6155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3400" b="1" dirty="0">
                <a:solidFill>
                  <a:schemeClr val="dk2"/>
                </a:solidFill>
                <a:latin typeface="Arial Rounded MT Bold" panose="020F0704030504030204" pitchFamily="34" charset="0"/>
                <a:ea typeface="Arial Rounded"/>
                <a:cs typeface="Arial Rounded"/>
                <a:sym typeface="Arial Rounded"/>
              </a:rPr>
              <a:t>WordCloud</a:t>
            </a:r>
            <a:endParaRPr sz="34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84" name="Google Shape;84;p4"/>
          <p:cNvSpPr txBox="1">
            <a:spLocks noGrp="1"/>
          </p:cNvSpPr>
          <p:nvPr>
            <p:ph type="ctrTitle"/>
          </p:nvPr>
        </p:nvSpPr>
        <p:spPr>
          <a:xfrm>
            <a:off x="2619828" y="3832952"/>
            <a:ext cx="5523035" cy="58057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2800" b="1" dirty="0" err="1">
                <a:solidFill>
                  <a:schemeClr val="lt1"/>
                </a:solidFill>
                <a:latin typeface="Montserrat"/>
                <a:ea typeface="Montserrat"/>
                <a:cs typeface="Montserrat"/>
                <a:sym typeface="Montserrat"/>
              </a:rPr>
              <a:t>Wordcloud</a:t>
            </a:r>
            <a:r>
              <a:rPr lang="en-GB" sz="2800" b="1" dirty="0">
                <a:solidFill>
                  <a:schemeClr val="lt1"/>
                </a:solidFill>
                <a:latin typeface="Montserrat"/>
                <a:ea typeface="Montserrat"/>
                <a:cs typeface="Montserrat"/>
                <a:sym typeface="Montserrat"/>
              </a:rPr>
              <a:t> Image</a:t>
            </a:r>
            <a:endParaRPr sz="2800" dirty="0">
              <a:latin typeface="Montserrat"/>
              <a:ea typeface="Montserrat"/>
              <a:cs typeface="Montserrat"/>
              <a:sym typeface="Montserrat"/>
            </a:endParaRPr>
          </a:p>
        </p:txBody>
      </p:sp>
      <p:sp>
        <p:nvSpPr>
          <p:cNvPr id="86" name="Google Shape;86;p4"/>
          <p:cNvSpPr txBox="1"/>
          <p:nvPr/>
        </p:nvSpPr>
        <p:spPr>
          <a:xfrm>
            <a:off x="2662072" y="4463142"/>
            <a:ext cx="6308031"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b="1" dirty="0">
                <a:solidFill>
                  <a:schemeClr val="lt1"/>
                </a:solidFill>
                <a:latin typeface="Montserrat"/>
                <a:sym typeface="Montserrat"/>
              </a:rPr>
              <a:t>It shows all the frequently used words in dataset.</a:t>
            </a:r>
            <a:endParaRPr sz="1400" b="0" i="0" u="none" strike="noStrike" cap="none" dirty="0">
              <a:solidFill>
                <a:srgbClr val="00717D"/>
              </a:solidFill>
              <a:latin typeface="Arial"/>
              <a:ea typeface="Arial"/>
              <a:cs typeface="Arial"/>
              <a:sym typeface="Arial"/>
            </a:endParaRPr>
          </a:p>
        </p:txBody>
      </p:sp>
      <p:pic>
        <p:nvPicPr>
          <p:cNvPr id="3" name="Picture 2">
            <a:extLst>
              <a:ext uri="{FF2B5EF4-FFF2-40B4-BE49-F238E27FC236}">
                <a16:creationId xmlns:a16="http://schemas.microsoft.com/office/drawing/2014/main" id="{89464980-A396-453D-9388-F4DF08D2241F}"/>
              </a:ext>
            </a:extLst>
          </p:cNvPr>
          <p:cNvPicPr>
            <a:picLocks noChangeAspect="1"/>
          </p:cNvPicPr>
          <p:nvPr/>
        </p:nvPicPr>
        <p:blipFill>
          <a:blip r:embed="rId4"/>
          <a:stretch>
            <a:fillRect/>
          </a:stretch>
        </p:blipFill>
        <p:spPr>
          <a:xfrm>
            <a:off x="2539999" y="45720"/>
            <a:ext cx="6082382" cy="38387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5"/>
          <p:cNvPicPr preferRelativeResize="0"/>
          <p:nvPr/>
        </p:nvPicPr>
        <p:blipFill rotWithShape="1">
          <a:blip r:embed="rId3">
            <a:alphaModFix/>
          </a:blip>
          <a:srcRect/>
          <a:stretch/>
        </p:blipFill>
        <p:spPr>
          <a:xfrm>
            <a:off x="0" y="0"/>
            <a:ext cx="2627085" cy="5143500"/>
          </a:xfrm>
          <a:prstGeom prst="rect">
            <a:avLst/>
          </a:prstGeom>
          <a:noFill/>
          <a:ln>
            <a:noFill/>
          </a:ln>
          <a:effectLst>
            <a:reflection endPos="0" dist="50800" dir="5400000" sy="-100000" algn="bl" rotWithShape="0"/>
          </a:effectLst>
        </p:spPr>
      </p:pic>
      <p:sp>
        <p:nvSpPr>
          <p:cNvPr id="92" name="Google Shape;92;p5"/>
          <p:cNvSpPr txBox="1"/>
          <p:nvPr/>
        </p:nvSpPr>
        <p:spPr>
          <a:xfrm>
            <a:off x="0" y="467928"/>
            <a:ext cx="2706914"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3600" b="1" dirty="0">
                <a:solidFill>
                  <a:schemeClr val="dk2"/>
                </a:solidFill>
                <a:latin typeface="Arial Rounded MT Bold" panose="020F0704030504030204" pitchFamily="34" charset="0"/>
                <a:sym typeface="Arial Rounded"/>
              </a:rPr>
              <a:t>Top 50 words</a:t>
            </a:r>
            <a:endParaRPr dirty="0">
              <a:latin typeface="Arial Rounded MT Bold" panose="020F0704030504030204" pitchFamily="34" charset="0"/>
            </a:endParaRPr>
          </a:p>
        </p:txBody>
      </p:sp>
      <p:sp>
        <p:nvSpPr>
          <p:cNvPr id="96" name="Google Shape;96;p5"/>
          <p:cNvSpPr txBox="1"/>
          <p:nvPr/>
        </p:nvSpPr>
        <p:spPr>
          <a:xfrm>
            <a:off x="3069587" y="4197194"/>
            <a:ext cx="48768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b="1" dirty="0">
                <a:solidFill>
                  <a:schemeClr val="lt1"/>
                </a:solidFill>
                <a:latin typeface="Montserrat"/>
                <a:sym typeface="Montserrat"/>
              </a:rPr>
              <a:t>The above observation shows top 50 words with their frequency.</a:t>
            </a:r>
            <a:endParaRPr sz="1400" b="0" i="0" u="none" strike="noStrike" cap="none" dirty="0">
              <a:solidFill>
                <a:srgbClr val="000000"/>
              </a:solidFill>
              <a:sym typeface="Arial"/>
            </a:endParaRPr>
          </a:p>
        </p:txBody>
      </p:sp>
      <p:pic>
        <p:nvPicPr>
          <p:cNvPr id="3" name="Picture 2">
            <a:extLst>
              <a:ext uri="{FF2B5EF4-FFF2-40B4-BE49-F238E27FC236}">
                <a16:creationId xmlns:a16="http://schemas.microsoft.com/office/drawing/2014/main" id="{8B2D8962-1BFA-48F2-9E4D-3002BA15C941}"/>
              </a:ext>
            </a:extLst>
          </p:cNvPr>
          <p:cNvPicPr>
            <a:picLocks noChangeAspect="1"/>
          </p:cNvPicPr>
          <p:nvPr/>
        </p:nvPicPr>
        <p:blipFill>
          <a:blip r:embed="rId4"/>
          <a:stretch>
            <a:fillRect/>
          </a:stretch>
        </p:blipFill>
        <p:spPr>
          <a:xfrm>
            <a:off x="2627085" y="423125"/>
            <a:ext cx="6516915" cy="377406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6"/>
          <p:cNvPicPr preferRelativeResize="0"/>
          <p:nvPr/>
        </p:nvPicPr>
        <p:blipFill rotWithShape="1">
          <a:blip r:embed="rId3">
            <a:alphaModFix/>
          </a:blip>
          <a:srcRect/>
          <a:stretch/>
        </p:blipFill>
        <p:spPr>
          <a:xfrm>
            <a:off x="-1" y="0"/>
            <a:ext cx="2627085" cy="5143500"/>
          </a:xfrm>
          <a:prstGeom prst="rect">
            <a:avLst/>
          </a:prstGeom>
          <a:noFill/>
          <a:ln>
            <a:noFill/>
          </a:ln>
          <a:effectLst>
            <a:reflection endPos="0" dist="50800" dir="5400000" sy="-100000" algn="bl" rotWithShape="0"/>
          </a:effectLst>
        </p:spPr>
      </p:pic>
      <p:sp>
        <p:nvSpPr>
          <p:cNvPr id="102" name="Google Shape;102;p6"/>
          <p:cNvSpPr txBox="1"/>
          <p:nvPr/>
        </p:nvSpPr>
        <p:spPr>
          <a:xfrm>
            <a:off x="-50801" y="493170"/>
            <a:ext cx="2859315"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900" b="1" i="0" u="none" strike="noStrike" cap="none" dirty="0">
                <a:solidFill>
                  <a:schemeClr val="dk2"/>
                </a:solidFill>
                <a:latin typeface="Arial Rounded MT Bold" panose="020F0704030504030204" pitchFamily="34" charset="0"/>
                <a:ea typeface="Arial Rounded"/>
                <a:cs typeface="Arial Rounded"/>
                <a:sym typeface="Arial Rounded"/>
              </a:rPr>
              <a:t>Location of </a:t>
            </a:r>
            <a:r>
              <a:rPr lang="en-GB" sz="2650" b="1" i="0" u="none" strike="noStrike" cap="none" dirty="0">
                <a:solidFill>
                  <a:schemeClr val="dk2"/>
                </a:solidFill>
                <a:latin typeface="Arial Rounded MT Bold" panose="020F0704030504030204" pitchFamily="34" charset="0"/>
                <a:ea typeface="Arial Rounded"/>
                <a:cs typeface="Arial Rounded"/>
                <a:sym typeface="Arial Rounded"/>
              </a:rPr>
              <a:t>Neighbourhood</a:t>
            </a:r>
            <a:r>
              <a:rPr lang="en-GB" sz="2900" b="1" i="0" u="none" strike="noStrike" cap="none" dirty="0">
                <a:solidFill>
                  <a:schemeClr val="dk2"/>
                </a:solidFill>
                <a:latin typeface="Arial Rounded MT Bold" panose="020F0704030504030204" pitchFamily="34" charset="0"/>
                <a:ea typeface="Arial Rounded"/>
                <a:cs typeface="Arial Rounded"/>
                <a:sym typeface="Arial Rounded"/>
              </a:rPr>
              <a:t> Groups</a:t>
            </a:r>
            <a:endParaRPr sz="29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103" name="Google Shape;103;p6"/>
          <p:cNvSpPr txBox="1"/>
          <p:nvPr/>
        </p:nvSpPr>
        <p:spPr>
          <a:xfrm>
            <a:off x="0" y="2151574"/>
            <a:ext cx="2428834" cy="16004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400" b="1" i="0" u="none" strike="noStrike" cap="none">
                <a:solidFill>
                  <a:schemeClr val="dk2"/>
                </a:solidFill>
                <a:latin typeface="Arial Rounded MT Bold" panose="020F0704030504030204" pitchFamily="34" charset="0"/>
                <a:ea typeface="Arial Rounded"/>
                <a:cs typeface="Arial Rounded"/>
                <a:sym typeface="Arial Rounded"/>
              </a:rPr>
              <a:t>5 unique groups :</a:t>
            </a:r>
            <a:endParaRPr>
              <a:latin typeface="Arial Rounded MT Bold" panose="020F0704030504030204" pitchFamily="34" charset="0"/>
            </a:endParaRPr>
          </a:p>
          <a:p>
            <a:pPr marL="0" marR="0" lvl="0" indent="0" algn="l" rtl="0">
              <a:lnSpc>
                <a:spcPct val="100000"/>
              </a:lnSpc>
              <a:spcBef>
                <a:spcPts val="0"/>
              </a:spcBef>
              <a:spcAft>
                <a:spcPts val="0"/>
              </a:spcAft>
              <a:buNone/>
            </a:pPr>
            <a:r>
              <a:rPr lang="en-GB" sz="1400" b="1" i="0" u="none" strike="noStrike" cap="none">
                <a:solidFill>
                  <a:schemeClr val="dk2"/>
                </a:solidFill>
                <a:latin typeface="Arial Rounded MT Bold" panose="020F0704030504030204" pitchFamily="34" charset="0"/>
                <a:ea typeface="Arial Rounded"/>
                <a:cs typeface="Arial Rounded"/>
                <a:sym typeface="Arial Rounded"/>
              </a:rPr>
              <a:t>--------------------------</a:t>
            </a:r>
            <a:endParaRPr>
              <a:latin typeface="Arial Rounded MT Bold" panose="020F0704030504030204" pitchFamily="34" charset="0"/>
            </a:endParaRPr>
          </a:p>
          <a:p>
            <a:pPr marL="0" marR="0" lvl="0" indent="0" algn="l" rtl="0">
              <a:lnSpc>
                <a:spcPct val="100000"/>
              </a:lnSpc>
              <a:spcBef>
                <a:spcPts val="0"/>
              </a:spcBef>
              <a:spcAft>
                <a:spcPts val="0"/>
              </a:spcAft>
              <a:buNone/>
            </a:pPr>
            <a:r>
              <a:rPr lang="en-GB" sz="1400" b="1" i="0" u="none" strike="noStrike" cap="none">
                <a:solidFill>
                  <a:schemeClr val="dk2"/>
                </a:solidFill>
                <a:latin typeface="Arial Rounded MT Bold" panose="020F0704030504030204" pitchFamily="34" charset="0"/>
                <a:ea typeface="Arial Rounded"/>
                <a:cs typeface="Arial Rounded"/>
                <a:sym typeface="Arial Rounded"/>
              </a:rPr>
              <a:t>Manhattan</a:t>
            </a:r>
            <a:endParaRPr>
              <a:latin typeface="Arial Rounded MT Bold" panose="020F0704030504030204" pitchFamily="34" charset="0"/>
            </a:endParaRPr>
          </a:p>
          <a:p>
            <a:pPr marL="0" marR="0" lvl="0" indent="0" algn="l" rtl="0">
              <a:lnSpc>
                <a:spcPct val="100000"/>
              </a:lnSpc>
              <a:spcBef>
                <a:spcPts val="0"/>
              </a:spcBef>
              <a:spcAft>
                <a:spcPts val="0"/>
              </a:spcAft>
              <a:buNone/>
            </a:pPr>
            <a:r>
              <a:rPr lang="en-GB" sz="1400" b="1" i="0" u="none" strike="noStrike" cap="none">
                <a:solidFill>
                  <a:schemeClr val="dk2"/>
                </a:solidFill>
                <a:latin typeface="Arial Rounded MT Bold" panose="020F0704030504030204" pitchFamily="34" charset="0"/>
                <a:ea typeface="Arial Rounded"/>
                <a:cs typeface="Arial Rounded"/>
                <a:sym typeface="Arial Rounded"/>
              </a:rPr>
              <a:t>Brooklyn</a:t>
            </a:r>
            <a:endParaRPr>
              <a:latin typeface="Arial Rounded MT Bold" panose="020F0704030504030204" pitchFamily="34" charset="0"/>
            </a:endParaRPr>
          </a:p>
          <a:p>
            <a:pPr marL="0" marR="0" lvl="0" indent="0" algn="l" rtl="0">
              <a:lnSpc>
                <a:spcPct val="100000"/>
              </a:lnSpc>
              <a:spcBef>
                <a:spcPts val="0"/>
              </a:spcBef>
              <a:spcAft>
                <a:spcPts val="0"/>
              </a:spcAft>
              <a:buNone/>
            </a:pPr>
            <a:r>
              <a:rPr lang="en-GB" sz="1400" b="1" i="0" u="none" strike="noStrike" cap="none">
                <a:solidFill>
                  <a:schemeClr val="dk2"/>
                </a:solidFill>
                <a:latin typeface="Arial Rounded MT Bold" panose="020F0704030504030204" pitchFamily="34" charset="0"/>
                <a:ea typeface="Arial Rounded"/>
                <a:cs typeface="Arial Rounded"/>
                <a:sym typeface="Arial Rounded"/>
              </a:rPr>
              <a:t>Queens</a:t>
            </a:r>
            <a:endParaRPr>
              <a:latin typeface="Arial Rounded MT Bold" panose="020F0704030504030204" pitchFamily="34" charset="0"/>
            </a:endParaRPr>
          </a:p>
          <a:p>
            <a:pPr marL="0" marR="0" lvl="0" indent="0" algn="l" rtl="0">
              <a:lnSpc>
                <a:spcPct val="100000"/>
              </a:lnSpc>
              <a:spcBef>
                <a:spcPts val="0"/>
              </a:spcBef>
              <a:spcAft>
                <a:spcPts val="0"/>
              </a:spcAft>
              <a:buNone/>
            </a:pPr>
            <a:r>
              <a:rPr lang="en-GB" sz="1400" b="1" i="0" u="none" strike="noStrike" cap="none">
                <a:solidFill>
                  <a:schemeClr val="dk2"/>
                </a:solidFill>
                <a:latin typeface="Arial Rounded MT Bold" panose="020F0704030504030204" pitchFamily="34" charset="0"/>
                <a:ea typeface="Arial Rounded"/>
                <a:cs typeface="Arial Rounded"/>
                <a:sym typeface="Arial Rounded"/>
              </a:rPr>
              <a:t>Staten Island</a:t>
            </a:r>
            <a:endParaRPr>
              <a:latin typeface="Arial Rounded MT Bold" panose="020F0704030504030204" pitchFamily="34" charset="0"/>
            </a:endParaRPr>
          </a:p>
          <a:p>
            <a:pPr marL="0" marR="0" lvl="0" indent="0" algn="l" rtl="0">
              <a:lnSpc>
                <a:spcPct val="100000"/>
              </a:lnSpc>
              <a:spcBef>
                <a:spcPts val="0"/>
              </a:spcBef>
              <a:spcAft>
                <a:spcPts val="0"/>
              </a:spcAft>
              <a:buNone/>
            </a:pPr>
            <a:r>
              <a:rPr lang="en-GB" sz="1400" b="1" i="0" u="none" strike="noStrike" cap="none">
                <a:solidFill>
                  <a:schemeClr val="dk2"/>
                </a:solidFill>
                <a:latin typeface="Arial Rounded MT Bold" panose="020F0704030504030204" pitchFamily="34" charset="0"/>
                <a:ea typeface="Arial Rounded"/>
                <a:cs typeface="Arial Rounded"/>
                <a:sym typeface="Arial Rounded"/>
              </a:rPr>
              <a:t>Bronx</a:t>
            </a:r>
            <a:endParaRPr>
              <a:latin typeface="Arial Rounded MT Bold" panose="020F0704030504030204" pitchFamily="34" charset="0"/>
            </a:endParaRPr>
          </a:p>
        </p:txBody>
      </p:sp>
      <p:sp>
        <p:nvSpPr>
          <p:cNvPr id="105" name="Google Shape;105;p6"/>
          <p:cNvSpPr txBox="1"/>
          <p:nvPr/>
        </p:nvSpPr>
        <p:spPr>
          <a:xfrm>
            <a:off x="3124360" y="4329588"/>
            <a:ext cx="4462895" cy="6155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700" b="1" i="0" u="none" strike="noStrike" cap="none" dirty="0">
                <a:solidFill>
                  <a:schemeClr val="lt1"/>
                </a:solidFill>
                <a:latin typeface="Montserrat"/>
                <a:ea typeface="Montserrat"/>
                <a:cs typeface="Montserrat"/>
                <a:sym typeface="Montserrat"/>
              </a:rPr>
              <a:t>There are 211 unique neighbourhoods falls under 5 groups</a:t>
            </a:r>
            <a:endParaRPr sz="17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F6B97F9E-4FD7-47EC-A41E-98325A498CE4}"/>
              </a:ext>
            </a:extLst>
          </p:cNvPr>
          <p:cNvPicPr>
            <a:picLocks noChangeAspect="1"/>
          </p:cNvPicPr>
          <p:nvPr/>
        </p:nvPicPr>
        <p:blipFill>
          <a:blip r:embed="rId4"/>
          <a:stretch>
            <a:fillRect/>
          </a:stretch>
        </p:blipFill>
        <p:spPr>
          <a:xfrm>
            <a:off x="2627083" y="0"/>
            <a:ext cx="6658683" cy="43295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7"/>
          <p:cNvPicPr preferRelativeResize="0"/>
          <p:nvPr/>
        </p:nvPicPr>
        <p:blipFill rotWithShape="1">
          <a:blip r:embed="rId3">
            <a:alphaModFix/>
          </a:blip>
          <a:srcRect/>
          <a:stretch/>
        </p:blipFill>
        <p:spPr>
          <a:xfrm>
            <a:off x="0" y="0"/>
            <a:ext cx="2627085" cy="5143500"/>
          </a:xfrm>
          <a:prstGeom prst="rect">
            <a:avLst/>
          </a:prstGeom>
          <a:noFill/>
          <a:ln>
            <a:noFill/>
          </a:ln>
          <a:effectLst>
            <a:reflection endPos="0" dist="50800" dir="5400000" sy="-100000" algn="bl" rotWithShape="0"/>
          </a:effectLst>
        </p:spPr>
      </p:pic>
      <p:sp>
        <p:nvSpPr>
          <p:cNvPr id="111" name="Google Shape;111;p7"/>
          <p:cNvSpPr txBox="1"/>
          <p:nvPr/>
        </p:nvSpPr>
        <p:spPr>
          <a:xfrm>
            <a:off x="0" y="467928"/>
            <a:ext cx="2627086" cy="14311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900" b="1" dirty="0">
                <a:solidFill>
                  <a:schemeClr val="dk2"/>
                </a:solidFill>
                <a:latin typeface="Arial Rounded MT Bold" panose="020F0704030504030204" pitchFamily="34" charset="0"/>
                <a:sym typeface="Arial Rounded"/>
              </a:rPr>
              <a:t>Host with most listings in NYC</a:t>
            </a:r>
            <a:endParaRPr lang="en-US" dirty="0">
              <a:latin typeface="Arial Rounded MT Bold" panose="020F0704030504030204" pitchFamily="34" charset="0"/>
            </a:endParaRPr>
          </a:p>
        </p:txBody>
      </p:sp>
      <p:sp>
        <p:nvSpPr>
          <p:cNvPr id="113" name="Google Shape;113;p7"/>
          <p:cNvSpPr txBox="1"/>
          <p:nvPr/>
        </p:nvSpPr>
        <p:spPr>
          <a:xfrm>
            <a:off x="3195244" y="4091532"/>
            <a:ext cx="5389419" cy="877123"/>
          </a:xfrm>
          <a:prstGeom prst="rect">
            <a:avLst/>
          </a:prstGeom>
          <a:noFill/>
          <a:ln>
            <a:noFill/>
          </a:ln>
        </p:spPr>
        <p:txBody>
          <a:bodyPr spcFirstLastPara="1" wrap="square" lIns="91425" tIns="45700" rIns="91425" bIns="45700" anchor="t" anchorCtr="0">
            <a:spAutoFit/>
          </a:bodyPr>
          <a:lstStyle/>
          <a:p>
            <a:pPr lvl="0"/>
            <a:r>
              <a:rPr lang="en-US" sz="1700" b="1" dirty="0">
                <a:solidFill>
                  <a:schemeClr val="lt1"/>
                </a:solidFill>
                <a:latin typeface="Montserrat"/>
                <a:ea typeface="Montserrat"/>
                <a:cs typeface="Montserrat"/>
                <a:sym typeface="Montserrat"/>
              </a:rPr>
              <a:t>The above bar chart shows Hosts with the most listings in NYC it also shows distinct host ids with number of listings.</a:t>
            </a:r>
          </a:p>
        </p:txBody>
      </p:sp>
      <p:sp>
        <p:nvSpPr>
          <p:cNvPr id="115" name="Google Shape;115;p7"/>
          <p:cNvSpPr txBox="1"/>
          <p:nvPr/>
        </p:nvSpPr>
        <p:spPr>
          <a:xfrm>
            <a:off x="12864" y="2640963"/>
            <a:ext cx="2085109"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116" name="Google Shape;116;p7"/>
          <p:cNvSpPr txBox="1"/>
          <p:nvPr/>
        </p:nvSpPr>
        <p:spPr>
          <a:xfrm>
            <a:off x="12863" y="3136532"/>
            <a:ext cx="2085109"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117" name="Google Shape;117;p7"/>
          <p:cNvSpPr txBox="1"/>
          <p:nvPr/>
        </p:nvSpPr>
        <p:spPr>
          <a:xfrm>
            <a:off x="0" y="3878406"/>
            <a:ext cx="2085109"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pic>
        <p:nvPicPr>
          <p:cNvPr id="3" name="Picture 2">
            <a:extLst>
              <a:ext uri="{FF2B5EF4-FFF2-40B4-BE49-F238E27FC236}">
                <a16:creationId xmlns:a16="http://schemas.microsoft.com/office/drawing/2014/main" id="{16BF4C33-2196-49B6-B4A2-926F0423DAB9}"/>
              </a:ext>
            </a:extLst>
          </p:cNvPr>
          <p:cNvPicPr>
            <a:picLocks noChangeAspect="1"/>
          </p:cNvPicPr>
          <p:nvPr/>
        </p:nvPicPr>
        <p:blipFill>
          <a:blip r:embed="rId4"/>
          <a:stretch>
            <a:fillRect/>
          </a:stretch>
        </p:blipFill>
        <p:spPr>
          <a:xfrm>
            <a:off x="2523461" y="0"/>
            <a:ext cx="6607676" cy="39765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8"/>
          <p:cNvPicPr preferRelativeResize="0"/>
          <p:nvPr/>
        </p:nvPicPr>
        <p:blipFill rotWithShape="1">
          <a:blip r:embed="rId3">
            <a:alphaModFix/>
          </a:blip>
          <a:srcRect/>
          <a:stretch/>
        </p:blipFill>
        <p:spPr>
          <a:xfrm>
            <a:off x="0" y="0"/>
            <a:ext cx="2627085" cy="5143500"/>
          </a:xfrm>
          <a:prstGeom prst="rect">
            <a:avLst/>
          </a:prstGeom>
          <a:noFill/>
          <a:ln>
            <a:noFill/>
          </a:ln>
          <a:effectLst>
            <a:reflection endPos="0" dist="50800" dir="5400000" sy="-100000" algn="bl" rotWithShape="0"/>
          </a:effectLst>
        </p:spPr>
      </p:pic>
      <p:sp>
        <p:nvSpPr>
          <p:cNvPr id="123" name="Google Shape;123;p8"/>
          <p:cNvSpPr txBox="1"/>
          <p:nvPr/>
        </p:nvSpPr>
        <p:spPr>
          <a:xfrm>
            <a:off x="-106326" y="467928"/>
            <a:ext cx="2877879" cy="9848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900" b="1" dirty="0" err="1">
                <a:solidFill>
                  <a:schemeClr val="dk2"/>
                </a:solidFill>
                <a:latin typeface="Arial Rounded MT Bold" panose="020F0704030504030204" pitchFamily="34" charset="0"/>
                <a:sym typeface="Arial Rounded"/>
              </a:rPr>
              <a:t>Neighborhood</a:t>
            </a:r>
            <a:r>
              <a:rPr lang="en-GB" sz="2900" b="1" dirty="0">
                <a:solidFill>
                  <a:schemeClr val="dk2"/>
                </a:solidFill>
                <a:latin typeface="Arial Rounded MT Bold" panose="020F0704030504030204" pitchFamily="34" charset="0"/>
                <a:sym typeface="Arial Rounded"/>
              </a:rPr>
              <a:t> Group analysis</a:t>
            </a:r>
            <a:endParaRPr dirty="0">
              <a:latin typeface="Arial Rounded MT Bold" panose="020F0704030504030204" pitchFamily="34" charset="0"/>
            </a:endParaRPr>
          </a:p>
        </p:txBody>
      </p:sp>
      <p:sp>
        <p:nvSpPr>
          <p:cNvPr id="124" name="Google Shape;124;p8"/>
          <p:cNvSpPr txBox="1"/>
          <p:nvPr/>
        </p:nvSpPr>
        <p:spPr>
          <a:xfrm>
            <a:off x="3117272" y="4027737"/>
            <a:ext cx="5389419" cy="877123"/>
          </a:xfrm>
          <a:prstGeom prst="rect">
            <a:avLst/>
          </a:prstGeom>
          <a:noFill/>
          <a:ln>
            <a:noFill/>
          </a:ln>
        </p:spPr>
        <p:txBody>
          <a:bodyPr spcFirstLastPara="1" wrap="square" lIns="91425" tIns="45700" rIns="91425" bIns="45700" anchor="t" anchorCtr="0">
            <a:spAutoFit/>
          </a:bodyPr>
          <a:lstStyle/>
          <a:p>
            <a:pPr lvl="0"/>
            <a:r>
              <a:rPr lang="en-US" sz="1700" b="1" dirty="0">
                <a:solidFill>
                  <a:schemeClr val="lt1"/>
                </a:solidFill>
                <a:latin typeface="Montserrat"/>
                <a:ea typeface="Montserrat"/>
                <a:cs typeface="Montserrat"/>
                <a:sym typeface="Montserrat"/>
              </a:rPr>
              <a:t>The above chart shows </a:t>
            </a:r>
            <a:r>
              <a:rPr lang="en-US" sz="1700" b="1" dirty="0" err="1">
                <a:solidFill>
                  <a:schemeClr val="lt1"/>
                </a:solidFill>
                <a:latin typeface="Montserrat"/>
                <a:ea typeface="Montserrat"/>
                <a:cs typeface="Montserrat"/>
                <a:sym typeface="Montserrat"/>
              </a:rPr>
              <a:t>neighbourhood</a:t>
            </a:r>
            <a:r>
              <a:rPr lang="en-US" sz="1700" b="1" dirty="0">
                <a:solidFill>
                  <a:schemeClr val="lt1"/>
                </a:solidFill>
                <a:latin typeface="Montserrat"/>
                <a:ea typeface="Montserrat"/>
                <a:cs typeface="Montserrat"/>
                <a:sym typeface="Montserrat"/>
              </a:rPr>
              <a:t> groups booking frequency the highest bookings are in Brooklyn and </a:t>
            </a:r>
            <a:r>
              <a:rPr lang="en-US" sz="1700" b="1" dirty="0" err="1">
                <a:solidFill>
                  <a:schemeClr val="lt1"/>
                </a:solidFill>
                <a:latin typeface="Montserrat"/>
                <a:ea typeface="Montserrat"/>
                <a:cs typeface="Montserrat"/>
                <a:sym typeface="Montserrat"/>
              </a:rPr>
              <a:t>manhattan</a:t>
            </a:r>
            <a:r>
              <a:rPr lang="en-US" sz="1700" b="1" dirty="0">
                <a:solidFill>
                  <a:schemeClr val="lt1"/>
                </a:solidFill>
                <a:latin typeface="Montserrat"/>
                <a:ea typeface="Montserrat"/>
                <a:cs typeface="Montserrat"/>
                <a:sym typeface="Montserrat"/>
              </a:rPr>
              <a:t>.</a:t>
            </a:r>
            <a:r>
              <a:rPr lang="en-GB" sz="1700" b="1" i="0" u="none" strike="noStrike" cap="none" dirty="0">
                <a:solidFill>
                  <a:schemeClr val="lt1"/>
                </a:solidFill>
                <a:latin typeface="Montserrat"/>
                <a:ea typeface="Montserrat"/>
                <a:cs typeface="Montserrat"/>
                <a:sym typeface="Montserrat"/>
              </a:rPr>
              <a:t> </a:t>
            </a:r>
            <a:endParaRPr sz="1700" b="0" i="0" u="none" strike="noStrike" cap="none" dirty="0">
              <a:solidFill>
                <a:srgbClr val="000000"/>
              </a:solidFill>
              <a:latin typeface="Arial"/>
              <a:ea typeface="Arial"/>
              <a:cs typeface="Arial"/>
              <a:sym typeface="Arial"/>
            </a:endParaRPr>
          </a:p>
        </p:txBody>
      </p:sp>
      <p:sp>
        <p:nvSpPr>
          <p:cNvPr id="125" name="Google Shape;125;p8"/>
          <p:cNvSpPr txBox="1"/>
          <p:nvPr/>
        </p:nvSpPr>
        <p:spPr>
          <a:xfrm>
            <a:off x="0" y="2940416"/>
            <a:ext cx="2563092"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pic>
        <p:nvPicPr>
          <p:cNvPr id="3" name="Picture 2">
            <a:extLst>
              <a:ext uri="{FF2B5EF4-FFF2-40B4-BE49-F238E27FC236}">
                <a16:creationId xmlns:a16="http://schemas.microsoft.com/office/drawing/2014/main" id="{7949245D-1CD0-4F57-92AC-CEF8AEAF7A53}"/>
              </a:ext>
            </a:extLst>
          </p:cNvPr>
          <p:cNvPicPr>
            <a:picLocks noChangeAspect="1"/>
          </p:cNvPicPr>
          <p:nvPr/>
        </p:nvPicPr>
        <p:blipFill>
          <a:blip r:embed="rId4"/>
          <a:stretch>
            <a:fillRect/>
          </a:stretch>
        </p:blipFill>
        <p:spPr>
          <a:xfrm>
            <a:off x="2693581" y="0"/>
            <a:ext cx="6450419" cy="402773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9"/>
          <p:cNvPicPr preferRelativeResize="0"/>
          <p:nvPr/>
        </p:nvPicPr>
        <p:blipFill rotWithShape="1">
          <a:blip r:embed="rId3">
            <a:alphaModFix/>
          </a:blip>
          <a:srcRect/>
          <a:stretch/>
        </p:blipFill>
        <p:spPr>
          <a:xfrm>
            <a:off x="0" y="0"/>
            <a:ext cx="2627085" cy="5143500"/>
          </a:xfrm>
          <a:prstGeom prst="rect">
            <a:avLst/>
          </a:prstGeom>
          <a:noFill/>
          <a:ln>
            <a:noFill/>
          </a:ln>
          <a:effectLst>
            <a:reflection endPos="0" dist="50800" dir="5400000" sy="-100000" algn="bl" rotWithShape="0"/>
          </a:effectLst>
        </p:spPr>
      </p:pic>
      <p:sp>
        <p:nvSpPr>
          <p:cNvPr id="132" name="Google Shape;132;p9"/>
          <p:cNvSpPr txBox="1"/>
          <p:nvPr/>
        </p:nvSpPr>
        <p:spPr>
          <a:xfrm>
            <a:off x="0" y="467928"/>
            <a:ext cx="2563092" cy="14311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900" b="1" dirty="0">
                <a:solidFill>
                  <a:schemeClr val="dk2"/>
                </a:solidFill>
                <a:latin typeface="Arial Rounded MT Bold" panose="020F0704030504030204" pitchFamily="34" charset="0"/>
                <a:ea typeface="Arial Rounded"/>
                <a:cs typeface="Arial Rounded"/>
                <a:sym typeface="Arial Rounded"/>
              </a:rPr>
              <a:t>Neighbourhood demand chart</a:t>
            </a:r>
            <a:endParaRPr sz="2900" b="1" i="0" u="none" strike="noStrike" cap="none" dirty="0">
              <a:solidFill>
                <a:srgbClr val="000000"/>
              </a:solidFill>
              <a:latin typeface="Arial Rounded MT Bold" panose="020F0704030504030204" pitchFamily="34" charset="0"/>
              <a:ea typeface="Arial Rounded"/>
              <a:cs typeface="Arial Rounded"/>
              <a:sym typeface="Arial Rounded"/>
            </a:endParaRPr>
          </a:p>
        </p:txBody>
      </p:sp>
      <p:sp>
        <p:nvSpPr>
          <p:cNvPr id="136" name="Google Shape;136;p9"/>
          <p:cNvSpPr txBox="1"/>
          <p:nvPr/>
        </p:nvSpPr>
        <p:spPr>
          <a:xfrm>
            <a:off x="3117271" y="3967808"/>
            <a:ext cx="5389419" cy="877123"/>
          </a:xfrm>
          <a:prstGeom prst="rect">
            <a:avLst/>
          </a:prstGeom>
          <a:noFill/>
          <a:ln>
            <a:noFill/>
          </a:ln>
        </p:spPr>
        <p:txBody>
          <a:bodyPr spcFirstLastPara="1" wrap="square" lIns="91425" tIns="45700" rIns="91425" bIns="45700" anchor="t" anchorCtr="0">
            <a:spAutoFit/>
          </a:bodyPr>
          <a:lstStyle/>
          <a:p>
            <a:pPr lvl="0"/>
            <a:r>
              <a:rPr lang="en-US" sz="1700" b="1" dirty="0">
                <a:solidFill>
                  <a:schemeClr val="lt1"/>
                </a:solidFill>
                <a:latin typeface="Montserrat"/>
                <a:ea typeface="Montserrat"/>
                <a:cs typeface="Montserrat"/>
                <a:sym typeface="Montserrat"/>
              </a:rPr>
              <a:t>The above chart shows us neighborhood towns with the highest and lowest demand from customers across the platform.</a:t>
            </a:r>
          </a:p>
        </p:txBody>
      </p:sp>
      <p:pic>
        <p:nvPicPr>
          <p:cNvPr id="3" name="Picture 2">
            <a:extLst>
              <a:ext uri="{FF2B5EF4-FFF2-40B4-BE49-F238E27FC236}">
                <a16:creationId xmlns:a16="http://schemas.microsoft.com/office/drawing/2014/main" id="{6DAC2852-4C26-415E-84C2-1023155181CF}"/>
              </a:ext>
            </a:extLst>
          </p:cNvPr>
          <p:cNvPicPr>
            <a:picLocks noChangeAspect="1"/>
          </p:cNvPicPr>
          <p:nvPr/>
        </p:nvPicPr>
        <p:blipFill>
          <a:blip r:embed="rId4"/>
          <a:stretch>
            <a:fillRect/>
          </a:stretch>
        </p:blipFill>
        <p:spPr>
          <a:xfrm>
            <a:off x="2707758" y="0"/>
            <a:ext cx="6436242" cy="3848986"/>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880</Words>
  <Application>Microsoft Office PowerPoint</Application>
  <PresentationFormat>On-screen Show (16:9)</PresentationFormat>
  <Paragraphs>89</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Montserrat</vt:lpstr>
      <vt:lpstr>Arial</vt:lpstr>
      <vt:lpstr>Arial Rounded MT Bold</vt:lpstr>
      <vt:lpstr>Simple Light</vt:lpstr>
      <vt:lpstr>            Capstone Project Airbnb Bookings Analysis  by Ganesh Bayas Data Science Trainee AlmaBetter, Bengaluru   </vt:lpstr>
      <vt:lpstr>Since 2007, Airbnb operates an online marketplace for lodging, homestays &amp; tourism activities.</vt:lpstr>
      <vt:lpstr>id unique id</vt:lpstr>
      <vt:lpstr>Wordcloud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Airbnb Bookings Analysis  by Debanjan Ganguly Data Science Trainee AlmaBetter, Bengaluru</dc:title>
  <dc:creator>GaneshSingh Bayas</dc:creator>
  <cp:lastModifiedBy>GaneshSingh Bayas</cp:lastModifiedBy>
  <cp:revision>14</cp:revision>
  <dcterms:modified xsi:type="dcterms:W3CDTF">2023-11-04T17:51:54Z</dcterms:modified>
</cp:coreProperties>
</file>