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73" r:id="rId4"/>
    <p:sldMasterId id="2147483686" r:id="rId5"/>
  </p:sldMasterIdLst>
  <p:notesMasterIdLst>
    <p:notesMasterId r:id="rId35"/>
  </p:notesMasterIdLst>
  <p:handoutMasterIdLst>
    <p:handoutMasterId r:id="rId36"/>
  </p:handoutMasterIdLst>
  <p:sldIdLst>
    <p:sldId id="1087" r:id="rId6"/>
    <p:sldId id="1234" r:id="rId7"/>
    <p:sldId id="1338" r:id="rId8"/>
    <p:sldId id="1337" r:id="rId9"/>
    <p:sldId id="1339" r:id="rId10"/>
    <p:sldId id="1340" r:id="rId11"/>
    <p:sldId id="1341" r:id="rId12"/>
    <p:sldId id="1342" r:id="rId13"/>
    <p:sldId id="1344" r:id="rId14"/>
    <p:sldId id="1343" r:id="rId15"/>
    <p:sldId id="1345" r:id="rId16"/>
    <p:sldId id="1347" r:id="rId17"/>
    <p:sldId id="1348" r:id="rId18"/>
    <p:sldId id="1349" r:id="rId19"/>
    <p:sldId id="1350" r:id="rId20"/>
    <p:sldId id="1351" r:id="rId21"/>
    <p:sldId id="1352" r:id="rId22"/>
    <p:sldId id="1353" r:id="rId23"/>
    <p:sldId id="1354" r:id="rId24"/>
    <p:sldId id="1355" r:id="rId25"/>
    <p:sldId id="1356" r:id="rId26"/>
    <p:sldId id="1358" r:id="rId27"/>
    <p:sldId id="1361" r:id="rId28"/>
    <p:sldId id="1362" r:id="rId29"/>
    <p:sldId id="1366" r:id="rId30"/>
    <p:sldId id="1367" r:id="rId31"/>
    <p:sldId id="1359" r:id="rId32"/>
    <p:sldId id="1357" r:id="rId33"/>
    <p:sldId id="258"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88" userDrawn="1">
          <p15:clr>
            <a:srgbClr val="A4A3A4"/>
          </p15:clr>
        </p15:guide>
      </p15:sldGuideLst>
    </p:ext>
    <p:ext uri="{505F2C04-C923-438B-8C0F-E0CD2BADF298}">
      <wppc:fontMiss xmln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ESH BABU R" initials="GBR" lastIdx="1" clrIdx="0">
    <p:extLst>
      <p:ext uri="{19B8F6BF-5375-455C-9EA6-DF929625EA0E}">
        <p15:presenceInfo xmlns:p15="http://schemas.microsoft.com/office/powerpoint/2012/main" userId="a2c57194994f2a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F2A96"/>
    <a:srgbClr val="3333FF"/>
    <a:srgbClr val="99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95" autoAdjust="0"/>
    <p:restoredTop sz="95256" autoAdjust="0"/>
  </p:normalViewPr>
  <p:slideViewPr>
    <p:cSldViewPr>
      <p:cViewPr varScale="1">
        <p:scale>
          <a:sx n="86" d="100"/>
          <a:sy n="86" d="100"/>
        </p:scale>
        <p:origin x="686" y="67"/>
      </p:cViewPr>
      <p:guideLst>
        <p:guide orient="horz" pos="2064"/>
        <p:guide pos="3888"/>
      </p:guideLst>
    </p:cSldViewPr>
  </p:slideViewPr>
  <p:outlineViewPr>
    <p:cViewPr>
      <p:scale>
        <a:sx n="33" d="100"/>
        <a:sy n="33" d="100"/>
      </p:scale>
      <p:origin x="0" y="1225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4D50F-2D37-4EAE-A1EA-B99E3F2E3402}"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n-IN"/>
        </a:p>
      </dgm:t>
    </dgm:pt>
    <dgm:pt modelId="{69EC47A7-5714-4AB8-A26A-294281C4452F}">
      <dgm:prSet phldrT="[Text]"/>
      <dgm:spPr/>
      <dgm:t>
        <a:bodyPr/>
        <a:lstStyle/>
        <a:p>
          <a:r>
            <a:rPr lang="en-US" dirty="0"/>
            <a:t>Reference Image</a:t>
          </a:r>
          <a:endParaRPr lang="en-IN" dirty="0"/>
        </a:p>
      </dgm:t>
    </dgm:pt>
    <dgm:pt modelId="{A48CAA3D-096D-4526-8247-E7B7145D0419}" type="parTrans" cxnId="{8F1FA3C9-7499-4693-8C8A-31E1EC95B503}">
      <dgm:prSet/>
      <dgm:spPr/>
      <dgm:t>
        <a:bodyPr/>
        <a:lstStyle/>
        <a:p>
          <a:endParaRPr lang="en-IN"/>
        </a:p>
      </dgm:t>
    </dgm:pt>
    <dgm:pt modelId="{1566F59A-9CDC-4A52-9205-AF7E89AF7190}" type="sibTrans" cxnId="{8F1FA3C9-7499-4693-8C8A-31E1EC95B503}">
      <dgm:prSet/>
      <dgm:spPr/>
      <dgm:t>
        <a:bodyPr/>
        <a:lstStyle/>
        <a:p>
          <a:endParaRPr lang="en-IN"/>
        </a:p>
      </dgm:t>
    </dgm:pt>
    <dgm:pt modelId="{669F7239-C494-4E34-A3EE-069771903ECE}">
      <dgm:prSet phldrT="[Text]"/>
      <dgm:spPr/>
      <dgm:t>
        <a:bodyPr/>
        <a:lstStyle/>
        <a:p>
          <a:r>
            <a:rPr lang="en-US" dirty="0"/>
            <a:t>RGB to Gray </a:t>
          </a:r>
          <a:endParaRPr lang="en-IN" dirty="0"/>
        </a:p>
      </dgm:t>
    </dgm:pt>
    <dgm:pt modelId="{A79996DB-A42D-40E1-98F3-8CA326B7B1BA}" type="parTrans" cxnId="{C7E0819E-3C92-415F-B5B2-299F4D9C92C2}">
      <dgm:prSet/>
      <dgm:spPr/>
      <dgm:t>
        <a:bodyPr/>
        <a:lstStyle/>
        <a:p>
          <a:endParaRPr lang="en-IN"/>
        </a:p>
      </dgm:t>
    </dgm:pt>
    <dgm:pt modelId="{6147F4CA-36D0-4D7B-BC06-6DE9F7994402}" type="sibTrans" cxnId="{C7E0819E-3C92-415F-B5B2-299F4D9C92C2}">
      <dgm:prSet/>
      <dgm:spPr/>
      <dgm:t>
        <a:bodyPr/>
        <a:lstStyle/>
        <a:p>
          <a:endParaRPr lang="en-IN"/>
        </a:p>
      </dgm:t>
    </dgm:pt>
    <dgm:pt modelId="{CDD570B5-E363-41C9-8026-C4EF4406EEB2}">
      <dgm:prSet phldrT="[Text]"/>
      <dgm:spPr/>
      <dgm:t>
        <a:bodyPr/>
        <a:lstStyle/>
        <a:p>
          <a:r>
            <a:rPr lang="en-US" dirty="0"/>
            <a:t>Image Resizing </a:t>
          </a:r>
          <a:endParaRPr lang="en-IN" dirty="0"/>
        </a:p>
      </dgm:t>
    </dgm:pt>
    <dgm:pt modelId="{FCB06925-993C-4F1C-81E2-BACBD3E2C81D}" type="parTrans" cxnId="{48A578BD-C74F-4308-9E01-5D227416BCCC}">
      <dgm:prSet/>
      <dgm:spPr/>
      <dgm:t>
        <a:bodyPr/>
        <a:lstStyle/>
        <a:p>
          <a:endParaRPr lang="en-IN"/>
        </a:p>
      </dgm:t>
    </dgm:pt>
    <dgm:pt modelId="{7B807D1B-CD13-49C1-AD55-3FC83D11532C}" type="sibTrans" cxnId="{48A578BD-C74F-4308-9E01-5D227416BCCC}">
      <dgm:prSet/>
      <dgm:spPr/>
      <dgm:t>
        <a:bodyPr/>
        <a:lstStyle/>
        <a:p>
          <a:endParaRPr lang="en-IN"/>
        </a:p>
      </dgm:t>
    </dgm:pt>
    <dgm:pt modelId="{181C80F4-AF20-474F-90E6-9A5E36C514F2}">
      <dgm:prSet phldrT="[Text]"/>
      <dgm:spPr/>
      <dgm:t>
        <a:bodyPr/>
        <a:lstStyle/>
        <a:p>
          <a:r>
            <a:rPr lang="en-US" dirty="0"/>
            <a:t>Captured Image</a:t>
          </a:r>
          <a:endParaRPr lang="en-IN" dirty="0"/>
        </a:p>
      </dgm:t>
    </dgm:pt>
    <dgm:pt modelId="{E9FAC098-B4BC-4534-815F-E32C125D37FD}" type="parTrans" cxnId="{898D7AC8-A552-4377-9343-1445671136E1}">
      <dgm:prSet/>
      <dgm:spPr/>
      <dgm:t>
        <a:bodyPr/>
        <a:lstStyle/>
        <a:p>
          <a:endParaRPr lang="en-IN"/>
        </a:p>
      </dgm:t>
    </dgm:pt>
    <dgm:pt modelId="{5E03C3F6-9519-48BD-BC93-B3E44D2BCA04}" type="sibTrans" cxnId="{898D7AC8-A552-4377-9343-1445671136E1}">
      <dgm:prSet/>
      <dgm:spPr/>
      <dgm:t>
        <a:bodyPr/>
        <a:lstStyle/>
        <a:p>
          <a:endParaRPr lang="en-IN"/>
        </a:p>
      </dgm:t>
    </dgm:pt>
    <dgm:pt modelId="{1E41E0F2-EE03-4DD0-A9EA-BA553C972249}">
      <dgm:prSet phldrT="[Text]"/>
      <dgm:spPr/>
      <dgm:t>
        <a:bodyPr/>
        <a:lstStyle/>
        <a:p>
          <a:r>
            <a:rPr lang="en-US" dirty="0"/>
            <a:t>RGB to Gray</a:t>
          </a:r>
          <a:endParaRPr lang="en-IN" dirty="0"/>
        </a:p>
      </dgm:t>
    </dgm:pt>
    <dgm:pt modelId="{4734CCCA-78D7-4C55-BEEF-1F59213A88B1}" type="parTrans" cxnId="{F0DE7025-040F-4CB5-BD84-E57B37A73F41}">
      <dgm:prSet/>
      <dgm:spPr/>
      <dgm:t>
        <a:bodyPr/>
        <a:lstStyle/>
        <a:p>
          <a:endParaRPr lang="en-IN"/>
        </a:p>
      </dgm:t>
    </dgm:pt>
    <dgm:pt modelId="{C5642726-BB30-4A0F-90FE-CEF78D5066A2}" type="sibTrans" cxnId="{F0DE7025-040F-4CB5-BD84-E57B37A73F41}">
      <dgm:prSet/>
      <dgm:spPr/>
      <dgm:t>
        <a:bodyPr/>
        <a:lstStyle/>
        <a:p>
          <a:endParaRPr lang="en-IN"/>
        </a:p>
      </dgm:t>
    </dgm:pt>
    <dgm:pt modelId="{3B6C2A5E-C174-4A0F-A31C-719A5C30AD4E}">
      <dgm:prSet phldrT="[Text]"/>
      <dgm:spPr/>
      <dgm:t>
        <a:bodyPr/>
        <a:lstStyle/>
        <a:p>
          <a:r>
            <a:rPr lang="en-US" dirty="0"/>
            <a:t>Image Resizing</a:t>
          </a:r>
          <a:endParaRPr lang="en-IN" dirty="0"/>
        </a:p>
      </dgm:t>
    </dgm:pt>
    <dgm:pt modelId="{6C674EB3-0FF9-44A5-8241-60A77257ED66}" type="parTrans" cxnId="{B4833E31-9402-406F-B4D8-BDA4820FD993}">
      <dgm:prSet/>
      <dgm:spPr/>
      <dgm:t>
        <a:bodyPr/>
        <a:lstStyle/>
        <a:p>
          <a:endParaRPr lang="en-IN"/>
        </a:p>
      </dgm:t>
    </dgm:pt>
    <dgm:pt modelId="{313E8CC2-77E8-4D97-9911-A30419C7102D}" type="sibTrans" cxnId="{B4833E31-9402-406F-B4D8-BDA4820FD993}">
      <dgm:prSet/>
      <dgm:spPr/>
      <dgm:t>
        <a:bodyPr/>
        <a:lstStyle/>
        <a:p>
          <a:endParaRPr lang="en-IN"/>
        </a:p>
      </dgm:t>
    </dgm:pt>
    <dgm:pt modelId="{C1CD66A9-607A-4BD8-BCC4-DF3EE1F87945}">
      <dgm:prSet phldrT="[Text]"/>
      <dgm:spPr/>
      <dgm:t>
        <a:bodyPr/>
        <a:lstStyle/>
        <a:p>
          <a:r>
            <a:rPr lang="en-US" dirty="0"/>
            <a:t>Image </a:t>
          </a:r>
          <a:r>
            <a:rPr lang="en-US" dirty="0" err="1"/>
            <a:t>Enchancement</a:t>
          </a:r>
          <a:endParaRPr lang="en-IN" dirty="0"/>
        </a:p>
      </dgm:t>
    </dgm:pt>
    <dgm:pt modelId="{2822E423-345B-49D4-AC7A-537F8C58865A}" type="parTrans" cxnId="{90094270-15CF-4A58-84E1-6293E5788317}">
      <dgm:prSet/>
      <dgm:spPr/>
      <dgm:t>
        <a:bodyPr/>
        <a:lstStyle/>
        <a:p>
          <a:endParaRPr lang="en-IN"/>
        </a:p>
      </dgm:t>
    </dgm:pt>
    <dgm:pt modelId="{E8F00D84-E530-4173-AD25-6E758F133F69}" type="sibTrans" cxnId="{90094270-15CF-4A58-84E1-6293E5788317}">
      <dgm:prSet/>
      <dgm:spPr/>
      <dgm:t>
        <a:bodyPr/>
        <a:lstStyle/>
        <a:p>
          <a:endParaRPr lang="en-IN"/>
        </a:p>
      </dgm:t>
    </dgm:pt>
    <dgm:pt modelId="{8A9611EF-778C-4CCE-8C68-355347C76197}">
      <dgm:prSet phldrT="[Text]"/>
      <dgm:spPr/>
      <dgm:t>
        <a:bodyPr/>
        <a:lstStyle/>
        <a:p>
          <a:r>
            <a:rPr lang="en-US" dirty="0"/>
            <a:t>Edge Detection</a:t>
          </a:r>
          <a:endParaRPr lang="en-IN" dirty="0"/>
        </a:p>
      </dgm:t>
    </dgm:pt>
    <dgm:pt modelId="{B2A97508-2D11-4772-A5E9-D3534062D795}" type="parTrans" cxnId="{E231A017-9250-405D-9785-5F70CA938958}">
      <dgm:prSet/>
      <dgm:spPr/>
      <dgm:t>
        <a:bodyPr/>
        <a:lstStyle/>
        <a:p>
          <a:endParaRPr lang="en-IN"/>
        </a:p>
      </dgm:t>
    </dgm:pt>
    <dgm:pt modelId="{DE993455-67AF-4580-85D9-EA31CFB815D1}" type="sibTrans" cxnId="{E231A017-9250-405D-9785-5F70CA938958}">
      <dgm:prSet/>
      <dgm:spPr/>
      <dgm:t>
        <a:bodyPr/>
        <a:lstStyle/>
        <a:p>
          <a:endParaRPr lang="en-IN"/>
        </a:p>
      </dgm:t>
    </dgm:pt>
    <dgm:pt modelId="{605EB424-5717-421D-9775-725064825C67}">
      <dgm:prSet phldrT="[Text]"/>
      <dgm:spPr/>
      <dgm:t>
        <a:bodyPr/>
        <a:lstStyle/>
        <a:p>
          <a:r>
            <a:rPr lang="en-US" dirty="0"/>
            <a:t>Image </a:t>
          </a:r>
          <a:r>
            <a:rPr lang="en-US" dirty="0" err="1"/>
            <a:t>Enchancement</a:t>
          </a:r>
          <a:endParaRPr lang="en-IN" dirty="0"/>
        </a:p>
      </dgm:t>
    </dgm:pt>
    <dgm:pt modelId="{5EE708D8-7E5E-4110-8CE7-562849BA3F7C}" type="parTrans" cxnId="{30B33055-5F3B-4724-BCAA-DDE5120CCF05}">
      <dgm:prSet/>
      <dgm:spPr/>
      <dgm:t>
        <a:bodyPr/>
        <a:lstStyle/>
        <a:p>
          <a:endParaRPr lang="en-IN"/>
        </a:p>
      </dgm:t>
    </dgm:pt>
    <dgm:pt modelId="{C43912E5-EF9B-4C30-B7EB-6093FD3EC331}" type="sibTrans" cxnId="{30B33055-5F3B-4724-BCAA-DDE5120CCF05}">
      <dgm:prSet/>
      <dgm:spPr/>
      <dgm:t>
        <a:bodyPr/>
        <a:lstStyle/>
        <a:p>
          <a:endParaRPr lang="en-IN"/>
        </a:p>
      </dgm:t>
    </dgm:pt>
    <dgm:pt modelId="{B585A914-D951-4A00-9F4C-028E6D97EF44}">
      <dgm:prSet phldrT="[Text]"/>
      <dgm:spPr/>
      <dgm:t>
        <a:bodyPr/>
        <a:lstStyle/>
        <a:p>
          <a:r>
            <a:rPr lang="en-US" dirty="0"/>
            <a:t>Edge Detection</a:t>
          </a:r>
          <a:endParaRPr lang="en-IN" dirty="0"/>
        </a:p>
      </dgm:t>
    </dgm:pt>
    <dgm:pt modelId="{EA1418A7-9BBE-41BC-B9E7-9FE0C820975A}" type="parTrans" cxnId="{63E705F3-ABF0-4EA5-A5AC-87C7D32A8720}">
      <dgm:prSet/>
      <dgm:spPr/>
      <dgm:t>
        <a:bodyPr/>
        <a:lstStyle/>
        <a:p>
          <a:endParaRPr lang="en-IN"/>
        </a:p>
      </dgm:t>
    </dgm:pt>
    <dgm:pt modelId="{60E3170E-47F8-462F-82CA-58AC0E2699F3}" type="sibTrans" cxnId="{63E705F3-ABF0-4EA5-A5AC-87C7D32A8720}">
      <dgm:prSet/>
      <dgm:spPr/>
      <dgm:t>
        <a:bodyPr/>
        <a:lstStyle/>
        <a:p>
          <a:endParaRPr lang="en-IN"/>
        </a:p>
      </dgm:t>
    </dgm:pt>
    <dgm:pt modelId="{8B33082A-3DEE-4187-AAAC-B64AAA7FC864}" type="pres">
      <dgm:prSet presAssocID="{D0F4D50F-2D37-4EAE-A1EA-B99E3F2E3402}" presName="Name0" presStyleCnt="0">
        <dgm:presLayoutVars>
          <dgm:dir/>
          <dgm:animLvl val="lvl"/>
          <dgm:resizeHandles val="exact"/>
        </dgm:presLayoutVars>
      </dgm:prSet>
      <dgm:spPr/>
    </dgm:pt>
    <dgm:pt modelId="{0D5C50A2-E260-4DE7-9B9A-21D2EB7BCD13}" type="pres">
      <dgm:prSet presAssocID="{69EC47A7-5714-4AB8-A26A-294281C4452F}" presName="vertFlow" presStyleCnt="0"/>
      <dgm:spPr/>
    </dgm:pt>
    <dgm:pt modelId="{0CF851EC-AFB6-4BDC-BB5B-E57205C97FFC}" type="pres">
      <dgm:prSet presAssocID="{69EC47A7-5714-4AB8-A26A-294281C4452F}" presName="header" presStyleLbl="node1" presStyleIdx="0" presStyleCnt="2"/>
      <dgm:spPr/>
    </dgm:pt>
    <dgm:pt modelId="{7BF66DD2-DB47-4FC6-B75E-8D5956CB9950}" type="pres">
      <dgm:prSet presAssocID="{A79996DB-A42D-40E1-98F3-8CA326B7B1BA}" presName="parTrans" presStyleLbl="sibTrans2D1" presStyleIdx="0" presStyleCnt="8"/>
      <dgm:spPr/>
    </dgm:pt>
    <dgm:pt modelId="{05F3EE6D-25DF-4F84-BFF7-4EFA61E24C59}" type="pres">
      <dgm:prSet presAssocID="{669F7239-C494-4E34-A3EE-069771903ECE}" presName="child" presStyleLbl="alignAccFollowNode1" presStyleIdx="0" presStyleCnt="8">
        <dgm:presLayoutVars>
          <dgm:chMax val="0"/>
          <dgm:bulletEnabled val="1"/>
        </dgm:presLayoutVars>
      </dgm:prSet>
      <dgm:spPr/>
    </dgm:pt>
    <dgm:pt modelId="{76B35FAC-2405-4069-A8A4-826A52025238}" type="pres">
      <dgm:prSet presAssocID="{6147F4CA-36D0-4D7B-BC06-6DE9F7994402}" presName="sibTrans" presStyleLbl="sibTrans2D1" presStyleIdx="1" presStyleCnt="8"/>
      <dgm:spPr/>
    </dgm:pt>
    <dgm:pt modelId="{EC7F0294-9327-4FED-AFF3-B19B590E928F}" type="pres">
      <dgm:prSet presAssocID="{CDD570B5-E363-41C9-8026-C4EF4406EEB2}" presName="child" presStyleLbl="alignAccFollowNode1" presStyleIdx="1" presStyleCnt="8">
        <dgm:presLayoutVars>
          <dgm:chMax val="0"/>
          <dgm:bulletEnabled val="1"/>
        </dgm:presLayoutVars>
      </dgm:prSet>
      <dgm:spPr/>
    </dgm:pt>
    <dgm:pt modelId="{EEBB497B-2AC5-4F75-BAD3-14F8B2E3F89D}" type="pres">
      <dgm:prSet presAssocID="{7B807D1B-CD13-49C1-AD55-3FC83D11532C}" presName="sibTrans" presStyleLbl="sibTrans2D1" presStyleIdx="2" presStyleCnt="8"/>
      <dgm:spPr/>
    </dgm:pt>
    <dgm:pt modelId="{EDEDCF2F-A2BA-42D4-A603-B4E85703E184}" type="pres">
      <dgm:prSet presAssocID="{C1CD66A9-607A-4BD8-BCC4-DF3EE1F87945}" presName="child" presStyleLbl="alignAccFollowNode1" presStyleIdx="2" presStyleCnt="8">
        <dgm:presLayoutVars>
          <dgm:chMax val="0"/>
          <dgm:bulletEnabled val="1"/>
        </dgm:presLayoutVars>
      </dgm:prSet>
      <dgm:spPr/>
    </dgm:pt>
    <dgm:pt modelId="{C8E6557B-FDC1-4830-B99F-98841A8234B0}" type="pres">
      <dgm:prSet presAssocID="{E8F00D84-E530-4173-AD25-6E758F133F69}" presName="sibTrans" presStyleLbl="sibTrans2D1" presStyleIdx="3" presStyleCnt="8"/>
      <dgm:spPr/>
    </dgm:pt>
    <dgm:pt modelId="{16E374A8-0694-45BA-B86E-1D9C6DFCEAF5}" type="pres">
      <dgm:prSet presAssocID="{8A9611EF-778C-4CCE-8C68-355347C76197}" presName="child" presStyleLbl="alignAccFollowNode1" presStyleIdx="3" presStyleCnt="8">
        <dgm:presLayoutVars>
          <dgm:chMax val="0"/>
          <dgm:bulletEnabled val="1"/>
        </dgm:presLayoutVars>
      </dgm:prSet>
      <dgm:spPr/>
    </dgm:pt>
    <dgm:pt modelId="{1F5F82C8-9AA7-4E11-B9F1-994BC27033B3}" type="pres">
      <dgm:prSet presAssocID="{69EC47A7-5714-4AB8-A26A-294281C4452F}" presName="hSp" presStyleCnt="0"/>
      <dgm:spPr/>
    </dgm:pt>
    <dgm:pt modelId="{5BE62138-A96F-4955-918D-2002B2620195}" type="pres">
      <dgm:prSet presAssocID="{181C80F4-AF20-474F-90E6-9A5E36C514F2}" presName="vertFlow" presStyleCnt="0"/>
      <dgm:spPr/>
    </dgm:pt>
    <dgm:pt modelId="{826BD2C4-C751-429D-912F-61220BD7419A}" type="pres">
      <dgm:prSet presAssocID="{181C80F4-AF20-474F-90E6-9A5E36C514F2}" presName="header" presStyleLbl="node1" presStyleIdx="1" presStyleCnt="2" custLinFactNeighborX="42" custLinFactNeighborY="-5917"/>
      <dgm:spPr/>
    </dgm:pt>
    <dgm:pt modelId="{6944131D-680E-4A40-89F8-ED610D1E6C5C}" type="pres">
      <dgm:prSet presAssocID="{4734CCCA-78D7-4C55-BEEF-1F59213A88B1}" presName="parTrans" presStyleLbl="sibTrans2D1" presStyleIdx="4" presStyleCnt="8"/>
      <dgm:spPr/>
    </dgm:pt>
    <dgm:pt modelId="{78F5D4E0-F320-450B-9998-CA01879E6339}" type="pres">
      <dgm:prSet presAssocID="{1E41E0F2-EE03-4DD0-A9EA-BA553C972249}" presName="child" presStyleLbl="alignAccFollowNode1" presStyleIdx="4" presStyleCnt="8">
        <dgm:presLayoutVars>
          <dgm:chMax val="0"/>
          <dgm:bulletEnabled val="1"/>
        </dgm:presLayoutVars>
      </dgm:prSet>
      <dgm:spPr/>
    </dgm:pt>
    <dgm:pt modelId="{BF721F8E-A8B1-40D8-AB30-9362B8F63538}" type="pres">
      <dgm:prSet presAssocID="{C5642726-BB30-4A0F-90FE-CEF78D5066A2}" presName="sibTrans" presStyleLbl="sibTrans2D1" presStyleIdx="5" presStyleCnt="8"/>
      <dgm:spPr/>
    </dgm:pt>
    <dgm:pt modelId="{8426BDDD-5285-4E2E-BB7F-668B73164AC1}" type="pres">
      <dgm:prSet presAssocID="{3B6C2A5E-C174-4A0F-A31C-719A5C30AD4E}" presName="child" presStyleLbl="alignAccFollowNode1" presStyleIdx="5" presStyleCnt="8">
        <dgm:presLayoutVars>
          <dgm:chMax val="0"/>
          <dgm:bulletEnabled val="1"/>
        </dgm:presLayoutVars>
      </dgm:prSet>
      <dgm:spPr/>
    </dgm:pt>
    <dgm:pt modelId="{3BDE84C4-C1DB-4A3F-A299-B16B471DBFDC}" type="pres">
      <dgm:prSet presAssocID="{313E8CC2-77E8-4D97-9911-A30419C7102D}" presName="sibTrans" presStyleLbl="sibTrans2D1" presStyleIdx="6" presStyleCnt="8"/>
      <dgm:spPr/>
    </dgm:pt>
    <dgm:pt modelId="{FCB0A667-D27F-42BD-9D83-10732583741F}" type="pres">
      <dgm:prSet presAssocID="{605EB424-5717-421D-9775-725064825C67}" presName="child" presStyleLbl="alignAccFollowNode1" presStyleIdx="6" presStyleCnt="8">
        <dgm:presLayoutVars>
          <dgm:chMax val="0"/>
          <dgm:bulletEnabled val="1"/>
        </dgm:presLayoutVars>
      </dgm:prSet>
      <dgm:spPr/>
    </dgm:pt>
    <dgm:pt modelId="{B75571A1-978F-4328-89FB-220892A04E16}" type="pres">
      <dgm:prSet presAssocID="{C43912E5-EF9B-4C30-B7EB-6093FD3EC331}" presName="sibTrans" presStyleLbl="sibTrans2D1" presStyleIdx="7" presStyleCnt="8"/>
      <dgm:spPr/>
    </dgm:pt>
    <dgm:pt modelId="{9F825BA7-AF77-42DF-B94C-C7FA7ECCDA50}" type="pres">
      <dgm:prSet presAssocID="{B585A914-D951-4A00-9F4C-028E6D97EF44}" presName="child" presStyleLbl="alignAccFollowNode1" presStyleIdx="7" presStyleCnt="8">
        <dgm:presLayoutVars>
          <dgm:chMax val="0"/>
          <dgm:bulletEnabled val="1"/>
        </dgm:presLayoutVars>
      </dgm:prSet>
      <dgm:spPr/>
    </dgm:pt>
  </dgm:ptLst>
  <dgm:cxnLst>
    <dgm:cxn modelId="{5210A70B-FA20-4A9E-9ADD-5E392C4EC3CB}" type="presOf" srcId="{C5642726-BB30-4A0F-90FE-CEF78D5066A2}" destId="{BF721F8E-A8B1-40D8-AB30-9362B8F63538}" srcOrd="0" destOrd="0" presId="urn:microsoft.com/office/officeart/2005/8/layout/lProcess1"/>
    <dgm:cxn modelId="{E231A017-9250-405D-9785-5F70CA938958}" srcId="{69EC47A7-5714-4AB8-A26A-294281C4452F}" destId="{8A9611EF-778C-4CCE-8C68-355347C76197}" srcOrd="3" destOrd="0" parTransId="{B2A97508-2D11-4772-A5E9-D3534062D795}" sibTransId="{DE993455-67AF-4580-85D9-EA31CFB815D1}"/>
    <dgm:cxn modelId="{F0DE7025-040F-4CB5-BD84-E57B37A73F41}" srcId="{181C80F4-AF20-474F-90E6-9A5E36C514F2}" destId="{1E41E0F2-EE03-4DD0-A9EA-BA553C972249}" srcOrd="0" destOrd="0" parTransId="{4734CCCA-78D7-4C55-BEEF-1F59213A88B1}" sibTransId="{C5642726-BB30-4A0F-90FE-CEF78D5066A2}"/>
    <dgm:cxn modelId="{B4833E31-9402-406F-B4D8-BDA4820FD993}" srcId="{181C80F4-AF20-474F-90E6-9A5E36C514F2}" destId="{3B6C2A5E-C174-4A0F-A31C-719A5C30AD4E}" srcOrd="1" destOrd="0" parTransId="{6C674EB3-0FF9-44A5-8241-60A77257ED66}" sibTransId="{313E8CC2-77E8-4D97-9911-A30419C7102D}"/>
    <dgm:cxn modelId="{DC276931-3782-4AE7-860B-32F5E36460C9}" type="presOf" srcId="{4734CCCA-78D7-4C55-BEEF-1F59213A88B1}" destId="{6944131D-680E-4A40-89F8-ED610D1E6C5C}" srcOrd="0" destOrd="0" presId="urn:microsoft.com/office/officeart/2005/8/layout/lProcess1"/>
    <dgm:cxn modelId="{A0366B3B-2297-4AA6-A90A-BB07B8F7339A}" type="presOf" srcId="{6147F4CA-36D0-4D7B-BC06-6DE9F7994402}" destId="{76B35FAC-2405-4069-A8A4-826A52025238}" srcOrd="0" destOrd="0" presId="urn:microsoft.com/office/officeart/2005/8/layout/lProcess1"/>
    <dgm:cxn modelId="{D24F6B4C-06E6-4C1D-A1C8-F9AD58512C01}" type="presOf" srcId="{181C80F4-AF20-474F-90E6-9A5E36C514F2}" destId="{826BD2C4-C751-429D-912F-61220BD7419A}" srcOrd="0" destOrd="0" presId="urn:microsoft.com/office/officeart/2005/8/layout/lProcess1"/>
    <dgm:cxn modelId="{90094270-15CF-4A58-84E1-6293E5788317}" srcId="{69EC47A7-5714-4AB8-A26A-294281C4452F}" destId="{C1CD66A9-607A-4BD8-BCC4-DF3EE1F87945}" srcOrd="2" destOrd="0" parTransId="{2822E423-345B-49D4-AC7A-537F8C58865A}" sibTransId="{E8F00D84-E530-4173-AD25-6E758F133F69}"/>
    <dgm:cxn modelId="{62900D51-1046-4D28-8646-2E2D1CB8DBCB}" type="presOf" srcId="{C1CD66A9-607A-4BD8-BCC4-DF3EE1F87945}" destId="{EDEDCF2F-A2BA-42D4-A603-B4E85703E184}" srcOrd="0" destOrd="0" presId="urn:microsoft.com/office/officeart/2005/8/layout/lProcess1"/>
    <dgm:cxn modelId="{3787C373-53C7-4FB0-857A-222BCADCA936}" type="presOf" srcId="{1E41E0F2-EE03-4DD0-A9EA-BA553C972249}" destId="{78F5D4E0-F320-450B-9998-CA01879E6339}" srcOrd="0" destOrd="0" presId="urn:microsoft.com/office/officeart/2005/8/layout/lProcess1"/>
    <dgm:cxn modelId="{30B33055-5F3B-4724-BCAA-DDE5120CCF05}" srcId="{181C80F4-AF20-474F-90E6-9A5E36C514F2}" destId="{605EB424-5717-421D-9775-725064825C67}" srcOrd="2" destOrd="0" parTransId="{5EE708D8-7E5E-4110-8CE7-562849BA3F7C}" sibTransId="{C43912E5-EF9B-4C30-B7EB-6093FD3EC331}"/>
    <dgm:cxn modelId="{8E90597E-F8D4-4848-B1C0-7207043EC885}" type="presOf" srcId="{3B6C2A5E-C174-4A0F-A31C-719A5C30AD4E}" destId="{8426BDDD-5285-4E2E-BB7F-668B73164AC1}" srcOrd="0" destOrd="0" presId="urn:microsoft.com/office/officeart/2005/8/layout/lProcess1"/>
    <dgm:cxn modelId="{C7E0819E-3C92-415F-B5B2-299F4D9C92C2}" srcId="{69EC47A7-5714-4AB8-A26A-294281C4452F}" destId="{669F7239-C494-4E34-A3EE-069771903ECE}" srcOrd="0" destOrd="0" parTransId="{A79996DB-A42D-40E1-98F3-8CA326B7B1BA}" sibTransId="{6147F4CA-36D0-4D7B-BC06-6DE9F7994402}"/>
    <dgm:cxn modelId="{F18B8DA0-30B2-40A8-A0E1-AAB2B95B0A12}" type="presOf" srcId="{A79996DB-A42D-40E1-98F3-8CA326B7B1BA}" destId="{7BF66DD2-DB47-4FC6-B75E-8D5956CB9950}" srcOrd="0" destOrd="0" presId="urn:microsoft.com/office/officeart/2005/8/layout/lProcess1"/>
    <dgm:cxn modelId="{67B9DCA2-7779-43D9-840C-252D317BC4D7}" type="presOf" srcId="{7B807D1B-CD13-49C1-AD55-3FC83D11532C}" destId="{EEBB497B-2AC5-4F75-BAD3-14F8B2E3F89D}" srcOrd="0" destOrd="0" presId="urn:microsoft.com/office/officeart/2005/8/layout/lProcess1"/>
    <dgm:cxn modelId="{BD4459A9-0595-48A4-8F4B-01076C9B0C70}" type="presOf" srcId="{D0F4D50F-2D37-4EAE-A1EA-B99E3F2E3402}" destId="{8B33082A-3DEE-4187-AAAC-B64AAA7FC864}" srcOrd="0" destOrd="0" presId="urn:microsoft.com/office/officeart/2005/8/layout/lProcess1"/>
    <dgm:cxn modelId="{9B1ECFAD-AFB0-47EA-B0D1-202FF2B82263}" type="presOf" srcId="{E8F00D84-E530-4173-AD25-6E758F133F69}" destId="{C8E6557B-FDC1-4830-B99F-98841A8234B0}" srcOrd="0" destOrd="0" presId="urn:microsoft.com/office/officeart/2005/8/layout/lProcess1"/>
    <dgm:cxn modelId="{48A578BD-C74F-4308-9E01-5D227416BCCC}" srcId="{69EC47A7-5714-4AB8-A26A-294281C4452F}" destId="{CDD570B5-E363-41C9-8026-C4EF4406EEB2}" srcOrd="1" destOrd="0" parTransId="{FCB06925-993C-4F1C-81E2-BACBD3E2C81D}" sibTransId="{7B807D1B-CD13-49C1-AD55-3FC83D11532C}"/>
    <dgm:cxn modelId="{898D7AC8-A552-4377-9343-1445671136E1}" srcId="{D0F4D50F-2D37-4EAE-A1EA-B99E3F2E3402}" destId="{181C80F4-AF20-474F-90E6-9A5E36C514F2}" srcOrd="1" destOrd="0" parTransId="{E9FAC098-B4BC-4534-815F-E32C125D37FD}" sibTransId="{5E03C3F6-9519-48BD-BC93-B3E44D2BCA04}"/>
    <dgm:cxn modelId="{8F1FA3C9-7499-4693-8C8A-31E1EC95B503}" srcId="{D0F4D50F-2D37-4EAE-A1EA-B99E3F2E3402}" destId="{69EC47A7-5714-4AB8-A26A-294281C4452F}" srcOrd="0" destOrd="0" parTransId="{A48CAA3D-096D-4526-8247-E7B7145D0419}" sibTransId="{1566F59A-9CDC-4A52-9205-AF7E89AF7190}"/>
    <dgm:cxn modelId="{3AC3B1CD-456D-407F-8F9D-2A88171EC9D7}" type="presOf" srcId="{C43912E5-EF9B-4C30-B7EB-6093FD3EC331}" destId="{B75571A1-978F-4328-89FB-220892A04E16}" srcOrd="0" destOrd="0" presId="urn:microsoft.com/office/officeart/2005/8/layout/lProcess1"/>
    <dgm:cxn modelId="{6EA7A8D3-433B-4131-87B8-639650ADC953}" type="presOf" srcId="{605EB424-5717-421D-9775-725064825C67}" destId="{FCB0A667-D27F-42BD-9D83-10732583741F}" srcOrd="0" destOrd="0" presId="urn:microsoft.com/office/officeart/2005/8/layout/lProcess1"/>
    <dgm:cxn modelId="{629D71E1-7285-4DFA-BE2C-A401E19B7DC8}" type="presOf" srcId="{CDD570B5-E363-41C9-8026-C4EF4406EEB2}" destId="{EC7F0294-9327-4FED-AFF3-B19B590E928F}" srcOrd="0" destOrd="0" presId="urn:microsoft.com/office/officeart/2005/8/layout/lProcess1"/>
    <dgm:cxn modelId="{B8A41BE2-BCC2-4873-B853-20C7D78DBD4B}" type="presOf" srcId="{69EC47A7-5714-4AB8-A26A-294281C4452F}" destId="{0CF851EC-AFB6-4BDC-BB5B-E57205C97FFC}" srcOrd="0" destOrd="0" presId="urn:microsoft.com/office/officeart/2005/8/layout/lProcess1"/>
    <dgm:cxn modelId="{B00D21E3-A120-49BB-B39F-A10CE8E3B610}" type="presOf" srcId="{8A9611EF-778C-4CCE-8C68-355347C76197}" destId="{16E374A8-0694-45BA-B86E-1D9C6DFCEAF5}" srcOrd="0" destOrd="0" presId="urn:microsoft.com/office/officeart/2005/8/layout/lProcess1"/>
    <dgm:cxn modelId="{88CF1BE4-D547-46A7-9F02-CD642389E5A3}" type="presOf" srcId="{B585A914-D951-4A00-9F4C-028E6D97EF44}" destId="{9F825BA7-AF77-42DF-B94C-C7FA7ECCDA50}" srcOrd="0" destOrd="0" presId="urn:microsoft.com/office/officeart/2005/8/layout/lProcess1"/>
    <dgm:cxn modelId="{63E705F3-ABF0-4EA5-A5AC-87C7D32A8720}" srcId="{181C80F4-AF20-474F-90E6-9A5E36C514F2}" destId="{B585A914-D951-4A00-9F4C-028E6D97EF44}" srcOrd="3" destOrd="0" parTransId="{EA1418A7-9BBE-41BC-B9E7-9FE0C820975A}" sibTransId="{60E3170E-47F8-462F-82CA-58AC0E2699F3}"/>
    <dgm:cxn modelId="{E5797BF6-F929-4C54-A64C-0BA2DD619CAA}" type="presOf" srcId="{669F7239-C494-4E34-A3EE-069771903ECE}" destId="{05F3EE6D-25DF-4F84-BFF7-4EFA61E24C59}" srcOrd="0" destOrd="0" presId="urn:microsoft.com/office/officeart/2005/8/layout/lProcess1"/>
    <dgm:cxn modelId="{481C3EF8-3C38-4D97-BCAF-8896B6862800}" type="presOf" srcId="{313E8CC2-77E8-4D97-9911-A30419C7102D}" destId="{3BDE84C4-C1DB-4A3F-A299-B16B471DBFDC}" srcOrd="0" destOrd="0" presId="urn:microsoft.com/office/officeart/2005/8/layout/lProcess1"/>
    <dgm:cxn modelId="{F6537CB2-7A24-4C76-A016-BE2A6ADB83EE}" type="presParOf" srcId="{8B33082A-3DEE-4187-AAAC-B64AAA7FC864}" destId="{0D5C50A2-E260-4DE7-9B9A-21D2EB7BCD13}" srcOrd="0" destOrd="0" presId="urn:microsoft.com/office/officeart/2005/8/layout/lProcess1"/>
    <dgm:cxn modelId="{404AAA2F-330F-4D8D-AB44-3DD34B9D6E48}" type="presParOf" srcId="{0D5C50A2-E260-4DE7-9B9A-21D2EB7BCD13}" destId="{0CF851EC-AFB6-4BDC-BB5B-E57205C97FFC}" srcOrd="0" destOrd="0" presId="urn:microsoft.com/office/officeart/2005/8/layout/lProcess1"/>
    <dgm:cxn modelId="{0118C6A7-19DE-4576-BF95-3B21BEC8C2A0}" type="presParOf" srcId="{0D5C50A2-E260-4DE7-9B9A-21D2EB7BCD13}" destId="{7BF66DD2-DB47-4FC6-B75E-8D5956CB9950}" srcOrd="1" destOrd="0" presId="urn:microsoft.com/office/officeart/2005/8/layout/lProcess1"/>
    <dgm:cxn modelId="{E6F4D0F1-220F-418B-80D7-9DCFC3927D96}" type="presParOf" srcId="{0D5C50A2-E260-4DE7-9B9A-21D2EB7BCD13}" destId="{05F3EE6D-25DF-4F84-BFF7-4EFA61E24C59}" srcOrd="2" destOrd="0" presId="urn:microsoft.com/office/officeart/2005/8/layout/lProcess1"/>
    <dgm:cxn modelId="{9AAFAD4F-D2A0-4732-B0C6-46D71782D7BF}" type="presParOf" srcId="{0D5C50A2-E260-4DE7-9B9A-21D2EB7BCD13}" destId="{76B35FAC-2405-4069-A8A4-826A52025238}" srcOrd="3" destOrd="0" presId="urn:microsoft.com/office/officeart/2005/8/layout/lProcess1"/>
    <dgm:cxn modelId="{7C96CA39-299F-4E18-A9EF-097AA2E88018}" type="presParOf" srcId="{0D5C50A2-E260-4DE7-9B9A-21D2EB7BCD13}" destId="{EC7F0294-9327-4FED-AFF3-B19B590E928F}" srcOrd="4" destOrd="0" presId="urn:microsoft.com/office/officeart/2005/8/layout/lProcess1"/>
    <dgm:cxn modelId="{E29F04A7-9154-4D1A-9FE8-ED325F3A7B6E}" type="presParOf" srcId="{0D5C50A2-E260-4DE7-9B9A-21D2EB7BCD13}" destId="{EEBB497B-2AC5-4F75-BAD3-14F8B2E3F89D}" srcOrd="5" destOrd="0" presId="urn:microsoft.com/office/officeart/2005/8/layout/lProcess1"/>
    <dgm:cxn modelId="{AE0937D1-8439-443F-834C-7A93993B9D04}" type="presParOf" srcId="{0D5C50A2-E260-4DE7-9B9A-21D2EB7BCD13}" destId="{EDEDCF2F-A2BA-42D4-A603-B4E85703E184}" srcOrd="6" destOrd="0" presId="urn:microsoft.com/office/officeart/2005/8/layout/lProcess1"/>
    <dgm:cxn modelId="{63021633-8525-40FA-83F1-68D5191DAE1D}" type="presParOf" srcId="{0D5C50A2-E260-4DE7-9B9A-21D2EB7BCD13}" destId="{C8E6557B-FDC1-4830-B99F-98841A8234B0}" srcOrd="7" destOrd="0" presId="urn:microsoft.com/office/officeart/2005/8/layout/lProcess1"/>
    <dgm:cxn modelId="{6A92AED7-1E42-435B-81C2-96B75CAA1CC6}" type="presParOf" srcId="{0D5C50A2-E260-4DE7-9B9A-21D2EB7BCD13}" destId="{16E374A8-0694-45BA-B86E-1D9C6DFCEAF5}" srcOrd="8" destOrd="0" presId="urn:microsoft.com/office/officeart/2005/8/layout/lProcess1"/>
    <dgm:cxn modelId="{33CA5FFB-828F-42B6-8C99-A690553AE0A9}" type="presParOf" srcId="{8B33082A-3DEE-4187-AAAC-B64AAA7FC864}" destId="{1F5F82C8-9AA7-4E11-B9F1-994BC27033B3}" srcOrd="1" destOrd="0" presId="urn:microsoft.com/office/officeart/2005/8/layout/lProcess1"/>
    <dgm:cxn modelId="{A9EEF5FE-4B97-40F4-8CF8-A9859AD06388}" type="presParOf" srcId="{8B33082A-3DEE-4187-AAAC-B64AAA7FC864}" destId="{5BE62138-A96F-4955-918D-2002B2620195}" srcOrd="2" destOrd="0" presId="urn:microsoft.com/office/officeart/2005/8/layout/lProcess1"/>
    <dgm:cxn modelId="{8BE73DA1-55D6-498A-9980-EA1FB8D0A198}" type="presParOf" srcId="{5BE62138-A96F-4955-918D-2002B2620195}" destId="{826BD2C4-C751-429D-912F-61220BD7419A}" srcOrd="0" destOrd="0" presId="urn:microsoft.com/office/officeart/2005/8/layout/lProcess1"/>
    <dgm:cxn modelId="{57770A4B-CE98-427A-B75C-5158475AC0B8}" type="presParOf" srcId="{5BE62138-A96F-4955-918D-2002B2620195}" destId="{6944131D-680E-4A40-89F8-ED610D1E6C5C}" srcOrd="1" destOrd="0" presId="urn:microsoft.com/office/officeart/2005/8/layout/lProcess1"/>
    <dgm:cxn modelId="{7D088C3E-EB49-4DC1-8046-4D22C91F08A8}" type="presParOf" srcId="{5BE62138-A96F-4955-918D-2002B2620195}" destId="{78F5D4E0-F320-450B-9998-CA01879E6339}" srcOrd="2" destOrd="0" presId="urn:microsoft.com/office/officeart/2005/8/layout/lProcess1"/>
    <dgm:cxn modelId="{72A5620A-16FE-409D-8957-42E1B8F51B14}" type="presParOf" srcId="{5BE62138-A96F-4955-918D-2002B2620195}" destId="{BF721F8E-A8B1-40D8-AB30-9362B8F63538}" srcOrd="3" destOrd="0" presId="urn:microsoft.com/office/officeart/2005/8/layout/lProcess1"/>
    <dgm:cxn modelId="{2DA6835B-065D-4DB0-98CB-EA4F0020F57B}" type="presParOf" srcId="{5BE62138-A96F-4955-918D-2002B2620195}" destId="{8426BDDD-5285-4E2E-BB7F-668B73164AC1}" srcOrd="4" destOrd="0" presId="urn:microsoft.com/office/officeart/2005/8/layout/lProcess1"/>
    <dgm:cxn modelId="{6A0B5CE0-3244-4501-BE87-93FA16C01E52}" type="presParOf" srcId="{5BE62138-A96F-4955-918D-2002B2620195}" destId="{3BDE84C4-C1DB-4A3F-A299-B16B471DBFDC}" srcOrd="5" destOrd="0" presId="urn:microsoft.com/office/officeart/2005/8/layout/lProcess1"/>
    <dgm:cxn modelId="{E54F3F91-22BF-4664-9ED7-1C9F99FABA68}" type="presParOf" srcId="{5BE62138-A96F-4955-918D-2002B2620195}" destId="{FCB0A667-D27F-42BD-9D83-10732583741F}" srcOrd="6" destOrd="0" presId="urn:microsoft.com/office/officeart/2005/8/layout/lProcess1"/>
    <dgm:cxn modelId="{A229136A-609C-4F40-8305-3472A88147E4}" type="presParOf" srcId="{5BE62138-A96F-4955-918D-2002B2620195}" destId="{B75571A1-978F-4328-89FB-220892A04E16}" srcOrd="7" destOrd="0" presId="urn:microsoft.com/office/officeart/2005/8/layout/lProcess1"/>
    <dgm:cxn modelId="{01A700F4-57DC-4897-868C-43B5EB9FB889}" type="presParOf" srcId="{5BE62138-A96F-4955-918D-2002B2620195}" destId="{9F825BA7-AF77-42DF-B94C-C7FA7ECCDA50}" srcOrd="8"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851EC-AFB6-4BDC-BB5B-E57205C97FFC}">
      <dsp:nvSpPr>
        <dsp:cNvPr id="0" name=""/>
        <dsp:cNvSpPr/>
      </dsp:nvSpPr>
      <dsp:spPr>
        <a:xfrm>
          <a:off x="183356" y="0"/>
          <a:ext cx="2143125" cy="5357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Reference Image</a:t>
          </a:r>
          <a:endParaRPr lang="en-IN" sz="2300" kern="1200" dirty="0"/>
        </a:p>
      </dsp:txBody>
      <dsp:txXfrm>
        <a:off x="199048" y="15692"/>
        <a:ext cx="2111741" cy="504397"/>
      </dsp:txXfrm>
    </dsp:sp>
    <dsp:sp modelId="{7BF66DD2-DB47-4FC6-B75E-8D5956CB9950}">
      <dsp:nvSpPr>
        <dsp:cNvPr id="0" name=""/>
        <dsp:cNvSpPr/>
      </dsp:nvSpPr>
      <dsp:spPr>
        <a:xfrm rot="5400000">
          <a:off x="1208037" y="582662"/>
          <a:ext cx="93761" cy="93761"/>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F3EE6D-25DF-4F84-BFF7-4EFA61E24C59}">
      <dsp:nvSpPr>
        <dsp:cNvPr id="0" name=""/>
        <dsp:cNvSpPr/>
      </dsp:nvSpPr>
      <dsp:spPr>
        <a:xfrm>
          <a:off x="183356" y="723304"/>
          <a:ext cx="2143125" cy="535781"/>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RGB to Gray </a:t>
          </a:r>
          <a:endParaRPr lang="en-IN" sz="1800" kern="1200" dirty="0"/>
        </a:p>
      </dsp:txBody>
      <dsp:txXfrm>
        <a:off x="199048" y="738996"/>
        <a:ext cx="2111741" cy="504397"/>
      </dsp:txXfrm>
    </dsp:sp>
    <dsp:sp modelId="{76B35FAC-2405-4069-A8A4-826A52025238}">
      <dsp:nvSpPr>
        <dsp:cNvPr id="0" name=""/>
        <dsp:cNvSpPr/>
      </dsp:nvSpPr>
      <dsp:spPr>
        <a:xfrm rot="5400000">
          <a:off x="1208037" y="1305966"/>
          <a:ext cx="93761" cy="93761"/>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7F0294-9327-4FED-AFF3-B19B590E928F}">
      <dsp:nvSpPr>
        <dsp:cNvPr id="0" name=""/>
        <dsp:cNvSpPr/>
      </dsp:nvSpPr>
      <dsp:spPr>
        <a:xfrm>
          <a:off x="183356" y="1446609"/>
          <a:ext cx="2143125" cy="535781"/>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Image Resizing </a:t>
          </a:r>
          <a:endParaRPr lang="en-IN" sz="1800" kern="1200" dirty="0"/>
        </a:p>
      </dsp:txBody>
      <dsp:txXfrm>
        <a:off x="199048" y="1462301"/>
        <a:ext cx="2111741" cy="504397"/>
      </dsp:txXfrm>
    </dsp:sp>
    <dsp:sp modelId="{EEBB497B-2AC5-4F75-BAD3-14F8B2E3F89D}">
      <dsp:nvSpPr>
        <dsp:cNvPr id="0" name=""/>
        <dsp:cNvSpPr/>
      </dsp:nvSpPr>
      <dsp:spPr>
        <a:xfrm rot="5400000">
          <a:off x="1208037" y="2029271"/>
          <a:ext cx="93761" cy="93761"/>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EDCF2F-A2BA-42D4-A603-B4E85703E184}">
      <dsp:nvSpPr>
        <dsp:cNvPr id="0" name=""/>
        <dsp:cNvSpPr/>
      </dsp:nvSpPr>
      <dsp:spPr>
        <a:xfrm>
          <a:off x="183356" y="2169914"/>
          <a:ext cx="2143125" cy="535781"/>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Image </a:t>
          </a:r>
          <a:r>
            <a:rPr lang="en-US" sz="1800" kern="1200" dirty="0" err="1"/>
            <a:t>Enchancement</a:t>
          </a:r>
          <a:endParaRPr lang="en-IN" sz="1800" kern="1200" dirty="0"/>
        </a:p>
      </dsp:txBody>
      <dsp:txXfrm>
        <a:off x="199048" y="2185606"/>
        <a:ext cx="2111741" cy="504397"/>
      </dsp:txXfrm>
    </dsp:sp>
    <dsp:sp modelId="{C8E6557B-FDC1-4830-B99F-98841A8234B0}">
      <dsp:nvSpPr>
        <dsp:cNvPr id="0" name=""/>
        <dsp:cNvSpPr/>
      </dsp:nvSpPr>
      <dsp:spPr>
        <a:xfrm rot="5400000">
          <a:off x="1208037" y="2752576"/>
          <a:ext cx="93761" cy="93761"/>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E374A8-0694-45BA-B86E-1D9C6DFCEAF5}">
      <dsp:nvSpPr>
        <dsp:cNvPr id="0" name=""/>
        <dsp:cNvSpPr/>
      </dsp:nvSpPr>
      <dsp:spPr>
        <a:xfrm>
          <a:off x="183356" y="2893218"/>
          <a:ext cx="2143125" cy="535781"/>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Edge Detection</a:t>
          </a:r>
          <a:endParaRPr lang="en-IN" sz="1800" kern="1200" dirty="0"/>
        </a:p>
      </dsp:txBody>
      <dsp:txXfrm>
        <a:off x="199048" y="2908910"/>
        <a:ext cx="2111741" cy="504397"/>
      </dsp:txXfrm>
    </dsp:sp>
    <dsp:sp modelId="{826BD2C4-C751-429D-912F-61220BD7419A}">
      <dsp:nvSpPr>
        <dsp:cNvPr id="0" name=""/>
        <dsp:cNvSpPr/>
      </dsp:nvSpPr>
      <dsp:spPr>
        <a:xfrm>
          <a:off x="2627418" y="0"/>
          <a:ext cx="2143125" cy="5357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Captured Image</a:t>
          </a:r>
          <a:endParaRPr lang="en-IN" sz="2300" kern="1200" dirty="0"/>
        </a:p>
      </dsp:txBody>
      <dsp:txXfrm>
        <a:off x="2643110" y="15692"/>
        <a:ext cx="2111741" cy="504397"/>
      </dsp:txXfrm>
    </dsp:sp>
    <dsp:sp modelId="{6944131D-680E-4A40-89F8-ED610D1E6C5C}">
      <dsp:nvSpPr>
        <dsp:cNvPr id="0" name=""/>
        <dsp:cNvSpPr/>
      </dsp:nvSpPr>
      <dsp:spPr>
        <a:xfrm rot="5404278">
          <a:off x="3651650" y="582662"/>
          <a:ext cx="93761" cy="93761"/>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F5D4E0-F320-450B-9998-CA01879E6339}">
      <dsp:nvSpPr>
        <dsp:cNvPr id="0" name=""/>
        <dsp:cNvSpPr/>
      </dsp:nvSpPr>
      <dsp:spPr>
        <a:xfrm>
          <a:off x="2626518" y="723304"/>
          <a:ext cx="2143125" cy="535781"/>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RGB to Gray</a:t>
          </a:r>
          <a:endParaRPr lang="en-IN" sz="1800" kern="1200" dirty="0"/>
        </a:p>
      </dsp:txBody>
      <dsp:txXfrm>
        <a:off x="2642210" y="738996"/>
        <a:ext cx="2111741" cy="504397"/>
      </dsp:txXfrm>
    </dsp:sp>
    <dsp:sp modelId="{BF721F8E-A8B1-40D8-AB30-9362B8F63538}">
      <dsp:nvSpPr>
        <dsp:cNvPr id="0" name=""/>
        <dsp:cNvSpPr/>
      </dsp:nvSpPr>
      <dsp:spPr>
        <a:xfrm rot="5400000">
          <a:off x="3651200" y="1305966"/>
          <a:ext cx="93761" cy="93761"/>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26BDDD-5285-4E2E-BB7F-668B73164AC1}">
      <dsp:nvSpPr>
        <dsp:cNvPr id="0" name=""/>
        <dsp:cNvSpPr/>
      </dsp:nvSpPr>
      <dsp:spPr>
        <a:xfrm>
          <a:off x="2626518" y="1446609"/>
          <a:ext cx="2143125" cy="535781"/>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Image Resizing</a:t>
          </a:r>
          <a:endParaRPr lang="en-IN" sz="1800" kern="1200" dirty="0"/>
        </a:p>
      </dsp:txBody>
      <dsp:txXfrm>
        <a:off x="2642210" y="1462301"/>
        <a:ext cx="2111741" cy="504397"/>
      </dsp:txXfrm>
    </dsp:sp>
    <dsp:sp modelId="{3BDE84C4-C1DB-4A3F-A299-B16B471DBFDC}">
      <dsp:nvSpPr>
        <dsp:cNvPr id="0" name=""/>
        <dsp:cNvSpPr/>
      </dsp:nvSpPr>
      <dsp:spPr>
        <a:xfrm rot="5400000">
          <a:off x="3651200" y="2029271"/>
          <a:ext cx="93761" cy="93761"/>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B0A667-D27F-42BD-9D83-10732583741F}">
      <dsp:nvSpPr>
        <dsp:cNvPr id="0" name=""/>
        <dsp:cNvSpPr/>
      </dsp:nvSpPr>
      <dsp:spPr>
        <a:xfrm>
          <a:off x="2626518" y="2169914"/>
          <a:ext cx="2143125" cy="535781"/>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Image </a:t>
          </a:r>
          <a:r>
            <a:rPr lang="en-US" sz="1800" kern="1200" dirty="0" err="1"/>
            <a:t>Enchancement</a:t>
          </a:r>
          <a:endParaRPr lang="en-IN" sz="1800" kern="1200" dirty="0"/>
        </a:p>
      </dsp:txBody>
      <dsp:txXfrm>
        <a:off x="2642210" y="2185606"/>
        <a:ext cx="2111741" cy="504397"/>
      </dsp:txXfrm>
    </dsp:sp>
    <dsp:sp modelId="{B75571A1-978F-4328-89FB-220892A04E16}">
      <dsp:nvSpPr>
        <dsp:cNvPr id="0" name=""/>
        <dsp:cNvSpPr/>
      </dsp:nvSpPr>
      <dsp:spPr>
        <a:xfrm rot="5400000">
          <a:off x="3651200" y="2752576"/>
          <a:ext cx="93761" cy="93761"/>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825BA7-AF77-42DF-B94C-C7FA7ECCDA50}">
      <dsp:nvSpPr>
        <dsp:cNvPr id="0" name=""/>
        <dsp:cNvSpPr/>
      </dsp:nvSpPr>
      <dsp:spPr>
        <a:xfrm>
          <a:off x="2626518" y="2893218"/>
          <a:ext cx="2143125" cy="535781"/>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Edge Detection</a:t>
          </a:r>
          <a:endParaRPr lang="en-IN" sz="1800" kern="1200" dirty="0"/>
        </a:p>
      </dsp:txBody>
      <dsp:txXfrm>
        <a:off x="2642210" y="2908910"/>
        <a:ext cx="2111741" cy="50439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F6ACCF03-A5CB-47D0-9AB4-25B70ACB6065}" type="datetimeFigureOut">
              <a:rPr lang="en-US"/>
              <a:pPr>
                <a:defRPr/>
              </a:pPr>
              <a:t>8/6/2021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E224FC2D-499D-4977-AD6E-DFE5C44AFDB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AF7606F-A96F-45CA-A7F5-C475331DE1F0}" type="datetimeFigureOut">
              <a:rPr lang="en-US"/>
              <a:pPr>
                <a:defRPr/>
              </a:pPr>
              <a:t>8/6/2021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1F6E767B-C300-4C47-9C50-417379AE6BB8}"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B8E15B0-26B5-498B-9E65-AE969828653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B8E15B0-26B5-498B-9E65-AE969828653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B8E15B0-26B5-498B-9E65-AE969828653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656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B8E15B0-26B5-498B-9E65-AE969828653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0676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B8E15B0-26B5-498B-9E65-AE969828653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3143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B8E15B0-26B5-498B-9E65-AE969828653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5261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B8E15B0-26B5-498B-9E65-AE969828653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4619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B8E15B0-26B5-498B-9E65-AE969828653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1505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1680724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3341375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1693216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cxnSp>
        <p:nvCxnSpPr>
          <p:cNvPr id="2" name="Straight Connector 1"/>
          <p:cNvCxnSpPr/>
          <p:nvPr userDrawn="1"/>
        </p:nvCxnSpPr>
        <p:spPr>
          <a:xfrm flipH="1">
            <a:off x="914400" y="6492875"/>
            <a:ext cx="1068228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a:off x="0" y="4"/>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4" name="Freeform 6"/>
          <p:cNvSpPr>
            <a:spLocks noChangeAspect="1"/>
          </p:cNvSpPr>
          <p:nvPr userDrawn="1"/>
        </p:nvSpPr>
        <p:spPr bwMode="auto">
          <a:xfrm>
            <a:off x="3" y="190500"/>
            <a:ext cx="779463"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 name="Freeform 14"/>
          <p:cNvSpPr/>
          <p:nvPr userDrawn="1"/>
        </p:nvSpPr>
        <p:spPr bwMode="auto">
          <a:xfrm>
            <a:off x="574676" y="190500"/>
            <a:ext cx="679451"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defRPr/>
            </a:pPr>
            <a:endParaRPr lang="en-IN" dirty="0">
              <a:latin typeface="+mn-lt"/>
            </a:endParaRPr>
          </a:p>
        </p:txBody>
      </p:sp>
      <p:sp>
        <p:nvSpPr>
          <p:cNvPr id="6"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Tree>
    <p:extLst>
      <p:ext uri="{BB962C8B-B14F-4D97-AF65-F5344CB8AC3E}">
        <p14:creationId xmlns:p14="http://schemas.microsoft.com/office/powerpoint/2010/main" val="4262895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B961790-A6FA-4346-8134-328253751AB5}" type="slidenum">
              <a:rPr lang="en-US" smtClean="0"/>
              <a:pPr>
                <a:defRPr/>
              </a:pPr>
              <a:t>‹#›</a:t>
            </a:fld>
            <a:endParaRPr lang="en-US"/>
          </a:p>
        </p:txBody>
      </p:sp>
    </p:spTree>
    <p:extLst>
      <p:ext uri="{BB962C8B-B14F-4D97-AF65-F5344CB8AC3E}">
        <p14:creationId xmlns:p14="http://schemas.microsoft.com/office/powerpoint/2010/main" val="3297300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5798" y="0"/>
            <a:ext cx="10515600" cy="1325563"/>
          </a:xfrm>
        </p:spPr>
        <p:txBody>
          <a:bodyPr>
            <a:normAutofit/>
          </a:bodyPr>
          <a:lstStyle>
            <a:lvl1pPr>
              <a:defRPr sz="3500" b="1">
                <a:solidFill>
                  <a:srgbClr val="C00000"/>
                </a:solidFill>
                <a:latin typeface="Museo 300" panose="02000000000000000000" pitchFamily="50" charset="0"/>
              </a:defRPr>
            </a:lvl1pPr>
          </a:lstStyle>
          <a:p>
            <a:r>
              <a:rPr lang="en-US" dirty="0"/>
              <a:t>Click to edit Master title style</a:t>
            </a:r>
          </a:p>
        </p:txBody>
      </p:sp>
      <p:sp>
        <p:nvSpPr>
          <p:cNvPr id="3" name="Content Placeholder 2"/>
          <p:cNvSpPr>
            <a:spLocks noGrp="1"/>
          </p:cNvSpPr>
          <p:nvPr>
            <p:ph idx="1"/>
          </p:nvPr>
        </p:nvSpPr>
        <p:spPr>
          <a:xfrm>
            <a:off x="553961" y="1373409"/>
            <a:ext cx="10515600" cy="4351338"/>
          </a:xfrm>
        </p:spPr>
        <p:txBody>
          <a:bodyPr>
            <a:normAutofit/>
          </a:bodyPr>
          <a:lstStyle>
            <a:lvl1pPr>
              <a:defRPr sz="2000">
                <a:solidFill>
                  <a:schemeClr val="tx1">
                    <a:lumMod val="95000"/>
                    <a:lumOff val="5000"/>
                  </a:schemeClr>
                </a:solidFill>
                <a:latin typeface="Museo 300" panose="02000000000000000000" pitchFamily="50" charset="0"/>
              </a:defRPr>
            </a:lvl1pPr>
            <a:lvl2pPr>
              <a:defRPr sz="2000">
                <a:solidFill>
                  <a:schemeClr val="tx1">
                    <a:lumMod val="95000"/>
                    <a:lumOff val="5000"/>
                  </a:schemeClr>
                </a:solidFill>
                <a:latin typeface="Museo 300" panose="02000000000000000000" pitchFamily="50" charset="0"/>
              </a:defRPr>
            </a:lvl2pPr>
            <a:lvl3pPr>
              <a:defRPr sz="2000">
                <a:solidFill>
                  <a:schemeClr val="tx1">
                    <a:lumMod val="95000"/>
                    <a:lumOff val="5000"/>
                  </a:schemeClr>
                </a:solidFill>
                <a:latin typeface="Museo 300" panose="02000000000000000000" pitchFamily="50" charset="0"/>
              </a:defRPr>
            </a:lvl3pPr>
            <a:lvl4pPr>
              <a:defRPr sz="2000">
                <a:solidFill>
                  <a:schemeClr val="tx1">
                    <a:lumMod val="95000"/>
                    <a:lumOff val="5000"/>
                  </a:schemeClr>
                </a:solidFill>
                <a:latin typeface="Museo 300" panose="02000000000000000000" pitchFamily="50" charset="0"/>
              </a:defRPr>
            </a:lvl4pPr>
            <a:lvl5pPr>
              <a:defRPr sz="2000">
                <a:solidFill>
                  <a:schemeClr val="tx1">
                    <a:lumMod val="95000"/>
                    <a:lumOff val="5000"/>
                  </a:schemeClr>
                </a:solidFill>
                <a:latin typeface="Museo 300" panose="02000000000000000000" pitchFamily="50"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7" name="Subtitle 2"/>
          <p:cNvSpPr txBox="1">
            <a:spLocks noChangeArrowheads="1"/>
          </p:cNvSpPr>
          <p:nvPr userDrawn="1"/>
        </p:nvSpPr>
        <p:spPr bwMode="auto">
          <a:xfrm>
            <a:off x="1790590" y="6421413"/>
            <a:ext cx="9563210" cy="18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sz="1050" b="1" dirty="0">
                <a:solidFill>
                  <a:srgbClr val="C00000"/>
                </a:solidFill>
                <a:latin typeface="Museo 300"/>
              </a:rPr>
              <a:t>An Autonomous Institution ,Affiliated to Visvesvaraya Technological University, Belagavi. Approved By AICTE, New Delhi. Recognized by UGC with 2(f) &amp; 12(B) status. Accredited by NBA and NAAC.</a:t>
            </a:r>
          </a:p>
        </p:txBody>
      </p:sp>
      <p:sp>
        <p:nvSpPr>
          <p:cNvPr id="8" name="Slide Number Placeholder 5"/>
          <p:cNvSpPr txBox="1"/>
          <p:nvPr userDrawn="1"/>
        </p:nvSpPr>
        <p:spPr>
          <a:xfrm>
            <a:off x="11069561" y="5598643"/>
            <a:ext cx="541867" cy="365125"/>
          </a:xfrm>
          <a:prstGeom prst="rect">
            <a:avLst/>
          </a:prstGeom>
        </p:spPr>
        <p:txBody>
          <a:bodyPr/>
          <a:lstStyle>
            <a:lvl1pPr defTabSz="913130">
              <a:defRPr>
                <a:solidFill>
                  <a:schemeClr val="tx1"/>
                </a:solidFill>
                <a:latin typeface="Arial" panose="020B0604020202020204" pitchFamily="34" charset="0"/>
              </a:defRPr>
            </a:lvl1pPr>
            <a:lvl2pPr marL="742950" indent="-285750" defTabSz="913130">
              <a:defRPr>
                <a:solidFill>
                  <a:schemeClr val="tx1"/>
                </a:solidFill>
                <a:latin typeface="Arial" panose="020B0604020202020204" pitchFamily="34" charset="0"/>
              </a:defRPr>
            </a:lvl2pPr>
            <a:lvl3pPr marL="1143000" indent="-228600" defTabSz="913130">
              <a:defRPr>
                <a:solidFill>
                  <a:schemeClr val="tx1"/>
                </a:solidFill>
                <a:latin typeface="Arial" panose="020B0604020202020204" pitchFamily="34" charset="0"/>
              </a:defRPr>
            </a:lvl3pPr>
            <a:lvl4pPr marL="1600200" indent="-228600" defTabSz="913130">
              <a:defRPr>
                <a:solidFill>
                  <a:schemeClr val="tx1"/>
                </a:solidFill>
                <a:latin typeface="Arial" panose="020B0604020202020204" pitchFamily="34" charset="0"/>
              </a:defRPr>
            </a:lvl4pPr>
            <a:lvl5pPr marL="2057400" indent="-228600" defTabSz="913130">
              <a:defRPr>
                <a:solidFill>
                  <a:schemeClr val="tx1"/>
                </a:solidFill>
                <a:latin typeface="Arial" panose="020B0604020202020204" pitchFamily="34" charset="0"/>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9E723E7A-D6C9-43B1-9EAA-7B8D055CBC94}" type="slidenum">
              <a:rPr lang="en-US" altLang="en-US" sz="1300">
                <a:solidFill>
                  <a:schemeClr val="bg1"/>
                </a:solidFill>
                <a:latin typeface="Calibri" panose="020F0502020204030204" pitchFamily="34" charset="0"/>
              </a:rPr>
              <a:pPr algn="ctr" eaLnBrk="1" hangingPunct="1"/>
              <a:t>‹#›</a:t>
            </a:fld>
            <a:endParaRPr lang="en-US" altLang="en-US" sz="1300">
              <a:solidFill>
                <a:schemeClr val="bg1"/>
              </a:solidFill>
              <a:latin typeface="Calibri" panose="020F0502020204030204" pitchFamily="34" charset="0"/>
            </a:endParaRPr>
          </a:p>
        </p:txBody>
      </p:sp>
      <p:sp>
        <p:nvSpPr>
          <p:cNvPr id="9" name="Freeform 6"/>
          <p:cNvSpPr>
            <a:spLocks noChangeAspect="1"/>
          </p:cNvSpPr>
          <p:nvPr userDrawn="1"/>
        </p:nvSpPr>
        <p:spPr bwMode="auto">
          <a:xfrm>
            <a:off x="11370733" y="6424628"/>
            <a:ext cx="821267"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cxnSp>
        <p:nvCxnSpPr>
          <p:cNvPr id="10" name="Straight Connector 9"/>
          <p:cNvCxnSpPr/>
          <p:nvPr userDrawn="1"/>
        </p:nvCxnSpPr>
        <p:spPr>
          <a:xfrm flipH="1" flipV="1">
            <a:off x="1794825" y="6400803"/>
            <a:ext cx="9652635" cy="2855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0" y="1"/>
            <a:ext cx="12192000" cy="50006"/>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2" name="Freeform 6"/>
          <p:cNvSpPr>
            <a:spLocks noChangeAspect="1"/>
          </p:cNvSpPr>
          <p:nvPr userDrawn="1"/>
        </p:nvSpPr>
        <p:spPr bwMode="auto">
          <a:xfrm>
            <a:off x="2" y="190500"/>
            <a:ext cx="1039284"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3" name="Freeform 12"/>
          <p:cNvSpPr/>
          <p:nvPr userDrawn="1"/>
        </p:nvSpPr>
        <p:spPr bwMode="auto">
          <a:xfrm>
            <a:off x="766235" y="190500"/>
            <a:ext cx="905933"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defRPr/>
            </a:pPr>
            <a:endParaRPr lang="en-IN" dirty="0">
              <a:latin typeface="+mn-lt"/>
            </a:endParaRPr>
          </a:p>
        </p:txBody>
      </p:sp>
      <p:pic>
        <p:nvPicPr>
          <p:cNvPr id="14" name="Picture 13"/>
          <p:cNvPicPr>
            <a:picLocks noChangeAspect="1"/>
          </p:cNvPicPr>
          <p:nvPr userDrawn="1"/>
        </p:nvPicPr>
        <p:blipFill>
          <a:blip r:embed="rId2"/>
          <a:stretch>
            <a:fillRect/>
          </a:stretch>
        </p:blipFill>
        <p:spPr>
          <a:xfrm>
            <a:off x="2" y="6099171"/>
            <a:ext cx="1765796" cy="710487"/>
          </a:xfrm>
          <a:prstGeom prst="rect">
            <a:avLst/>
          </a:prstGeom>
        </p:spPr>
      </p:pic>
      <p:sp>
        <p:nvSpPr>
          <p:cNvPr id="6" name="Slide Number Placeholder 5"/>
          <p:cNvSpPr>
            <a:spLocks noGrp="1"/>
          </p:cNvSpPr>
          <p:nvPr>
            <p:ph type="sldNum" sz="quarter" idx="12"/>
          </p:nvPr>
        </p:nvSpPr>
        <p:spPr>
          <a:xfrm>
            <a:off x="9038166" y="6441651"/>
            <a:ext cx="2743200" cy="365125"/>
          </a:xfrm>
        </p:spPr>
        <p:txBody>
          <a:bodyPr/>
          <a:lstStyle>
            <a:lvl1pPr>
              <a:defRPr>
                <a:solidFill>
                  <a:srgbClr val="FFFFFF"/>
                </a:solidFill>
              </a:defRPr>
            </a:lvl1pPr>
          </a:lstStyle>
          <a:p>
            <a:pPr>
              <a:defRPr/>
            </a:pPr>
            <a:fld id="{7567225B-3001-4770-81AD-EA67E82D7225}" type="slidenum">
              <a:rPr lang="en-US" smtClean="0"/>
              <a:pPr>
                <a:defRPr/>
              </a:pPr>
              <a:t>‹#›</a:t>
            </a:fld>
            <a:endParaRPr lang="en-US" dirty="0"/>
          </a:p>
        </p:txBody>
      </p:sp>
    </p:spTree>
    <p:extLst>
      <p:ext uri="{BB962C8B-B14F-4D97-AF65-F5344CB8AC3E}">
        <p14:creationId xmlns:p14="http://schemas.microsoft.com/office/powerpoint/2010/main" val="4232315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0C95E66-549C-45F3-8760-BF16C91FE33F}" type="slidenum">
              <a:rPr lang="en-US" smtClean="0"/>
              <a:pPr>
                <a:defRPr/>
              </a:pPr>
              <a:t>‹#›</a:t>
            </a:fld>
            <a:endParaRPr lang="en-US"/>
          </a:p>
        </p:txBody>
      </p:sp>
    </p:spTree>
    <p:extLst>
      <p:ext uri="{BB962C8B-B14F-4D97-AF65-F5344CB8AC3E}">
        <p14:creationId xmlns:p14="http://schemas.microsoft.com/office/powerpoint/2010/main" val="959121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90AFBA8-1D03-4536-9D17-6487E477CBB8}" type="slidenum">
              <a:rPr lang="en-US" smtClean="0"/>
              <a:pPr>
                <a:defRPr/>
              </a:pPr>
              <a:t>‹#›</a:t>
            </a:fld>
            <a:endParaRPr lang="en-US"/>
          </a:p>
        </p:txBody>
      </p:sp>
    </p:spTree>
    <p:extLst>
      <p:ext uri="{BB962C8B-B14F-4D97-AF65-F5344CB8AC3E}">
        <p14:creationId xmlns:p14="http://schemas.microsoft.com/office/powerpoint/2010/main" val="1106873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
        <p:nvSpPr>
          <p:cNvPr id="10" name="Freeform 6"/>
          <p:cNvSpPr>
            <a:spLocks noChangeAspect="1"/>
          </p:cNvSpPr>
          <p:nvPr userDrawn="1"/>
        </p:nvSpPr>
        <p:spPr bwMode="auto">
          <a:xfrm>
            <a:off x="11297845" y="6363588"/>
            <a:ext cx="821267"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1" name="Rectangle 10"/>
          <p:cNvSpPr/>
          <p:nvPr userDrawn="1"/>
        </p:nvSpPr>
        <p:spPr>
          <a:xfrm>
            <a:off x="1988235" y="6427116"/>
            <a:ext cx="9278423" cy="430887"/>
          </a:xfrm>
          <a:prstGeom prst="rect">
            <a:avLst/>
          </a:prstGeom>
        </p:spPr>
        <p:txBody>
          <a:bodyPr wrap="square">
            <a:spAutoFit/>
          </a:bodyPr>
          <a:lstStyle/>
          <a:p>
            <a:r>
              <a:rPr lang="en-IN" sz="1050" b="1" dirty="0">
                <a:solidFill>
                  <a:srgbClr val="C00000"/>
                </a:solidFill>
                <a:latin typeface="Museo 300"/>
              </a:rPr>
              <a:t>An Autonomous Institution ,Affiliated to </a:t>
            </a:r>
            <a:r>
              <a:rPr lang="en-IN" sz="1050" b="1" dirty="0" err="1">
                <a:solidFill>
                  <a:srgbClr val="C00000"/>
                </a:solidFill>
                <a:latin typeface="Museo 300"/>
              </a:rPr>
              <a:t>Visvesvaraya</a:t>
            </a:r>
            <a:r>
              <a:rPr lang="en-IN" sz="1050" b="1" dirty="0">
                <a:solidFill>
                  <a:srgbClr val="C00000"/>
                </a:solidFill>
                <a:latin typeface="Museo 300"/>
              </a:rPr>
              <a:t> Technological University, Belagavi. Approved By AICTE, New Delhi. Recognized by UGC with 2(f) &amp; 12(B) status. Accredited by NBA and NAAC.</a:t>
            </a:r>
          </a:p>
        </p:txBody>
      </p:sp>
      <p:cxnSp>
        <p:nvCxnSpPr>
          <p:cNvPr id="12" name="Straight Connector 11"/>
          <p:cNvCxnSpPr/>
          <p:nvPr userDrawn="1"/>
        </p:nvCxnSpPr>
        <p:spPr>
          <a:xfrm flipH="1" flipV="1">
            <a:off x="2133603" y="6372247"/>
            <a:ext cx="8737599" cy="2584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1"/>
            <a:ext cx="12192000" cy="50006"/>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4" name="Freeform 6"/>
          <p:cNvSpPr>
            <a:spLocks noChangeAspect="1"/>
          </p:cNvSpPr>
          <p:nvPr userDrawn="1"/>
        </p:nvSpPr>
        <p:spPr bwMode="auto">
          <a:xfrm>
            <a:off x="2" y="190500"/>
            <a:ext cx="1039284"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5" name="Freeform 14"/>
          <p:cNvSpPr/>
          <p:nvPr userDrawn="1"/>
        </p:nvSpPr>
        <p:spPr bwMode="auto">
          <a:xfrm>
            <a:off x="766235" y="190500"/>
            <a:ext cx="905933"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defRPr/>
            </a:pPr>
            <a:endParaRPr lang="en-IN" dirty="0">
              <a:latin typeface="+mn-lt"/>
            </a:endParaRPr>
          </a:p>
        </p:txBody>
      </p:sp>
      <p:pic>
        <p:nvPicPr>
          <p:cNvPr id="16" name="Picture 15"/>
          <p:cNvPicPr>
            <a:picLocks noChangeAspect="1"/>
          </p:cNvPicPr>
          <p:nvPr userDrawn="1"/>
        </p:nvPicPr>
        <p:blipFill>
          <a:blip r:embed="rId2"/>
          <a:stretch>
            <a:fillRect/>
          </a:stretch>
        </p:blipFill>
        <p:spPr>
          <a:xfrm>
            <a:off x="61421" y="6126163"/>
            <a:ext cx="1698704" cy="683492"/>
          </a:xfrm>
          <a:prstGeom prst="rect">
            <a:avLst/>
          </a:prstGeom>
        </p:spPr>
      </p:pic>
    </p:spTree>
    <p:extLst>
      <p:ext uri="{BB962C8B-B14F-4D97-AF65-F5344CB8AC3E}">
        <p14:creationId xmlns:p14="http://schemas.microsoft.com/office/powerpoint/2010/main" val="14143816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AA31B365-2786-4F1C-8EDA-6FD2B746B06E}" type="slidenum">
              <a:rPr lang="en-US" smtClean="0"/>
              <a:pPr>
                <a:defRPr/>
              </a:pPr>
              <a:t>‹#›</a:t>
            </a:fld>
            <a:endParaRPr lang="en-US"/>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92040" y="5918200"/>
            <a:ext cx="2407920" cy="876300"/>
          </a:xfrm>
          <a:prstGeom prst="rect">
            <a:avLst/>
          </a:prstGeom>
          <a:noFill/>
          <a:ln>
            <a:noFill/>
          </a:ln>
        </p:spPr>
      </p:pic>
      <p:sp>
        <p:nvSpPr>
          <p:cNvPr id="7" name="Rectangle 6"/>
          <p:cNvSpPr/>
          <p:nvPr userDrawn="1"/>
        </p:nvSpPr>
        <p:spPr>
          <a:xfrm>
            <a:off x="0" y="1"/>
            <a:ext cx="12192000" cy="50006"/>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8" name="Freeform 6"/>
          <p:cNvSpPr>
            <a:spLocks noChangeAspect="1"/>
          </p:cNvSpPr>
          <p:nvPr userDrawn="1"/>
        </p:nvSpPr>
        <p:spPr bwMode="auto">
          <a:xfrm>
            <a:off x="2" y="190500"/>
            <a:ext cx="1039284"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9" name="Freeform 14"/>
          <p:cNvSpPr/>
          <p:nvPr userDrawn="1"/>
        </p:nvSpPr>
        <p:spPr bwMode="auto">
          <a:xfrm>
            <a:off x="766235" y="190500"/>
            <a:ext cx="905933"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defRPr/>
            </a:pPr>
            <a:endParaRPr lang="en-IN" dirty="0">
              <a:latin typeface="+mn-lt"/>
            </a:endParaRPr>
          </a:p>
        </p:txBody>
      </p:sp>
    </p:spTree>
    <p:extLst>
      <p:ext uri="{BB962C8B-B14F-4D97-AF65-F5344CB8AC3E}">
        <p14:creationId xmlns:p14="http://schemas.microsoft.com/office/powerpoint/2010/main" val="2016932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A6FD02F-D3CD-4E4F-800F-75D2C3ECA6E5}" type="slidenum">
              <a:rPr lang="en-US" smtClean="0"/>
              <a:pPr>
                <a:defRPr/>
              </a:pPr>
              <a:t>‹#›</a:t>
            </a:fld>
            <a:endParaRPr lang="en-US" dirty="0"/>
          </a:p>
        </p:txBody>
      </p:sp>
      <p:cxnSp>
        <p:nvCxnSpPr>
          <p:cNvPr id="5" name="Straight Connector 4"/>
          <p:cNvCxnSpPr/>
          <p:nvPr userDrawn="1"/>
        </p:nvCxnSpPr>
        <p:spPr>
          <a:xfrm flipH="1">
            <a:off x="2244878" y="6400800"/>
            <a:ext cx="862632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1988235" y="6400800"/>
            <a:ext cx="9278423" cy="400110"/>
          </a:xfrm>
          <a:prstGeom prst="rect">
            <a:avLst/>
          </a:prstGeom>
        </p:spPr>
        <p:txBody>
          <a:bodyPr wrap="square">
            <a:spAutoFit/>
          </a:bodyPr>
          <a:lstStyle/>
          <a:p>
            <a:r>
              <a:rPr lang="en-IN" sz="1000" b="1" dirty="0">
                <a:solidFill>
                  <a:srgbClr val="C00000"/>
                </a:solidFill>
                <a:latin typeface="Museo 300"/>
              </a:rPr>
              <a:t>An Autonomous Institution ,Affiliated to </a:t>
            </a:r>
            <a:r>
              <a:rPr lang="en-IN" sz="1000" b="1" dirty="0" err="1">
                <a:solidFill>
                  <a:srgbClr val="C00000"/>
                </a:solidFill>
                <a:latin typeface="Museo 300"/>
              </a:rPr>
              <a:t>Visvesvaraya</a:t>
            </a:r>
            <a:r>
              <a:rPr lang="en-IN" sz="1000" b="1" dirty="0">
                <a:solidFill>
                  <a:srgbClr val="C00000"/>
                </a:solidFill>
                <a:latin typeface="Museo 300"/>
              </a:rPr>
              <a:t> Technological University, Belagavi. Approved By AICTE, New Delhi. Recognized by UGC with 2(f) &amp; 12(B) status. Accredited by NBA and NAAC.</a:t>
            </a:r>
          </a:p>
        </p:txBody>
      </p:sp>
      <p:sp>
        <p:nvSpPr>
          <p:cNvPr id="7" name="Freeform 6"/>
          <p:cNvSpPr>
            <a:spLocks noChangeAspect="1"/>
          </p:cNvSpPr>
          <p:nvPr userDrawn="1"/>
        </p:nvSpPr>
        <p:spPr bwMode="auto">
          <a:xfrm>
            <a:off x="11348781" y="6400800"/>
            <a:ext cx="821267"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8" name="Rectangle 7"/>
          <p:cNvSpPr/>
          <p:nvPr userDrawn="1"/>
        </p:nvSpPr>
        <p:spPr>
          <a:xfrm>
            <a:off x="0" y="1"/>
            <a:ext cx="12192000" cy="50006"/>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9" name="Freeform 6"/>
          <p:cNvSpPr>
            <a:spLocks noChangeAspect="1"/>
          </p:cNvSpPr>
          <p:nvPr userDrawn="1"/>
        </p:nvSpPr>
        <p:spPr bwMode="auto">
          <a:xfrm>
            <a:off x="2" y="190500"/>
            <a:ext cx="1039284"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 name="Freeform 14"/>
          <p:cNvSpPr/>
          <p:nvPr userDrawn="1"/>
        </p:nvSpPr>
        <p:spPr bwMode="auto">
          <a:xfrm>
            <a:off x="766235" y="190500"/>
            <a:ext cx="905933"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defRPr/>
            </a:pPr>
            <a:endParaRPr lang="en-IN" dirty="0">
              <a:latin typeface="+mn-lt"/>
            </a:endParaRPr>
          </a:p>
        </p:txBody>
      </p:sp>
      <p:pic>
        <p:nvPicPr>
          <p:cNvPr id="11" name="Picture 10"/>
          <p:cNvPicPr>
            <a:picLocks noChangeAspect="1"/>
          </p:cNvPicPr>
          <p:nvPr userDrawn="1"/>
        </p:nvPicPr>
        <p:blipFill>
          <a:blip r:embed="rId2"/>
          <a:stretch>
            <a:fillRect/>
          </a:stretch>
        </p:blipFill>
        <p:spPr>
          <a:xfrm>
            <a:off x="53313" y="6085431"/>
            <a:ext cx="1744061" cy="701742"/>
          </a:xfrm>
          <a:prstGeom prst="rect">
            <a:avLst/>
          </a:prstGeom>
        </p:spPr>
      </p:pic>
    </p:spTree>
    <p:extLst>
      <p:ext uri="{BB962C8B-B14F-4D97-AF65-F5344CB8AC3E}">
        <p14:creationId xmlns:p14="http://schemas.microsoft.com/office/powerpoint/2010/main" val="184012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2144457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D75708D-340D-43AA-B254-1DB4180647C9}" type="slidenum">
              <a:rPr lang="en-US" smtClean="0"/>
              <a:pPr>
                <a:defRPr/>
              </a:pPr>
              <a:t>‹#›</a:t>
            </a:fld>
            <a:endParaRPr lang="en-US"/>
          </a:p>
        </p:txBody>
      </p:sp>
    </p:spTree>
    <p:extLst>
      <p:ext uri="{BB962C8B-B14F-4D97-AF65-F5344CB8AC3E}">
        <p14:creationId xmlns:p14="http://schemas.microsoft.com/office/powerpoint/2010/main" val="1652166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C8C3591-FF6B-435A-AE90-3407BB231590}" type="slidenum">
              <a:rPr lang="en-US" smtClean="0"/>
              <a:pPr>
                <a:defRPr/>
              </a:pPr>
              <a:t>‹#›</a:t>
            </a:fld>
            <a:endParaRPr lang="en-US"/>
          </a:p>
        </p:txBody>
      </p:sp>
    </p:spTree>
    <p:extLst>
      <p:ext uri="{BB962C8B-B14F-4D97-AF65-F5344CB8AC3E}">
        <p14:creationId xmlns:p14="http://schemas.microsoft.com/office/powerpoint/2010/main" val="2078380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77BD7C0-F0D3-4E33-A2A5-81F6DA404926}" type="slidenum">
              <a:rPr lang="en-US" smtClean="0"/>
              <a:pPr>
                <a:defRPr/>
              </a:pPr>
              <a:t>‹#›</a:t>
            </a:fld>
            <a:endParaRPr lang="en-US"/>
          </a:p>
        </p:txBody>
      </p:sp>
    </p:spTree>
    <p:extLst>
      <p:ext uri="{BB962C8B-B14F-4D97-AF65-F5344CB8AC3E}">
        <p14:creationId xmlns:p14="http://schemas.microsoft.com/office/powerpoint/2010/main" val="658715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897BF3-1834-4A3C-9AA3-D53EBE05A213}" type="slidenum">
              <a:rPr lang="en-US" smtClean="0"/>
              <a:pPr>
                <a:defRPr/>
              </a:pPr>
              <a:t>‹#›</a:t>
            </a:fld>
            <a:endParaRPr lang="en-US"/>
          </a:p>
        </p:txBody>
      </p:sp>
    </p:spTree>
    <p:extLst>
      <p:ext uri="{BB962C8B-B14F-4D97-AF65-F5344CB8AC3E}">
        <p14:creationId xmlns:p14="http://schemas.microsoft.com/office/powerpoint/2010/main" val="14998853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cxnSp>
        <p:nvCxnSpPr>
          <p:cNvPr id="2" name="Straight Connector 1"/>
          <p:cNvCxnSpPr/>
          <p:nvPr userDrawn="1"/>
        </p:nvCxnSpPr>
        <p:spPr>
          <a:xfrm flipH="1">
            <a:off x="914400" y="6492875"/>
            <a:ext cx="1068228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a:off x="0" y="4"/>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4" name="Freeform 6"/>
          <p:cNvSpPr>
            <a:spLocks noChangeAspect="1"/>
          </p:cNvSpPr>
          <p:nvPr userDrawn="1"/>
        </p:nvSpPr>
        <p:spPr bwMode="auto">
          <a:xfrm>
            <a:off x="3" y="190500"/>
            <a:ext cx="779463"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 name="Freeform 14"/>
          <p:cNvSpPr/>
          <p:nvPr userDrawn="1"/>
        </p:nvSpPr>
        <p:spPr bwMode="auto">
          <a:xfrm>
            <a:off x="574676" y="190500"/>
            <a:ext cx="679451"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defRPr/>
            </a:pPr>
            <a:endParaRPr lang="en-IN" dirty="0">
              <a:latin typeface="+mn-lt"/>
            </a:endParaRPr>
          </a:p>
        </p:txBody>
      </p:sp>
      <p:sp>
        <p:nvSpPr>
          <p:cNvPr id="6"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Tree>
    <p:extLst>
      <p:ext uri="{BB962C8B-B14F-4D97-AF65-F5344CB8AC3E}">
        <p14:creationId xmlns:p14="http://schemas.microsoft.com/office/powerpoint/2010/main" val="117394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1689024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677958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367052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3068135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116963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28346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29299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1C53C67-9027-4435-B66D-757D18D7790B}" type="slidenum">
              <a:rPr lang="en-US" smtClean="0"/>
              <a:pPr>
                <a:defRPr/>
              </a:pPr>
              <a:t>‹#›</a:t>
            </a:fld>
            <a:endParaRPr lang="en-US"/>
          </a:p>
        </p:txBody>
      </p:sp>
    </p:spTree>
    <p:extLst>
      <p:ext uri="{BB962C8B-B14F-4D97-AF65-F5344CB8AC3E}">
        <p14:creationId xmlns:p14="http://schemas.microsoft.com/office/powerpoint/2010/main" val="350241889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1C53C67-9027-4435-B66D-757D18D7790B}" type="slidenum">
              <a:rPr lang="en-US" smtClean="0"/>
              <a:pPr>
                <a:defRPr/>
              </a:pPr>
              <a:t>‹#›</a:t>
            </a:fld>
            <a:endParaRPr lang="en-US"/>
          </a:p>
        </p:txBody>
      </p:sp>
    </p:spTree>
    <p:extLst>
      <p:ext uri="{BB962C8B-B14F-4D97-AF65-F5344CB8AC3E}">
        <p14:creationId xmlns:p14="http://schemas.microsoft.com/office/powerpoint/2010/main" val="283302870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3278949" y="1061442"/>
            <a:ext cx="51220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defTabSz="685800" eaLnBrk="1" fontAlgn="auto" hangingPunct="1">
              <a:spcBef>
                <a:spcPts val="0"/>
              </a:spcBef>
              <a:spcAft>
                <a:spcPts val="0"/>
              </a:spcAft>
            </a:pPr>
            <a:endParaRPr lang="en-US" altLang="en-US" sz="1350">
              <a:solidFill>
                <a:prstClr val="black"/>
              </a:solidFill>
            </a:endParaRPr>
          </a:p>
        </p:txBody>
      </p:sp>
      <p:sp>
        <p:nvSpPr>
          <p:cNvPr id="7" name="Subtitle 2"/>
          <p:cNvSpPr txBox="1">
            <a:spLocks noChangeArrowheads="1"/>
          </p:cNvSpPr>
          <p:nvPr/>
        </p:nvSpPr>
        <p:spPr bwMode="auto">
          <a:xfrm>
            <a:off x="1301566" y="6476999"/>
            <a:ext cx="10181853" cy="35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eaLnBrk="1" fontAlgn="auto" hangingPunct="1">
              <a:spcBef>
                <a:spcPts val="0"/>
              </a:spcBef>
              <a:spcAft>
                <a:spcPts val="0"/>
              </a:spcAft>
            </a:pPr>
            <a:r>
              <a:rPr lang="en-IN" sz="1050" b="1" dirty="0">
                <a:solidFill>
                  <a:srgbClr val="C00000"/>
                </a:solidFill>
                <a:latin typeface="Museo 300"/>
              </a:rPr>
              <a:t>An Autonomous Institution ,Affiliated to Visvesvaraya Technological University, Belagavi. Approved By AICTE, New Delhi. Recognized by UGC with 2(f) &amp; 12(B) status. Accredited by NBA and NAAC.</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8469" y="-570910"/>
            <a:ext cx="5743131" cy="2500088"/>
          </a:xfrm>
          <a:prstGeom prst="rect">
            <a:avLst/>
          </a:prstGeom>
        </p:spPr>
      </p:pic>
      <p:sp>
        <p:nvSpPr>
          <p:cNvPr id="14" name="Google Shape;151;p27"/>
          <p:cNvSpPr/>
          <p:nvPr/>
        </p:nvSpPr>
        <p:spPr>
          <a:xfrm>
            <a:off x="4194527" y="1536410"/>
            <a:ext cx="4042606" cy="1172233"/>
          </a:xfrm>
          <a:custGeom>
            <a:avLst/>
            <a:gdLst/>
            <a:ahLst/>
            <a:cxnLst/>
            <a:rect l="l" t="t" r="r" b="b"/>
            <a:pathLst>
              <a:path w="4583" h="727" extrusionOk="0">
                <a:moveTo>
                  <a:pt x="0" y="0"/>
                </a:moveTo>
                <a:lnTo>
                  <a:pt x="0" y="727"/>
                </a:lnTo>
                <a:lnTo>
                  <a:pt x="4583" y="727"/>
                </a:lnTo>
                <a:lnTo>
                  <a:pt x="4028" y="0"/>
                </a:lnTo>
                <a:lnTo>
                  <a:pt x="0" y="0"/>
                </a:lnTo>
                <a:close/>
              </a:path>
            </a:pathLst>
          </a:custGeom>
          <a:solidFill>
            <a:srgbClr val="F18B17">
              <a:alpha val="84705"/>
            </a:srgbClr>
          </a:solidFill>
          <a:ln>
            <a:noFill/>
          </a:ln>
        </p:spPr>
        <p:txBody>
          <a:bodyPr spcFirstLastPara="1" wrap="square" lIns="59400" tIns="29681" rIns="59400" bIns="29681" anchor="t" anchorCtr="0">
            <a:noAutofit/>
          </a:bodyPr>
          <a:lstStyle/>
          <a:p>
            <a:pPr algn="ctr" defTabSz="685800" eaLnBrk="1" fontAlgn="auto" hangingPunct="1">
              <a:spcBef>
                <a:spcPts val="0"/>
              </a:spcBef>
              <a:spcAft>
                <a:spcPts val="0"/>
              </a:spcAft>
            </a:pPr>
            <a:r>
              <a:rPr lang="en-GB" sz="1400" b="1" dirty="0">
                <a:solidFill>
                  <a:srgbClr val="E7E6E6"/>
                </a:solidFill>
                <a:latin typeface="Museo 300" panose="02000000000000000000" pitchFamily="50" charset="0"/>
                <a:sym typeface="Arial" panose="020B0604020202020204"/>
              </a:rPr>
              <a:t>An Autonomous Institute</a:t>
            </a:r>
            <a:endParaRPr sz="1400" dirty="0">
              <a:solidFill>
                <a:prstClr val="black"/>
              </a:solidFill>
              <a:latin typeface="Museo 300" panose="02000000000000000000" pitchFamily="50" charset="0"/>
            </a:endParaRPr>
          </a:p>
          <a:p>
            <a:pPr algn="ctr" defTabSz="685800" eaLnBrk="1" fontAlgn="auto" hangingPunct="1">
              <a:spcBef>
                <a:spcPts val="0"/>
              </a:spcBef>
              <a:spcAft>
                <a:spcPts val="0"/>
              </a:spcAft>
            </a:pPr>
            <a:r>
              <a:rPr lang="en-GB" sz="1400" b="1" dirty="0">
                <a:solidFill>
                  <a:srgbClr val="E7E6E6"/>
                </a:solidFill>
                <a:latin typeface="Museo 300" panose="02000000000000000000" pitchFamily="50" charset="0"/>
                <a:sym typeface="Arial" panose="020B0604020202020204"/>
              </a:rPr>
              <a:t>Affiliated to VTU, Belagavi,</a:t>
            </a:r>
            <a:endParaRPr sz="1400" b="1" dirty="0">
              <a:solidFill>
                <a:srgbClr val="E7E6E6"/>
              </a:solidFill>
              <a:latin typeface="Museo 300" panose="02000000000000000000" pitchFamily="50" charset="0"/>
              <a:sym typeface="Arial" panose="020B0604020202020204"/>
            </a:endParaRPr>
          </a:p>
          <a:p>
            <a:pPr algn="ctr" defTabSz="685800" eaLnBrk="1" fontAlgn="auto" hangingPunct="1">
              <a:spcBef>
                <a:spcPts val="0"/>
              </a:spcBef>
              <a:spcAft>
                <a:spcPts val="0"/>
              </a:spcAft>
            </a:pPr>
            <a:r>
              <a:rPr lang="en-GB" sz="1400" b="1" dirty="0">
                <a:solidFill>
                  <a:srgbClr val="E7E6E6"/>
                </a:solidFill>
                <a:latin typeface="Museo 300" panose="02000000000000000000" pitchFamily="50" charset="0"/>
                <a:sym typeface="Arial" panose="020B0604020202020204"/>
              </a:rPr>
              <a:t>Approved by AICTE, New Delhi,</a:t>
            </a:r>
            <a:endParaRPr sz="1400" b="1" dirty="0">
              <a:solidFill>
                <a:srgbClr val="E7E6E6"/>
              </a:solidFill>
              <a:latin typeface="Museo 300" panose="02000000000000000000" pitchFamily="50" charset="0"/>
              <a:sym typeface="Arial" panose="020B0604020202020204"/>
            </a:endParaRPr>
          </a:p>
          <a:p>
            <a:pPr algn="ctr" defTabSz="685800" eaLnBrk="1" fontAlgn="auto" hangingPunct="1">
              <a:spcBef>
                <a:spcPts val="0"/>
              </a:spcBef>
              <a:spcAft>
                <a:spcPts val="0"/>
              </a:spcAft>
            </a:pPr>
            <a:r>
              <a:rPr lang="en-GB" sz="1400" b="1" dirty="0">
                <a:solidFill>
                  <a:srgbClr val="E7E6E6"/>
                </a:solidFill>
                <a:latin typeface="Museo 300" panose="02000000000000000000" pitchFamily="50" charset="0"/>
                <a:sym typeface="Arial" panose="020B0604020202020204"/>
              </a:rPr>
              <a:t>Recognized by UGC with 2(f) &amp; 12(B)</a:t>
            </a:r>
            <a:endParaRPr sz="1400" b="1" dirty="0">
              <a:solidFill>
                <a:srgbClr val="E7E6E6"/>
              </a:solidFill>
              <a:latin typeface="Museo 300" panose="02000000000000000000" pitchFamily="50" charset="0"/>
              <a:sym typeface="Arial" panose="020B0604020202020204"/>
            </a:endParaRPr>
          </a:p>
          <a:p>
            <a:pPr algn="ctr" defTabSz="685800" eaLnBrk="1" fontAlgn="auto" hangingPunct="1">
              <a:spcBef>
                <a:spcPts val="0"/>
              </a:spcBef>
              <a:spcAft>
                <a:spcPts val="0"/>
              </a:spcAft>
            </a:pPr>
            <a:r>
              <a:rPr lang="en-GB" sz="1400" b="1" dirty="0">
                <a:solidFill>
                  <a:srgbClr val="E7E6E6"/>
                </a:solidFill>
                <a:latin typeface="Museo 300" panose="02000000000000000000" pitchFamily="50" charset="0"/>
                <a:sym typeface="Arial" panose="020B0604020202020204"/>
              </a:rPr>
              <a:t>Accredited by NBA &amp; NAAC</a:t>
            </a:r>
            <a:endParaRPr sz="1400" dirty="0">
              <a:solidFill>
                <a:prstClr val="black"/>
              </a:solidFill>
              <a:latin typeface="Museo 300" panose="02000000000000000000" pitchFamily="50" charset="0"/>
            </a:endParaRPr>
          </a:p>
        </p:txBody>
      </p:sp>
      <p:sp>
        <p:nvSpPr>
          <p:cNvPr id="15" name="Google Shape;149;p27"/>
          <p:cNvSpPr/>
          <p:nvPr/>
        </p:nvSpPr>
        <p:spPr>
          <a:xfrm>
            <a:off x="24785" y="2813165"/>
            <a:ext cx="12192000" cy="1988390"/>
          </a:xfrm>
          <a:custGeom>
            <a:avLst/>
            <a:gdLst/>
            <a:ahLst/>
            <a:cxnLst/>
            <a:rect l="l" t="t" r="r" b="b"/>
            <a:pathLst>
              <a:path w="4583" h="727" extrusionOk="0">
                <a:moveTo>
                  <a:pt x="0" y="0"/>
                </a:moveTo>
                <a:lnTo>
                  <a:pt x="0" y="727"/>
                </a:lnTo>
                <a:lnTo>
                  <a:pt x="4583" y="727"/>
                </a:lnTo>
                <a:lnTo>
                  <a:pt x="4028" y="0"/>
                </a:lnTo>
                <a:lnTo>
                  <a:pt x="0" y="0"/>
                </a:lnTo>
                <a:close/>
              </a:path>
            </a:pathLst>
          </a:custGeom>
          <a:solidFill>
            <a:srgbClr val="F18B17">
              <a:alpha val="84705"/>
            </a:srgbClr>
          </a:solidFill>
          <a:ln>
            <a:noFill/>
          </a:ln>
        </p:spPr>
        <p:txBody>
          <a:bodyPr spcFirstLastPara="1" wrap="square" lIns="59400" tIns="29681" rIns="59400" bIns="29681" anchor="t" anchorCtr="0">
            <a:noAutofit/>
          </a:bodyPr>
          <a:lstStyle/>
          <a:p>
            <a:pPr algn="ctr" defTabSz="685800" eaLnBrk="1" fontAlgn="auto" hangingPunct="1">
              <a:lnSpc>
                <a:spcPct val="150000"/>
              </a:lnSpc>
              <a:spcBef>
                <a:spcPts val="0"/>
              </a:spcBef>
              <a:spcAft>
                <a:spcPts val="0"/>
              </a:spcAft>
            </a:pPr>
            <a:r>
              <a:rPr lang="en-US" sz="1600" b="1" dirty="0">
                <a:latin typeface="Museo 300" panose="02000000000000000000" pitchFamily="50" charset="0"/>
                <a:cs typeface="Arial" panose="020B0604020202020204" pitchFamily="34" charset="0"/>
              </a:rPr>
              <a:t> </a:t>
            </a:r>
            <a:r>
              <a:rPr lang="en-US" sz="2000" b="1" dirty="0">
                <a:solidFill>
                  <a:srgbClr val="2F2A96"/>
                </a:solidFill>
                <a:latin typeface="Museo 300" panose="02000000000000000000" pitchFamily="50" charset="0"/>
                <a:cs typeface="Arial" panose="020B0604020202020204" pitchFamily="34" charset="0"/>
              </a:rPr>
              <a:t>DEPARTMENT OF ELECTRONICS AND COMMUNICATION ENGINEERING</a:t>
            </a:r>
          </a:p>
          <a:p>
            <a:pPr algn="ctr" defTabSz="685800" eaLnBrk="1" fontAlgn="auto" hangingPunct="1">
              <a:lnSpc>
                <a:spcPct val="150000"/>
              </a:lnSpc>
              <a:spcBef>
                <a:spcPts val="0"/>
              </a:spcBef>
              <a:spcAft>
                <a:spcPts val="0"/>
              </a:spcAft>
            </a:pPr>
            <a:r>
              <a:rPr lang="en-US" sz="2000" b="1" dirty="0">
                <a:solidFill>
                  <a:srgbClr val="2F2A96"/>
                </a:solidFill>
                <a:latin typeface="Museo 300" panose="02000000000000000000" pitchFamily="50" charset="0"/>
                <a:cs typeface="Arial" panose="020B0604020202020204" pitchFamily="34" charset="0"/>
              </a:rPr>
              <a:t>Subject Code : 18ECMP68 </a:t>
            </a:r>
          </a:p>
          <a:p>
            <a:pPr algn="ctr" defTabSz="685800" eaLnBrk="1" fontAlgn="auto" hangingPunct="1">
              <a:lnSpc>
                <a:spcPct val="150000"/>
              </a:lnSpc>
              <a:spcBef>
                <a:spcPts val="0"/>
              </a:spcBef>
              <a:spcAft>
                <a:spcPts val="0"/>
              </a:spcAft>
            </a:pPr>
            <a:r>
              <a:rPr lang="en-US" sz="2000" b="1" dirty="0">
                <a:solidFill>
                  <a:srgbClr val="2F2A96"/>
                </a:solidFill>
                <a:latin typeface="Museo 300" panose="02000000000000000000" pitchFamily="50" charset="0"/>
                <a:cs typeface="Arial" panose="020B0604020202020204" pitchFamily="34" charset="0"/>
              </a:rPr>
              <a:t>Mini-Project Name : </a:t>
            </a:r>
            <a:r>
              <a:rPr lang="en-US" sz="2000" b="1" dirty="0">
                <a:latin typeface="Museo 300" panose="02000000000000000000" pitchFamily="50" charset="0"/>
                <a:sym typeface="Arial" panose="020B0604020202020204"/>
              </a:rPr>
              <a:t>VCD dependent Adaptive Traffic Control Signal</a:t>
            </a:r>
          </a:p>
        </p:txBody>
      </p:sp>
      <p:pic>
        <p:nvPicPr>
          <p:cNvPr id="10" name="Picture 9"/>
          <p:cNvPicPr>
            <a:picLocks noChangeAspect="1"/>
          </p:cNvPicPr>
          <p:nvPr/>
        </p:nvPicPr>
        <p:blipFill>
          <a:blip r:embed="rId4"/>
          <a:stretch>
            <a:fillRect/>
          </a:stretch>
        </p:blipFill>
        <p:spPr>
          <a:xfrm>
            <a:off x="0" y="6121756"/>
            <a:ext cx="1324347" cy="710487"/>
          </a:xfrm>
          <a:prstGeom prst="rect">
            <a:avLst/>
          </a:prstGeom>
        </p:spPr>
      </p:pic>
      <p:sp>
        <p:nvSpPr>
          <p:cNvPr id="11" name="TextBox 7"/>
          <p:cNvSpPr txBox="1">
            <a:spLocks noChangeArrowheads="1"/>
          </p:cNvSpPr>
          <p:nvPr/>
        </p:nvSpPr>
        <p:spPr bwMode="auto">
          <a:xfrm>
            <a:off x="3124200" y="4727926"/>
            <a:ext cx="7619999" cy="1711366"/>
          </a:xfrm>
          <a:prstGeom prst="rect">
            <a:avLst/>
          </a:prstGeom>
          <a:noFill/>
          <a:ln w="9525">
            <a:noFill/>
            <a:miter lim="800000"/>
          </a:ln>
        </p:spPr>
        <p:txBody>
          <a:bodyPr wrap="square">
            <a:spAutoFit/>
          </a:bodyPr>
          <a:lstStyle/>
          <a:p>
            <a:pPr marL="400050" indent="-400050" eaLnBrk="1" hangingPunct="1">
              <a:lnSpc>
                <a:spcPct val="150000"/>
              </a:lnSpc>
            </a:pPr>
            <a:r>
              <a:rPr lang="en-US" b="1" dirty="0">
                <a:solidFill>
                  <a:srgbClr val="002060"/>
                </a:solidFill>
                <a:latin typeface="Museo 300" panose="02000000000000000000" pitchFamily="50" charset="0"/>
                <a:cs typeface="Times New Roman" panose="02020603050405020304" pitchFamily="18" charset="0"/>
              </a:rPr>
              <a:t>TEAM MEMBERS :  Abhishek </a:t>
            </a:r>
            <a:r>
              <a:rPr lang="en-US" b="1" dirty="0" err="1">
                <a:solidFill>
                  <a:srgbClr val="002060"/>
                </a:solidFill>
                <a:latin typeface="Museo 300" panose="02000000000000000000" pitchFamily="50" charset="0"/>
                <a:cs typeface="Times New Roman" panose="02020603050405020304" pitchFamily="18" charset="0"/>
              </a:rPr>
              <a:t>Janadri</a:t>
            </a:r>
            <a:r>
              <a:rPr lang="en-US" b="1" dirty="0">
                <a:solidFill>
                  <a:srgbClr val="002060"/>
                </a:solidFill>
                <a:latin typeface="Museo 300" panose="02000000000000000000" pitchFamily="50" charset="0"/>
                <a:cs typeface="Times New Roman" panose="02020603050405020304" pitchFamily="18" charset="0"/>
              </a:rPr>
              <a:t>  (1MJ18EC003)             </a:t>
            </a:r>
          </a:p>
          <a:p>
            <a:pPr marL="400050" indent="-400050" eaLnBrk="1" hangingPunct="1">
              <a:lnSpc>
                <a:spcPct val="150000"/>
              </a:lnSpc>
            </a:pPr>
            <a:r>
              <a:rPr lang="en-US" b="1" dirty="0">
                <a:solidFill>
                  <a:srgbClr val="002060"/>
                </a:solidFill>
                <a:latin typeface="Museo 300" panose="02000000000000000000" pitchFamily="50" charset="0"/>
                <a:cs typeface="Times New Roman" panose="02020603050405020304" pitchFamily="18" charset="0"/>
              </a:rPr>
              <a:t>			</a:t>
            </a:r>
            <a:r>
              <a:rPr lang="en-US" b="1" dirty="0" err="1">
                <a:solidFill>
                  <a:srgbClr val="002060"/>
                </a:solidFill>
                <a:latin typeface="Museo 300" panose="02000000000000000000" pitchFamily="50" charset="0"/>
                <a:cs typeface="Times New Roman" panose="02020603050405020304" pitchFamily="18" charset="0"/>
              </a:rPr>
              <a:t>Avinash</a:t>
            </a:r>
            <a:r>
              <a:rPr lang="en-US" b="1" dirty="0">
                <a:solidFill>
                  <a:srgbClr val="002060"/>
                </a:solidFill>
                <a:latin typeface="Museo 300" panose="02000000000000000000" pitchFamily="50" charset="0"/>
                <a:cs typeface="Times New Roman" panose="02020603050405020304" pitchFamily="18" charset="0"/>
              </a:rPr>
              <a:t> </a:t>
            </a:r>
            <a:r>
              <a:rPr lang="en-US" b="1" dirty="0" err="1">
                <a:solidFill>
                  <a:srgbClr val="002060"/>
                </a:solidFill>
                <a:latin typeface="Museo 300" panose="02000000000000000000" pitchFamily="50" charset="0"/>
                <a:cs typeface="Times New Roman" panose="02020603050405020304" pitchFamily="18" charset="0"/>
              </a:rPr>
              <a:t>Shivanand</a:t>
            </a:r>
            <a:r>
              <a:rPr lang="en-US" b="1" dirty="0">
                <a:solidFill>
                  <a:srgbClr val="002060"/>
                </a:solidFill>
                <a:latin typeface="Museo 300" panose="02000000000000000000" pitchFamily="50" charset="0"/>
                <a:cs typeface="Times New Roman" panose="02020603050405020304" pitchFamily="18" charset="0"/>
              </a:rPr>
              <a:t> </a:t>
            </a:r>
            <a:r>
              <a:rPr lang="en-US" b="1" dirty="0" err="1">
                <a:solidFill>
                  <a:srgbClr val="002060"/>
                </a:solidFill>
                <a:latin typeface="Museo 300" panose="02000000000000000000" pitchFamily="50" charset="0"/>
                <a:cs typeface="Times New Roman" panose="02020603050405020304" pitchFamily="18" charset="0"/>
              </a:rPr>
              <a:t>Kumbar</a:t>
            </a:r>
            <a:r>
              <a:rPr lang="en-US" b="1" dirty="0">
                <a:solidFill>
                  <a:srgbClr val="002060"/>
                </a:solidFill>
                <a:latin typeface="Museo 300" panose="02000000000000000000" pitchFamily="50" charset="0"/>
                <a:cs typeface="Times New Roman" panose="02020603050405020304" pitchFamily="18" charset="0"/>
              </a:rPr>
              <a:t> (1MJ18EC018)</a:t>
            </a:r>
          </a:p>
          <a:p>
            <a:pPr marL="400050" indent="-400050" eaLnBrk="1" hangingPunct="1">
              <a:lnSpc>
                <a:spcPct val="150000"/>
              </a:lnSpc>
            </a:pPr>
            <a:r>
              <a:rPr lang="en-US" b="1" dirty="0">
                <a:solidFill>
                  <a:srgbClr val="002060"/>
                </a:solidFill>
                <a:latin typeface="Museo 300" panose="02000000000000000000" pitchFamily="50" charset="0"/>
                <a:cs typeface="Times New Roman" panose="02020603050405020304" pitchFamily="18" charset="0"/>
              </a:rPr>
              <a:t>			Ganapathi N A (1MJ18EC045)</a:t>
            </a:r>
          </a:p>
          <a:p>
            <a:pPr marL="400050" indent="-400050" eaLnBrk="1" hangingPunct="1">
              <a:lnSpc>
                <a:spcPct val="150000"/>
              </a:lnSpc>
            </a:pPr>
            <a:r>
              <a:rPr lang="en-US" b="1" dirty="0">
                <a:solidFill>
                  <a:srgbClr val="002060"/>
                </a:solidFill>
                <a:latin typeface="Museo 300" panose="02000000000000000000" pitchFamily="50" charset="0"/>
                <a:cs typeface="Times New Roman" panose="02020603050405020304" pitchFamily="18" charset="0"/>
              </a:rPr>
              <a:t>			Ganesh Babu R (1MJ18EC046)</a:t>
            </a:r>
          </a:p>
        </p:txBody>
      </p:sp>
      <p:sp>
        <p:nvSpPr>
          <p:cNvPr id="2" name="TextBox 1">
            <a:extLst>
              <a:ext uri="{FF2B5EF4-FFF2-40B4-BE49-F238E27FC236}">
                <a16:creationId xmlns:a16="http://schemas.microsoft.com/office/drawing/2014/main" id="{10F98CBB-D049-4BDC-8819-7F3656CCCB66}"/>
              </a:ext>
            </a:extLst>
          </p:cNvPr>
          <p:cNvSpPr txBox="1"/>
          <p:nvPr/>
        </p:nvSpPr>
        <p:spPr>
          <a:xfrm>
            <a:off x="11658600" y="6555244"/>
            <a:ext cx="200320" cy="276999"/>
          </a:xfrm>
          <a:prstGeom prst="rect">
            <a:avLst/>
          </a:prstGeom>
          <a:noFill/>
        </p:spPr>
        <p:txBody>
          <a:bodyPr wrap="square" rtlCol="0">
            <a:spAutoFit/>
          </a:bodyPr>
          <a:lstStyle/>
          <a:p>
            <a:r>
              <a:rPr lang="en-US" sz="1200" dirty="0">
                <a:solidFill>
                  <a:schemeClr val="bg1"/>
                </a:solidFill>
              </a:rPr>
              <a:t>1</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 calcmode="lin" valueType="num">
                                      <p:cBhvr additive="base">
                                        <p:cTn id="7"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5121-85AE-4C3F-A001-8C44DC29109B}"/>
              </a:ext>
            </a:extLst>
          </p:cNvPr>
          <p:cNvSpPr>
            <a:spLocks noGrp="1"/>
          </p:cNvSpPr>
          <p:nvPr>
            <p:ph type="title"/>
          </p:nvPr>
        </p:nvSpPr>
        <p:spPr/>
        <p:txBody>
          <a:bodyPr/>
          <a:lstStyle/>
          <a:p>
            <a:r>
              <a:rPr lang="en-US" dirty="0"/>
              <a:t>Why Digital Image Processing?</a:t>
            </a:r>
            <a:endParaRPr lang="en-IN" dirty="0"/>
          </a:p>
        </p:txBody>
      </p:sp>
      <p:sp>
        <p:nvSpPr>
          <p:cNvPr id="3" name="Content Placeholder 2">
            <a:extLst>
              <a:ext uri="{FF2B5EF4-FFF2-40B4-BE49-F238E27FC236}">
                <a16:creationId xmlns:a16="http://schemas.microsoft.com/office/drawing/2014/main" id="{492957AC-EAFD-45B3-B970-ECB591A3967D}"/>
              </a:ext>
            </a:extLst>
          </p:cNvPr>
          <p:cNvSpPr>
            <a:spLocks noGrp="1"/>
          </p:cNvSpPr>
          <p:nvPr>
            <p:ph idx="1"/>
          </p:nvPr>
        </p:nvSpPr>
        <p:spPr/>
        <p:txBody>
          <a:bodyPr/>
          <a:lstStyle/>
          <a:p>
            <a:r>
              <a:rPr lang="en-US" dirty="0"/>
              <a:t>Image Processing systems are becoming widely popular due to easy availability of powerful personnel computers, large memory devices, graphics </a:t>
            </a:r>
            <a:r>
              <a:rPr lang="en-US" dirty="0" err="1"/>
              <a:t>softwares</a:t>
            </a:r>
            <a:r>
              <a:rPr lang="en-US" dirty="0"/>
              <a:t> and many more.</a:t>
            </a:r>
          </a:p>
          <a:p>
            <a:r>
              <a:rPr lang="en-US" dirty="0"/>
              <a:t>In this project the operations that come under image processing are image enhancement operations such as sharpening, blurring, brightening, edge enhancement .Traffic density of lanes is calculated using image processing which is done of images of lanes that are captured using digital camera.</a:t>
            </a:r>
          </a:p>
          <a:p>
            <a:r>
              <a:rPr lang="en-US" dirty="0"/>
              <a:t> We have chosen image processing for calculation of traffic density as </a:t>
            </a:r>
            <a:r>
              <a:rPr lang="en-US" b="1" dirty="0"/>
              <a:t>cameras</a:t>
            </a:r>
            <a:r>
              <a:rPr lang="en-US" dirty="0"/>
              <a:t> are very much </a:t>
            </a:r>
            <a:r>
              <a:rPr lang="en-US" b="1" dirty="0"/>
              <a:t>cheaper</a:t>
            </a:r>
            <a:r>
              <a:rPr lang="en-US" dirty="0"/>
              <a:t> and in almost all urbanized locations </a:t>
            </a:r>
            <a:r>
              <a:rPr lang="en-US" b="1" dirty="0"/>
              <a:t>Cameras are already installed </a:t>
            </a:r>
            <a:r>
              <a:rPr lang="en-US" dirty="0"/>
              <a:t>at the traffic junctions than other devises such as sensors.</a:t>
            </a:r>
            <a:endParaRPr lang="en-IN" dirty="0"/>
          </a:p>
        </p:txBody>
      </p:sp>
      <p:sp>
        <p:nvSpPr>
          <p:cNvPr id="4" name="Slide Number Placeholder 3">
            <a:extLst>
              <a:ext uri="{FF2B5EF4-FFF2-40B4-BE49-F238E27FC236}">
                <a16:creationId xmlns:a16="http://schemas.microsoft.com/office/drawing/2014/main" id="{45F4C5D1-5098-4A95-831F-3E64BCCB9C7E}"/>
              </a:ext>
            </a:extLst>
          </p:cNvPr>
          <p:cNvSpPr>
            <a:spLocks noGrp="1"/>
          </p:cNvSpPr>
          <p:nvPr>
            <p:ph type="sldNum" sz="quarter" idx="12"/>
          </p:nvPr>
        </p:nvSpPr>
        <p:spPr/>
        <p:txBody>
          <a:bodyPr/>
          <a:lstStyle/>
          <a:p>
            <a:pPr>
              <a:defRPr/>
            </a:pPr>
            <a:fld id="{7567225B-3001-4770-81AD-EA67E82D7225}" type="slidenum">
              <a:rPr lang="en-US" smtClean="0"/>
              <a:pPr>
                <a:defRPr/>
              </a:pPr>
              <a:t>10</a:t>
            </a:fld>
            <a:endParaRPr lang="en-US" dirty="0"/>
          </a:p>
        </p:txBody>
      </p:sp>
    </p:spTree>
    <p:extLst>
      <p:ext uri="{BB962C8B-B14F-4D97-AF65-F5344CB8AC3E}">
        <p14:creationId xmlns:p14="http://schemas.microsoft.com/office/powerpoint/2010/main" val="137556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4343400" y="5189912"/>
            <a:ext cx="51220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defTabSz="685800" eaLnBrk="1" fontAlgn="auto" hangingPunct="1">
              <a:spcBef>
                <a:spcPts val="0"/>
              </a:spcBef>
              <a:spcAft>
                <a:spcPts val="0"/>
              </a:spcAft>
            </a:pPr>
            <a:endParaRPr lang="en-US" altLang="en-US" sz="1350" dirty="0">
              <a:solidFill>
                <a:prstClr val="black"/>
              </a:solidFill>
            </a:endParaRPr>
          </a:p>
        </p:txBody>
      </p:sp>
      <p:sp>
        <p:nvSpPr>
          <p:cNvPr id="7" name="Subtitle 2"/>
          <p:cNvSpPr txBox="1">
            <a:spLocks noChangeArrowheads="1"/>
          </p:cNvSpPr>
          <p:nvPr/>
        </p:nvSpPr>
        <p:spPr bwMode="auto">
          <a:xfrm>
            <a:off x="1324347" y="6476999"/>
            <a:ext cx="10181853" cy="35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eaLnBrk="1" fontAlgn="auto" hangingPunct="1">
              <a:spcBef>
                <a:spcPts val="0"/>
              </a:spcBef>
              <a:spcAft>
                <a:spcPts val="0"/>
              </a:spcAft>
            </a:pPr>
            <a:r>
              <a:rPr lang="en-IN" sz="1050" b="1" dirty="0">
                <a:solidFill>
                  <a:srgbClr val="C00000"/>
                </a:solidFill>
                <a:latin typeface="Museo 300"/>
              </a:rPr>
              <a:t>An Autonomous Institution ,Affiliated to Visvesvaraya Technological University, Belagavi. Approved By AICTE, New Delhi. Recognized by UGC with 2(f) &amp; 12(B) status. Accredited by NBA and NAAC.</a:t>
            </a:r>
          </a:p>
        </p:txBody>
      </p:sp>
      <p:sp>
        <p:nvSpPr>
          <p:cNvPr id="15" name="Google Shape;149;p27"/>
          <p:cNvSpPr/>
          <p:nvPr/>
        </p:nvSpPr>
        <p:spPr>
          <a:xfrm>
            <a:off x="2297" y="2362200"/>
            <a:ext cx="12192000" cy="1988390"/>
          </a:xfrm>
          <a:custGeom>
            <a:avLst/>
            <a:gdLst/>
            <a:ahLst/>
            <a:cxnLst/>
            <a:rect l="l" t="t" r="r" b="b"/>
            <a:pathLst>
              <a:path w="4583" h="727" extrusionOk="0">
                <a:moveTo>
                  <a:pt x="0" y="0"/>
                </a:moveTo>
                <a:lnTo>
                  <a:pt x="0" y="727"/>
                </a:lnTo>
                <a:lnTo>
                  <a:pt x="4583" y="727"/>
                </a:lnTo>
                <a:lnTo>
                  <a:pt x="4028" y="0"/>
                </a:lnTo>
                <a:lnTo>
                  <a:pt x="0" y="0"/>
                </a:lnTo>
                <a:close/>
              </a:path>
            </a:pathLst>
          </a:custGeom>
          <a:solidFill>
            <a:srgbClr val="F18B17">
              <a:alpha val="84705"/>
            </a:srgbClr>
          </a:solidFill>
          <a:ln>
            <a:noFill/>
          </a:ln>
        </p:spPr>
        <p:txBody>
          <a:bodyPr spcFirstLastPara="1" wrap="square" lIns="59400" tIns="29681" rIns="59400" bIns="29681" anchor="t" anchorCtr="0">
            <a:noAutofit/>
          </a:bodyPr>
          <a:lstStyle/>
          <a:p>
            <a:pPr algn="ctr" defTabSz="685800" eaLnBrk="1" fontAlgn="auto" hangingPunct="1">
              <a:lnSpc>
                <a:spcPct val="150000"/>
              </a:lnSpc>
              <a:spcBef>
                <a:spcPts val="0"/>
              </a:spcBef>
              <a:spcAft>
                <a:spcPts val="0"/>
              </a:spcAft>
            </a:pPr>
            <a:r>
              <a:rPr lang="en-US" sz="7200" b="1" dirty="0">
                <a:solidFill>
                  <a:schemeClr val="bg1"/>
                </a:solidFill>
                <a:latin typeface="Museo 300" panose="02000000000000000000" pitchFamily="50" charset="0"/>
                <a:sym typeface="Arial" panose="020B0604020202020204"/>
              </a:rPr>
              <a:t>ALGORITHM</a:t>
            </a:r>
            <a:endParaRPr sz="7200" b="1" dirty="0">
              <a:solidFill>
                <a:schemeClr val="bg1"/>
              </a:solidFill>
              <a:latin typeface="Museo 300" panose="02000000000000000000" pitchFamily="50" charset="0"/>
              <a:sym typeface="Arial" panose="020B0604020202020204"/>
            </a:endParaRPr>
          </a:p>
        </p:txBody>
      </p:sp>
      <p:pic>
        <p:nvPicPr>
          <p:cNvPr id="10" name="Picture 9"/>
          <p:cNvPicPr>
            <a:picLocks noChangeAspect="1"/>
          </p:cNvPicPr>
          <p:nvPr/>
        </p:nvPicPr>
        <p:blipFill>
          <a:blip r:embed="rId3"/>
          <a:stretch>
            <a:fillRect/>
          </a:stretch>
        </p:blipFill>
        <p:spPr>
          <a:xfrm>
            <a:off x="0" y="6121756"/>
            <a:ext cx="1324347" cy="710487"/>
          </a:xfrm>
          <a:prstGeom prst="rect">
            <a:avLst/>
          </a:prstGeom>
        </p:spPr>
      </p:pic>
      <p:sp>
        <p:nvSpPr>
          <p:cNvPr id="6" name="TextBox 5">
            <a:extLst>
              <a:ext uri="{FF2B5EF4-FFF2-40B4-BE49-F238E27FC236}">
                <a16:creationId xmlns:a16="http://schemas.microsoft.com/office/drawing/2014/main" id="{9AF6F07F-C518-4A59-A7EF-DAEAE733C0E9}"/>
              </a:ext>
            </a:extLst>
          </p:cNvPr>
          <p:cNvSpPr txBox="1"/>
          <p:nvPr/>
        </p:nvSpPr>
        <p:spPr>
          <a:xfrm>
            <a:off x="11582400" y="6595738"/>
            <a:ext cx="457200" cy="276999"/>
          </a:xfrm>
          <a:prstGeom prst="rect">
            <a:avLst/>
          </a:prstGeom>
          <a:noFill/>
        </p:spPr>
        <p:txBody>
          <a:bodyPr wrap="square" rtlCol="0">
            <a:spAutoFit/>
          </a:bodyPr>
          <a:lstStyle/>
          <a:p>
            <a:r>
              <a:rPr lang="en-US" sz="1200" dirty="0">
                <a:solidFill>
                  <a:schemeClr val="bg1"/>
                </a:solidFill>
              </a:rPr>
              <a:t>11</a:t>
            </a:r>
            <a:endParaRPr lang="en-IN" sz="1200" dirty="0"/>
          </a:p>
        </p:txBody>
      </p:sp>
    </p:spTree>
    <p:extLst>
      <p:ext uri="{BB962C8B-B14F-4D97-AF65-F5344CB8AC3E}">
        <p14:creationId xmlns:p14="http://schemas.microsoft.com/office/powerpoint/2010/main" val="331571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barn(inVertical)">
                                      <p:cBhvr>
                                        <p:cTn id="14"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393C-1D94-49E6-8463-81575CD0323F}"/>
              </a:ext>
            </a:extLst>
          </p:cNvPr>
          <p:cNvSpPr>
            <a:spLocks noGrp="1"/>
          </p:cNvSpPr>
          <p:nvPr>
            <p:ph type="title"/>
          </p:nvPr>
        </p:nvSpPr>
        <p:spPr/>
        <p:txBody>
          <a:bodyPr/>
          <a:lstStyle/>
          <a:p>
            <a:r>
              <a:rPr lang="en-US" dirty="0"/>
              <a:t>Algorithm</a:t>
            </a:r>
            <a:endParaRPr lang="en-IN" dirty="0"/>
          </a:p>
        </p:txBody>
      </p:sp>
      <p:graphicFrame>
        <p:nvGraphicFramePr>
          <p:cNvPr id="5" name="Content Placeholder 4">
            <a:extLst>
              <a:ext uri="{FF2B5EF4-FFF2-40B4-BE49-F238E27FC236}">
                <a16:creationId xmlns:a16="http://schemas.microsoft.com/office/drawing/2014/main" id="{1F8D3CE3-9556-4C01-B70D-C84D05A73829}"/>
              </a:ext>
            </a:extLst>
          </p:cNvPr>
          <p:cNvGraphicFramePr>
            <a:graphicFrameLocks noGrp="1"/>
          </p:cNvGraphicFramePr>
          <p:nvPr>
            <p:ph idx="1"/>
            <p:extLst>
              <p:ext uri="{D42A27DB-BD31-4B8C-83A1-F6EECF244321}">
                <p14:modId xmlns:p14="http://schemas.microsoft.com/office/powerpoint/2010/main" val="619598670"/>
              </p:ext>
            </p:extLst>
          </p:nvPr>
        </p:nvGraphicFramePr>
        <p:xfrm>
          <a:off x="3429000" y="1409700"/>
          <a:ext cx="49530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285C67A-B2C0-4A8E-899A-DFB77DFF9A99}"/>
              </a:ext>
            </a:extLst>
          </p:cNvPr>
          <p:cNvSpPr>
            <a:spLocks noGrp="1"/>
          </p:cNvSpPr>
          <p:nvPr>
            <p:ph type="sldNum" sz="quarter" idx="12"/>
          </p:nvPr>
        </p:nvSpPr>
        <p:spPr/>
        <p:txBody>
          <a:bodyPr/>
          <a:lstStyle/>
          <a:p>
            <a:pPr>
              <a:defRPr/>
            </a:pPr>
            <a:fld id="{7567225B-3001-4770-81AD-EA67E82D7225}" type="slidenum">
              <a:rPr lang="en-US" smtClean="0"/>
              <a:pPr>
                <a:defRPr/>
              </a:pPr>
              <a:t>12</a:t>
            </a:fld>
            <a:endParaRPr lang="en-US" dirty="0"/>
          </a:p>
        </p:txBody>
      </p:sp>
      <p:sp>
        <p:nvSpPr>
          <p:cNvPr id="16" name="Rectangle: Rounded Corners 15">
            <a:extLst>
              <a:ext uri="{FF2B5EF4-FFF2-40B4-BE49-F238E27FC236}">
                <a16:creationId xmlns:a16="http://schemas.microsoft.com/office/drawing/2014/main" id="{507D62C2-9507-4AED-AAC2-D8E9691B54C5}"/>
              </a:ext>
            </a:extLst>
          </p:cNvPr>
          <p:cNvSpPr/>
          <p:nvPr/>
        </p:nvSpPr>
        <p:spPr>
          <a:xfrm>
            <a:off x="4038600" y="5105400"/>
            <a:ext cx="3962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Matching</a:t>
            </a:r>
            <a:endParaRPr lang="en-IN" dirty="0"/>
          </a:p>
        </p:txBody>
      </p:sp>
      <p:sp>
        <p:nvSpPr>
          <p:cNvPr id="21" name="Arrow: Down 20">
            <a:extLst>
              <a:ext uri="{FF2B5EF4-FFF2-40B4-BE49-F238E27FC236}">
                <a16:creationId xmlns:a16="http://schemas.microsoft.com/office/drawing/2014/main" id="{22B0A5E2-243A-4919-8FAB-F7995609252F}"/>
              </a:ext>
            </a:extLst>
          </p:cNvPr>
          <p:cNvSpPr/>
          <p:nvPr/>
        </p:nvSpPr>
        <p:spPr>
          <a:xfrm>
            <a:off x="7086600" y="4914900"/>
            <a:ext cx="228600" cy="1524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F1E7992A-61BD-47D9-9BCF-79ABF82D0D11}"/>
              </a:ext>
            </a:extLst>
          </p:cNvPr>
          <p:cNvSpPr/>
          <p:nvPr/>
        </p:nvSpPr>
        <p:spPr>
          <a:xfrm>
            <a:off x="5791200" y="5562600"/>
            <a:ext cx="228600" cy="1524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143B4059-977C-4D97-8996-1678E6F223E9}"/>
              </a:ext>
            </a:extLst>
          </p:cNvPr>
          <p:cNvSpPr/>
          <p:nvPr/>
        </p:nvSpPr>
        <p:spPr>
          <a:xfrm>
            <a:off x="4572000" y="4914900"/>
            <a:ext cx="228600" cy="1524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3300EBB9-7775-4516-A151-4DFB6FAC6AA7}"/>
              </a:ext>
            </a:extLst>
          </p:cNvPr>
          <p:cNvSpPr/>
          <p:nvPr/>
        </p:nvSpPr>
        <p:spPr>
          <a:xfrm>
            <a:off x="5124450" y="5791200"/>
            <a:ext cx="1790700" cy="457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Time Allocation</a:t>
            </a:r>
            <a:endParaRPr lang="en-IN" b="1" dirty="0">
              <a:solidFill>
                <a:schemeClr val="tx1"/>
              </a:solidFill>
            </a:endParaRPr>
          </a:p>
        </p:txBody>
      </p:sp>
    </p:spTree>
    <p:extLst>
      <p:ext uri="{BB962C8B-B14F-4D97-AF65-F5344CB8AC3E}">
        <p14:creationId xmlns:p14="http://schemas.microsoft.com/office/powerpoint/2010/main" val="230337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heel(1)">
                                      <p:cBhvr>
                                        <p:cTn id="15" dur="2000"/>
                                        <p:tgtEl>
                                          <p:spTgt spid="16"/>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heel(1)">
                                      <p:cBhvr>
                                        <p:cTn id="18" dur="2000"/>
                                        <p:tgtEl>
                                          <p:spTgt spid="21"/>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heel(1)">
                                      <p:cBhvr>
                                        <p:cTn id="21" dur="2000"/>
                                        <p:tgtEl>
                                          <p:spTgt spid="22"/>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heel(1)">
                                      <p:cBhvr>
                                        <p:cTn id="24" dur="2000"/>
                                        <p:tgtEl>
                                          <p:spTgt spid="23"/>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heel(1)">
                                      <p:cBhvr>
                                        <p:cTn id="27"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P spid="16" grpId="0" animBg="1"/>
      <p:bldP spid="21" grpId="0" animBg="1"/>
      <p:bldP spid="22" grpId="0" animBg="1"/>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53C5-8E93-428A-AE01-87492BB3469D}"/>
              </a:ext>
            </a:extLst>
          </p:cNvPr>
          <p:cNvSpPr>
            <a:spLocks noGrp="1"/>
          </p:cNvSpPr>
          <p:nvPr>
            <p:ph type="title"/>
          </p:nvPr>
        </p:nvSpPr>
        <p:spPr/>
        <p:txBody>
          <a:bodyPr/>
          <a:lstStyle/>
          <a:p>
            <a:r>
              <a:rPr lang="en-IN" dirty="0"/>
              <a:t>Image Acquisition</a:t>
            </a:r>
          </a:p>
        </p:txBody>
      </p:sp>
      <p:sp>
        <p:nvSpPr>
          <p:cNvPr id="3" name="Content Placeholder 2">
            <a:extLst>
              <a:ext uri="{FF2B5EF4-FFF2-40B4-BE49-F238E27FC236}">
                <a16:creationId xmlns:a16="http://schemas.microsoft.com/office/drawing/2014/main" id="{53EB4F2F-91E4-488A-B8AE-5EDD36EE619F}"/>
              </a:ext>
            </a:extLst>
          </p:cNvPr>
          <p:cNvSpPr>
            <a:spLocks noGrp="1"/>
          </p:cNvSpPr>
          <p:nvPr>
            <p:ph idx="1"/>
          </p:nvPr>
        </p:nvSpPr>
        <p:spPr>
          <a:xfrm>
            <a:off x="685800" y="1143000"/>
            <a:ext cx="10515600" cy="1754326"/>
          </a:xfrm>
        </p:spPr>
        <p:txBody>
          <a:bodyPr/>
          <a:lstStyle/>
          <a:p>
            <a:r>
              <a:rPr lang="en-US" dirty="0"/>
              <a:t>Generally an image is a two-dimensional function f(</a:t>
            </a:r>
            <a:r>
              <a:rPr lang="en-US" dirty="0" err="1"/>
              <a:t>x,y</a:t>
            </a:r>
            <a:r>
              <a:rPr lang="en-US" dirty="0"/>
              <a:t>).The amplitude of image at any point say f(x1,y1) is called intensity of the image .</a:t>
            </a:r>
          </a:p>
          <a:p>
            <a:r>
              <a:rPr lang="en-US" dirty="0"/>
              <a:t>It is necessary that the image need to be in digital form to process it through digital computer. Each digital image composed of a finite elements and each finite element is called a pixel. </a:t>
            </a:r>
          </a:p>
          <a:p>
            <a:r>
              <a:rPr lang="en-US" dirty="0"/>
              <a:t>Image is acquired from the digital camera installed at the junction to process it .</a:t>
            </a:r>
            <a:endParaRPr lang="en-IN" dirty="0"/>
          </a:p>
        </p:txBody>
      </p:sp>
      <p:sp>
        <p:nvSpPr>
          <p:cNvPr id="4" name="Slide Number Placeholder 3">
            <a:extLst>
              <a:ext uri="{FF2B5EF4-FFF2-40B4-BE49-F238E27FC236}">
                <a16:creationId xmlns:a16="http://schemas.microsoft.com/office/drawing/2014/main" id="{34D2869F-813F-49D2-8759-C1B0D1EB3D36}"/>
              </a:ext>
            </a:extLst>
          </p:cNvPr>
          <p:cNvSpPr>
            <a:spLocks noGrp="1"/>
          </p:cNvSpPr>
          <p:nvPr>
            <p:ph type="sldNum" sz="quarter" idx="12"/>
          </p:nvPr>
        </p:nvSpPr>
        <p:spPr/>
        <p:txBody>
          <a:bodyPr/>
          <a:lstStyle/>
          <a:p>
            <a:pPr>
              <a:defRPr/>
            </a:pPr>
            <a:fld id="{7567225B-3001-4770-81AD-EA67E82D7225}" type="slidenum">
              <a:rPr lang="en-US" smtClean="0"/>
              <a:pPr>
                <a:defRPr/>
              </a:pPr>
              <a:t>13</a:t>
            </a:fld>
            <a:endParaRPr lang="en-US" dirty="0"/>
          </a:p>
        </p:txBody>
      </p:sp>
      <p:sp>
        <p:nvSpPr>
          <p:cNvPr id="5" name="Title 1">
            <a:extLst>
              <a:ext uri="{FF2B5EF4-FFF2-40B4-BE49-F238E27FC236}">
                <a16:creationId xmlns:a16="http://schemas.microsoft.com/office/drawing/2014/main" id="{1E1D9604-8774-4638-B92C-A190175B33A6}"/>
              </a:ext>
            </a:extLst>
          </p:cNvPr>
          <p:cNvSpPr txBox="1">
            <a:spLocks/>
          </p:cNvSpPr>
          <p:nvPr/>
        </p:nvSpPr>
        <p:spPr>
          <a:xfrm>
            <a:off x="1765798" y="3250438"/>
            <a:ext cx="9588002" cy="7898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500" b="1" kern="1200">
                <a:solidFill>
                  <a:srgbClr val="C00000"/>
                </a:solidFill>
                <a:latin typeface="Museo 300" panose="02000000000000000000" pitchFamily="50" charset="0"/>
                <a:ea typeface="+mj-ea"/>
                <a:cs typeface="+mj-cs"/>
              </a:defRPr>
            </a:lvl1pPr>
          </a:lstStyle>
          <a:p>
            <a:pPr fontAlgn="auto">
              <a:spcAft>
                <a:spcPts val="0"/>
              </a:spcAft>
            </a:pPr>
            <a:r>
              <a:rPr lang="en-US" dirty="0"/>
              <a:t>RGB to Gray Scale Conversion</a:t>
            </a:r>
            <a:endParaRPr lang="en-IN" dirty="0"/>
          </a:p>
        </p:txBody>
      </p:sp>
      <p:sp>
        <p:nvSpPr>
          <p:cNvPr id="7" name="TextBox 6">
            <a:extLst>
              <a:ext uri="{FF2B5EF4-FFF2-40B4-BE49-F238E27FC236}">
                <a16:creationId xmlns:a16="http://schemas.microsoft.com/office/drawing/2014/main" id="{E335C516-A347-48B4-8945-2B21BB4E53F4}"/>
              </a:ext>
            </a:extLst>
          </p:cNvPr>
          <p:cNvSpPr txBox="1"/>
          <p:nvPr/>
        </p:nvSpPr>
        <p:spPr>
          <a:xfrm flipH="1">
            <a:off x="640081" y="4267200"/>
            <a:ext cx="10713719"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helvetica neue"/>
              </a:rPr>
              <a:t>A single pixel in RGB requires 24 bit of storage while grayscale requires </a:t>
            </a:r>
            <a:r>
              <a:rPr lang="en-US" b="0" i="0" dirty="0">
                <a:solidFill>
                  <a:srgbClr val="000000"/>
                </a:solidFill>
                <a:effectLst/>
                <a:latin typeface="helvetica neue"/>
              </a:rPr>
              <a:t>only 8 bits .Thus, 33% less memory is required to store grayscale image than to store an RGB image </a:t>
            </a:r>
            <a:r>
              <a:rPr lang="en-US" dirty="0">
                <a:solidFill>
                  <a:srgbClr val="000000"/>
                </a:solidFill>
                <a:latin typeface="helvetica neue"/>
              </a:rPr>
              <a:t>.</a:t>
            </a:r>
          </a:p>
          <a:p>
            <a:pPr marL="285750" indent="-285750">
              <a:buFont typeface="Arial" panose="020B0604020202020204" pitchFamily="34" charset="0"/>
              <a:buChar char="•"/>
            </a:pPr>
            <a:endParaRPr lang="en-US" dirty="0">
              <a:solidFill>
                <a:srgbClr val="000000"/>
              </a:solidFill>
              <a:latin typeface="helvetica neue"/>
            </a:endParaRPr>
          </a:p>
          <a:p>
            <a:pPr marL="285750" indent="-285750">
              <a:buFont typeface="Arial" panose="020B0604020202020204" pitchFamily="34" charset="0"/>
              <a:buChar char="•"/>
            </a:pPr>
            <a:r>
              <a:rPr lang="en-US" dirty="0">
                <a:solidFill>
                  <a:srgbClr val="000000"/>
                </a:solidFill>
                <a:latin typeface="helvetica neue"/>
              </a:rPr>
              <a:t>The execution time is thus reduced by converting an RGB image to a Gray Scale image.</a:t>
            </a:r>
          </a:p>
          <a:p>
            <a:endParaRPr lang="en-US" dirty="0">
              <a:solidFill>
                <a:srgbClr val="000000"/>
              </a:solidFill>
              <a:latin typeface="helvetica neue"/>
            </a:endParaRPr>
          </a:p>
          <a:p>
            <a:r>
              <a:rPr lang="en-US" dirty="0"/>
              <a:t> </a:t>
            </a:r>
            <a:endParaRPr lang="en-IN" dirty="0"/>
          </a:p>
        </p:txBody>
      </p:sp>
    </p:spTree>
    <p:extLst>
      <p:ext uri="{BB962C8B-B14F-4D97-AF65-F5344CB8AC3E}">
        <p14:creationId xmlns:p14="http://schemas.microsoft.com/office/powerpoint/2010/main" val="156226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 calcmode="lin" valueType="num">
                                      <p:cBhvr additive="base">
                                        <p:cTn id="3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 calcmode="lin" valueType="num">
                                      <p:cBhvr additive="base">
                                        <p:cTn id="4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4" end="4"/>
                                            </p:txEl>
                                          </p:spTgt>
                                        </p:tgtEl>
                                        <p:attrNameLst>
                                          <p:attrName>style.visibility</p:attrName>
                                        </p:attrNameLst>
                                      </p:cBhvr>
                                      <p:to>
                                        <p:strVal val="visible"/>
                                      </p:to>
                                    </p:set>
                                    <p:anim calcmode="lin" valueType="num">
                                      <p:cBhvr additive="base">
                                        <p:cTn id="4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4EA90-DDCA-48CB-AA7A-E99549AC7058}"/>
              </a:ext>
            </a:extLst>
          </p:cNvPr>
          <p:cNvSpPr>
            <a:spLocks noGrp="1"/>
          </p:cNvSpPr>
          <p:nvPr>
            <p:ph idx="1"/>
          </p:nvPr>
        </p:nvSpPr>
        <p:spPr>
          <a:xfrm>
            <a:off x="553961" y="914400"/>
            <a:ext cx="10515600" cy="1905000"/>
          </a:xfrm>
        </p:spPr>
        <p:txBody>
          <a:bodyPr/>
          <a:lstStyle/>
          <a:p>
            <a:pPr marL="285750" indent="-285750">
              <a:buFont typeface="Arial" panose="020B0604020202020204" pitchFamily="34" charset="0"/>
              <a:buChar char="•"/>
            </a:pPr>
            <a:r>
              <a:rPr lang="en-US" dirty="0"/>
              <a:t>It is the process of resizing a image from one pixel grid to another. Image resizing is necessary when you need to increase or decrease the total number of pixels. </a:t>
            </a:r>
          </a:p>
          <a:p>
            <a:pPr marL="285750" indent="-285750">
              <a:buFont typeface="Arial" panose="020B0604020202020204" pitchFamily="34" charset="0"/>
              <a:buChar char="•"/>
            </a:pPr>
            <a:r>
              <a:rPr lang="en-US" dirty="0"/>
              <a:t>In our Project Image Resizing is Important because ,Every Camera has its resolution, so when a system is designed for some camera specifications it will not run correctly for any other camera depending on specification similarities. so it is necessary to make the resolution constant for the specified  application .</a:t>
            </a:r>
            <a:endParaRPr lang="en-IN" dirty="0"/>
          </a:p>
          <a:p>
            <a:endParaRPr lang="en-IN" dirty="0"/>
          </a:p>
        </p:txBody>
      </p:sp>
      <p:sp>
        <p:nvSpPr>
          <p:cNvPr id="4" name="Slide Number Placeholder 3">
            <a:extLst>
              <a:ext uri="{FF2B5EF4-FFF2-40B4-BE49-F238E27FC236}">
                <a16:creationId xmlns:a16="http://schemas.microsoft.com/office/drawing/2014/main" id="{3C9B5BED-6CC0-4154-B76C-44185A8608D8}"/>
              </a:ext>
            </a:extLst>
          </p:cNvPr>
          <p:cNvSpPr>
            <a:spLocks noGrp="1"/>
          </p:cNvSpPr>
          <p:nvPr>
            <p:ph type="sldNum" sz="quarter" idx="12"/>
          </p:nvPr>
        </p:nvSpPr>
        <p:spPr/>
        <p:txBody>
          <a:bodyPr/>
          <a:lstStyle/>
          <a:p>
            <a:pPr>
              <a:defRPr/>
            </a:pPr>
            <a:fld id="{7567225B-3001-4770-81AD-EA67E82D7225}" type="slidenum">
              <a:rPr lang="en-US" smtClean="0"/>
              <a:pPr>
                <a:defRPr/>
              </a:pPr>
              <a:t>14</a:t>
            </a:fld>
            <a:endParaRPr lang="en-US" dirty="0"/>
          </a:p>
        </p:txBody>
      </p:sp>
      <p:sp>
        <p:nvSpPr>
          <p:cNvPr id="5" name="Title 1">
            <a:extLst>
              <a:ext uri="{FF2B5EF4-FFF2-40B4-BE49-F238E27FC236}">
                <a16:creationId xmlns:a16="http://schemas.microsoft.com/office/drawing/2014/main" id="{D2E24378-A072-4920-BDDE-01A54C2913AE}"/>
              </a:ext>
            </a:extLst>
          </p:cNvPr>
          <p:cNvSpPr txBox="1">
            <a:spLocks noGrp="1"/>
          </p:cNvSpPr>
          <p:nvPr>
            <p:ph type="title"/>
          </p:nvPr>
        </p:nvSpPr>
        <p:spPr>
          <a:xfrm>
            <a:off x="1765300" y="152399"/>
            <a:ext cx="10515600" cy="685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500" b="1" kern="1200">
                <a:solidFill>
                  <a:srgbClr val="C00000"/>
                </a:solidFill>
                <a:latin typeface="Museo 300" panose="02000000000000000000" pitchFamily="50" charset="0"/>
                <a:ea typeface="+mj-ea"/>
                <a:cs typeface="+mj-cs"/>
              </a:defRPr>
            </a:lvl1pPr>
          </a:lstStyle>
          <a:p>
            <a:pPr fontAlgn="auto">
              <a:spcAft>
                <a:spcPts val="0"/>
              </a:spcAft>
            </a:pPr>
            <a:r>
              <a:rPr lang="en-IN" dirty="0"/>
              <a:t>Image Resizing/Scaling</a:t>
            </a:r>
          </a:p>
        </p:txBody>
      </p:sp>
      <p:sp>
        <p:nvSpPr>
          <p:cNvPr id="6" name="Title 1">
            <a:extLst>
              <a:ext uri="{FF2B5EF4-FFF2-40B4-BE49-F238E27FC236}">
                <a16:creationId xmlns:a16="http://schemas.microsoft.com/office/drawing/2014/main" id="{1870C6A3-9BE5-411D-872A-F40907B116A3}"/>
              </a:ext>
            </a:extLst>
          </p:cNvPr>
          <p:cNvSpPr txBox="1">
            <a:spLocks/>
          </p:cNvSpPr>
          <p:nvPr/>
        </p:nvSpPr>
        <p:spPr>
          <a:xfrm>
            <a:off x="1676400" y="2882083"/>
            <a:ext cx="105156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500" b="1" kern="1200">
                <a:solidFill>
                  <a:srgbClr val="C00000"/>
                </a:solidFill>
                <a:latin typeface="Museo 300" panose="02000000000000000000" pitchFamily="50" charset="0"/>
                <a:ea typeface="+mj-ea"/>
                <a:cs typeface="+mj-cs"/>
              </a:defRPr>
            </a:lvl1pPr>
          </a:lstStyle>
          <a:p>
            <a:pPr fontAlgn="auto">
              <a:spcAft>
                <a:spcPts val="0"/>
              </a:spcAft>
            </a:pPr>
            <a:r>
              <a:rPr lang="en-IN" dirty="0"/>
              <a:t>Image Enhancement</a:t>
            </a:r>
          </a:p>
        </p:txBody>
      </p:sp>
      <p:sp>
        <p:nvSpPr>
          <p:cNvPr id="7" name="TextBox 6">
            <a:extLst>
              <a:ext uri="{FF2B5EF4-FFF2-40B4-BE49-F238E27FC236}">
                <a16:creationId xmlns:a16="http://schemas.microsoft.com/office/drawing/2014/main" id="{B4C58954-77F1-4233-9C76-CD71E45FC399}"/>
              </a:ext>
            </a:extLst>
          </p:cNvPr>
          <p:cNvSpPr txBox="1"/>
          <p:nvPr/>
        </p:nvSpPr>
        <p:spPr>
          <a:xfrm>
            <a:off x="553961" y="3859166"/>
            <a:ext cx="10515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Image enhancement is the process of adjusting digital images so that the results are more suitable for display or further analysis , For instance eliminate noise, which will make it more easier to identify the key characteristics.</a:t>
            </a:r>
          </a:p>
          <a:p>
            <a:pPr marL="285750" indent="-285750">
              <a:buFont typeface="Arial" panose="020B0604020202020204" pitchFamily="34" charset="0"/>
              <a:buChar char="•"/>
            </a:pPr>
            <a:r>
              <a:rPr lang="en-US" dirty="0"/>
              <a:t>In poor contrast images, the adjacent characters merge during binarization. We have to reduce the spread of the characters before applying a threshold to the word image. Hence, we introduce </a:t>
            </a:r>
            <a:r>
              <a:rPr lang="en-US" b="1" dirty="0"/>
              <a:t>“POWER- LAW TRANSFORMATION” </a:t>
            </a:r>
            <a:r>
              <a:rPr lang="en-US" dirty="0"/>
              <a:t>which increases the contrast of the characters and helps in better segmentation. </a:t>
            </a:r>
            <a:endParaRPr lang="en-IN" dirty="0"/>
          </a:p>
        </p:txBody>
      </p:sp>
    </p:spTree>
    <p:extLst>
      <p:ext uri="{BB962C8B-B14F-4D97-AF65-F5344CB8AC3E}">
        <p14:creationId xmlns:p14="http://schemas.microsoft.com/office/powerpoint/2010/main" val="9714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 calcmode="lin" valueType="num">
                                      <p:cBhvr additive="base">
                                        <p:cTn id="2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 calcmode="lin" valueType="num">
                                      <p:cBhvr additive="base">
                                        <p:cTn id="3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775D-E6C4-44CF-9B3C-8F7727598AD4}"/>
              </a:ext>
            </a:extLst>
          </p:cNvPr>
          <p:cNvSpPr>
            <a:spLocks noGrp="1"/>
          </p:cNvSpPr>
          <p:nvPr>
            <p:ph type="title"/>
          </p:nvPr>
        </p:nvSpPr>
        <p:spPr>
          <a:xfrm>
            <a:off x="1765798" y="0"/>
            <a:ext cx="10515600" cy="1373409"/>
          </a:xfrm>
        </p:spPr>
        <p:txBody>
          <a:bodyPr/>
          <a:lstStyle/>
          <a:p>
            <a:r>
              <a:rPr lang="en-US" dirty="0"/>
              <a:t>Image Enhancement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DC3092BB-EEFD-478E-9618-F327844B81AD}"/>
              </a:ext>
            </a:extLst>
          </p:cNvPr>
          <p:cNvSpPr>
            <a:spLocks noGrp="1"/>
          </p:cNvSpPr>
          <p:nvPr>
            <p:ph idx="1"/>
          </p:nvPr>
        </p:nvSpPr>
        <p:spPr>
          <a:xfrm>
            <a:off x="553961" y="1143001"/>
            <a:ext cx="10515600" cy="4724400"/>
          </a:xfrm>
        </p:spPr>
        <p:txBody>
          <a:bodyPr/>
          <a:lstStyle/>
          <a:p>
            <a:r>
              <a:rPr lang="en-US" dirty="0"/>
              <a:t>The basic form of power-law transformation also known as </a:t>
            </a:r>
            <a:r>
              <a:rPr lang="en-US" b="1" dirty="0"/>
              <a:t>GAMMA CORRECTION </a:t>
            </a:r>
            <a:r>
              <a:rPr lang="en-US" dirty="0"/>
              <a:t>is given by,</a:t>
            </a:r>
          </a:p>
          <a:p>
            <a:pPr marL="0" indent="0">
              <a:buNone/>
            </a:pPr>
            <a:endParaRPr lang="en-US" dirty="0"/>
          </a:p>
          <a:p>
            <a:pPr marL="0" indent="0">
              <a:buNone/>
            </a:pPr>
            <a:endParaRPr lang="en-US" dirty="0"/>
          </a:p>
          <a:p>
            <a:pPr marL="0" indent="0">
              <a:buNone/>
            </a:pPr>
            <a:endParaRPr lang="en-US" dirty="0"/>
          </a:p>
          <a:p>
            <a:r>
              <a:rPr lang="en-US" dirty="0"/>
              <a:t>Here, S -&gt; output intensity</a:t>
            </a:r>
          </a:p>
          <a:p>
            <a:pPr marL="0" indent="0">
              <a:buNone/>
            </a:pPr>
            <a:r>
              <a:rPr lang="en-US" dirty="0"/>
              <a:t>              r -&gt; input intensity</a:t>
            </a:r>
          </a:p>
          <a:p>
            <a:pPr marL="0" indent="0">
              <a:buNone/>
            </a:pPr>
            <a:r>
              <a:rPr lang="en-US" dirty="0"/>
              <a:t>              In our project, γ = 0.9   .</a:t>
            </a:r>
          </a:p>
          <a:p>
            <a:r>
              <a:rPr lang="en-US" dirty="0"/>
              <a:t>If c is not equal to ’1’, then the dynamic range of the pixel value will be significantly affected by scaling. Thus, to avoid another stage of rescaling after power-law transformation, we fix the value of c = 1.</a:t>
            </a:r>
          </a:p>
          <a:p>
            <a:r>
              <a:rPr lang="en-US" dirty="0"/>
              <a:t>By Varying the gamma value changes the brightness of an image. Thus If the contrast of an image is predominantly low , there is a requirement of  increasing the Intensity of Grayscale level.</a:t>
            </a:r>
          </a:p>
        </p:txBody>
      </p:sp>
      <p:sp>
        <p:nvSpPr>
          <p:cNvPr id="4" name="Slide Number Placeholder 3">
            <a:extLst>
              <a:ext uri="{FF2B5EF4-FFF2-40B4-BE49-F238E27FC236}">
                <a16:creationId xmlns:a16="http://schemas.microsoft.com/office/drawing/2014/main" id="{C5342673-0441-4C50-8A9C-8014477826AD}"/>
              </a:ext>
            </a:extLst>
          </p:cNvPr>
          <p:cNvSpPr>
            <a:spLocks noGrp="1"/>
          </p:cNvSpPr>
          <p:nvPr>
            <p:ph type="sldNum" sz="quarter" idx="12"/>
          </p:nvPr>
        </p:nvSpPr>
        <p:spPr/>
        <p:txBody>
          <a:bodyPr/>
          <a:lstStyle/>
          <a:p>
            <a:pPr>
              <a:defRPr/>
            </a:pPr>
            <a:fld id="{7567225B-3001-4770-81AD-EA67E82D7225}" type="slidenum">
              <a:rPr lang="en-US" smtClean="0"/>
              <a:pPr>
                <a:defRPr/>
              </a:pPr>
              <a:t>15</a:t>
            </a:fld>
            <a:endParaRPr lang="en-US" dirty="0"/>
          </a:p>
        </p:txBody>
      </p:sp>
      <p:pic>
        <p:nvPicPr>
          <p:cNvPr id="6" name="Picture 5">
            <a:extLst>
              <a:ext uri="{FF2B5EF4-FFF2-40B4-BE49-F238E27FC236}">
                <a16:creationId xmlns:a16="http://schemas.microsoft.com/office/drawing/2014/main" id="{D472353A-11EF-4F10-A770-940BD5C1B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828800"/>
            <a:ext cx="3612193" cy="845860"/>
          </a:xfrm>
          <a:prstGeom prst="rect">
            <a:avLst/>
          </a:prstGeom>
        </p:spPr>
      </p:pic>
    </p:spTree>
    <p:extLst>
      <p:ext uri="{BB962C8B-B14F-4D97-AF65-F5344CB8AC3E}">
        <p14:creationId xmlns:p14="http://schemas.microsoft.com/office/powerpoint/2010/main" val="45893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6D4B0-3EB1-4C69-9502-3DC38713CC0B}"/>
              </a:ext>
            </a:extLst>
          </p:cNvPr>
          <p:cNvSpPr>
            <a:spLocks noGrp="1"/>
          </p:cNvSpPr>
          <p:nvPr>
            <p:ph type="title"/>
          </p:nvPr>
        </p:nvSpPr>
        <p:spPr>
          <a:xfrm>
            <a:off x="1676400" y="152400"/>
            <a:ext cx="10515600" cy="781077"/>
          </a:xfrm>
        </p:spPr>
        <p:txBody>
          <a:bodyPr/>
          <a:lstStyle/>
          <a:p>
            <a:r>
              <a:rPr lang="en-IN" dirty="0"/>
              <a:t>Edge Detection</a:t>
            </a:r>
          </a:p>
        </p:txBody>
      </p:sp>
      <p:sp>
        <p:nvSpPr>
          <p:cNvPr id="3" name="Content Placeholder 2">
            <a:extLst>
              <a:ext uri="{FF2B5EF4-FFF2-40B4-BE49-F238E27FC236}">
                <a16:creationId xmlns:a16="http://schemas.microsoft.com/office/drawing/2014/main" id="{C51A68A5-4B46-4405-8763-18C62C47BAB4}"/>
              </a:ext>
            </a:extLst>
          </p:cNvPr>
          <p:cNvSpPr>
            <a:spLocks noGrp="1"/>
          </p:cNvSpPr>
          <p:nvPr>
            <p:ph idx="1"/>
          </p:nvPr>
        </p:nvSpPr>
        <p:spPr>
          <a:xfrm>
            <a:off x="533400" y="923120"/>
            <a:ext cx="10515600" cy="1581123"/>
          </a:xfrm>
        </p:spPr>
        <p:txBody>
          <a:bodyPr>
            <a:normAutofit lnSpcReduction="10000"/>
          </a:bodyPr>
          <a:lstStyle/>
          <a:p>
            <a:r>
              <a:rPr lang="en-US" dirty="0"/>
              <a:t>Edge detection is the name for a set of mathematical methods which aim at identifying points in a digital image at which the image brightness changes sharply or, more technically, has discontinuities or noise.</a:t>
            </a:r>
          </a:p>
          <a:p>
            <a:r>
              <a:rPr lang="en-US" dirty="0"/>
              <a:t>In our project we use </a:t>
            </a:r>
            <a:r>
              <a:rPr lang="en-US" b="1" dirty="0"/>
              <a:t>“CANNY EDGE DETECTION TECHNIQUE” </a:t>
            </a:r>
            <a:r>
              <a:rPr lang="en-US" dirty="0"/>
              <a:t>because of its various advantages over other edge detection techniques.</a:t>
            </a:r>
            <a:endParaRPr lang="en-IN" dirty="0"/>
          </a:p>
        </p:txBody>
      </p:sp>
      <p:sp>
        <p:nvSpPr>
          <p:cNvPr id="4" name="Slide Number Placeholder 3">
            <a:extLst>
              <a:ext uri="{FF2B5EF4-FFF2-40B4-BE49-F238E27FC236}">
                <a16:creationId xmlns:a16="http://schemas.microsoft.com/office/drawing/2014/main" id="{D6EF81B9-B01B-437E-BD0B-58192398B87E}"/>
              </a:ext>
            </a:extLst>
          </p:cNvPr>
          <p:cNvSpPr>
            <a:spLocks noGrp="1"/>
          </p:cNvSpPr>
          <p:nvPr>
            <p:ph type="sldNum" sz="quarter" idx="12"/>
          </p:nvPr>
        </p:nvSpPr>
        <p:spPr/>
        <p:txBody>
          <a:bodyPr/>
          <a:lstStyle/>
          <a:p>
            <a:pPr>
              <a:defRPr/>
            </a:pPr>
            <a:fld id="{7567225B-3001-4770-81AD-EA67E82D7225}" type="slidenum">
              <a:rPr lang="en-US" smtClean="0"/>
              <a:pPr>
                <a:defRPr/>
              </a:pPr>
              <a:t>16</a:t>
            </a:fld>
            <a:endParaRPr lang="en-US" dirty="0"/>
          </a:p>
        </p:txBody>
      </p:sp>
      <p:sp>
        <p:nvSpPr>
          <p:cNvPr id="5" name="Title 1">
            <a:extLst>
              <a:ext uri="{FF2B5EF4-FFF2-40B4-BE49-F238E27FC236}">
                <a16:creationId xmlns:a16="http://schemas.microsoft.com/office/drawing/2014/main" id="{D9BF624C-DD3B-474C-B891-7FC16AE6AF03}"/>
              </a:ext>
            </a:extLst>
          </p:cNvPr>
          <p:cNvSpPr txBox="1">
            <a:spLocks/>
          </p:cNvSpPr>
          <p:nvPr/>
        </p:nvSpPr>
        <p:spPr>
          <a:xfrm>
            <a:off x="1752600" y="2684016"/>
            <a:ext cx="10515600" cy="7810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500" b="1" kern="1200">
                <a:solidFill>
                  <a:srgbClr val="C00000"/>
                </a:solidFill>
                <a:latin typeface="Museo 300" panose="02000000000000000000" pitchFamily="50" charset="0"/>
                <a:ea typeface="+mj-ea"/>
                <a:cs typeface="+mj-cs"/>
              </a:defRPr>
            </a:lvl1pPr>
          </a:lstStyle>
          <a:p>
            <a:pPr fontAlgn="auto">
              <a:spcAft>
                <a:spcPts val="0"/>
              </a:spcAft>
            </a:pPr>
            <a:r>
              <a:rPr lang="en-IN" dirty="0"/>
              <a:t>Canny Edge Detection Technique :</a:t>
            </a:r>
          </a:p>
        </p:txBody>
      </p:sp>
      <p:sp>
        <p:nvSpPr>
          <p:cNvPr id="6" name="TextBox 5">
            <a:extLst>
              <a:ext uri="{FF2B5EF4-FFF2-40B4-BE49-F238E27FC236}">
                <a16:creationId xmlns:a16="http://schemas.microsoft.com/office/drawing/2014/main" id="{8052D583-DFA3-4B44-A654-717E06DE8C48}"/>
              </a:ext>
            </a:extLst>
          </p:cNvPr>
          <p:cNvSpPr txBox="1"/>
          <p:nvPr/>
        </p:nvSpPr>
        <p:spPr>
          <a:xfrm flipH="1">
            <a:off x="762000" y="3644866"/>
            <a:ext cx="10515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Canny Edge Detector is one of the most commonly used image processing tools detecting edges in a very robust manner.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Canny edge detection technique is based on three basic objectives.                     </a:t>
            </a:r>
          </a:p>
          <a:p>
            <a:pPr marL="742950" lvl="1" indent="-285750">
              <a:buFont typeface="Arial" panose="020B0604020202020204" pitchFamily="34" charset="0"/>
              <a:buChar char="•"/>
            </a:pPr>
            <a:r>
              <a:rPr lang="en-IN" dirty="0"/>
              <a:t>Low error rate.</a:t>
            </a:r>
          </a:p>
          <a:p>
            <a:pPr marL="742950" lvl="1" indent="-285750">
              <a:buFont typeface="Arial" panose="020B0604020202020204" pitchFamily="34" charset="0"/>
              <a:buChar char="•"/>
            </a:pPr>
            <a:r>
              <a:rPr lang="en-US" dirty="0"/>
              <a:t>Edge point are well localized.</a:t>
            </a:r>
          </a:p>
          <a:p>
            <a:pPr marL="742950" lvl="1" indent="-285750">
              <a:buFont typeface="Arial" panose="020B0604020202020204" pitchFamily="34" charset="0"/>
              <a:buChar char="•"/>
            </a:pPr>
            <a:r>
              <a:rPr lang="en-IN" dirty="0"/>
              <a:t>Single edge point response .</a:t>
            </a:r>
          </a:p>
        </p:txBody>
      </p:sp>
    </p:spTree>
    <p:extLst>
      <p:ext uri="{BB962C8B-B14F-4D97-AF65-F5344CB8AC3E}">
        <p14:creationId xmlns:p14="http://schemas.microsoft.com/office/powerpoint/2010/main" val="423652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 calcmode="lin" valueType="num">
                                      <p:cBhvr additive="base">
                                        <p:cTn id="2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 calcmode="lin" valueType="num">
                                      <p:cBhvr additive="base">
                                        <p:cTn id="3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 calcmode="lin" valueType="num">
                                      <p:cBhvr additive="base">
                                        <p:cTn id="4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DB9DD-9BF6-49B5-9358-4E8DDF4ECA98}"/>
              </a:ext>
            </a:extLst>
          </p:cNvPr>
          <p:cNvSpPr>
            <a:spLocks noGrp="1"/>
          </p:cNvSpPr>
          <p:nvPr>
            <p:ph type="title"/>
          </p:nvPr>
        </p:nvSpPr>
        <p:spPr>
          <a:xfrm>
            <a:off x="1765798" y="1"/>
            <a:ext cx="10015568" cy="1066800"/>
          </a:xfrm>
        </p:spPr>
        <p:txBody>
          <a:bodyPr/>
          <a:lstStyle/>
          <a:p>
            <a:r>
              <a:rPr lang="en-US" dirty="0"/>
              <a:t>Canny Edge Detection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9647BD5B-6B66-49C1-808C-E79A7FE0B60B}"/>
              </a:ext>
            </a:extLst>
          </p:cNvPr>
          <p:cNvSpPr>
            <a:spLocks noGrp="1"/>
          </p:cNvSpPr>
          <p:nvPr>
            <p:ph idx="1"/>
          </p:nvPr>
        </p:nvSpPr>
        <p:spPr>
          <a:xfrm>
            <a:off x="553961" y="1373408"/>
            <a:ext cx="10515600" cy="4570191"/>
          </a:xfrm>
        </p:spPr>
        <p:txBody>
          <a:bodyPr>
            <a:normAutofit/>
          </a:bodyPr>
          <a:lstStyle/>
          <a:p>
            <a:r>
              <a:rPr lang="en-US" dirty="0"/>
              <a:t>The Canny Edge Detection Algorithm consist of the following basic steps</a:t>
            </a:r>
          </a:p>
          <a:p>
            <a:pPr marL="914400" lvl="1" indent="-457200">
              <a:buFont typeface="+mj-lt"/>
              <a:buAutoNum type="arabicPeriod"/>
            </a:pPr>
            <a:r>
              <a:rPr lang="en-US" dirty="0"/>
              <a:t> Smooth the input image with Gaussian filter. </a:t>
            </a:r>
          </a:p>
          <a:p>
            <a:pPr marL="914400" lvl="1" indent="-457200">
              <a:buFont typeface="+mj-lt"/>
              <a:buAutoNum type="arabicPeriod"/>
            </a:pPr>
            <a:r>
              <a:rPr lang="en-US" dirty="0"/>
              <a:t>Compute the gradient magnitude and angle images. </a:t>
            </a:r>
          </a:p>
          <a:p>
            <a:pPr marL="914400" lvl="1" indent="-457200">
              <a:buFont typeface="+mj-lt"/>
              <a:buAutoNum type="arabicPeriod"/>
            </a:pPr>
            <a:r>
              <a:rPr lang="en-US" dirty="0"/>
              <a:t> Apply non-maxima suppression to the gradient magnitude image.   </a:t>
            </a:r>
          </a:p>
          <a:p>
            <a:pPr marL="914400" lvl="1" indent="-457200">
              <a:buFont typeface="+mj-lt"/>
              <a:buAutoNum type="arabicPeriod"/>
            </a:pPr>
            <a:r>
              <a:rPr lang="en-US" dirty="0"/>
              <a:t> Use double thresholding and connectivity analysis to detect and link edges</a:t>
            </a:r>
          </a:p>
          <a:p>
            <a:pPr marL="914400" lvl="1" indent="-457200">
              <a:buFont typeface="+mj-lt"/>
              <a:buAutoNum type="arabicPeriod"/>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BBE6A59-E7F2-4109-8CF2-571E3AF2CD64}"/>
              </a:ext>
            </a:extLst>
          </p:cNvPr>
          <p:cNvSpPr>
            <a:spLocks noGrp="1"/>
          </p:cNvSpPr>
          <p:nvPr>
            <p:ph type="sldNum" sz="quarter" idx="12"/>
          </p:nvPr>
        </p:nvSpPr>
        <p:spPr/>
        <p:txBody>
          <a:bodyPr/>
          <a:lstStyle/>
          <a:p>
            <a:pPr>
              <a:defRPr/>
            </a:pPr>
            <a:fld id="{7567225B-3001-4770-81AD-EA67E82D7225}" type="slidenum">
              <a:rPr lang="en-US" smtClean="0"/>
              <a:pPr>
                <a:defRPr/>
              </a:pPr>
              <a:t>17</a:t>
            </a:fld>
            <a:endParaRPr lang="en-US" dirty="0"/>
          </a:p>
        </p:txBody>
      </p:sp>
      <p:pic>
        <p:nvPicPr>
          <p:cNvPr id="11" name="Picture 10">
            <a:extLst>
              <a:ext uri="{FF2B5EF4-FFF2-40B4-BE49-F238E27FC236}">
                <a16:creationId xmlns:a16="http://schemas.microsoft.com/office/drawing/2014/main" id="{351C1B27-4C36-45AA-BBCA-9A39FE3B6028}"/>
              </a:ext>
            </a:extLst>
          </p:cNvPr>
          <p:cNvPicPr>
            <a:picLocks noChangeAspect="1"/>
          </p:cNvPicPr>
          <p:nvPr/>
        </p:nvPicPr>
        <p:blipFill>
          <a:blip r:embed="rId2"/>
          <a:stretch>
            <a:fillRect/>
          </a:stretch>
        </p:blipFill>
        <p:spPr>
          <a:xfrm>
            <a:off x="2820911" y="3124200"/>
            <a:ext cx="5981700" cy="3069203"/>
          </a:xfrm>
          <a:prstGeom prst="rect">
            <a:avLst/>
          </a:prstGeom>
        </p:spPr>
      </p:pic>
    </p:spTree>
    <p:extLst>
      <p:ext uri="{BB962C8B-B14F-4D97-AF65-F5344CB8AC3E}">
        <p14:creationId xmlns:p14="http://schemas.microsoft.com/office/powerpoint/2010/main" val="428789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heel(1)">
                                      <p:cBhvr>
                                        <p:cTn id="3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4A3C-F0CC-4318-81C2-0737E114DDF8}"/>
              </a:ext>
            </a:extLst>
          </p:cNvPr>
          <p:cNvSpPr>
            <a:spLocks noGrp="1"/>
          </p:cNvSpPr>
          <p:nvPr>
            <p:ph type="title"/>
          </p:nvPr>
        </p:nvSpPr>
        <p:spPr>
          <a:xfrm>
            <a:off x="1765798" y="1"/>
            <a:ext cx="10515600" cy="914400"/>
          </a:xfrm>
        </p:spPr>
        <p:txBody>
          <a:bodyPr/>
          <a:lstStyle/>
          <a:p>
            <a:r>
              <a:rPr lang="en-US" dirty="0"/>
              <a:t>Canny Edge Detection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7F7EBEC3-2A16-49BB-8679-8EAF412D1830}"/>
              </a:ext>
            </a:extLst>
          </p:cNvPr>
          <p:cNvSpPr>
            <a:spLocks noGrp="1"/>
          </p:cNvSpPr>
          <p:nvPr>
            <p:ph idx="1"/>
          </p:nvPr>
        </p:nvSpPr>
        <p:spPr>
          <a:xfrm>
            <a:off x="553961" y="1066800"/>
            <a:ext cx="10515600" cy="5105400"/>
          </a:xfrm>
        </p:spPr>
        <p:txBody>
          <a:bodyPr/>
          <a:lstStyle/>
          <a:p>
            <a:r>
              <a:rPr lang="en-US" dirty="0"/>
              <a:t>Let f(</a:t>
            </a:r>
            <a:r>
              <a:rPr lang="en-US" dirty="0" err="1"/>
              <a:t>x,y</a:t>
            </a:r>
            <a:r>
              <a:rPr lang="en-US" dirty="0"/>
              <a:t>) denote the input image and G(</a:t>
            </a:r>
            <a:r>
              <a:rPr lang="en-US" dirty="0" err="1"/>
              <a:t>x,y</a:t>
            </a:r>
            <a:r>
              <a:rPr lang="en-US" dirty="0"/>
              <a:t>) denote the Gaussian function:</a:t>
            </a:r>
          </a:p>
          <a:p>
            <a:endParaRPr lang="en-US" dirty="0"/>
          </a:p>
          <a:p>
            <a:endParaRPr lang="en-US" dirty="0"/>
          </a:p>
          <a:p>
            <a:r>
              <a:rPr lang="en-US" dirty="0"/>
              <a:t>We form a smoothed image, fs(x, y), by convolving G and f:</a:t>
            </a:r>
          </a:p>
          <a:p>
            <a:endParaRPr lang="en-US" dirty="0"/>
          </a:p>
          <a:p>
            <a:endParaRPr lang="en-US" dirty="0"/>
          </a:p>
          <a:p>
            <a:r>
              <a:rPr lang="en-US" dirty="0"/>
              <a:t>This operation is followed by computing the gradient and direction (angle) :</a:t>
            </a:r>
          </a:p>
          <a:p>
            <a:endParaRPr lang="en-US" dirty="0"/>
          </a:p>
          <a:p>
            <a:endParaRPr lang="en-US" dirty="0"/>
          </a:p>
          <a:p>
            <a:endParaRPr lang="en-US" dirty="0"/>
          </a:p>
          <a:p>
            <a:r>
              <a:rPr lang="en-US" dirty="0"/>
              <a:t>Where,</a:t>
            </a:r>
          </a:p>
          <a:p>
            <a:endParaRPr lang="en-US" dirty="0"/>
          </a:p>
          <a:p>
            <a:endParaRPr lang="en-US" dirty="0"/>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B70DB24C-EDCF-4091-A875-DB17BBC85037}"/>
              </a:ext>
            </a:extLst>
          </p:cNvPr>
          <p:cNvSpPr>
            <a:spLocks noGrp="1"/>
          </p:cNvSpPr>
          <p:nvPr>
            <p:ph type="sldNum" sz="quarter" idx="12"/>
          </p:nvPr>
        </p:nvSpPr>
        <p:spPr/>
        <p:txBody>
          <a:bodyPr/>
          <a:lstStyle/>
          <a:p>
            <a:pPr>
              <a:defRPr/>
            </a:pPr>
            <a:fld id="{7567225B-3001-4770-81AD-EA67E82D7225}" type="slidenum">
              <a:rPr lang="en-US" smtClean="0"/>
              <a:pPr>
                <a:defRPr/>
              </a:pPr>
              <a:t>18</a:t>
            </a:fld>
            <a:endParaRPr lang="en-US" dirty="0"/>
          </a:p>
        </p:txBody>
      </p:sp>
      <p:pic>
        <p:nvPicPr>
          <p:cNvPr id="10" name="Picture 9">
            <a:extLst>
              <a:ext uri="{FF2B5EF4-FFF2-40B4-BE49-F238E27FC236}">
                <a16:creationId xmlns:a16="http://schemas.microsoft.com/office/drawing/2014/main" id="{2B8BAEFB-5E73-48C8-89E0-928D22981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041" y="1561766"/>
            <a:ext cx="2301439" cy="502964"/>
          </a:xfrm>
          <a:prstGeom prst="rect">
            <a:avLst/>
          </a:prstGeom>
        </p:spPr>
      </p:pic>
      <p:pic>
        <p:nvPicPr>
          <p:cNvPr id="12" name="Picture 11">
            <a:extLst>
              <a:ext uri="{FF2B5EF4-FFF2-40B4-BE49-F238E27FC236}">
                <a16:creationId xmlns:a16="http://schemas.microsoft.com/office/drawing/2014/main" id="{94B62C12-A457-450A-B114-9ABAB69CDE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2819400"/>
            <a:ext cx="3490262" cy="312447"/>
          </a:xfrm>
          <a:prstGeom prst="rect">
            <a:avLst/>
          </a:prstGeom>
        </p:spPr>
      </p:pic>
      <p:pic>
        <p:nvPicPr>
          <p:cNvPr id="16" name="Picture 15">
            <a:extLst>
              <a:ext uri="{FF2B5EF4-FFF2-40B4-BE49-F238E27FC236}">
                <a16:creationId xmlns:a16="http://schemas.microsoft.com/office/drawing/2014/main" id="{42E9D3FE-F00D-4C17-9C23-862A69E08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4138223"/>
            <a:ext cx="3398815" cy="662997"/>
          </a:xfrm>
          <a:prstGeom prst="rect">
            <a:avLst/>
          </a:prstGeom>
        </p:spPr>
      </p:pic>
      <p:sp>
        <p:nvSpPr>
          <p:cNvPr id="18" name="TextBox 17">
            <a:extLst>
              <a:ext uri="{FF2B5EF4-FFF2-40B4-BE49-F238E27FC236}">
                <a16:creationId xmlns:a16="http://schemas.microsoft.com/office/drawing/2014/main" id="{361A564F-3D50-4551-9279-A7E4B9174C0E}"/>
              </a:ext>
            </a:extLst>
          </p:cNvPr>
          <p:cNvSpPr txBox="1"/>
          <p:nvPr/>
        </p:nvSpPr>
        <p:spPr>
          <a:xfrm>
            <a:off x="5818355" y="4246129"/>
            <a:ext cx="736546" cy="369332"/>
          </a:xfrm>
          <a:prstGeom prst="rect">
            <a:avLst/>
          </a:prstGeom>
          <a:noFill/>
        </p:spPr>
        <p:txBody>
          <a:bodyPr wrap="square" rtlCol="0">
            <a:spAutoFit/>
          </a:bodyPr>
          <a:lstStyle/>
          <a:p>
            <a:r>
              <a:rPr lang="en-IN" dirty="0"/>
              <a:t>and</a:t>
            </a:r>
          </a:p>
        </p:txBody>
      </p:sp>
      <p:pic>
        <p:nvPicPr>
          <p:cNvPr id="20" name="Picture 19">
            <a:extLst>
              <a:ext uri="{FF2B5EF4-FFF2-40B4-BE49-F238E27FC236}">
                <a16:creationId xmlns:a16="http://schemas.microsoft.com/office/drawing/2014/main" id="{3107FA10-8960-4454-8D7C-0633CC43F4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1262" y="4167076"/>
            <a:ext cx="2644369" cy="662996"/>
          </a:xfrm>
          <a:prstGeom prst="rect">
            <a:avLst/>
          </a:prstGeom>
        </p:spPr>
      </p:pic>
      <p:pic>
        <p:nvPicPr>
          <p:cNvPr id="22" name="Picture 21">
            <a:extLst>
              <a:ext uri="{FF2B5EF4-FFF2-40B4-BE49-F238E27FC236}">
                <a16:creationId xmlns:a16="http://schemas.microsoft.com/office/drawing/2014/main" id="{C6C1641E-CEA1-4A4A-9279-4DC58070A2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6347" y="5482578"/>
            <a:ext cx="921948" cy="617244"/>
          </a:xfrm>
          <a:prstGeom prst="rect">
            <a:avLst/>
          </a:prstGeom>
        </p:spPr>
      </p:pic>
      <p:pic>
        <p:nvPicPr>
          <p:cNvPr id="24" name="Picture 23">
            <a:extLst>
              <a:ext uri="{FF2B5EF4-FFF2-40B4-BE49-F238E27FC236}">
                <a16:creationId xmlns:a16="http://schemas.microsoft.com/office/drawing/2014/main" id="{48489B4C-FA44-4C73-9F19-936D631086BC}"/>
              </a:ext>
            </a:extLst>
          </p:cNvPr>
          <p:cNvPicPr>
            <a:picLocks noChangeAspect="1"/>
          </p:cNvPicPr>
          <p:nvPr/>
        </p:nvPicPr>
        <p:blipFill>
          <a:blip r:embed="rId7"/>
          <a:stretch>
            <a:fillRect/>
          </a:stretch>
        </p:blipFill>
        <p:spPr>
          <a:xfrm>
            <a:off x="8458200" y="5515869"/>
            <a:ext cx="866775" cy="685800"/>
          </a:xfrm>
          <a:prstGeom prst="rect">
            <a:avLst/>
          </a:prstGeom>
        </p:spPr>
      </p:pic>
      <p:sp>
        <p:nvSpPr>
          <p:cNvPr id="27" name="TextBox 26">
            <a:extLst>
              <a:ext uri="{FF2B5EF4-FFF2-40B4-BE49-F238E27FC236}">
                <a16:creationId xmlns:a16="http://schemas.microsoft.com/office/drawing/2014/main" id="{047807AD-89A1-4CF9-BBF0-CCD1E7B7637B}"/>
              </a:ext>
            </a:extLst>
          </p:cNvPr>
          <p:cNvSpPr txBox="1"/>
          <p:nvPr/>
        </p:nvSpPr>
        <p:spPr>
          <a:xfrm>
            <a:off x="5362273" y="5674103"/>
            <a:ext cx="921948" cy="369332"/>
          </a:xfrm>
          <a:prstGeom prst="rect">
            <a:avLst/>
          </a:prstGeom>
          <a:noFill/>
        </p:spPr>
        <p:txBody>
          <a:bodyPr wrap="square" rtlCol="0">
            <a:spAutoFit/>
          </a:bodyPr>
          <a:lstStyle/>
          <a:p>
            <a:r>
              <a:rPr lang="en-IN" dirty="0"/>
              <a:t>and</a:t>
            </a:r>
          </a:p>
        </p:txBody>
      </p:sp>
    </p:spTree>
    <p:extLst>
      <p:ext uri="{BB962C8B-B14F-4D97-AF65-F5344CB8AC3E}">
        <p14:creationId xmlns:p14="http://schemas.microsoft.com/office/powerpoint/2010/main" val="60460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1)">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heel(1)">
                                      <p:cBhvr>
                                        <p:cTn id="29" dur="20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heel(1)">
                                      <p:cBhvr>
                                        <p:cTn id="40" dur="20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heel(1)">
                                      <p:cBhvr>
                                        <p:cTn id="51" dur="20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 calcmode="lin" valueType="num">
                                      <p:cBhvr additive="base">
                                        <p:cTn id="5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heel(1)">
                                      <p:cBhvr>
                                        <p:cTn id="62" dur="20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heel(1)">
                                      <p:cBhvr>
                                        <p:cTn id="73"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D52E-E12E-4B1C-A33C-9DD9FA5AEAA4}"/>
              </a:ext>
            </a:extLst>
          </p:cNvPr>
          <p:cNvSpPr>
            <a:spLocks noGrp="1"/>
          </p:cNvSpPr>
          <p:nvPr>
            <p:ph type="title"/>
          </p:nvPr>
        </p:nvSpPr>
        <p:spPr/>
        <p:txBody>
          <a:bodyPr/>
          <a:lstStyle/>
          <a:p>
            <a:r>
              <a:rPr lang="en-IN" dirty="0" err="1"/>
              <a:t>Canny’s</a:t>
            </a:r>
            <a:r>
              <a:rPr lang="en-IN" dirty="0"/>
              <a:t> Edge Detection </a:t>
            </a:r>
            <a:r>
              <a:rPr lang="en-IN" dirty="0" err="1"/>
              <a:t>Contd</a:t>
            </a:r>
            <a:r>
              <a:rPr lang="en-IN" dirty="0"/>
              <a:t>…</a:t>
            </a:r>
          </a:p>
        </p:txBody>
      </p:sp>
      <p:sp>
        <p:nvSpPr>
          <p:cNvPr id="3" name="Content Placeholder 2">
            <a:extLst>
              <a:ext uri="{FF2B5EF4-FFF2-40B4-BE49-F238E27FC236}">
                <a16:creationId xmlns:a16="http://schemas.microsoft.com/office/drawing/2014/main" id="{C4E421E4-2BC1-49C5-A622-CE6568F6FD53}"/>
              </a:ext>
            </a:extLst>
          </p:cNvPr>
          <p:cNvSpPr>
            <a:spLocks noGrp="1"/>
          </p:cNvSpPr>
          <p:nvPr>
            <p:ph idx="1"/>
          </p:nvPr>
        </p:nvSpPr>
        <p:spPr/>
        <p:txBody>
          <a:bodyPr>
            <a:normAutofit/>
          </a:bodyPr>
          <a:lstStyle/>
          <a:p>
            <a:r>
              <a:rPr lang="en-US" dirty="0"/>
              <a:t>G(x , y ) is implemented using an n x n Gaussian mask and M(x, y) and G (x, y) are arrays of the same size as the image from which they are computed. </a:t>
            </a:r>
          </a:p>
          <a:p>
            <a:r>
              <a:rPr lang="en-US" dirty="0"/>
              <a:t>Because it is generated using the gradient M(x, y) typically contains wide ridges </a:t>
            </a:r>
          </a:p>
          <a:p>
            <a:r>
              <a:rPr lang="en-US" dirty="0"/>
              <a:t>The next step is to thin those ridges. The approach used her is  “</a:t>
            </a:r>
            <a:r>
              <a:rPr lang="en-US" b="1" dirty="0"/>
              <a:t>Non Maxima Suppression” </a:t>
            </a:r>
            <a:r>
              <a:rPr lang="en-US" dirty="0"/>
              <a:t>the essence of this approach is to suppress the wide ridges . The result obtained is represented as </a:t>
            </a:r>
            <a:r>
              <a:rPr lang="en-US" dirty="0" err="1"/>
              <a:t>g</a:t>
            </a:r>
            <a:r>
              <a:rPr lang="en-US" baseline="-25000" dirty="0" err="1"/>
              <a:t>N</a:t>
            </a:r>
            <a:r>
              <a:rPr lang="en-US" dirty="0"/>
              <a:t>(</a:t>
            </a:r>
            <a:r>
              <a:rPr lang="en-US" dirty="0" err="1"/>
              <a:t>x,y</a:t>
            </a:r>
            <a:r>
              <a:rPr lang="en-US" dirty="0"/>
              <a:t>)  </a:t>
            </a:r>
            <a:r>
              <a:rPr lang="en-US" b="1" dirty="0"/>
              <a:t>  </a:t>
            </a:r>
            <a:r>
              <a:rPr lang="en-US" dirty="0"/>
              <a:t> </a:t>
            </a:r>
          </a:p>
          <a:p>
            <a:r>
              <a:rPr lang="en-US" dirty="0"/>
              <a:t>The final operation is to </a:t>
            </a:r>
            <a:r>
              <a:rPr lang="en-US" b="1" dirty="0"/>
              <a:t>threshold</a:t>
            </a:r>
            <a:r>
              <a:rPr lang="en-US" dirty="0"/>
              <a:t>  g </a:t>
            </a:r>
            <a:r>
              <a:rPr lang="en-US" baseline="-25000" dirty="0"/>
              <a:t>N</a:t>
            </a:r>
            <a:r>
              <a:rPr lang="en-US" dirty="0"/>
              <a:t>(x, y) to reduce false edge point. We do it by using a single threshold, in which all value below the threshold were set to 0.</a:t>
            </a:r>
          </a:p>
          <a:p>
            <a:pPr lvl="1"/>
            <a:r>
              <a:rPr lang="en-US" dirty="0"/>
              <a:t>If we set the threshold too low, there will still be some false edge (called false positives).</a:t>
            </a:r>
          </a:p>
          <a:p>
            <a:pPr lvl="1"/>
            <a:r>
              <a:rPr lang="en-US" dirty="0"/>
              <a:t>If the threshold is set too high, then actual valid edge points will be eliminated (false negatives). </a:t>
            </a:r>
            <a:endParaRPr lang="en-IN" dirty="0"/>
          </a:p>
        </p:txBody>
      </p:sp>
      <p:sp>
        <p:nvSpPr>
          <p:cNvPr id="4" name="Slide Number Placeholder 3">
            <a:extLst>
              <a:ext uri="{FF2B5EF4-FFF2-40B4-BE49-F238E27FC236}">
                <a16:creationId xmlns:a16="http://schemas.microsoft.com/office/drawing/2014/main" id="{138C6E1B-583C-4212-86E9-3AC757472592}"/>
              </a:ext>
            </a:extLst>
          </p:cNvPr>
          <p:cNvSpPr>
            <a:spLocks noGrp="1"/>
          </p:cNvSpPr>
          <p:nvPr>
            <p:ph type="sldNum" sz="quarter" idx="12"/>
          </p:nvPr>
        </p:nvSpPr>
        <p:spPr/>
        <p:txBody>
          <a:bodyPr/>
          <a:lstStyle/>
          <a:p>
            <a:pPr>
              <a:defRPr/>
            </a:pPr>
            <a:fld id="{7567225B-3001-4770-81AD-EA67E82D7225}" type="slidenum">
              <a:rPr lang="en-US" smtClean="0"/>
              <a:pPr>
                <a:defRPr/>
              </a:pPr>
              <a:t>19</a:t>
            </a:fld>
            <a:endParaRPr lang="en-US" dirty="0"/>
          </a:p>
        </p:txBody>
      </p:sp>
    </p:spTree>
    <p:extLst>
      <p:ext uri="{BB962C8B-B14F-4D97-AF65-F5344CB8AC3E}">
        <p14:creationId xmlns:p14="http://schemas.microsoft.com/office/powerpoint/2010/main" val="93821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553961" y="914400"/>
            <a:ext cx="10515600" cy="5333999"/>
          </a:xfrm>
        </p:spPr>
        <p:txBody>
          <a:bodyPr>
            <a:normAutofit fontScale="85000" lnSpcReduction="20000"/>
          </a:bodyPr>
          <a:lstStyle/>
          <a:p>
            <a:pPr marL="457200" indent="-457200">
              <a:lnSpc>
                <a:spcPct val="150000"/>
              </a:lnSpc>
              <a:buFont typeface="+mj-lt"/>
              <a:buAutoNum type="arabicPeriod"/>
            </a:pPr>
            <a:r>
              <a:rPr lang="en-US" dirty="0"/>
              <a:t>Abstract</a:t>
            </a:r>
          </a:p>
          <a:p>
            <a:pPr marL="457200" indent="-457200">
              <a:lnSpc>
                <a:spcPct val="150000"/>
              </a:lnSpc>
              <a:buFont typeface="+mj-lt"/>
              <a:buAutoNum type="arabicPeriod"/>
            </a:pPr>
            <a:r>
              <a:rPr lang="en-US" dirty="0"/>
              <a:t>Problem Statement</a:t>
            </a:r>
          </a:p>
          <a:p>
            <a:pPr marL="457200" indent="-457200">
              <a:lnSpc>
                <a:spcPct val="150000"/>
              </a:lnSpc>
              <a:buFont typeface="+mj-lt"/>
              <a:buAutoNum type="arabicPeriod"/>
            </a:pPr>
            <a:r>
              <a:rPr lang="en-US" dirty="0"/>
              <a:t>Solution</a:t>
            </a:r>
          </a:p>
          <a:p>
            <a:pPr marL="457200" indent="-457200">
              <a:lnSpc>
                <a:spcPct val="150000"/>
              </a:lnSpc>
              <a:buFont typeface="+mj-lt"/>
              <a:buAutoNum type="arabicPeriod"/>
            </a:pPr>
            <a:r>
              <a:rPr lang="en-US" dirty="0"/>
              <a:t>Why Digital Image Processing?</a:t>
            </a:r>
          </a:p>
          <a:p>
            <a:pPr marL="457200" indent="-457200">
              <a:lnSpc>
                <a:spcPct val="150000"/>
              </a:lnSpc>
              <a:buFont typeface="+mj-lt"/>
              <a:buAutoNum type="arabicPeriod"/>
            </a:pPr>
            <a:r>
              <a:rPr lang="en-US" dirty="0"/>
              <a:t>Algorithm</a:t>
            </a:r>
          </a:p>
          <a:p>
            <a:pPr lvl="1">
              <a:lnSpc>
                <a:spcPct val="150000"/>
              </a:lnSpc>
            </a:pPr>
            <a:r>
              <a:rPr lang="en-US" dirty="0"/>
              <a:t>Block Diagram</a:t>
            </a:r>
          </a:p>
          <a:p>
            <a:pPr lvl="1">
              <a:lnSpc>
                <a:spcPct val="150000"/>
              </a:lnSpc>
            </a:pPr>
            <a:r>
              <a:rPr lang="en-US" dirty="0"/>
              <a:t>Image Acquisition and RGB to Grayscale Conversion</a:t>
            </a:r>
          </a:p>
          <a:p>
            <a:pPr lvl="1">
              <a:lnSpc>
                <a:spcPct val="150000"/>
              </a:lnSpc>
            </a:pPr>
            <a:r>
              <a:rPr lang="en-US" dirty="0"/>
              <a:t>Image Resizing and Image Enhancement</a:t>
            </a:r>
          </a:p>
          <a:p>
            <a:pPr lvl="1">
              <a:lnSpc>
                <a:spcPct val="150000"/>
              </a:lnSpc>
            </a:pPr>
            <a:r>
              <a:rPr lang="en-US" dirty="0"/>
              <a:t>Edge Detection  - </a:t>
            </a:r>
            <a:r>
              <a:rPr lang="en-US" dirty="0" err="1"/>
              <a:t>Canny’s</a:t>
            </a:r>
            <a:r>
              <a:rPr lang="en-US" dirty="0"/>
              <a:t> Edge Detection </a:t>
            </a:r>
          </a:p>
          <a:p>
            <a:pPr lvl="1">
              <a:lnSpc>
                <a:spcPct val="150000"/>
              </a:lnSpc>
            </a:pPr>
            <a:r>
              <a:rPr lang="en-US" dirty="0"/>
              <a:t>Image Matching</a:t>
            </a:r>
          </a:p>
          <a:p>
            <a:pPr marL="457200" indent="-457200">
              <a:lnSpc>
                <a:spcPct val="150000"/>
              </a:lnSpc>
              <a:buFont typeface="+mj-lt"/>
              <a:buAutoNum type="arabicPeriod"/>
            </a:pPr>
            <a:r>
              <a:rPr lang="en-US" dirty="0"/>
              <a:t>Output Image</a:t>
            </a:r>
          </a:p>
          <a:p>
            <a:pPr marL="457200" indent="-457200">
              <a:lnSpc>
                <a:spcPct val="150000"/>
              </a:lnSpc>
              <a:buFont typeface="+mj-lt"/>
              <a:buAutoNum type="arabicPeriod"/>
            </a:pPr>
            <a:r>
              <a:rPr lang="en-US" dirty="0"/>
              <a:t>Conclusion</a:t>
            </a:r>
          </a:p>
          <a:p>
            <a:pPr marL="0" indent="0">
              <a:lnSpc>
                <a:spcPct val="150000"/>
              </a:lnSpc>
              <a:buNone/>
            </a:pPr>
            <a:endParaRPr lang="en-US" dirty="0"/>
          </a:p>
          <a:p>
            <a:pPr marL="457200" indent="-457200">
              <a:lnSpc>
                <a:spcPct val="150000"/>
              </a:lnSpc>
              <a:buFont typeface="+mj-lt"/>
              <a:buAutoNum type="arabicPeriod"/>
            </a:pPr>
            <a:endParaRPr lang="en-US" dirty="0"/>
          </a:p>
          <a:p>
            <a:pPr>
              <a:lnSpc>
                <a:spcPct val="150000"/>
              </a:lnSpc>
            </a:pPr>
            <a:endParaRPr lang="en-US" dirty="0"/>
          </a:p>
          <a:p>
            <a:pPr marL="914400" lvl="1" indent="-457200">
              <a:lnSpc>
                <a:spcPct val="150000"/>
              </a:lnSpc>
              <a:buFont typeface="+mj-lt"/>
              <a:buAutoNum type="arabicPeriod"/>
            </a:pPr>
            <a:endParaRPr lang="en-US" dirty="0"/>
          </a:p>
          <a:p>
            <a:pPr marL="914400" lvl="1" indent="-457200">
              <a:lnSpc>
                <a:spcPct val="150000"/>
              </a:lnSpc>
              <a:buFont typeface="+mj-lt"/>
              <a:buAutoNum type="arabicPeriod"/>
            </a:pPr>
            <a:endParaRPr lang="en-US" dirty="0"/>
          </a:p>
          <a:p>
            <a:pPr marL="914400" lvl="1" indent="-457200">
              <a:lnSpc>
                <a:spcPct val="150000"/>
              </a:lnSpc>
              <a:buFont typeface="+mj-lt"/>
              <a:buAutoNum type="arabicPeriod"/>
            </a:pPr>
            <a:endParaRPr lang="en-US" dirty="0"/>
          </a:p>
          <a:p>
            <a:pPr marL="457200" indent="-457200">
              <a:lnSpc>
                <a:spcPct val="150000"/>
              </a:lnSpc>
              <a:buFont typeface="+mj-lt"/>
              <a:buAutoNum type="arabicPeriod"/>
            </a:pPr>
            <a:endParaRPr lang="en-US" dirty="0"/>
          </a:p>
          <a:p>
            <a:pPr marL="457200" indent="-457200">
              <a:lnSpc>
                <a:spcPct val="150000"/>
              </a:lnSpc>
              <a:buFont typeface="+mj-lt"/>
              <a:buAutoNum type="arabicPeriod"/>
            </a:pPr>
            <a:endParaRPr lang="en-US" dirty="0"/>
          </a:p>
          <a:p>
            <a:pPr marL="457200" indent="-457200">
              <a:lnSpc>
                <a:spcPct val="150000"/>
              </a:lnSpc>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7567225B-3001-4770-81AD-EA67E82D7225}" type="slidenum">
              <a:rPr lang="en-US" smtClean="0"/>
              <a:pPr>
                <a:defRPr/>
              </a:pPr>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1000"/>
                                        <p:tgtEl>
                                          <p:spTgt spid="3">
                                            <p:txEl>
                                              <p:pRg st="9" end="9"/>
                                            </p:txEl>
                                          </p:spTgt>
                                        </p:tgtEl>
                                      </p:cBhvr>
                                    </p:animEffect>
                                    <p:anim calcmode="lin" valueType="num">
                                      <p:cBhvr>
                                        <p:cTn id="5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1000"/>
                                        <p:tgtEl>
                                          <p:spTgt spid="3">
                                            <p:txEl>
                                              <p:pRg st="10" end="10"/>
                                            </p:txEl>
                                          </p:spTgt>
                                        </p:tgtEl>
                                      </p:cBhvr>
                                    </p:animEffect>
                                    <p:anim calcmode="lin" valueType="num">
                                      <p:cBhvr>
                                        <p:cTn id="6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1000"/>
                                        <p:tgtEl>
                                          <p:spTgt spid="3">
                                            <p:txEl>
                                              <p:pRg st="11" end="11"/>
                                            </p:txEl>
                                          </p:spTgt>
                                        </p:tgtEl>
                                      </p:cBhvr>
                                    </p:animEffect>
                                    <p:anim calcmode="lin" valueType="num">
                                      <p:cBhvr>
                                        <p:cTn id="6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AD2C-2975-4259-982F-F684A19008CF}"/>
              </a:ext>
            </a:extLst>
          </p:cNvPr>
          <p:cNvSpPr>
            <a:spLocks noGrp="1"/>
          </p:cNvSpPr>
          <p:nvPr>
            <p:ph type="title"/>
          </p:nvPr>
        </p:nvSpPr>
        <p:spPr>
          <a:xfrm>
            <a:off x="1765798" y="0"/>
            <a:ext cx="10515600" cy="1133253"/>
          </a:xfrm>
        </p:spPr>
        <p:txBody>
          <a:bodyPr/>
          <a:lstStyle/>
          <a:p>
            <a:r>
              <a:rPr lang="en-IN" dirty="0" err="1"/>
              <a:t>Canny’s</a:t>
            </a:r>
            <a:r>
              <a:rPr lang="en-IN" dirty="0"/>
              <a:t> Edge Detection </a:t>
            </a:r>
            <a:r>
              <a:rPr lang="en-IN" dirty="0" err="1"/>
              <a:t>Contd</a:t>
            </a:r>
            <a:r>
              <a:rPr lang="en-IN" dirty="0"/>
              <a:t>…</a:t>
            </a:r>
          </a:p>
        </p:txBody>
      </p:sp>
      <p:sp>
        <p:nvSpPr>
          <p:cNvPr id="3" name="Content Placeholder 2">
            <a:extLst>
              <a:ext uri="{FF2B5EF4-FFF2-40B4-BE49-F238E27FC236}">
                <a16:creationId xmlns:a16="http://schemas.microsoft.com/office/drawing/2014/main" id="{6C20D629-8EDC-421F-A3F0-D50FA23BE03D}"/>
              </a:ext>
            </a:extLst>
          </p:cNvPr>
          <p:cNvSpPr>
            <a:spLocks noGrp="1"/>
          </p:cNvSpPr>
          <p:nvPr>
            <p:ph idx="1"/>
          </p:nvPr>
        </p:nvSpPr>
        <p:spPr>
          <a:xfrm>
            <a:off x="609600" y="990600"/>
            <a:ext cx="10515600" cy="4876800"/>
          </a:xfrm>
        </p:spPr>
        <p:txBody>
          <a:bodyPr>
            <a:normAutofit fontScale="92500" lnSpcReduction="20000"/>
          </a:bodyPr>
          <a:lstStyle/>
          <a:p>
            <a:r>
              <a:rPr lang="en-IN" dirty="0"/>
              <a:t>We use two thresholds</a:t>
            </a:r>
          </a:p>
          <a:p>
            <a:pPr lvl="1"/>
            <a:r>
              <a:rPr lang="en-US" dirty="0"/>
              <a:t> A low threshold (TL) and </a:t>
            </a:r>
          </a:p>
          <a:p>
            <a:pPr lvl="1"/>
            <a:r>
              <a:rPr lang="en-US" dirty="0"/>
              <a:t>A high threshold (TH). </a:t>
            </a:r>
          </a:p>
          <a:p>
            <a:pPr marL="0" indent="0">
              <a:buNone/>
            </a:pPr>
            <a:r>
              <a:rPr lang="en-US" dirty="0"/>
              <a:t>   Canny suggested that the ratio of high to low threshold should be 2:1 or 3:1.</a:t>
            </a:r>
          </a:p>
          <a:p>
            <a:r>
              <a:rPr lang="en-US" dirty="0"/>
              <a:t>we visualize the thresholding operation as creating two additional image</a:t>
            </a:r>
          </a:p>
          <a:p>
            <a:endParaRPr lang="en-IN" dirty="0"/>
          </a:p>
          <a:p>
            <a:pPr marL="0" indent="0">
              <a:buNone/>
            </a:pPr>
            <a:endParaRPr lang="en-IN" dirty="0"/>
          </a:p>
          <a:p>
            <a:r>
              <a:rPr lang="en-US" dirty="0"/>
              <a:t>The nonzero pixels in g</a:t>
            </a:r>
            <a:r>
              <a:rPr lang="en-US" baseline="-25000" dirty="0"/>
              <a:t> NL</a:t>
            </a:r>
            <a:r>
              <a:rPr lang="en-US" dirty="0"/>
              <a:t>(x, y) and </a:t>
            </a:r>
            <a:r>
              <a:rPr lang="en-US" dirty="0" err="1"/>
              <a:t>g</a:t>
            </a:r>
            <a:r>
              <a:rPr lang="en-US" baseline="-25000" dirty="0" err="1"/>
              <a:t>NH</a:t>
            </a:r>
            <a:r>
              <a:rPr lang="en-US" dirty="0"/>
              <a:t>(x, y) may be viewed as being “strong” and “weak” edge pixels, respectively.</a:t>
            </a:r>
          </a:p>
          <a:p>
            <a:r>
              <a:rPr lang="en-US" dirty="0"/>
              <a:t>Initially, both </a:t>
            </a:r>
            <a:r>
              <a:rPr lang="en-US" dirty="0" err="1"/>
              <a:t>g</a:t>
            </a:r>
            <a:r>
              <a:rPr lang="en-US" baseline="-25000" dirty="0" err="1"/>
              <a:t>NH</a:t>
            </a:r>
            <a:r>
              <a:rPr lang="en-US" dirty="0"/>
              <a:t>(x, y) = 0 and </a:t>
            </a:r>
            <a:r>
              <a:rPr lang="en-US" dirty="0" err="1"/>
              <a:t>g</a:t>
            </a:r>
            <a:r>
              <a:rPr lang="en-US" baseline="-25000" dirty="0" err="1"/>
              <a:t>NL</a:t>
            </a:r>
            <a:r>
              <a:rPr lang="en-US" dirty="0"/>
              <a:t>(</a:t>
            </a:r>
            <a:r>
              <a:rPr lang="en-US" dirty="0" err="1"/>
              <a:t>x,y</a:t>
            </a:r>
            <a:r>
              <a:rPr lang="en-US" dirty="0"/>
              <a:t>)=0 .</a:t>
            </a:r>
          </a:p>
          <a:p>
            <a:r>
              <a:rPr lang="en-US" dirty="0"/>
              <a:t>Now that we have determined what the strong edges and weak edges are, we need to determine the actual edges. To do this, we perform an edge tracking algorithm. </a:t>
            </a:r>
          </a:p>
          <a:p>
            <a:r>
              <a:rPr lang="en-US" dirty="0"/>
              <a:t>Weak edges that are connected to strong edges will be actual/real edges. </a:t>
            </a:r>
          </a:p>
          <a:p>
            <a:r>
              <a:rPr lang="en-US" dirty="0"/>
              <a:t>Weak edges that are not connected to strong edges will be removed. </a:t>
            </a:r>
          </a:p>
          <a:p>
            <a:r>
              <a:rPr lang="en-US" dirty="0"/>
              <a:t>At the end of this procedure, the final image output by the Canny is formed .</a:t>
            </a:r>
          </a:p>
          <a:p>
            <a:endParaRPr lang="en-IN" dirty="0"/>
          </a:p>
        </p:txBody>
      </p:sp>
      <p:sp>
        <p:nvSpPr>
          <p:cNvPr id="4" name="Slide Number Placeholder 3">
            <a:extLst>
              <a:ext uri="{FF2B5EF4-FFF2-40B4-BE49-F238E27FC236}">
                <a16:creationId xmlns:a16="http://schemas.microsoft.com/office/drawing/2014/main" id="{8998D113-0FA9-4F43-82A5-5B41ACB70BE4}"/>
              </a:ext>
            </a:extLst>
          </p:cNvPr>
          <p:cNvSpPr>
            <a:spLocks noGrp="1"/>
          </p:cNvSpPr>
          <p:nvPr>
            <p:ph type="sldNum" sz="quarter" idx="12"/>
          </p:nvPr>
        </p:nvSpPr>
        <p:spPr/>
        <p:txBody>
          <a:bodyPr/>
          <a:lstStyle/>
          <a:p>
            <a:pPr>
              <a:defRPr/>
            </a:pPr>
            <a:fld id="{7567225B-3001-4770-81AD-EA67E82D7225}" type="slidenum">
              <a:rPr lang="en-US" smtClean="0"/>
              <a:pPr>
                <a:defRPr/>
              </a:pPr>
              <a:t>20</a:t>
            </a:fld>
            <a:endParaRPr lang="en-US" dirty="0"/>
          </a:p>
        </p:txBody>
      </p:sp>
      <p:pic>
        <p:nvPicPr>
          <p:cNvPr id="6" name="Picture 5">
            <a:extLst>
              <a:ext uri="{FF2B5EF4-FFF2-40B4-BE49-F238E27FC236}">
                <a16:creationId xmlns:a16="http://schemas.microsoft.com/office/drawing/2014/main" id="{350C48A0-12C7-4124-86DD-BBBE4162D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306" y="2593536"/>
            <a:ext cx="2987299" cy="304826"/>
          </a:xfrm>
          <a:prstGeom prst="rect">
            <a:avLst/>
          </a:prstGeom>
        </p:spPr>
      </p:pic>
      <p:pic>
        <p:nvPicPr>
          <p:cNvPr id="8" name="Picture 7">
            <a:extLst>
              <a:ext uri="{FF2B5EF4-FFF2-40B4-BE49-F238E27FC236}">
                <a16:creationId xmlns:a16="http://schemas.microsoft.com/office/drawing/2014/main" id="{5F70756C-333E-4191-B579-BEE0A5744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9741" y="2529030"/>
            <a:ext cx="3154953" cy="312447"/>
          </a:xfrm>
          <a:prstGeom prst="rect">
            <a:avLst/>
          </a:prstGeom>
        </p:spPr>
      </p:pic>
      <p:sp>
        <p:nvSpPr>
          <p:cNvPr id="9" name="TextBox 8">
            <a:extLst>
              <a:ext uri="{FF2B5EF4-FFF2-40B4-BE49-F238E27FC236}">
                <a16:creationId xmlns:a16="http://schemas.microsoft.com/office/drawing/2014/main" id="{4D78E674-46C4-4EAB-98DC-BF8376CA2EB4}"/>
              </a:ext>
            </a:extLst>
          </p:cNvPr>
          <p:cNvSpPr txBox="1"/>
          <p:nvPr/>
        </p:nvSpPr>
        <p:spPr>
          <a:xfrm>
            <a:off x="5680370" y="2529030"/>
            <a:ext cx="685800" cy="369332"/>
          </a:xfrm>
          <a:prstGeom prst="rect">
            <a:avLst/>
          </a:prstGeom>
          <a:noFill/>
        </p:spPr>
        <p:txBody>
          <a:bodyPr wrap="square" rtlCol="0">
            <a:spAutoFit/>
          </a:bodyPr>
          <a:lstStyle/>
          <a:p>
            <a:r>
              <a:rPr lang="en-US" dirty="0"/>
              <a:t>and</a:t>
            </a:r>
            <a:endParaRPr lang="en-IN" dirty="0"/>
          </a:p>
        </p:txBody>
      </p:sp>
    </p:spTree>
    <p:extLst>
      <p:ext uri="{BB962C8B-B14F-4D97-AF65-F5344CB8AC3E}">
        <p14:creationId xmlns:p14="http://schemas.microsoft.com/office/powerpoint/2010/main" val="8793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heel(1)">
                                      <p:cBhvr>
                                        <p:cTn id="34" dur="2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heel(1)">
                                      <p:cBhvr>
                                        <p:cTn id="45" dur="20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additive="base">
                                        <p:cTn id="5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 calcmode="lin" valueType="num">
                                      <p:cBhvr additive="base">
                                        <p:cTn id="5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 calcmode="lin" valueType="num">
                                      <p:cBhvr additive="base">
                                        <p:cTn id="5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 calcmode="lin" valueType="num">
                                      <p:cBhvr additive="base">
                                        <p:cTn id="6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 calcmode="lin" valueType="num">
                                      <p:cBhvr additive="base">
                                        <p:cTn id="6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3">
                                            <p:txEl>
                                              <p:pRg st="12" end="12"/>
                                            </p:txEl>
                                          </p:spTgt>
                                        </p:tgtEl>
                                        <p:attrNameLst>
                                          <p:attrName>style.visibility</p:attrName>
                                        </p:attrNameLst>
                                      </p:cBhvr>
                                      <p:to>
                                        <p:strVal val="visible"/>
                                      </p:to>
                                    </p:set>
                                    <p:anim calcmode="lin" valueType="num">
                                      <p:cBhvr additive="base">
                                        <p:cTn id="70"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FFF3-6CE1-4A6E-B535-526DCB0A8399}"/>
              </a:ext>
            </a:extLst>
          </p:cNvPr>
          <p:cNvSpPr>
            <a:spLocks noGrp="1"/>
          </p:cNvSpPr>
          <p:nvPr>
            <p:ph type="title"/>
          </p:nvPr>
        </p:nvSpPr>
        <p:spPr>
          <a:xfrm>
            <a:off x="1765798" y="1"/>
            <a:ext cx="10515600" cy="762000"/>
          </a:xfrm>
        </p:spPr>
        <p:txBody>
          <a:bodyPr/>
          <a:lstStyle/>
          <a:p>
            <a:r>
              <a:rPr lang="en-US" dirty="0"/>
              <a:t>Image Matching</a:t>
            </a:r>
            <a:endParaRPr lang="en-IN" dirty="0"/>
          </a:p>
        </p:txBody>
      </p:sp>
      <p:sp>
        <p:nvSpPr>
          <p:cNvPr id="3" name="Content Placeholder 2">
            <a:extLst>
              <a:ext uri="{FF2B5EF4-FFF2-40B4-BE49-F238E27FC236}">
                <a16:creationId xmlns:a16="http://schemas.microsoft.com/office/drawing/2014/main" id="{67797301-84E9-4FDA-8F8E-685C4E5EDFF6}"/>
              </a:ext>
            </a:extLst>
          </p:cNvPr>
          <p:cNvSpPr>
            <a:spLocks noGrp="1"/>
          </p:cNvSpPr>
          <p:nvPr>
            <p:ph idx="1"/>
          </p:nvPr>
        </p:nvSpPr>
        <p:spPr>
          <a:xfrm>
            <a:off x="553961" y="914400"/>
            <a:ext cx="10515600" cy="4810347"/>
          </a:xfrm>
        </p:spPr>
        <p:txBody>
          <a:bodyPr/>
          <a:lstStyle/>
          <a:p>
            <a:r>
              <a:rPr lang="en-US" dirty="0"/>
              <a:t>The approached used for Image Matching is “</a:t>
            </a:r>
            <a:r>
              <a:rPr lang="en-US" b="1" dirty="0"/>
              <a:t>Comparing a reference image with the real time image pixel by pixel”</a:t>
            </a:r>
            <a:r>
              <a:rPr lang="en-US" dirty="0"/>
              <a:t>.  </a:t>
            </a:r>
          </a:p>
          <a:p>
            <a:r>
              <a:rPr lang="en-US" dirty="0"/>
              <a:t>Reference image is stored in matrix in memory and the Captured real time image is also converted into the desired matrix. For images to be same their pixel values in matrix must be same.  </a:t>
            </a:r>
          </a:p>
          <a:p>
            <a:r>
              <a:rPr lang="en-US" dirty="0"/>
              <a:t>If there is any mismatch in pixel value it adds on to the counter used to calculate number of pixel mismatches. Finally percentage of matching is expressed as </a:t>
            </a:r>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lvl="1"/>
            <a:endParaRPr lang="en-US" dirty="0"/>
          </a:p>
        </p:txBody>
      </p:sp>
      <p:sp>
        <p:nvSpPr>
          <p:cNvPr id="4" name="Slide Number Placeholder 3">
            <a:extLst>
              <a:ext uri="{FF2B5EF4-FFF2-40B4-BE49-F238E27FC236}">
                <a16:creationId xmlns:a16="http://schemas.microsoft.com/office/drawing/2014/main" id="{7C6A194F-963D-4F5D-901C-F6214D7EE920}"/>
              </a:ext>
            </a:extLst>
          </p:cNvPr>
          <p:cNvSpPr>
            <a:spLocks noGrp="1"/>
          </p:cNvSpPr>
          <p:nvPr>
            <p:ph type="sldNum" sz="quarter" idx="12"/>
          </p:nvPr>
        </p:nvSpPr>
        <p:spPr/>
        <p:txBody>
          <a:bodyPr/>
          <a:lstStyle/>
          <a:p>
            <a:pPr>
              <a:defRPr/>
            </a:pPr>
            <a:fld id="{7567225B-3001-4770-81AD-EA67E82D7225}" type="slidenum">
              <a:rPr lang="en-US" smtClean="0"/>
              <a:pPr>
                <a:defRPr/>
              </a:pPr>
              <a:t>21</a:t>
            </a:fld>
            <a:endParaRPr lang="en-US" dirty="0"/>
          </a:p>
        </p:txBody>
      </p:sp>
      <p:pic>
        <p:nvPicPr>
          <p:cNvPr id="6" name="Picture 5">
            <a:extLst>
              <a:ext uri="{FF2B5EF4-FFF2-40B4-BE49-F238E27FC236}">
                <a16:creationId xmlns:a16="http://schemas.microsoft.com/office/drawing/2014/main" id="{D3E9B876-FB73-423B-AA27-2CE7F4917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3319573"/>
            <a:ext cx="4138019" cy="662997"/>
          </a:xfrm>
          <a:prstGeom prst="rect">
            <a:avLst/>
          </a:prstGeom>
        </p:spPr>
      </p:pic>
    </p:spTree>
    <p:extLst>
      <p:ext uri="{BB962C8B-B14F-4D97-AF65-F5344CB8AC3E}">
        <p14:creationId xmlns:p14="http://schemas.microsoft.com/office/powerpoint/2010/main" val="213965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heel(1)">
                                      <p:cBhvr>
                                        <p:cTn id="2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4419600" y="5257800"/>
            <a:ext cx="51220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defTabSz="685800" eaLnBrk="1" fontAlgn="auto" hangingPunct="1">
              <a:spcBef>
                <a:spcPts val="0"/>
              </a:spcBef>
              <a:spcAft>
                <a:spcPts val="0"/>
              </a:spcAft>
            </a:pPr>
            <a:endParaRPr lang="en-US" altLang="en-US" sz="1350" dirty="0">
              <a:solidFill>
                <a:prstClr val="black"/>
              </a:solidFill>
            </a:endParaRPr>
          </a:p>
        </p:txBody>
      </p:sp>
      <p:sp>
        <p:nvSpPr>
          <p:cNvPr id="7" name="Subtitle 2"/>
          <p:cNvSpPr txBox="1">
            <a:spLocks noChangeArrowheads="1"/>
          </p:cNvSpPr>
          <p:nvPr/>
        </p:nvSpPr>
        <p:spPr bwMode="auto">
          <a:xfrm>
            <a:off x="1324347" y="6476999"/>
            <a:ext cx="10181853" cy="35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eaLnBrk="1" fontAlgn="auto" hangingPunct="1">
              <a:spcBef>
                <a:spcPts val="0"/>
              </a:spcBef>
              <a:spcAft>
                <a:spcPts val="0"/>
              </a:spcAft>
            </a:pPr>
            <a:r>
              <a:rPr lang="en-IN" sz="1050" b="1" dirty="0">
                <a:solidFill>
                  <a:srgbClr val="C00000"/>
                </a:solidFill>
                <a:latin typeface="Museo 300"/>
              </a:rPr>
              <a:t>An Autonomous Institution ,Affiliated to Visvesvaraya Technological University, Belagavi. Approved By AICTE, New Delhi. Recognized by UGC with 2(f) &amp; 12(B) status. Accredited by NBA and NAAC.</a:t>
            </a:r>
          </a:p>
        </p:txBody>
      </p:sp>
      <p:sp>
        <p:nvSpPr>
          <p:cNvPr id="15" name="Google Shape;149;p27"/>
          <p:cNvSpPr/>
          <p:nvPr/>
        </p:nvSpPr>
        <p:spPr>
          <a:xfrm>
            <a:off x="0" y="2362200"/>
            <a:ext cx="12192000" cy="1988390"/>
          </a:xfrm>
          <a:custGeom>
            <a:avLst/>
            <a:gdLst/>
            <a:ahLst/>
            <a:cxnLst/>
            <a:rect l="l" t="t" r="r" b="b"/>
            <a:pathLst>
              <a:path w="4583" h="727" extrusionOk="0">
                <a:moveTo>
                  <a:pt x="0" y="0"/>
                </a:moveTo>
                <a:lnTo>
                  <a:pt x="0" y="727"/>
                </a:lnTo>
                <a:lnTo>
                  <a:pt x="4583" y="727"/>
                </a:lnTo>
                <a:lnTo>
                  <a:pt x="4028" y="0"/>
                </a:lnTo>
                <a:lnTo>
                  <a:pt x="0" y="0"/>
                </a:lnTo>
                <a:close/>
              </a:path>
            </a:pathLst>
          </a:custGeom>
          <a:solidFill>
            <a:srgbClr val="F18B17">
              <a:alpha val="84705"/>
            </a:srgbClr>
          </a:solidFill>
          <a:ln>
            <a:noFill/>
          </a:ln>
        </p:spPr>
        <p:txBody>
          <a:bodyPr spcFirstLastPara="1" wrap="square" lIns="59400" tIns="29681" rIns="59400" bIns="29681" anchor="t" anchorCtr="0">
            <a:noAutofit/>
          </a:bodyPr>
          <a:lstStyle/>
          <a:p>
            <a:pPr algn="ctr" defTabSz="685800" eaLnBrk="1" fontAlgn="auto" hangingPunct="1">
              <a:lnSpc>
                <a:spcPct val="150000"/>
              </a:lnSpc>
              <a:spcBef>
                <a:spcPts val="0"/>
              </a:spcBef>
              <a:spcAft>
                <a:spcPts val="0"/>
              </a:spcAft>
            </a:pPr>
            <a:r>
              <a:rPr lang="en-US" sz="7200" b="1" dirty="0">
                <a:solidFill>
                  <a:schemeClr val="bg1"/>
                </a:solidFill>
                <a:latin typeface="Museo 300" panose="02000000000000000000" pitchFamily="50" charset="0"/>
                <a:sym typeface="Arial" panose="020B0604020202020204"/>
              </a:rPr>
              <a:t>OUTPUT IMAGES</a:t>
            </a:r>
            <a:endParaRPr sz="7200" b="1" dirty="0">
              <a:solidFill>
                <a:schemeClr val="bg1"/>
              </a:solidFill>
              <a:latin typeface="Museo 300" panose="02000000000000000000" pitchFamily="50" charset="0"/>
              <a:sym typeface="Arial" panose="020B0604020202020204"/>
            </a:endParaRPr>
          </a:p>
        </p:txBody>
      </p:sp>
      <p:pic>
        <p:nvPicPr>
          <p:cNvPr id="10" name="Picture 9"/>
          <p:cNvPicPr>
            <a:picLocks noChangeAspect="1"/>
          </p:cNvPicPr>
          <p:nvPr/>
        </p:nvPicPr>
        <p:blipFill>
          <a:blip r:embed="rId3"/>
          <a:stretch>
            <a:fillRect/>
          </a:stretch>
        </p:blipFill>
        <p:spPr>
          <a:xfrm>
            <a:off x="0" y="6121756"/>
            <a:ext cx="1324347" cy="710487"/>
          </a:xfrm>
          <a:prstGeom prst="rect">
            <a:avLst/>
          </a:prstGeom>
        </p:spPr>
      </p:pic>
      <p:sp>
        <p:nvSpPr>
          <p:cNvPr id="6" name="TextBox 5">
            <a:extLst>
              <a:ext uri="{FF2B5EF4-FFF2-40B4-BE49-F238E27FC236}">
                <a16:creationId xmlns:a16="http://schemas.microsoft.com/office/drawing/2014/main" id="{9AF6F07F-C518-4A59-A7EF-DAEAE733C0E9}"/>
              </a:ext>
            </a:extLst>
          </p:cNvPr>
          <p:cNvSpPr txBox="1"/>
          <p:nvPr/>
        </p:nvSpPr>
        <p:spPr>
          <a:xfrm>
            <a:off x="11658600" y="6581002"/>
            <a:ext cx="381000" cy="276999"/>
          </a:xfrm>
          <a:prstGeom prst="rect">
            <a:avLst/>
          </a:prstGeom>
          <a:noFill/>
        </p:spPr>
        <p:txBody>
          <a:bodyPr wrap="square" rtlCol="0">
            <a:spAutoFit/>
          </a:bodyPr>
          <a:lstStyle/>
          <a:p>
            <a:r>
              <a:rPr lang="en-US" sz="1200" dirty="0">
                <a:solidFill>
                  <a:schemeClr val="bg1"/>
                </a:solidFill>
              </a:rPr>
              <a:t>22</a:t>
            </a:r>
            <a:endParaRPr lang="en-IN" sz="1200" dirty="0"/>
          </a:p>
        </p:txBody>
      </p:sp>
    </p:spTree>
    <p:extLst>
      <p:ext uri="{BB962C8B-B14F-4D97-AF65-F5344CB8AC3E}">
        <p14:creationId xmlns:p14="http://schemas.microsoft.com/office/powerpoint/2010/main" val="405202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barn(inVertical)">
                                      <p:cBhvr>
                                        <p:cTn id="14"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FB6A76-B9F0-4FF8-A133-69F568CCD17D}"/>
              </a:ext>
            </a:extLst>
          </p:cNvPr>
          <p:cNvPicPr>
            <a:picLocks noChangeAspect="1"/>
          </p:cNvPicPr>
          <p:nvPr/>
        </p:nvPicPr>
        <p:blipFill>
          <a:blip r:embed="rId2"/>
          <a:stretch>
            <a:fillRect/>
          </a:stretch>
        </p:blipFill>
        <p:spPr>
          <a:xfrm>
            <a:off x="66582" y="1142999"/>
            <a:ext cx="5800818" cy="4179163"/>
          </a:xfrm>
          <a:prstGeom prst="rect">
            <a:avLst/>
          </a:prstGeom>
        </p:spPr>
      </p:pic>
      <p:pic>
        <p:nvPicPr>
          <p:cNvPr id="6" name="Picture 5">
            <a:extLst>
              <a:ext uri="{FF2B5EF4-FFF2-40B4-BE49-F238E27FC236}">
                <a16:creationId xmlns:a16="http://schemas.microsoft.com/office/drawing/2014/main" id="{081BB3F4-70DB-4800-A4F4-88CE0BA808AE}"/>
              </a:ext>
            </a:extLst>
          </p:cNvPr>
          <p:cNvPicPr>
            <a:picLocks noChangeAspect="1"/>
          </p:cNvPicPr>
          <p:nvPr/>
        </p:nvPicPr>
        <p:blipFill>
          <a:blip r:embed="rId3"/>
          <a:stretch>
            <a:fillRect/>
          </a:stretch>
        </p:blipFill>
        <p:spPr>
          <a:xfrm>
            <a:off x="6096000" y="1098980"/>
            <a:ext cx="5562598" cy="4267200"/>
          </a:xfrm>
          <a:prstGeom prst="rect">
            <a:avLst/>
          </a:prstGeom>
        </p:spPr>
      </p:pic>
      <p:sp>
        <p:nvSpPr>
          <p:cNvPr id="7" name="TextBox 6">
            <a:extLst>
              <a:ext uri="{FF2B5EF4-FFF2-40B4-BE49-F238E27FC236}">
                <a16:creationId xmlns:a16="http://schemas.microsoft.com/office/drawing/2014/main" id="{2B2FDAA9-6970-4EDF-B7CD-0898150EBBEF}"/>
              </a:ext>
            </a:extLst>
          </p:cNvPr>
          <p:cNvSpPr txBox="1"/>
          <p:nvPr/>
        </p:nvSpPr>
        <p:spPr>
          <a:xfrm>
            <a:off x="11468098" y="6477000"/>
            <a:ext cx="381000" cy="276999"/>
          </a:xfrm>
          <a:prstGeom prst="rect">
            <a:avLst/>
          </a:prstGeom>
          <a:noFill/>
        </p:spPr>
        <p:txBody>
          <a:bodyPr wrap="square" rtlCol="0">
            <a:spAutoFit/>
          </a:bodyPr>
          <a:lstStyle/>
          <a:p>
            <a:r>
              <a:rPr lang="en-US" sz="1200" dirty="0">
                <a:solidFill>
                  <a:schemeClr val="bg1"/>
                </a:solidFill>
              </a:rPr>
              <a:t>23</a:t>
            </a:r>
            <a:endParaRPr lang="en-IN" sz="1200" dirty="0"/>
          </a:p>
        </p:txBody>
      </p:sp>
    </p:spTree>
    <p:extLst>
      <p:ext uri="{BB962C8B-B14F-4D97-AF65-F5344CB8AC3E}">
        <p14:creationId xmlns:p14="http://schemas.microsoft.com/office/powerpoint/2010/main" val="57819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20EA8A-BBB1-4523-92A3-6DAF1E0021D0}"/>
              </a:ext>
            </a:extLst>
          </p:cNvPr>
          <p:cNvSpPr>
            <a:spLocks noGrp="1"/>
          </p:cNvSpPr>
          <p:nvPr>
            <p:ph type="sldNum" sz="quarter" idx="12"/>
          </p:nvPr>
        </p:nvSpPr>
        <p:spPr>
          <a:xfrm flipH="1">
            <a:off x="11430000" y="6477000"/>
            <a:ext cx="381000" cy="244475"/>
          </a:xfrm>
        </p:spPr>
        <p:txBody>
          <a:bodyPr/>
          <a:lstStyle/>
          <a:p>
            <a:pPr>
              <a:defRPr/>
            </a:pPr>
            <a:r>
              <a:rPr lang="en-US" dirty="0">
                <a:solidFill>
                  <a:schemeClr val="bg1"/>
                </a:solidFill>
              </a:rPr>
              <a:t>24</a:t>
            </a:r>
            <a:endParaRPr lang="en-US" dirty="0"/>
          </a:p>
        </p:txBody>
      </p:sp>
      <p:pic>
        <p:nvPicPr>
          <p:cNvPr id="4" name="Picture 3">
            <a:extLst>
              <a:ext uri="{FF2B5EF4-FFF2-40B4-BE49-F238E27FC236}">
                <a16:creationId xmlns:a16="http://schemas.microsoft.com/office/drawing/2014/main" id="{54C71008-69BB-443D-8244-CEE9E4CFE6EA}"/>
              </a:ext>
            </a:extLst>
          </p:cNvPr>
          <p:cNvPicPr>
            <a:picLocks noChangeAspect="1"/>
          </p:cNvPicPr>
          <p:nvPr/>
        </p:nvPicPr>
        <p:blipFill>
          <a:blip r:embed="rId2"/>
          <a:stretch>
            <a:fillRect/>
          </a:stretch>
        </p:blipFill>
        <p:spPr>
          <a:xfrm>
            <a:off x="104313" y="1119326"/>
            <a:ext cx="6019800" cy="4495800"/>
          </a:xfrm>
          <a:prstGeom prst="rect">
            <a:avLst/>
          </a:prstGeom>
        </p:spPr>
      </p:pic>
      <p:pic>
        <p:nvPicPr>
          <p:cNvPr id="6" name="Picture 5">
            <a:extLst>
              <a:ext uri="{FF2B5EF4-FFF2-40B4-BE49-F238E27FC236}">
                <a16:creationId xmlns:a16="http://schemas.microsoft.com/office/drawing/2014/main" id="{0846F4CA-0265-45DD-9057-5C8BDAFC9A14}"/>
              </a:ext>
            </a:extLst>
          </p:cNvPr>
          <p:cNvPicPr>
            <a:picLocks noChangeAspect="1"/>
          </p:cNvPicPr>
          <p:nvPr/>
        </p:nvPicPr>
        <p:blipFill>
          <a:blip r:embed="rId3"/>
          <a:stretch>
            <a:fillRect/>
          </a:stretch>
        </p:blipFill>
        <p:spPr>
          <a:xfrm>
            <a:off x="6110796" y="1119326"/>
            <a:ext cx="5976891" cy="4495800"/>
          </a:xfrm>
          <a:prstGeom prst="rect">
            <a:avLst/>
          </a:prstGeom>
        </p:spPr>
      </p:pic>
    </p:spTree>
    <p:extLst>
      <p:ext uri="{BB962C8B-B14F-4D97-AF65-F5344CB8AC3E}">
        <p14:creationId xmlns:p14="http://schemas.microsoft.com/office/powerpoint/2010/main" val="287514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7B8B-13FD-40D6-A424-B452E5D1C009}"/>
              </a:ext>
            </a:extLst>
          </p:cNvPr>
          <p:cNvSpPr>
            <a:spLocks noGrp="1"/>
          </p:cNvSpPr>
          <p:nvPr>
            <p:ph type="title"/>
          </p:nvPr>
        </p:nvSpPr>
        <p:spPr/>
        <p:txBody>
          <a:bodyPr/>
          <a:lstStyle/>
          <a:p>
            <a:r>
              <a:rPr lang="en-US" dirty="0"/>
              <a:t>OUTPUT IMAGE OF BUSY LANE</a:t>
            </a:r>
            <a:endParaRPr lang="en-IN" dirty="0"/>
          </a:p>
        </p:txBody>
      </p:sp>
      <p:sp>
        <p:nvSpPr>
          <p:cNvPr id="3" name="Content Placeholder 2">
            <a:extLst>
              <a:ext uri="{FF2B5EF4-FFF2-40B4-BE49-F238E27FC236}">
                <a16:creationId xmlns:a16="http://schemas.microsoft.com/office/drawing/2014/main" id="{C16EDFC9-A47B-4EB6-973E-E507F0A203DE}"/>
              </a:ext>
            </a:extLst>
          </p:cNvPr>
          <p:cNvSpPr>
            <a:spLocks noGrp="1"/>
          </p:cNvSpPr>
          <p:nvPr>
            <p:ph idx="1"/>
          </p:nvPr>
        </p:nvSpPr>
        <p:spPr>
          <a:xfrm>
            <a:off x="553961" y="1373408"/>
            <a:ext cx="10515600" cy="5027392"/>
          </a:xfrm>
        </p:spPr>
        <p:txBody>
          <a:bodyPr/>
          <a:lstStyle/>
          <a:p>
            <a:r>
              <a:rPr lang="en-US" dirty="0"/>
              <a:t>For the considered 4 lane junction by capturing the sequence of image at the junction. We now apply the algorithm that is presented in this project in order to determine the lane whose VCD is greater when compared with the other lane.</a:t>
            </a:r>
          </a:p>
          <a:p>
            <a:r>
              <a:rPr lang="en-US" dirty="0"/>
              <a:t> Lane with greater VCD is allotted by greater departure period. Following image shown below is the output obtained for the considered 4 lane junction by applying the algorithm. Here lane 4 has greater VCD hence the departure period is greater.</a:t>
            </a:r>
            <a:endParaRPr lang="en-IN" dirty="0"/>
          </a:p>
        </p:txBody>
      </p:sp>
      <p:sp>
        <p:nvSpPr>
          <p:cNvPr id="4" name="Slide Number Placeholder 3">
            <a:extLst>
              <a:ext uri="{FF2B5EF4-FFF2-40B4-BE49-F238E27FC236}">
                <a16:creationId xmlns:a16="http://schemas.microsoft.com/office/drawing/2014/main" id="{4C40B518-E844-4FAC-8355-DBDB33F564CF}"/>
              </a:ext>
            </a:extLst>
          </p:cNvPr>
          <p:cNvSpPr>
            <a:spLocks noGrp="1"/>
          </p:cNvSpPr>
          <p:nvPr>
            <p:ph type="sldNum" sz="quarter" idx="12"/>
          </p:nvPr>
        </p:nvSpPr>
        <p:spPr/>
        <p:txBody>
          <a:bodyPr/>
          <a:lstStyle/>
          <a:p>
            <a:pPr>
              <a:defRPr/>
            </a:pPr>
            <a:fld id="{7567225B-3001-4770-81AD-EA67E82D7225}" type="slidenum">
              <a:rPr lang="en-US" smtClean="0"/>
              <a:pPr>
                <a:defRPr/>
              </a:pPr>
              <a:t>25</a:t>
            </a:fld>
            <a:endParaRPr lang="en-US" dirty="0"/>
          </a:p>
        </p:txBody>
      </p:sp>
      <p:pic>
        <p:nvPicPr>
          <p:cNvPr id="6" name="Picture 5">
            <a:extLst>
              <a:ext uri="{FF2B5EF4-FFF2-40B4-BE49-F238E27FC236}">
                <a16:creationId xmlns:a16="http://schemas.microsoft.com/office/drawing/2014/main" id="{C72AE196-620F-4B55-8985-D81965E49EB7}"/>
              </a:ext>
            </a:extLst>
          </p:cNvPr>
          <p:cNvPicPr>
            <a:picLocks noChangeAspect="1"/>
          </p:cNvPicPr>
          <p:nvPr/>
        </p:nvPicPr>
        <p:blipFill>
          <a:blip r:embed="rId2"/>
          <a:stretch>
            <a:fillRect/>
          </a:stretch>
        </p:blipFill>
        <p:spPr>
          <a:xfrm>
            <a:off x="3433391" y="3214294"/>
            <a:ext cx="5325218" cy="3153215"/>
          </a:xfrm>
          <a:prstGeom prst="rect">
            <a:avLst/>
          </a:prstGeom>
        </p:spPr>
      </p:pic>
    </p:spTree>
    <p:extLst>
      <p:ext uri="{BB962C8B-B14F-4D97-AF65-F5344CB8AC3E}">
        <p14:creationId xmlns:p14="http://schemas.microsoft.com/office/powerpoint/2010/main" val="263911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1E64C4-F03D-4A28-A81C-87B8B4FC9382}"/>
              </a:ext>
            </a:extLst>
          </p:cNvPr>
          <p:cNvSpPr>
            <a:spLocks noGrp="1"/>
          </p:cNvSpPr>
          <p:nvPr>
            <p:ph type="sldNum" sz="quarter" idx="12"/>
          </p:nvPr>
        </p:nvSpPr>
        <p:spPr/>
        <p:txBody>
          <a:bodyPr/>
          <a:lstStyle/>
          <a:p>
            <a:pPr>
              <a:defRPr/>
            </a:pPr>
            <a:fld id="{7567225B-3001-4770-81AD-EA67E82D7225}" type="slidenum">
              <a:rPr lang="en-US" smtClean="0"/>
              <a:pPr>
                <a:defRPr/>
              </a:pPr>
              <a:t>26</a:t>
            </a:fld>
            <a:endParaRPr lang="en-US" dirty="0"/>
          </a:p>
        </p:txBody>
      </p:sp>
      <p:sp>
        <p:nvSpPr>
          <p:cNvPr id="5" name="Title 1">
            <a:extLst>
              <a:ext uri="{FF2B5EF4-FFF2-40B4-BE49-F238E27FC236}">
                <a16:creationId xmlns:a16="http://schemas.microsoft.com/office/drawing/2014/main" id="{2132376B-5857-4B55-A883-158ACA32166A}"/>
              </a:ext>
            </a:extLst>
          </p:cNvPr>
          <p:cNvSpPr>
            <a:spLocks noGrp="1"/>
          </p:cNvSpPr>
          <p:nvPr>
            <p:ph type="title"/>
          </p:nvPr>
        </p:nvSpPr>
        <p:spPr>
          <a:xfrm>
            <a:off x="1765300" y="0"/>
            <a:ext cx="10350500" cy="1325563"/>
          </a:xfrm>
        </p:spPr>
        <p:txBody>
          <a:bodyPr/>
          <a:lstStyle/>
          <a:p>
            <a:r>
              <a:rPr lang="en-US" dirty="0"/>
              <a:t>Output Image Of Busy Lane Contd..</a:t>
            </a:r>
            <a:endParaRPr lang="en-IN" dirty="0"/>
          </a:p>
        </p:txBody>
      </p:sp>
      <p:pic>
        <p:nvPicPr>
          <p:cNvPr id="6" name="Picture 5">
            <a:extLst>
              <a:ext uri="{FF2B5EF4-FFF2-40B4-BE49-F238E27FC236}">
                <a16:creationId xmlns:a16="http://schemas.microsoft.com/office/drawing/2014/main" id="{BC1AAB5E-1215-4EA4-BEDE-F64E42AD9CFE}"/>
              </a:ext>
            </a:extLst>
          </p:cNvPr>
          <p:cNvPicPr>
            <a:picLocks noChangeAspect="1"/>
          </p:cNvPicPr>
          <p:nvPr/>
        </p:nvPicPr>
        <p:blipFill>
          <a:blip r:embed="rId2"/>
          <a:stretch>
            <a:fillRect/>
          </a:stretch>
        </p:blipFill>
        <p:spPr>
          <a:xfrm>
            <a:off x="1524000" y="1447800"/>
            <a:ext cx="9448800" cy="4811586"/>
          </a:xfrm>
          <a:prstGeom prst="rect">
            <a:avLst/>
          </a:prstGeom>
        </p:spPr>
      </p:pic>
    </p:spTree>
    <p:extLst>
      <p:ext uri="{BB962C8B-B14F-4D97-AF65-F5344CB8AC3E}">
        <p14:creationId xmlns:p14="http://schemas.microsoft.com/office/powerpoint/2010/main" val="249320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4343400" y="5189912"/>
            <a:ext cx="51220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defTabSz="685800" eaLnBrk="1" fontAlgn="auto" hangingPunct="1">
              <a:spcBef>
                <a:spcPts val="0"/>
              </a:spcBef>
              <a:spcAft>
                <a:spcPts val="0"/>
              </a:spcAft>
            </a:pPr>
            <a:endParaRPr lang="en-US" altLang="en-US" sz="1350" dirty="0">
              <a:solidFill>
                <a:prstClr val="black"/>
              </a:solidFill>
            </a:endParaRPr>
          </a:p>
        </p:txBody>
      </p:sp>
      <p:sp>
        <p:nvSpPr>
          <p:cNvPr id="7" name="Subtitle 2"/>
          <p:cNvSpPr txBox="1">
            <a:spLocks noChangeArrowheads="1"/>
          </p:cNvSpPr>
          <p:nvPr/>
        </p:nvSpPr>
        <p:spPr bwMode="auto">
          <a:xfrm>
            <a:off x="1324347" y="6476999"/>
            <a:ext cx="10181853" cy="35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eaLnBrk="1" fontAlgn="auto" hangingPunct="1">
              <a:spcBef>
                <a:spcPts val="0"/>
              </a:spcBef>
              <a:spcAft>
                <a:spcPts val="0"/>
              </a:spcAft>
            </a:pPr>
            <a:r>
              <a:rPr lang="en-IN" sz="1050" b="1" dirty="0">
                <a:solidFill>
                  <a:srgbClr val="C00000"/>
                </a:solidFill>
                <a:latin typeface="Museo 300"/>
              </a:rPr>
              <a:t>An Autonomous Institution ,Affiliated to Visvesvaraya Technological University, Belagavi. Approved By AICTE, New Delhi. Recognized by UGC with 2(f) &amp; 12(B) status. Accredited by NBA and NAAC.</a:t>
            </a:r>
          </a:p>
        </p:txBody>
      </p:sp>
      <p:sp>
        <p:nvSpPr>
          <p:cNvPr id="15" name="Google Shape;149;p27"/>
          <p:cNvSpPr/>
          <p:nvPr/>
        </p:nvSpPr>
        <p:spPr>
          <a:xfrm>
            <a:off x="2297" y="2362200"/>
            <a:ext cx="12192000" cy="1988390"/>
          </a:xfrm>
          <a:custGeom>
            <a:avLst/>
            <a:gdLst/>
            <a:ahLst/>
            <a:cxnLst/>
            <a:rect l="l" t="t" r="r" b="b"/>
            <a:pathLst>
              <a:path w="4583" h="727" extrusionOk="0">
                <a:moveTo>
                  <a:pt x="0" y="0"/>
                </a:moveTo>
                <a:lnTo>
                  <a:pt x="0" y="727"/>
                </a:lnTo>
                <a:lnTo>
                  <a:pt x="4583" y="727"/>
                </a:lnTo>
                <a:lnTo>
                  <a:pt x="4028" y="0"/>
                </a:lnTo>
                <a:lnTo>
                  <a:pt x="0" y="0"/>
                </a:lnTo>
                <a:close/>
              </a:path>
            </a:pathLst>
          </a:custGeom>
          <a:solidFill>
            <a:srgbClr val="F18B17">
              <a:alpha val="84705"/>
            </a:srgbClr>
          </a:solidFill>
          <a:ln>
            <a:noFill/>
          </a:ln>
        </p:spPr>
        <p:txBody>
          <a:bodyPr spcFirstLastPara="1" wrap="square" lIns="59400" tIns="29681" rIns="59400" bIns="29681" anchor="t" anchorCtr="0">
            <a:noAutofit/>
          </a:bodyPr>
          <a:lstStyle/>
          <a:p>
            <a:pPr algn="ctr" defTabSz="685800" eaLnBrk="1" fontAlgn="auto" hangingPunct="1">
              <a:lnSpc>
                <a:spcPct val="150000"/>
              </a:lnSpc>
              <a:spcBef>
                <a:spcPts val="0"/>
              </a:spcBef>
              <a:spcAft>
                <a:spcPts val="0"/>
              </a:spcAft>
            </a:pPr>
            <a:r>
              <a:rPr lang="en-US" sz="7200" b="1" dirty="0">
                <a:solidFill>
                  <a:schemeClr val="bg1"/>
                </a:solidFill>
                <a:latin typeface="Museo 300" panose="02000000000000000000" pitchFamily="50" charset="0"/>
                <a:sym typeface="Arial" panose="020B0604020202020204"/>
              </a:rPr>
              <a:t>CONCLUSION</a:t>
            </a:r>
            <a:endParaRPr sz="7200" b="1" dirty="0">
              <a:solidFill>
                <a:schemeClr val="bg1"/>
              </a:solidFill>
              <a:latin typeface="Museo 300" panose="02000000000000000000" pitchFamily="50" charset="0"/>
              <a:sym typeface="Arial" panose="020B0604020202020204"/>
            </a:endParaRPr>
          </a:p>
        </p:txBody>
      </p:sp>
      <p:pic>
        <p:nvPicPr>
          <p:cNvPr id="10" name="Picture 9"/>
          <p:cNvPicPr>
            <a:picLocks noChangeAspect="1"/>
          </p:cNvPicPr>
          <p:nvPr/>
        </p:nvPicPr>
        <p:blipFill>
          <a:blip r:embed="rId3"/>
          <a:stretch>
            <a:fillRect/>
          </a:stretch>
        </p:blipFill>
        <p:spPr>
          <a:xfrm>
            <a:off x="0" y="6121756"/>
            <a:ext cx="1324347" cy="710487"/>
          </a:xfrm>
          <a:prstGeom prst="rect">
            <a:avLst/>
          </a:prstGeom>
        </p:spPr>
      </p:pic>
      <p:sp>
        <p:nvSpPr>
          <p:cNvPr id="6" name="TextBox 5">
            <a:extLst>
              <a:ext uri="{FF2B5EF4-FFF2-40B4-BE49-F238E27FC236}">
                <a16:creationId xmlns:a16="http://schemas.microsoft.com/office/drawing/2014/main" id="{9AF6F07F-C518-4A59-A7EF-DAEAE733C0E9}"/>
              </a:ext>
            </a:extLst>
          </p:cNvPr>
          <p:cNvSpPr txBox="1"/>
          <p:nvPr/>
        </p:nvSpPr>
        <p:spPr>
          <a:xfrm>
            <a:off x="11658600" y="6581002"/>
            <a:ext cx="381000" cy="276999"/>
          </a:xfrm>
          <a:prstGeom prst="rect">
            <a:avLst/>
          </a:prstGeom>
          <a:noFill/>
        </p:spPr>
        <p:txBody>
          <a:bodyPr wrap="square" rtlCol="0">
            <a:spAutoFit/>
          </a:bodyPr>
          <a:lstStyle/>
          <a:p>
            <a:r>
              <a:rPr lang="en-US" sz="1200" dirty="0">
                <a:solidFill>
                  <a:schemeClr val="bg1"/>
                </a:solidFill>
              </a:rPr>
              <a:t>27</a:t>
            </a:r>
            <a:endParaRPr lang="en-IN" sz="1200" dirty="0"/>
          </a:p>
        </p:txBody>
      </p:sp>
    </p:spTree>
    <p:extLst>
      <p:ext uri="{BB962C8B-B14F-4D97-AF65-F5344CB8AC3E}">
        <p14:creationId xmlns:p14="http://schemas.microsoft.com/office/powerpoint/2010/main" val="121059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barn(inVertical)">
                                      <p:cBhvr>
                                        <p:cTn id="14"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1BC3-306D-4B38-BF62-524114A7AA0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09E6078-F887-478A-A925-66CA5DA1D9F7}"/>
              </a:ext>
            </a:extLst>
          </p:cNvPr>
          <p:cNvSpPr>
            <a:spLocks noGrp="1"/>
          </p:cNvSpPr>
          <p:nvPr>
            <p:ph idx="1"/>
          </p:nvPr>
        </p:nvSpPr>
        <p:spPr/>
        <p:txBody>
          <a:bodyPr>
            <a:normAutofit fontScale="92500" lnSpcReduction="10000"/>
          </a:bodyPr>
          <a:lstStyle/>
          <a:p>
            <a:r>
              <a:rPr lang="en-US" dirty="0"/>
              <a:t>“VCD dependent Traffic Control Signal ” technique that we propose overcomes all the limitations of the earlier (in use) techniques used for controlling the traffic.</a:t>
            </a:r>
          </a:p>
          <a:p>
            <a:r>
              <a:rPr lang="en-US" dirty="0"/>
              <a:t> Earlier in automatic traffic control use of timer had a drawback that the time is being wasted by green light on the empty. This technique avoids this problem.</a:t>
            </a:r>
          </a:p>
          <a:p>
            <a:r>
              <a:rPr lang="en-US" dirty="0"/>
              <a:t> Upon comparison of various edge detection algorithms, it was inferred that Canny Edge Detector technique is the most efficient one. The project demonstrates that image processing as a far more efficient method of traffic control as compared to traditional techniques. </a:t>
            </a:r>
          </a:p>
          <a:p>
            <a:r>
              <a:rPr lang="en-US" dirty="0"/>
              <a:t>The use of our technique removes the need for extra hardware such as sound sensors. The increased response time for these vehicles is crucial for the prevention of loss of life.</a:t>
            </a:r>
          </a:p>
          <a:p>
            <a:r>
              <a:rPr lang="en-US" dirty="0"/>
              <a:t> Major advantage is the variation in signal time which control appropriate traffic density using Image matching. </a:t>
            </a:r>
          </a:p>
          <a:p>
            <a:r>
              <a:rPr lang="en-US" dirty="0"/>
              <a:t>The accuracy in calculation of time due to single moving camera depends on the registration position while facing road every time. Output of our code clearly indicated some expected results. It showed matching in almost every interval that were decided as boundaries like lots of traffic, more traffic and less traffic.</a:t>
            </a: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E2CC7F40-969D-4DDD-939B-797D293EA6C0}"/>
              </a:ext>
            </a:extLst>
          </p:cNvPr>
          <p:cNvSpPr>
            <a:spLocks noGrp="1"/>
          </p:cNvSpPr>
          <p:nvPr>
            <p:ph type="sldNum" sz="quarter" idx="12"/>
          </p:nvPr>
        </p:nvSpPr>
        <p:spPr/>
        <p:txBody>
          <a:bodyPr/>
          <a:lstStyle/>
          <a:p>
            <a:pPr>
              <a:defRPr/>
            </a:pPr>
            <a:fld id="{7567225B-3001-4770-81AD-EA67E82D7225}" type="slidenum">
              <a:rPr lang="en-US" smtClean="0"/>
              <a:pPr>
                <a:defRPr/>
              </a:pPr>
              <a:t>28</a:t>
            </a:fld>
            <a:endParaRPr lang="en-US" dirty="0"/>
          </a:p>
        </p:txBody>
      </p:sp>
    </p:spTree>
    <p:extLst>
      <p:ext uri="{BB962C8B-B14F-4D97-AF65-F5344CB8AC3E}">
        <p14:creationId xmlns:p14="http://schemas.microsoft.com/office/powerpoint/2010/main" val="308463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p:cNvSpPr/>
          <p:nvPr/>
        </p:nvSpPr>
        <p:spPr>
          <a:xfrm>
            <a:off x="4220335" y="1293911"/>
            <a:ext cx="7971665" cy="4243290"/>
          </a:xfrm>
          <a:custGeom>
            <a:avLst/>
            <a:gdLst>
              <a:gd name="connsiteX0" fmla="*/ 0 w 6731003"/>
              <a:gd name="connsiteY0" fmla="*/ 0 h 3582890"/>
              <a:gd name="connsiteX1" fmla="*/ 5867402 w 6731003"/>
              <a:gd name="connsiteY1" fmla="*/ 0 h 3582890"/>
              <a:gd name="connsiteX2" fmla="*/ 5867402 w 6731003"/>
              <a:gd name="connsiteY2" fmla="*/ 2 h 3582890"/>
              <a:gd name="connsiteX3" fmla="*/ 6731003 w 6731003"/>
              <a:gd name="connsiteY3" fmla="*/ 2 h 3582890"/>
              <a:gd name="connsiteX4" fmla="*/ 6731003 w 6731003"/>
              <a:gd name="connsiteY4" fmla="*/ 3582890 h 3582890"/>
              <a:gd name="connsiteX5" fmla="*/ 5537203 w 6731003"/>
              <a:gd name="connsiteY5" fmla="*/ 3582890 h 3582890"/>
              <a:gd name="connsiteX6" fmla="*/ 5537203 w 6731003"/>
              <a:gd name="connsiteY6" fmla="*/ 3580111 h 3582890"/>
              <a:gd name="connsiteX7" fmla="*/ 2709944 w 6731003"/>
              <a:gd name="connsiteY7" fmla="*/ 3580111 h 358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1003" h="3582890">
                <a:moveTo>
                  <a:pt x="0" y="0"/>
                </a:moveTo>
                <a:lnTo>
                  <a:pt x="5867402" y="0"/>
                </a:lnTo>
                <a:lnTo>
                  <a:pt x="5867402" y="2"/>
                </a:lnTo>
                <a:lnTo>
                  <a:pt x="6731003" y="2"/>
                </a:lnTo>
                <a:lnTo>
                  <a:pt x="6731003" y="3582890"/>
                </a:lnTo>
                <a:lnTo>
                  <a:pt x="5537203" y="3582890"/>
                </a:lnTo>
                <a:lnTo>
                  <a:pt x="5537203" y="3580111"/>
                </a:lnTo>
                <a:lnTo>
                  <a:pt x="2709944" y="3580111"/>
                </a:lnTo>
                <a:close/>
              </a:path>
            </a:pathLst>
          </a:custGeom>
          <a:solidFill>
            <a:srgbClr val="F18B17"/>
          </a:solidFill>
          <a:ln>
            <a:noFill/>
          </a:ln>
        </p:spPr>
        <p:txBody>
          <a:bodyPr vert="horz" wrap="square" lIns="91440" tIns="45720" rIns="91440" bIns="45720" numCol="1" anchor="t" anchorCtr="0" compatLnSpc="1">
            <a:prstTxWarp prst="textNoShape">
              <a:avLst/>
            </a:prstTxWarp>
            <a:noAutofit/>
          </a:bodyPr>
          <a:lstStyle/>
          <a:p>
            <a:endParaRPr lang="en-US" b="1">
              <a:solidFill>
                <a:schemeClr val="tx1"/>
              </a:solidFill>
            </a:endParaRPr>
          </a:p>
        </p:txBody>
      </p:sp>
      <p:sp>
        <p:nvSpPr>
          <p:cNvPr id="11" name="TextBox 10"/>
          <p:cNvSpPr txBox="1"/>
          <p:nvPr/>
        </p:nvSpPr>
        <p:spPr>
          <a:xfrm>
            <a:off x="6148922" y="2590800"/>
            <a:ext cx="5778488" cy="1200329"/>
          </a:xfrm>
          <a:prstGeom prst="rect">
            <a:avLst/>
          </a:prstGeom>
          <a:noFill/>
        </p:spPr>
        <p:txBody>
          <a:bodyPr wrap="square" rtlCol="0">
            <a:spAutoFit/>
          </a:bodyPr>
          <a:lstStyle/>
          <a:p>
            <a:pPr>
              <a:spcAft>
                <a:spcPts val="600"/>
              </a:spcAft>
            </a:pPr>
            <a:r>
              <a:rPr lang="en-US" sz="7200" b="1" dirty="0">
                <a:solidFill>
                  <a:schemeClr val="bg1"/>
                </a:solidFill>
                <a:latin typeface="Museo 700" panose="02000000000000000000" pitchFamily="50" charset="0"/>
              </a:rPr>
              <a:t>Thank You</a:t>
            </a:r>
          </a:p>
        </p:txBody>
      </p:sp>
      <p:sp>
        <p:nvSpPr>
          <p:cNvPr id="7" name="TextBox 6">
            <a:extLst>
              <a:ext uri="{FF2B5EF4-FFF2-40B4-BE49-F238E27FC236}">
                <a16:creationId xmlns:a16="http://schemas.microsoft.com/office/drawing/2014/main" id="{D1F6F4FD-8953-46D1-B948-FBC5B9F73D86}"/>
              </a:ext>
            </a:extLst>
          </p:cNvPr>
          <p:cNvSpPr txBox="1"/>
          <p:nvPr/>
        </p:nvSpPr>
        <p:spPr>
          <a:xfrm>
            <a:off x="2400707" y="6572326"/>
            <a:ext cx="8495893" cy="276999"/>
          </a:xfrm>
          <a:prstGeom prst="rect">
            <a:avLst/>
          </a:prstGeom>
          <a:noFill/>
        </p:spPr>
        <p:txBody>
          <a:bodyPr wrap="square" rtlCol="0">
            <a:spAutoFit/>
          </a:bodyPr>
          <a:lstStyle/>
          <a:p>
            <a:r>
              <a:rPr lang="en-IN" sz="1200" b="1" dirty="0">
                <a:latin typeface="Museo 300" panose="02000000000000000000" pitchFamily="50" charset="0"/>
              </a:rPr>
              <a:t>Approved by AICTE, Affiliated to VTU, Recognised by UGC with 2(f) &amp; 12(B) status, Accredited by NBA &amp; NAAC                                                                 </a:t>
            </a:r>
            <a:endParaRPr lang="en-IN" sz="1200" b="1" dirty="0">
              <a:highlight>
                <a:srgbClr val="FFFFFF"/>
              </a:highlight>
              <a:latin typeface="Museo 300" panose="02000000000000000000" pitchFamily="50" charset="0"/>
            </a:endParaRPr>
          </a:p>
        </p:txBody>
      </p:sp>
      <p:pic>
        <p:nvPicPr>
          <p:cNvPr id="8" name="Picture 7">
            <a:extLst>
              <a:ext uri="{FF2B5EF4-FFF2-40B4-BE49-F238E27FC236}">
                <a16:creationId xmlns:a16="http://schemas.microsoft.com/office/drawing/2014/main" id="{7F93E04A-DB28-4908-B163-7B268B52B5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353" y="5906653"/>
            <a:ext cx="1891609" cy="788784"/>
          </a:xfrm>
          <a:prstGeom prst="rect">
            <a:avLst/>
          </a:prstGeom>
        </p:spPr>
      </p:pic>
      <p:sp>
        <p:nvSpPr>
          <p:cNvPr id="9" name="TextBox 8">
            <a:extLst>
              <a:ext uri="{FF2B5EF4-FFF2-40B4-BE49-F238E27FC236}">
                <a16:creationId xmlns:a16="http://schemas.microsoft.com/office/drawing/2014/main" id="{6A168030-9585-4828-9B7B-3C365ABA4C56}"/>
              </a:ext>
            </a:extLst>
          </p:cNvPr>
          <p:cNvSpPr txBox="1"/>
          <p:nvPr/>
        </p:nvSpPr>
        <p:spPr>
          <a:xfrm>
            <a:off x="124352" y="6572327"/>
            <a:ext cx="1891609" cy="261610"/>
          </a:xfrm>
          <a:prstGeom prst="rect">
            <a:avLst/>
          </a:prstGeom>
          <a:noFill/>
        </p:spPr>
        <p:txBody>
          <a:bodyPr wrap="square" rtlCol="0">
            <a:spAutoFit/>
          </a:bodyPr>
          <a:lstStyle/>
          <a:p>
            <a:r>
              <a:rPr lang="en-IN" sz="1100" b="1" dirty="0">
                <a:solidFill>
                  <a:srgbClr val="FF0000"/>
                </a:solidFill>
                <a:latin typeface="Museo 300" panose="02000000000000000000" pitchFamily="50" charset="0"/>
              </a:rPr>
              <a:t>An Autonomous Institute</a:t>
            </a:r>
          </a:p>
        </p:txBody>
      </p:sp>
      <p:sp>
        <p:nvSpPr>
          <p:cNvPr id="5" name="Slide Number Placeholder 4">
            <a:extLst>
              <a:ext uri="{FF2B5EF4-FFF2-40B4-BE49-F238E27FC236}">
                <a16:creationId xmlns:a16="http://schemas.microsoft.com/office/drawing/2014/main" id="{D398578A-41CF-4BC3-9FA9-D0ADBA443F23}"/>
              </a:ext>
            </a:extLst>
          </p:cNvPr>
          <p:cNvSpPr>
            <a:spLocks noGrp="1"/>
          </p:cNvSpPr>
          <p:nvPr>
            <p:ph type="sldNum" sz="quarter" idx="12"/>
          </p:nvPr>
        </p:nvSpPr>
        <p:spPr/>
        <p:txBody>
          <a:bodyPr/>
          <a:lstStyle/>
          <a:p>
            <a:pPr>
              <a:defRPr/>
            </a:pPr>
            <a:fld id="{7567225B-3001-4770-81AD-EA67E82D7225}" type="slidenum">
              <a:rPr lang="en-US" smtClean="0"/>
              <a:pPr>
                <a:defRPr/>
              </a:pPr>
              <a:t>29</a:t>
            </a:fld>
            <a:endParaRPr lang="en-US" dirty="0"/>
          </a:p>
        </p:txBody>
      </p:sp>
    </p:spTree>
    <p:extLst>
      <p:ext uri="{BB962C8B-B14F-4D97-AF65-F5344CB8AC3E}">
        <p14:creationId xmlns:p14="http://schemas.microsoft.com/office/powerpoint/2010/main" val="24173636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inVertical)">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4343400" y="5189912"/>
            <a:ext cx="51220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defTabSz="685800" eaLnBrk="1" fontAlgn="auto" hangingPunct="1">
              <a:spcBef>
                <a:spcPts val="0"/>
              </a:spcBef>
              <a:spcAft>
                <a:spcPts val="0"/>
              </a:spcAft>
            </a:pPr>
            <a:endParaRPr lang="en-US" altLang="en-US" sz="1350" dirty="0">
              <a:solidFill>
                <a:prstClr val="black"/>
              </a:solidFill>
            </a:endParaRPr>
          </a:p>
        </p:txBody>
      </p:sp>
      <p:sp>
        <p:nvSpPr>
          <p:cNvPr id="7" name="Subtitle 2"/>
          <p:cNvSpPr txBox="1">
            <a:spLocks noChangeArrowheads="1"/>
          </p:cNvSpPr>
          <p:nvPr/>
        </p:nvSpPr>
        <p:spPr bwMode="auto">
          <a:xfrm>
            <a:off x="1324347" y="6476999"/>
            <a:ext cx="10181853" cy="35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eaLnBrk="1" fontAlgn="auto" hangingPunct="1">
              <a:spcBef>
                <a:spcPts val="0"/>
              </a:spcBef>
              <a:spcAft>
                <a:spcPts val="0"/>
              </a:spcAft>
            </a:pPr>
            <a:r>
              <a:rPr lang="en-IN" sz="1050" b="1" dirty="0">
                <a:solidFill>
                  <a:srgbClr val="C00000"/>
                </a:solidFill>
                <a:latin typeface="Museo 300"/>
              </a:rPr>
              <a:t>An Autonomous Institution ,Affiliated to Visvesvaraya Technological University, Belagavi. Approved By AICTE, New Delhi. Recognized by UGC with 2(f) &amp; 12(B) status. Accredited by NBA and NAAC.</a:t>
            </a:r>
          </a:p>
        </p:txBody>
      </p:sp>
      <p:sp>
        <p:nvSpPr>
          <p:cNvPr id="15" name="Google Shape;149;p27"/>
          <p:cNvSpPr/>
          <p:nvPr/>
        </p:nvSpPr>
        <p:spPr>
          <a:xfrm>
            <a:off x="0" y="2362200"/>
            <a:ext cx="12192000" cy="1988390"/>
          </a:xfrm>
          <a:custGeom>
            <a:avLst/>
            <a:gdLst/>
            <a:ahLst/>
            <a:cxnLst/>
            <a:rect l="l" t="t" r="r" b="b"/>
            <a:pathLst>
              <a:path w="4583" h="727" extrusionOk="0">
                <a:moveTo>
                  <a:pt x="0" y="0"/>
                </a:moveTo>
                <a:lnTo>
                  <a:pt x="0" y="727"/>
                </a:lnTo>
                <a:lnTo>
                  <a:pt x="4583" y="727"/>
                </a:lnTo>
                <a:lnTo>
                  <a:pt x="4028" y="0"/>
                </a:lnTo>
                <a:lnTo>
                  <a:pt x="0" y="0"/>
                </a:lnTo>
                <a:close/>
              </a:path>
            </a:pathLst>
          </a:custGeom>
          <a:solidFill>
            <a:srgbClr val="F18B17">
              <a:alpha val="84705"/>
            </a:srgbClr>
          </a:solidFill>
          <a:ln>
            <a:noFill/>
          </a:ln>
        </p:spPr>
        <p:txBody>
          <a:bodyPr spcFirstLastPara="1" wrap="square" lIns="59400" tIns="29681" rIns="59400" bIns="29681" anchor="t" anchorCtr="0">
            <a:noAutofit/>
          </a:bodyPr>
          <a:lstStyle/>
          <a:p>
            <a:pPr algn="ctr" defTabSz="685800" eaLnBrk="1" fontAlgn="auto" hangingPunct="1">
              <a:lnSpc>
                <a:spcPct val="150000"/>
              </a:lnSpc>
              <a:spcBef>
                <a:spcPts val="0"/>
              </a:spcBef>
              <a:spcAft>
                <a:spcPts val="0"/>
              </a:spcAft>
            </a:pPr>
            <a:r>
              <a:rPr lang="en-US" sz="7200" b="1" dirty="0">
                <a:solidFill>
                  <a:schemeClr val="bg1"/>
                </a:solidFill>
                <a:latin typeface="Museo 300" panose="02000000000000000000" pitchFamily="50" charset="0"/>
                <a:sym typeface="Arial" panose="020B0604020202020204"/>
              </a:rPr>
              <a:t>ABSTRACT</a:t>
            </a:r>
            <a:endParaRPr sz="7200" b="1" dirty="0">
              <a:solidFill>
                <a:schemeClr val="bg1"/>
              </a:solidFill>
              <a:latin typeface="Museo 300" panose="02000000000000000000" pitchFamily="50" charset="0"/>
              <a:sym typeface="Arial" panose="020B0604020202020204"/>
            </a:endParaRPr>
          </a:p>
        </p:txBody>
      </p:sp>
      <p:pic>
        <p:nvPicPr>
          <p:cNvPr id="10" name="Picture 9"/>
          <p:cNvPicPr>
            <a:picLocks noChangeAspect="1"/>
          </p:cNvPicPr>
          <p:nvPr/>
        </p:nvPicPr>
        <p:blipFill>
          <a:blip r:embed="rId3"/>
          <a:stretch>
            <a:fillRect/>
          </a:stretch>
        </p:blipFill>
        <p:spPr>
          <a:xfrm>
            <a:off x="0" y="6121756"/>
            <a:ext cx="1324347" cy="710487"/>
          </a:xfrm>
          <a:prstGeom prst="rect">
            <a:avLst/>
          </a:prstGeom>
        </p:spPr>
      </p:pic>
      <p:sp>
        <p:nvSpPr>
          <p:cNvPr id="6" name="TextBox 5">
            <a:extLst>
              <a:ext uri="{FF2B5EF4-FFF2-40B4-BE49-F238E27FC236}">
                <a16:creationId xmlns:a16="http://schemas.microsoft.com/office/drawing/2014/main" id="{8F03F229-CEFC-4B31-8287-2FD65C20CFED}"/>
              </a:ext>
            </a:extLst>
          </p:cNvPr>
          <p:cNvSpPr txBox="1"/>
          <p:nvPr/>
        </p:nvSpPr>
        <p:spPr>
          <a:xfrm>
            <a:off x="11658600" y="6581001"/>
            <a:ext cx="304800" cy="276999"/>
          </a:xfrm>
          <a:prstGeom prst="rect">
            <a:avLst/>
          </a:prstGeom>
          <a:noFill/>
        </p:spPr>
        <p:txBody>
          <a:bodyPr wrap="square" rtlCol="0">
            <a:spAutoFit/>
          </a:bodyPr>
          <a:lstStyle/>
          <a:p>
            <a:r>
              <a:rPr lang="en-US" sz="1200" dirty="0">
                <a:solidFill>
                  <a:schemeClr val="bg1"/>
                </a:solidFill>
              </a:rPr>
              <a:t>3</a:t>
            </a:r>
            <a:endParaRPr lang="en-I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barn(inVertical)">
                                      <p:cBhvr>
                                        <p:cTn id="14"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11E6-0F99-4BC7-A54A-FCDBCACF0996}"/>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1C566B9B-6B1A-4006-BD74-E4B5585FABE1}"/>
              </a:ext>
            </a:extLst>
          </p:cNvPr>
          <p:cNvSpPr>
            <a:spLocks noGrp="1"/>
          </p:cNvSpPr>
          <p:nvPr>
            <p:ph idx="1"/>
          </p:nvPr>
        </p:nvSpPr>
        <p:spPr/>
        <p:txBody>
          <a:bodyPr/>
          <a:lstStyle/>
          <a:p>
            <a:pPr marL="0" indent="0" algn="just">
              <a:buNone/>
            </a:pPr>
            <a:r>
              <a:rPr lang="en-US" dirty="0"/>
              <a:t>With increased development in productivity of the Automobile Industry, The number of vehicles on roadway systems has / is gone higher , which as a result has led to traffic Congestion in almost all urbanized geography whose dire Consequence is rising significantly day by day. The intimate methodology to surmount the premise is to efficiently handle the departure period at the traffic junction.</a:t>
            </a:r>
          </a:p>
          <a:p>
            <a:pPr marL="0" indent="0" algn="just">
              <a:buNone/>
            </a:pPr>
            <a:endParaRPr lang="en-US" dirty="0"/>
          </a:p>
          <a:p>
            <a:pPr marL="0" indent="0" algn="just">
              <a:buNone/>
            </a:pPr>
            <a:r>
              <a:rPr lang="en-US" dirty="0"/>
              <a:t> Our team here proposes the effective handling of departure period based on application of Digital Image processing based Vehicle Congestive Density dependent Adaptive Traffic Control Signal.</a:t>
            </a:r>
          </a:p>
        </p:txBody>
      </p:sp>
      <p:sp>
        <p:nvSpPr>
          <p:cNvPr id="4" name="Slide Number Placeholder 3">
            <a:extLst>
              <a:ext uri="{FF2B5EF4-FFF2-40B4-BE49-F238E27FC236}">
                <a16:creationId xmlns:a16="http://schemas.microsoft.com/office/drawing/2014/main" id="{63C21876-4A0E-4890-ABE1-BD23A42B7640}"/>
              </a:ext>
            </a:extLst>
          </p:cNvPr>
          <p:cNvSpPr>
            <a:spLocks noGrp="1"/>
          </p:cNvSpPr>
          <p:nvPr>
            <p:ph type="sldNum" sz="quarter" idx="12"/>
          </p:nvPr>
        </p:nvSpPr>
        <p:spPr>
          <a:xfrm>
            <a:off x="9372600" y="6400801"/>
            <a:ext cx="2408766" cy="405976"/>
          </a:xfrm>
        </p:spPr>
        <p:txBody>
          <a:bodyPr/>
          <a:lstStyle/>
          <a:p>
            <a:pPr>
              <a:defRPr/>
            </a:pPr>
            <a:fld id="{7567225B-3001-4770-81AD-EA67E82D7225}" type="slidenum">
              <a:rPr lang="en-US" smtClean="0"/>
              <a:pPr>
                <a:defRPr/>
              </a:pPr>
              <a:t>4</a:t>
            </a:fld>
            <a:endParaRPr lang="en-US" dirty="0"/>
          </a:p>
        </p:txBody>
      </p:sp>
    </p:spTree>
    <p:extLst>
      <p:ext uri="{BB962C8B-B14F-4D97-AF65-F5344CB8AC3E}">
        <p14:creationId xmlns:p14="http://schemas.microsoft.com/office/powerpoint/2010/main" val="13425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4343400" y="5189912"/>
            <a:ext cx="51220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defTabSz="685800" eaLnBrk="1" fontAlgn="auto" hangingPunct="1">
              <a:spcBef>
                <a:spcPts val="0"/>
              </a:spcBef>
              <a:spcAft>
                <a:spcPts val="0"/>
              </a:spcAft>
            </a:pPr>
            <a:endParaRPr lang="en-US" altLang="en-US" sz="1350" dirty="0">
              <a:solidFill>
                <a:prstClr val="black"/>
              </a:solidFill>
            </a:endParaRPr>
          </a:p>
        </p:txBody>
      </p:sp>
      <p:sp>
        <p:nvSpPr>
          <p:cNvPr id="7" name="Subtitle 2"/>
          <p:cNvSpPr txBox="1">
            <a:spLocks noChangeArrowheads="1"/>
          </p:cNvSpPr>
          <p:nvPr/>
        </p:nvSpPr>
        <p:spPr bwMode="auto">
          <a:xfrm>
            <a:off x="1324347" y="6476999"/>
            <a:ext cx="10181853" cy="35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eaLnBrk="1" fontAlgn="auto" hangingPunct="1">
              <a:spcBef>
                <a:spcPts val="0"/>
              </a:spcBef>
              <a:spcAft>
                <a:spcPts val="0"/>
              </a:spcAft>
            </a:pPr>
            <a:r>
              <a:rPr lang="en-IN" sz="1050" b="1" dirty="0">
                <a:solidFill>
                  <a:srgbClr val="C00000"/>
                </a:solidFill>
                <a:latin typeface="Museo 300"/>
              </a:rPr>
              <a:t>An Autonomous Institution ,Affiliated to Visvesvaraya Technological University, Belagavi. Approved By AICTE, New Delhi. Recognized by UGC with 2(f) &amp; 12(B) status. Accredited by NBA and NAAC.</a:t>
            </a:r>
          </a:p>
        </p:txBody>
      </p:sp>
      <p:sp>
        <p:nvSpPr>
          <p:cNvPr id="15" name="Google Shape;149;p27"/>
          <p:cNvSpPr/>
          <p:nvPr/>
        </p:nvSpPr>
        <p:spPr>
          <a:xfrm>
            <a:off x="2297" y="2362200"/>
            <a:ext cx="12192000" cy="1988390"/>
          </a:xfrm>
          <a:custGeom>
            <a:avLst/>
            <a:gdLst/>
            <a:ahLst/>
            <a:cxnLst/>
            <a:rect l="l" t="t" r="r" b="b"/>
            <a:pathLst>
              <a:path w="4583" h="727" extrusionOk="0">
                <a:moveTo>
                  <a:pt x="0" y="0"/>
                </a:moveTo>
                <a:lnTo>
                  <a:pt x="0" y="727"/>
                </a:lnTo>
                <a:lnTo>
                  <a:pt x="4583" y="727"/>
                </a:lnTo>
                <a:lnTo>
                  <a:pt x="4028" y="0"/>
                </a:lnTo>
                <a:lnTo>
                  <a:pt x="0" y="0"/>
                </a:lnTo>
                <a:close/>
              </a:path>
            </a:pathLst>
          </a:custGeom>
          <a:solidFill>
            <a:srgbClr val="F18B17">
              <a:alpha val="84705"/>
            </a:srgbClr>
          </a:solidFill>
          <a:ln>
            <a:noFill/>
          </a:ln>
        </p:spPr>
        <p:txBody>
          <a:bodyPr spcFirstLastPara="1" wrap="square" lIns="59400" tIns="29681" rIns="59400" bIns="29681" anchor="t" anchorCtr="0">
            <a:noAutofit/>
          </a:bodyPr>
          <a:lstStyle/>
          <a:p>
            <a:pPr algn="ctr" defTabSz="685800" eaLnBrk="1" fontAlgn="auto" hangingPunct="1">
              <a:lnSpc>
                <a:spcPct val="150000"/>
              </a:lnSpc>
              <a:spcBef>
                <a:spcPts val="0"/>
              </a:spcBef>
              <a:spcAft>
                <a:spcPts val="0"/>
              </a:spcAft>
            </a:pPr>
            <a:r>
              <a:rPr lang="en-US" sz="7200" b="1" dirty="0">
                <a:solidFill>
                  <a:schemeClr val="bg1"/>
                </a:solidFill>
                <a:latin typeface="Museo 300" panose="02000000000000000000" pitchFamily="50" charset="0"/>
                <a:sym typeface="Arial" panose="020B0604020202020204"/>
              </a:rPr>
              <a:t>PROBLEM STATEMENT</a:t>
            </a:r>
            <a:endParaRPr sz="7200" b="1" dirty="0">
              <a:solidFill>
                <a:schemeClr val="bg1"/>
              </a:solidFill>
              <a:latin typeface="Museo 300" panose="02000000000000000000" pitchFamily="50" charset="0"/>
              <a:sym typeface="Arial" panose="020B0604020202020204"/>
            </a:endParaRPr>
          </a:p>
        </p:txBody>
      </p:sp>
      <p:pic>
        <p:nvPicPr>
          <p:cNvPr id="10" name="Picture 9"/>
          <p:cNvPicPr>
            <a:picLocks noChangeAspect="1"/>
          </p:cNvPicPr>
          <p:nvPr/>
        </p:nvPicPr>
        <p:blipFill>
          <a:blip r:embed="rId3"/>
          <a:stretch>
            <a:fillRect/>
          </a:stretch>
        </p:blipFill>
        <p:spPr>
          <a:xfrm>
            <a:off x="0" y="6121756"/>
            <a:ext cx="1324347" cy="710487"/>
          </a:xfrm>
          <a:prstGeom prst="rect">
            <a:avLst/>
          </a:prstGeom>
        </p:spPr>
      </p:pic>
      <p:sp>
        <p:nvSpPr>
          <p:cNvPr id="6" name="TextBox 5">
            <a:extLst>
              <a:ext uri="{FF2B5EF4-FFF2-40B4-BE49-F238E27FC236}">
                <a16:creationId xmlns:a16="http://schemas.microsoft.com/office/drawing/2014/main" id="{9AF6F07F-C518-4A59-A7EF-DAEAE733C0E9}"/>
              </a:ext>
            </a:extLst>
          </p:cNvPr>
          <p:cNvSpPr txBox="1"/>
          <p:nvPr/>
        </p:nvSpPr>
        <p:spPr>
          <a:xfrm>
            <a:off x="11658600" y="6581001"/>
            <a:ext cx="304800" cy="276999"/>
          </a:xfrm>
          <a:prstGeom prst="rect">
            <a:avLst/>
          </a:prstGeom>
          <a:noFill/>
        </p:spPr>
        <p:txBody>
          <a:bodyPr wrap="square" rtlCol="0">
            <a:spAutoFit/>
          </a:bodyPr>
          <a:lstStyle/>
          <a:p>
            <a:r>
              <a:rPr lang="en-US" sz="1200" dirty="0">
                <a:solidFill>
                  <a:schemeClr val="bg1"/>
                </a:solidFill>
              </a:rPr>
              <a:t>5</a:t>
            </a:r>
            <a:endParaRPr lang="en-IN" sz="1200" dirty="0"/>
          </a:p>
        </p:txBody>
      </p:sp>
    </p:spTree>
    <p:extLst>
      <p:ext uri="{BB962C8B-B14F-4D97-AF65-F5344CB8AC3E}">
        <p14:creationId xmlns:p14="http://schemas.microsoft.com/office/powerpoint/2010/main" val="136896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barn(inVertical)">
                                      <p:cBhvr>
                                        <p:cTn id="14"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55E8-975C-491E-AEA0-3CF1D070E20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954AA746-2C54-415C-A8D1-8367AA3914C5}"/>
              </a:ext>
            </a:extLst>
          </p:cNvPr>
          <p:cNvSpPr>
            <a:spLocks noGrp="1"/>
          </p:cNvSpPr>
          <p:nvPr>
            <p:ph idx="1"/>
          </p:nvPr>
        </p:nvSpPr>
        <p:spPr/>
        <p:txBody>
          <a:bodyPr/>
          <a:lstStyle/>
          <a:p>
            <a:r>
              <a:rPr lang="en-US" dirty="0"/>
              <a:t>In modern life we have to face with many problems one of which is traffic congestion becoming more serious day after day. It is said that the high tome of vehicles, the scanty infrastructure and the irrational distribution of the development are main reasons for augmented traffic jam. The major cause leading to traffic jam is the high number of vehicle which was caused by the population and the development of economy.   </a:t>
            </a:r>
          </a:p>
          <a:p>
            <a:r>
              <a:rPr lang="en-US" dirty="0"/>
              <a:t>Currently</a:t>
            </a:r>
            <a:r>
              <a:rPr lang="en-US" b="1" dirty="0"/>
              <a:t>,</a:t>
            </a:r>
            <a:r>
              <a:rPr lang="en-IN" b="1" dirty="0"/>
              <a:t> Manual Controlling  </a:t>
            </a:r>
            <a:r>
              <a:rPr lang="en-IN" dirty="0"/>
              <a:t>and </a:t>
            </a:r>
            <a:r>
              <a:rPr lang="en-IN" b="1" dirty="0"/>
              <a:t>Automatic Controlling using Embedded Controllers</a:t>
            </a:r>
            <a:r>
              <a:rPr lang="en-IN" dirty="0"/>
              <a:t> are Employed at the Traffic Junction to manage the Vehicle Congestion. </a:t>
            </a:r>
            <a:r>
              <a:rPr lang="en-US" dirty="0"/>
              <a:t>In the Manual Controlling system we need more man power. In contrary , automatic traffic management uses timer for every phase. Using electronic sensors is another way in order to detect vehicles, and produce signal that to this method the time is being wasted by a green light on an empty road. Traffic congestion also occurred while using the electronic sensors for controlling the traffic. </a:t>
            </a:r>
          </a:p>
          <a:p>
            <a:r>
              <a:rPr lang="en-US" dirty="0"/>
              <a:t>All these drawbacks are supposed to be eliminated by using Image processing based  VCD Dependent Adaptive  Traffic Control Signal</a:t>
            </a:r>
          </a:p>
          <a:p>
            <a:pPr marL="0" indent="0">
              <a:buNone/>
            </a:pPr>
            <a:r>
              <a:rPr lang="en-US" b="1" dirty="0"/>
              <a:t>                                               </a:t>
            </a:r>
            <a:endParaRPr lang="en-IN" b="1" dirty="0"/>
          </a:p>
        </p:txBody>
      </p:sp>
      <p:sp>
        <p:nvSpPr>
          <p:cNvPr id="4" name="Slide Number Placeholder 3">
            <a:extLst>
              <a:ext uri="{FF2B5EF4-FFF2-40B4-BE49-F238E27FC236}">
                <a16:creationId xmlns:a16="http://schemas.microsoft.com/office/drawing/2014/main" id="{A6F18D42-61DA-4ECE-A3A4-C30B84C506AF}"/>
              </a:ext>
            </a:extLst>
          </p:cNvPr>
          <p:cNvSpPr>
            <a:spLocks noGrp="1"/>
          </p:cNvSpPr>
          <p:nvPr>
            <p:ph type="sldNum" sz="quarter" idx="12"/>
          </p:nvPr>
        </p:nvSpPr>
        <p:spPr/>
        <p:txBody>
          <a:bodyPr/>
          <a:lstStyle/>
          <a:p>
            <a:pPr>
              <a:defRPr/>
            </a:pPr>
            <a:fld id="{7567225B-3001-4770-81AD-EA67E82D7225}" type="slidenum">
              <a:rPr lang="en-US" smtClean="0"/>
              <a:pPr>
                <a:defRPr/>
              </a:pPr>
              <a:t>6</a:t>
            </a:fld>
            <a:endParaRPr lang="en-US" dirty="0"/>
          </a:p>
        </p:txBody>
      </p:sp>
    </p:spTree>
    <p:extLst>
      <p:ext uri="{BB962C8B-B14F-4D97-AF65-F5344CB8AC3E}">
        <p14:creationId xmlns:p14="http://schemas.microsoft.com/office/powerpoint/2010/main" val="328954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4343400" y="5189912"/>
            <a:ext cx="51220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defTabSz="685800" eaLnBrk="1" fontAlgn="auto" hangingPunct="1">
              <a:spcBef>
                <a:spcPts val="0"/>
              </a:spcBef>
              <a:spcAft>
                <a:spcPts val="0"/>
              </a:spcAft>
            </a:pPr>
            <a:endParaRPr lang="en-US" altLang="en-US" sz="1350" dirty="0">
              <a:solidFill>
                <a:prstClr val="black"/>
              </a:solidFill>
            </a:endParaRPr>
          </a:p>
        </p:txBody>
      </p:sp>
      <p:sp>
        <p:nvSpPr>
          <p:cNvPr id="7" name="Subtitle 2"/>
          <p:cNvSpPr txBox="1">
            <a:spLocks noChangeArrowheads="1"/>
          </p:cNvSpPr>
          <p:nvPr/>
        </p:nvSpPr>
        <p:spPr bwMode="auto">
          <a:xfrm>
            <a:off x="1324347" y="6476999"/>
            <a:ext cx="10181853" cy="35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eaLnBrk="1" fontAlgn="auto" hangingPunct="1">
              <a:spcBef>
                <a:spcPts val="0"/>
              </a:spcBef>
              <a:spcAft>
                <a:spcPts val="0"/>
              </a:spcAft>
            </a:pPr>
            <a:r>
              <a:rPr lang="en-IN" sz="1050" b="1" dirty="0">
                <a:solidFill>
                  <a:srgbClr val="C00000"/>
                </a:solidFill>
                <a:latin typeface="Museo 300"/>
              </a:rPr>
              <a:t>An Autonomous Institution ,Affiliated to Visvesvaraya Technological University, Belagavi. Approved By AICTE, New Delhi. Recognized by UGC with 2(f) &amp; 12(B) status. Accredited by NBA and NAAC.</a:t>
            </a:r>
          </a:p>
        </p:txBody>
      </p:sp>
      <p:sp>
        <p:nvSpPr>
          <p:cNvPr id="15" name="Google Shape;149;p27"/>
          <p:cNvSpPr/>
          <p:nvPr/>
        </p:nvSpPr>
        <p:spPr>
          <a:xfrm>
            <a:off x="2297" y="2362200"/>
            <a:ext cx="12192000" cy="1988390"/>
          </a:xfrm>
          <a:custGeom>
            <a:avLst/>
            <a:gdLst/>
            <a:ahLst/>
            <a:cxnLst/>
            <a:rect l="l" t="t" r="r" b="b"/>
            <a:pathLst>
              <a:path w="4583" h="727" extrusionOk="0">
                <a:moveTo>
                  <a:pt x="0" y="0"/>
                </a:moveTo>
                <a:lnTo>
                  <a:pt x="0" y="727"/>
                </a:lnTo>
                <a:lnTo>
                  <a:pt x="4583" y="727"/>
                </a:lnTo>
                <a:lnTo>
                  <a:pt x="4028" y="0"/>
                </a:lnTo>
                <a:lnTo>
                  <a:pt x="0" y="0"/>
                </a:lnTo>
                <a:close/>
              </a:path>
            </a:pathLst>
          </a:custGeom>
          <a:solidFill>
            <a:srgbClr val="F18B17">
              <a:alpha val="84705"/>
            </a:srgbClr>
          </a:solidFill>
          <a:ln>
            <a:noFill/>
          </a:ln>
        </p:spPr>
        <p:txBody>
          <a:bodyPr spcFirstLastPara="1" wrap="square" lIns="59400" tIns="29681" rIns="59400" bIns="29681" anchor="t" anchorCtr="0">
            <a:noAutofit/>
          </a:bodyPr>
          <a:lstStyle/>
          <a:p>
            <a:pPr algn="ctr" defTabSz="685800" eaLnBrk="1" fontAlgn="auto" hangingPunct="1">
              <a:lnSpc>
                <a:spcPct val="150000"/>
              </a:lnSpc>
              <a:spcBef>
                <a:spcPts val="0"/>
              </a:spcBef>
              <a:spcAft>
                <a:spcPts val="0"/>
              </a:spcAft>
            </a:pPr>
            <a:r>
              <a:rPr lang="en-US" sz="7200" b="1" dirty="0">
                <a:solidFill>
                  <a:schemeClr val="bg1"/>
                </a:solidFill>
                <a:latin typeface="Museo 300" panose="02000000000000000000" pitchFamily="50" charset="0"/>
                <a:sym typeface="Arial" panose="020B0604020202020204"/>
              </a:rPr>
              <a:t>SOLUTION</a:t>
            </a:r>
            <a:endParaRPr sz="7200" b="1" dirty="0">
              <a:solidFill>
                <a:schemeClr val="bg1"/>
              </a:solidFill>
              <a:latin typeface="Museo 300" panose="02000000000000000000" pitchFamily="50" charset="0"/>
              <a:sym typeface="Arial" panose="020B0604020202020204"/>
            </a:endParaRPr>
          </a:p>
        </p:txBody>
      </p:sp>
      <p:pic>
        <p:nvPicPr>
          <p:cNvPr id="10" name="Picture 9"/>
          <p:cNvPicPr>
            <a:picLocks noChangeAspect="1"/>
          </p:cNvPicPr>
          <p:nvPr/>
        </p:nvPicPr>
        <p:blipFill>
          <a:blip r:embed="rId3"/>
          <a:stretch>
            <a:fillRect/>
          </a:stretch>
        </p:blipFill>
        <p:spPr>
          <a:xfrm>
            <a:off x="0" y="6121756"/>
            <a:ext cx="1324347" cy="710487"/>
          </a:xfrm>
          <a:prstGeom prst="rect">
            <a:avLst/>
          </a:prstGeom>
        </p:spPr>
      </p:pic>
      <p:sp>
        <p:nvSpPr>
          <p:cNvPr id="6" name="TextBox 5">
            <a:extLst>
              <a:ext uri="{FF2B5EF4-FFF2-40B4-BE49-F238E27FC236}">
                <a16:creationId xmlns:a16="http://schemas.microsoft.com/office/drawing/2014/main" id="{9AF6F07F-C518-4A59-A7EF-DAEAE733C0E9}"/>
              </a:ext>
            </a:extLst>
          </p:cNvPr>
          <p:cNvSpPr txBox="1"/>
          <p:nvPr/>
        </p:nvSpPr>
        <p:spPr>
          <a:xfrm>
            <a:off x="11658600" y="6516121"/>
            <a:ext cx="304800" cy="276999"/>
          </a:xfrm>
          <a:prstGeom prst="rect">
            <a:avLst/>
          </a:prstGeom>
          <a:noFill/>
        </p:spPr>
        <p:txBody>
          <a:bodyPr wrap="square" rtlCol="0">
            <a:spAutoFit/>
          </a:bodyPr>
          <a:lstStyle/>
          <a:p>
            <a:r>
              <a:rPr lang="en-US" sz="1200" dirty="0">
                <a:solidFill>
                  <a:schemeClr val="bg1"/>
                </a:solidFill>
              </a:rPr>
              <a:t>7</a:t>
            </a:r>
            <a:endParaRPr lang="en-IN" sz="1200" dirty="0"/>
          </a:p>
        </p:txBody>
      </p:sp>
    </p:spTree>
    <p:extLst>
      <p:ext uri="{BB962C8B-B14F-4D97-AF65-F5344CB8AC3E}">
        <p14:creationId xmlns:p14="http://schemas.microsoft.com/office/powerpoint/2010/main" val="325845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barn(inVertical)">
                                      <p:cBhvr>
                                        <p:cTn id="14"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6984-90C7-41F1-A7A1-D8F38574EB31}"/>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2BE8EF7B-02F3-4B02-86E0-FD1852296ACC}"/>
              </a:ext>
            </a:extLst>
          </p:cNvPr>
          <p:cNvSpPr>
            <a:spLocks noGrp="1"/>
          </p:cNvSpPr>
          <p:nvPr>
            <p:ph idx="1"/>
          </p:nvPr>
        </p:nvSpPr>
        <p:spPr/>
        <p:txBody>
          <a:bodyPr>
            <a:normAutofit/>
          </a:bodyPr>
          <a:lstStyle/>
          <a:p>
            <a:r>
              <a:rPr lang="en-US" dirty="0"/>
              <a:t>Our group propose solution to the Problem Statement addressed by the Application of Image Processing. </a:t>
            </a:r>
          </a:p>
          <a:p>
            <a:r>
              <a:rPr lang="en-US" dirty="0"/>
              <a:t>The vehicles are detected by the system through images instead of using electronic sensors embedded in the pavement. A camera will be placed alongside the traffic light. It will capture image sequences. </a:t>
            </a:r>
          </a:p>
          <a:p>
            <a:r>
              <a:rPr lang="en-US" dirty="0"/>
              <a:t>Image processing is a better technique to control the state change of the traffic light. It shows that it can decrease the Vehicle congestion and avoid the time being wasted by a green light on an empty road. </a:t>
            </a:r>
          </a:p>
          <a:p>
            <a:r>
              <a:rPr lang="en-US" dirty="0"/>
              <a:t>It is also more reliable in estimating vehicle presence because it uses actual traffic images. It visualizes the practicality, so it functions much better than those systems that rely on the detection of the vehicles metal content. </a:t>
            </a:r>
          </a:p>
          <a:p>
            <a:pPr marL="0" indent="0" algn="ctr">
              <a:buNone/>
            </a:pPr>
            <a:endParaRPr lang="en-IN" dirty="0"/>
          </a:p>
        </p:txBody>
      </p:sp>
      <p:sp>
        <p:nvSpPr>
          <p:cNvPr id="4" name="Slide Number Placeholder 3">
            <a:extLst>
              <a:ext uri="{FF2B5EF4-FFF2-40B4-BE49-F238E27FC236}">
                <a16:creationId xmlns:a16="http://schemas.microsoft.com/office/drawing/2014/main" id="{A4D3CB74-DE15-4D1F-9522-2EA8D4058240}"/>
              </a:ext>
            </a:extLst>
          </p:cNvPr>
          <p:cNvSpPr>
            <a:spLocks noGrp="1"/>
          </p:cNvSpPr>
          <p:nvPr>
            <p:ph type="sldNum" sz="quarter" idx="12"/>
          </p:nvPr>
        </p:nvSpPr>
        <p:spPr/>
        <p:txBody>
          <a:bodyPr/>
          <a:lstStyle/>
          <a:p>
            <a:pPr>
              <a:defRPr/>
            </a:pPr>
            <a:fld id="{7567225B-3001-4770-81AD-EA67E82D7225}" type="slidenum">
              <a:rPr lang="en-US" smtClean="0"/>
              <a:pPr>
                <a:defRPr/>
              </a:pPr>
              <a:t>8</a:t>
            </a:fld>
            <a:endParaRPr lang="en-US" dirty="0"/>
          </a:p>
        </p:txBody>
      </p:sp>
    </p:spTree>
    <p:extLst>
      <p:ext uri="{BB962C8B-B14F-4D97-AF65-F5344CB8AC3E}">
        <p14:creationId xmlns:p14="http://schemas.microsoft.com/office/powerpoint/2010/main" val="17427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4343400" y="5189912"/>
            <a:ext cx="51220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defTabSz="685800" eaLnBrk="1" fontAlgn="auto" hangingPunct="1">
              <a:spcBef>
                <a:spcPts val="0"/>
              </a:spcBef>
              <a:spcAft>
                <a:spcPts val="0"/>
              </a:spcAft>
            </a:pPr>
            <a:endParaRPr lang="en-US" altLang="en-US" sz="1350" dirty="0">
              <a:solidFill>
                <a:prstClr val="black"/>
              </a:solidFill>
            </a:endParaRPr>
          </a:p>
        </p:txBody>
      </p:sp>
      <p:sp>
        <p:nvSpPr>
          <p:cNvPr id="7" name="Subtitle 2"/>
          <p:cNvSpPr txBox="1">
            <a:spLocks noChangeArrowheads="1"/>
          </p:cNvSpPr>
          <p:nvPr/>
        </p:nvSpPr>
        <p:spPr bwMode="auto">
          <a:xfrm>
            <a:off x="1324347" y="6476999"/>
            <a:ext cx="10181853" cy="35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eaLnBrk="1" fontAlgn="auto" hangingPunct="1">
              <a:spcBef>
                <a:spcPts val="0"/>
              </a:spcBef>
              <a:spcAft>
                <a:spcPts val="0"/>
              </a:spcAft>
            </a:pPr>
            <a:r>
              <a:rPr lang="en-IN" sz="1050" b="1" dirty="0">
                <a:solidFill>
                  <a:srgbClr val="C00000"/>
                </a:solidFill>
                <a:latin typeface="Museo 300"/>
              </a:rPr>
              <a:t>An Autonomous Institution ,Affiliated to Visvesvaraya Technological University, Belagavi. Approved By AICTE, New Delhi. Recognized by UGC with 2(f) &amp; 12(B) status. Accredited by NBA and NAAC.</a:t>
            </a:r>
          </a:p>
        </p:txBody>
      </p:sp>
      <p:sp>
        <p:nvSpPr>
          <p:cNvPr id="15" name="Google Shape;149;p27"/>
          <p:cNvSpPr/>
          <p:nvPr/>
        </p:nvSpPr>
        <p:spPr>
          <a:xfrm>
            <a:off x="2297" y="2362200"/>
            <a:ext cx="12192000" cy="1988390"/>
          </a:xfrm>
          <a:custGeom>
            <a:avLst/>
            <a:gdLst/>
            <a:ahLst/>
            <a:cxnLst/>
            <a:rect l="l" t="t" r="r" b="b"/>
            <a:pathLst>
              <a:path w="4583" h="727" extrusionOk="0">
                <a:moveTo>
                  <a:pt x="0" y="0"/>
                </a:moveTo>
                <a:lnTo>
                  <a:pt x="0" y="727"/>
                </a:lnTo>
                <a:lnTo>
                  <a:pt x="4583" y="727"/>
                </a:lnTo>
                <a:lnTo>
                  <a:pt x="4028" y="0"/>
                </a:lnTo>
                <a:lnTo>
                  <a:pt x="0" y="0"/>
                </a:lnTo>
                <a:close/>
              </a:path>
            </a:pathLst>
          </a:custGeom>
          <a:solidFill>
            <a:srgbClr val="F18B17">
              <a:alpha val="84705"/>
            </a:srgbClr>
          </a:solidFill>
          <a:ln>
            <a:noFill/>
          </a:ln>
        </p:spPr>
        <p:txBody>
          <a:bodyPr spcFirstLastPara="1" wrap="square" lIns="59400" tIns="29681" rIns="59400" bIns="29681" anchor="t" anchorCtr="0">
            <a:noAutofit/>
          </a:bodyPr>
          <a:lstStyle/>
          <a:p>
            <a:pPr algn="ctr" defTabSz="685800" eaLnBrk="1" fontAlgn="auto" hangingPunct="1">
              <a:lnSpc>
                <a:spcPct val="150000"/>
              </a:lnSpc>
              <a:spcBef>
                <a:spcPts val="0"/>
              </a:spcBef>
              <a:spcAft>
                <a:spcPts val="0"/>
              </a:spcAft>
            </a:pPr>
            <a:r>
              <a:rPr lang="en-US" sz="7200" b="1" dirty="0">
                <a:solidFill>
                  <a:schemeClr val="bg1"/>
                </a:solidFill>
                <a:latin typeface="Museo 300" panose="02000000000000000000" pitchFamily="50" charset="0"/>
                <a:sym typeface="Arial" panose="020B0604020202020204"/>
              </a:rPr>
              <a:t>WHY DIP?</a:t>
            </a:r>
            <a:endParaRPr sz="7200" b="1" dirty="0">
              <a:solidFill>
                <a:schemeClr val="bg1"/>
              </a:solidFill>
              <a:latin typeface="Museo 300" panose="02000000000000000000" pitchFamily="50" charset="0"/>
              <a:sym typeface="Arial" panose="020B0604020202020204"/>
            </a:endParaRPr>
          </a:p>
        </p:txBody>
      </p:sp>
      <p:pic>
        <p:nvPicPr>
          <p:cNvPr id="10" name="Picture 9"/>
          <p:cNvPicPr>
            <a:picLocks noChangeAspect="1"/>
          </p:cNvPicPr>
          <p:nvPr/>
        </p:nvPicPr>
        <p:blipFill>
          <a:blip r:embed="rId3"/>
          <a:stretch>
            <a:fillRect/>
          </a:stretch>
        </p:blipFill>
        <p:spPr>
          <a:xfrm>
            <a:off x="0" y="6121756"/>
            <a:ext cx="1324347" cy="710487"/>
          </a:xfrm>
          <a:prstGeom prst="rect">
            <a:avLst/>
          </a:prstGeom>
        </p:spPr>
      </p:pic>
      <p:sp>
        <p:nvSpPr>
          <p:cNvPr id="6" name="TextBox 5">
            <a:extLst>
              <a:ext uri="{FF2B5EF4-FFF2-40B4-BE49-F238E27FC236}">
                <a16:creationId xmlns:a16="http://schemas.microsoft.com/office/drawing/2014/main" id="{9AF6F07F-C518-4A59-A7EF-DAEAE733C0E9}"/>
              </a:ext>
            </a:extLst>
          </p:cNvPr>
          <p:cNvSpPr txBox="1"/>
          <p:nvPr/>
        </p:nvSpPr>
        <p:spPr>
          <a:xfrm>
            <a:off x="11658600" y="6581001"/>
            <a:ext cx="304800" cy="276999"/>
          </a:xfrm>
          <a:prstGeom prst="rect">
            <a:avLst/>
          </a:prstGeom>
          <a:noFill/>
        </p:spPr>
        <p:txBody>
          <a:bodyPr wrap="square" rtlCol="0">
            <a:spAutoFit/>
          </a:bodyPr>
          <a:lstStyle/>
          <a:p>
            <a:r>
              <a:rPr lang="en-US" sz="1200" dirty="0">
                <a:solidFill>
                  <a:schemeClr val="bg1"/>
                </a:solidFill>
              </a:rPr>
              <a:t>9</a:t>
            </a:r>
            <a:endParaRPr lang="en-IN" sz="1200" dirty="0"/>
          </a:p>
        </p:txBody>
      </p:sp>
    </p:spTree>
    <p:extLst>
      <p:ext uri="{BB962C8B-B14F-4D97-AF65-F5344CB8AC3E}">
        <p14:creationId xmlns:p14="http://schemas.microsoft.com/office/powerpoint/2010/main" val="360191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barn(inVertical)">
                                      <p:cBhvr>
                                        <p:cTn id="14"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A631CEB6B7CC44EA7CEFE4F160AA493" ma:contentTypeVersion="4" ma:contentTypeDescription="Create a new document." ma:contentTypeScope="" ma:versionID="22586c6680f9ed8ea5c3fc38b46c7bf2">
  <xsd:schema xmlns:xsd="http://www.w3.org/2001/XMLSchema" xmlns:xs="http://www.w3.org/2001/XMLSchema" xmlns:p="http://schemas.microsoft.com/office/2006/metadata/properties" xmlns:ns2="4d184fcf-f226-4302-a71b-5e68ea5ac8d8" targetNamespace="http://schemas.microsoft.com/office/2006/metadata/properties" ma:root="true" ma:fieldsID="f4eebc6f4935cdf6ae004ad6f47f230e" ns2:_="">
    <xsd:import namespace="4d184fcf-f226-4302-a71b-5e68ea5ac8d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184fcf-f226-4302-a71b-5e68ea5ac8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926694-9ADC-4508-BC83-7E79F2D8D16A}">
  <ds:schemaRefs>
    <ds:schemaRef ds:uri="http://schemas.microsoft.com/sharepoint/v3/contenttype/forms"/>
  </ds:schemaRefs>
</ds:datastoreItem>
</file>

<file path=customXml/itemProps2.xml><?xml version="1.0" encoding="utf-8"?>
<ds:datastoreItem xmlns:ds="http://schemas.openxmlformats.org/officeDocument/2006/customXml" ds:itemID="{F7AB5CEC-09CE-4540-8A51-FBCEB71FB0F7}">
  <ds:schemaRefs>
    <ds:schemaRef ds:uri="http://schemas.microsoft.com/office/2006/metadata/contentType"/>
    <ds:schemaRef ds:uri="http://schemas.microsoft.com/office/2006/metadata/properties/metaAttributes"/>
    <ds:schemaRef ds:uri="http://www.w3.org/2000/xmlns/"/>
    <ds:schemaRef ds:uri="http://www.w3.org/2001/XMLSchema"/>
    <ds:schemaRef ds:uri="4d184fcf-f226-4302-a71b-5e68ea5ac8d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896AB-2841-4C13-A05C-4A2DC7938E47}">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4669</TotalTime>
  <Words>2538</Words>
  <Application>Microsoft Office PowerPoint</Application>
  <PresentationFormat>Widescreen</PresentationFormat>
  <Paragraphs>217</Paragraphs>
  <Slides>29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Calibri Light</vt:lpstr>
      <vt:lpstr>helvetica neue</vt:lpstr>
      <vt:lpstr>Museo 300</vt:lpstr>
      <vt:lpstr>Museo 700</vt:lpstr>
      <vt:lpstr>1_Office Theme</vt:lpstr>
      <vt:lpstr>Office Theme</vt:lpstr>
      <vt:lpstr>PowerPoint Presentation</vt:lpstr>
      <vt:lpstr>Content</vt:lpstr>
      <vt:lpstr>PowerPoint Presentation</vt:lpstr>
      <vt:lpstr>Abstract</vt:lpstr>
      <vt:lpstr>PowerPoint Presentation</vt:lpstr>
      <vt:lpstr>Problem Statement</vt:lpstr>
      <vt:lpstr>PowerPoint Presentation</vt:lpstr>
      <vt:lpstr>Solution</vt:lpstr>
      <vt:lpstr>PowerPoint Presentation</vt:lpstr>
      <vt:lpstr>Why Digital Image Processing?</vt:lpstr>
      <vt:lpstr>PowerPoint Presentation</vt:lpstr>
      <vt:lpstr>Algorithm</vt:lpstr>
      <vt:lpstr>Image Acquisition</vt:lpstr>
      <vt:lpstr>Image Resizing/Scaling</vt:lpstr>
      <vt:lpstr>Image Enhancement Contd…</vt:lpstr>
      <vt:lpstr>Edge Detection</vt:lpstr>
      <vt:lpstr>Canny Edge Detection Contd…`</vt:lpstr>
      <vt:lpstr>Canny Edge Detection Contd…</vt:lpstr>
      <vt:lpstr>Canny’s Edge Detection Contd…</vt:lpstr>
      <vt:lpstr>Canny’s Edge Detection Contd…</vt:lpstr>
      <vt:lpstr>Image Matching</vt:lpstr>
      <vt:lpstr>PowerPoint Presentation</vt:lpstr>
      <vt:lpstr>PowerPoint Presentation</vt:lpstr>
      <vt:lpstr>PowerPoint Presentation</vt:lpstr>
      <vt:lpstr>OUTPUT IMAGE OF BUSY LANE</vt:lpstr>
      <vt:lpstr>Output Image Of Busy Lane Contd..</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infosys</dc:creator>
  <cp:lastModifiedBy>GANESH BABU R</cp:lastModifiedBy>
  <cp:revision>1094</cp:revision>
  <dcterms:created xsi:type="dcterms:W3CDTF">2014-08-08T05:56:00Z</dcterms:created>
  <dcterms:modified xsi:type="dcterms:W3CDTF">2021-08-06T03:21:00Z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1033-11.2.0.9169</vt:lpwstr>
  </property>
  <property fmtid="{D5CDD505-2E9C-101B-9397-08002B2CF9AE}" pid="3" name="ContentTypeId">
    <vt:lpwstr>0x0101000A631CEB6B7CC44EA7CEFE4F160AA493</vt:lpwstr>
  </property>
</Properties>
</file>