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elegraf" charset="1" panose="00000500000000000000"/>
      <p:regular r:id="rId19"/>
    </p:embeddedFont>
    <p:embeddedFont>
      <p:font typeface="Helios" charset="1" panose="020B0504020202020204"/>
      <p:regular r:id="rId20"/>
    </p:embeddedFont>
    <p:embeddedFont>
      <p:font typeface="Klein Bold" charset="1" panose="02000503060000020004"/>
      <p:regular r:id="rId21"/>
    </p:embeddedFont>
    <p:embeddedFont>
      <p:font typeface="ITC Benguiat" charset="1" panose="02030603050306020704"/>
      <p:regular r:id="rId22"/>
    </p:embeddedFont>
    <p:embeddedFont>
      <p:font typeface="Perandory Condensed" charset="1" panose="00000000000000000000"/>
      <p:regular r:id="rId23"/>
    </p:embeddedFont>
    <p:embeddedFont>
      <p:font typeface="Aleo Bold" charset="1" panose="020F0802020204030203"/>
      <p:regular r:id="rId24"/>
    </p:embeddedFont>
    <p:embeddedFont>
      <p:font typeface="Sigher" charset="1" panose="00000000000000000000"/>
      <p:regular r:id="rId25"/>
    </p:embeddedFont>
    <p:embeddedFont>
      <p:font typeface="Bright Sunshine Caps" charset="1" panose="00000000000000000000"/>
      <p:regular r:id="rId26"/>
    </p:embeddedFont>
    <p:embeddedFont>
      <p:font typeface="Architects Daughter" charset="1" panose="00000000000000000000"/>
      <p:regular r:id="rId27"/>
    </p:embeddedFont>
    <p:embeddedFont>
      <p:font typeface="Lexend Deca"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329" y="32106"/>
            <a:ext cx="18419329" cy="10254894"/>
          </a:xfrm>
          <a:custGeom>
            <a:avLst/>
            <a:gdLst/>
            <a:ahLst/>
            <a:cxnLst/>
            <a:rect r="r" b="b" t="t" l="l"/>
            <a:pathLst>
              <a:path h="10254894" w="18419329">
                <a:moveTo>
                  <a:pt x="0" y="0"/>
                </a:moveTo>
                <a:lnTo>
                  <a:pt x="18419329" y="0"/>
                </a:lnTo>
                <a:lnTo>
                  <a:pt x="18419329" y="10254894"/>
                </a:lnTo>
                <a:lnTo>
                  <a:pt x="0" y="10254894"/>
                </a:lnTo>
                <a:lnTo>
                  <a:pt x="0" y="0"/>
                </a:lnTo>
                <a:close/>
              </a:path>
            </a:pathLst>
          </a:custGeom>
          <a:blipFill>
            <a:blip r:embed="rId2"/>
            <a:stretch>
              <a:fillRect l="0" t="-516" r="0" b="-516"/>
            </a:stretch>
          </a:blipFill>
        </p:spPr>
      </p:sp>
      <p:sp>
        <p:nvSpPr>
          <p:cNvPr name="Freeform 3" id="3"/>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9144000" y="8769858"/>
            <a:ext cx="3666277" cy="503682"/>
            <a:chOff x="0" y="0"/>
            <a:chExt cx="4888369" cy="671576"/>
          </a:xfrm>
        </p:grpSpPr>
        <p:grpSp>
          <p:nvGrpSpPr>
            <p:cNvPr name="Group 7" id="7"/>
            <p:cNvGrpSpPr/>
            <p:nvPr/>
          </p:nvGrpSpPr>
          <p:grpSpPr>
            <a:xfrm rot="0">
              <a:off x="803485" y="0"/>
              <a:ext cx="4084884" cy="671576"/>
              <a:chOff x="0" y="0"/>
              <a:chExt cx="806891" cy="132657"/>
            </a:xfrm>
          </p:grpSpPr>
          <p:sp>
            <p:nvSpPr>
              <p:cNvPr name="Freeform 8" id="8"/>
              <p:cNvSpPr/>
              <p:nvPr/>
            </p:nvSpPr>
            <p:spPr>
              <a:xfrm flipH="false" flipV="false" rot="0">
                <a:off x="0" y="0"/>
                <a:ext cx="806891" cy="132657"/>
              </a:xfrm>
              <a:custGeom>
                <a:avLst/>
                <a:gdLst/>
                <a:ahLst/>
                <a:cxnLst/>
                <a:rect r="r" b="b" t="t" l="l"/>
                <a:pathLst>
                  <a:path h="132657" w="806891">
                    <a:moveTo>
                      <a:pt x="66328" y="0"/>
                    </a:moveTo>
                    <a:lnTo>
                      <a:pt x="740562" y="0"/>
                    </a:lnTo>
                    <a:cubicBezTo>
                      <a:pt x="758154" y="0"/>
                      <a:pt x="775025" y="6988"/>
                      <a:pt x="787464" y="19427"/>
                    </a:cubicBezTo>
                    <a:cubicBezTo>
                      <a:pt x="799903" y="31866"/>
                      <a:pt x="806891" y="48737"/>
                      <a:pt x="806891" y="66328"/>
                    </a:cubicBezTo>
                    <a:lnTo>
                      <a:pt x="806891" y="66328"/>
                    </a:lnTo>
                    <a:cubicBezTo>
                      <a:pt x="806891" y="83920"/>
                      <a:pt x="799903" y="100791"/>
                      <a:pt x="787464" y="113230"/>
                    </a:cubicBezTo>
                    <a:cubicBezTo>
                      <a:pt x="775025" y="125669"/>
                      <a:pt x="758154" y="132657"/>
                      <a:pt x="740562" y="132657"/>
                    </a:cubicBezTo>
                    <a:lnTo>
                      <a:pt x="66328" y="132657"/>
                    </a:lnTo>
                    <a:cubicBezTo>
                      <a:pt x="48737" y="132657"/>
                      <a:pt x="31866" y="125669"/>
                      <a:pt x="19427" y="113230"/>
                    </a:cubicBezTo>
                    <a:cubicBezTo>
                      <a:pt x="6988" y="100791"/>
                      <a:pt x="0" y="83920"/>
                      <a:pt x="0" y="66328"/>
                    </a:cubicBezTo>
                    <a:lnTo>
                      <a:pt x="0" y="66328"/>
                    </a:lnTo>
                    <a:cubicBezTo>
                      <a:pt x="0" y="48737"/>
                      <a:pt x="6988" y="31866"/>
                      <a:pt x="19427" y="19427"/>
                    </a:cubicBezTo>
                    <a:cubicBezTo>
                      <a:pt x="31866" y="6988"/>
                      <a:pt x="48737" y="0"/>
                      <a:pt x="66328" y="0"/>
                    </a:cubicBezTo>
                    <a:close/>
                  </a:path>
                </a:pathLst>
              </a:custGeom>
              <a:solidFill>
                <a:srgbClr val="F4F4F4"/>
              </a:solidFill>
              <a:ln cap="rnd">
                <a:noFill/>
                <a:prstDash val="solid"/>
                <a:round/>
              </a:ln>
            </p:spPr>
          </p:sp>
          <p:sp>
            <p:nvSpPr>
              <p:cNvPr name="TextBox 9" id="9"/>
              <p:cNvSpPr txBox="true"/>
              <p:nvPr/>
            </p:nvSpPr>
            <p:spPr>
              <a:xfrm>
                <a:off x="0" y="-47625"/>
                <a:ext cx="806891" cy="180282"/>
              </a:xfrm>
              <a:prstGeom prst="rect">
                <a:avLst/>
              </a:prstGeom>
            </p:spPr>
            <p:txBody>
              <a:bodyPr anchor="ctr" rtlCol="false" tIns="127000" lIns="127000" bIns="127000" rIns="127000"/>
              <a:lstStyle/>
              <a:p>
                <a:pPr algn="ctr">
                  <a:lnSpc>
                    <a:spcPts val="2100"/>
                  </a:lnSpc>
                </a:pPr>
                <a:r>
                  <a:rPr lang="en-US" sz="1500">
                    <a:solidFill>
                      <a:srgbClr val="2A2E3A"/>
                    </a:solidFill>
                    <a:latin typeface="Telegraf"/>
                    <a:ea typeface="Telegraf"/>
                    <a:cs typeface="Telegraf"/>
                    <a:sym typeface="Telegraf"/>
                  </a:rPr>
                  <a:t>Manwith Modala</a:t>
                </a:r>
              </a:p>
            </p:txBody>
          </p:sp>
        </p:grpSp>
        <p:grpSp>
          <p:nvGrpSpPr>
            <p:cNvPr name="Group 10" id="10"/>
            <p:cNvGrpSpPr/>
            <p:nvPr/>
          </p:nvGrpSpPr>
          <p:grpSpPr>
            <a:xfrm rot="0">
              <a:off x="0" y="0"/>
              <a:ext cx="651256" cy="65125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F4F4"/>
              </a:solidFill>
              <a:ln cap="sq">
                <a:noFill/>
                <a:prstDash val="solid"/>
                <a:miter/>
              </a:ln>
            </p:spPr>
          </p:sp>
          <p:sp>
            <p:nvSpPr>
              <p:cNvPr name="TextBox 12" id="12"/>
              <p:cNvSpPr txBox="true"/>
              <p:nvPr/>
            </p:nvSpPr>
            <p:spPr>
              <a:xfrm>
                <a:off x="76200" y="47625"/>
                <a:ext cx="660400" cy="688975"/>
              </a:xfrm>
              <a:prstGeom prst="rect">
                <a:avLst/>
              </a:prstGeom>
            </p:spPr>
            <p:txBody>
              <a:bodyPr anchor="ctr" rtlCol="false" tIns="28893" lIns="28893" bIns="28893" rIns="28893"/>
              <a:lstStyle/>
              <a:p>
                <a:pPr algn="ctr">
                  <a:lnSpc>
                    <a:spcPts val="2067"/>
                  </a:lnSpc>
                </a:pPr>
              </a:p>
            </p:txBody>
          </p:sp>
        </p:grpSp>
        <p:sp>
          <p:nvSpPr>
            <p:cNvPr name="Freeform 13" id="13"/>
            <p:cNvSpPr/>
            <p:nvPr/>
          </p:nvSpPr>
          <p:spPr>
            <a:xfrm flipH="false" flipV="false" rot="0">
              <a:off x="192570" y="192570"/>
              <a:ext cx="266117" cy="266117"/>
            </a:xfrm>
            <a:custGeom>
              <a:avLst/>
              <a:gdLst/>
              <a:ahLst/>
              <a:cxnLst/>
              <a:rect r="r" b="b" t="t" l="l"/>
              <a:pathLst>
                <a:path h="266117" w="266117">
                  <a:moveTo>
                    <a:pt x="0" y="0"/>
                  </a:moveTo>
                  <a:lnTo>
                    <a:pt x="266116" y="0"/>
                  </a:lnTo>
                  <a:lnTo>
                    <a:pt x="266116" y="266116"/>
                  </a:lnTo>
                  <a:lnTo>
                    <a:pt x="0" y="2661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14" id="14"/>
          <p:cNvSpPr/>
          <p:nvPr/>
        </p:nvSpPr>
        <p:spPr>
          <a:xfrm flipH="false" flipV="false" rot="0">
            <a:off x="755509" y="941006"/>
            <a:ext cx="987845" cy="987845"/>
          </a:xfrm>
          <a:custGeom>
            <a:avLst/>
            <a:gdLst/>
            <a:ahLst/>
            <a:cxnLst/>
            <a:rect r="r" b="b" t="t" l="l"/>
            <a:pathLst>
              <a:path h="987845" w="987845">
                <a:moveTo>
                  <a:pt x="0" y="0"/>
                </a:moveTo>
                <a:lnTo>
                  <a:pt x="987846" y="0"/>
                </a:lnTo>
                <a:lnTo>
                  <a:pt x="987846" y="987846"/>
                </a:lnTo>
                <a:lnTo>
                  <a:pt x="0" y="987846"/>
                </a:lnTo>
                <a:lnTo>
                  <a:pt x="0" y="0"/>
                </a:lnTo>
                <a:close/>
              </a:path>
            </a:pathLst>
          </a:custGeom>
          <a:blipFill>
            <a:blip r:embed="rId7"/>
            <a:stretch>
              <a:fillRect l="0" t="0" r="0" b="0"/>
            </a:stretch>
          </a:blipFill>
        </p:spPr>
      </p:sp>
      <p:sp>
        <p:nvSpPr>
          <p:cNvPr name="TextBox 15" id="15"/>
          <p:cNvSpPr txBox="true"/>
          <p:nvPr/>
        </p:nvSpPr>
        <p:spPr>
          <a:xfrm rot="0">
            <a:off x="1868485" y="1208249"/>
            <a:ext cx="3862833" cy="405735"/>
          </a:xfrm>
          <a:prstGeom prst="rect">
            <a:avLst/>
          </a:prstGeom>
        </p:spPr>
        <p:txBody>
          <a:bodyPr anchor="t" rtlCol="false" tIns="0" lIns="0" bIns="0" rIns="0">
            <a:spAutoFit/>
          </a:bodyPr>
          <a:lstStyle/>
          <a:p>
            <a:pPr algn="l">
              <a:lnSpc>
                <a:spcPts val="3361"/>
              </a:lnSpc>
              <a:spcBef>
                <a:spcPct val="0"/>
              </a:spcBef>
            </a:pPr>
            <a:r>
              <a:rPr lang="en-US" sz="2401">
                <a:solidFill>
                  <a:srgbClr val="F4F4F4"/>
                </a:solidFill>
                <a:latin typeface="Helios"/>
                <a:ea typeface="Helios"/>
                <a:cs typeface="Helios"/>
                <a:sym typeface="Helios"/>
              </a:rPr>
              <a:t>CODE BASICS</a:t>
            </a:r>
          </a:p>
        </p:txBody>
      </p:sp>
      <p:sp>
        <p:nvSpPr>
          <p:cNvPr name="TextBox 16" id="16"/>
          <p:cNvSpPr txBox="true"/>
          <p:nvPr/>
        </p:nvSpPr>
        <p:spPr>
          <a:xfrm rot="0">
            <a:off x="9144000" y="3315306"/>
            <a:ext cx="8115300" cy="2924175"/>
          </a:xfrm>
          <a:prstGeom prst="rect">
            <a:avLst/>
          </a:prstGeom>
        </p:spPr>
        <p:txBody>
          <a:bodyPr anchor="t" rtlCol="false" tIns="0" lIns="0" bIns="0" rIns="0">
            <a:spAutoFit/>
          </a:bodyPr>
          <a:lstStyle/>
          <a:p>
            <a:pPr algn="l">
              <a:lnSpc>
                <a:spcPts val="7679"/>
              </a:lnSpc>
            </a:pPr>
            <a:r>
              <a:rPr lang="en-US" sz="6399" b="true">
                <a:solidFill>
                  <a:srgbClr val="F4F4F4"/>
                </a:solidFill>
                <a:latin typeface="Klein Bold"/>
                <a:ea typeface="Klein Bold"/>
                <a:cs typeface="Klein Bold"/>
                <a:sym typeface="Klein Bold"/>
              </a:rPr>
              <a:t>STRATEGIC INSIGHTS FOR</a:t>
            </a:r>
            <a:r>
              <a:rPr lang="en-US" sz="6399" b="true">
                <a:solidFill>
                  <a:srgbClr val="718BAB"/>
                </a:solidFill>
                <a:latin typeface="Klein Bold"/>
                <a:ea typeface="Klein Bold"/>
                <a:cs typeface="Klein Bold"/>
                <a:sym typeface="Klein Bold"/>
              </a:rPr>
              <a:t> OTT DOMAIN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64140"/>
          </a:xfrm>
          <a:custGeom>
            <a:avLst/>
            <a:gdLst/>
            <a:ahLst/>
            <a:cxnLst/>
            <a:rect r="r" b="b" t="t" l="l"/>
            <a:pathLst>
              <a:path h="10264140" w="18288000">
                <a:moveTo>
                  <a:pt x="0" y="0"/>
                </a:moveTo>
                <a:lnTo>
                  <a:pt x="18288000" y="0"/>
                </a:lnTo>
                <a:lnTo>
                  <a:pt x="18288000" y="10264140"/>
                </a:lnTo>
                <a:lnTo>
                  <a:pt x="0" y="10264140"/>
                </a:lnTo>
                <a:lnTo>
                  <a:pt x="0" y="0"/>
                </a:lnTo>
                <a:close/>
              </a:path>
            </a:pathLst>
          </a:custGeom>
          <a:blipFill>
            <a:blip r:embed="rId2"/>
            <a:stretch>
              <a:fillRect l="-223"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712401" y="1146721"/>
            <a:ext cx="16253712" cy="1654692"/>
          </a:xfrm>
          <a:prstGeom prst="rect">
            <a:avLst/>
          </a:prstGeom>
        </p:spPr>
        <p:txBody>
          <a:bodyPr anchor="t" rtlCol="false" tIns="0" lIns="0" bIns="0" rIns="0">
            <a:spAutoFit/>
          </a:bodyPr>
          <a:lstStyle/>
          <a:p>
            <a:pPr algn="ctr">
              <a:lnSpc>
                <a:spcPts val="10546"/>
              </a:lnSpc>
            </a:pPr>
            <a:r>
              <a:rPr lang="en-US" sz="13521" spc="-135">
                <a:solidFill>
                  <a:srgbClr val="718BAB"/>
                </a:solidFill>
                <a:latin typeface="Perandory Condensed"/>
                <a:ea typeface="Perandory Condensed"/>
                <a:cs typeface="Perandory Condensed"/>
                <a:sym typeface="Perandory Condensed"/>
              </a:rPr>
              <a:t>Key metrics</a:t>
            </a:r>
          </a:p>
        </p:txBody>
      </p:sp>
      <p:sp>
        <p:nvSpPr>
          <p:cNvPr name="TextBox 4" id="4"/>
          <p:cNvSpPr txBox="true"/>
          <p:nvPr/>
        </p:nvSpPr>
        <p:spPr>
          <a:xfrm rot="0">
            <a:off x="1999685" y="3180932"/>
            <a:ext cx="14801998" cy="5636895"/>
          </a:xfrm>
          <a:prstGeom prst="rect">
            <a:avLst/>
          </a:prstGeom>
        </p:spPr>
        <p:txBody>
          <a:bodyPr anchor="t" rtlCol="false" tIns="0" lIns="0" bIns="0" rIns="0">
            <a:spAutoFit/>
          </a:bodyPr>
          <a:lstStyle/>
          <a:p>
            <a:pPr algn="l">
              <a:lnSpc>
                <a:spcPts val="4950"/>
              </a:lnSpc>
            </a:pPr>
            <a:r>
              <a:rPr lang="en-US" b="true" sz="3300" spc="49">
                <a:solidFill>
                  <a:srgbClr val="FFFFFF"/>
                </a:solidFill>
                <a:latin typeface="Aleo Bold"/>
                <a:ea typeface="Aleo Bold"/>
                <a:cs typeface="Aleo Bold"/>
                <a:sym typeface="Aleo Bold"/>
              </a:rPr>
              <a:t>📌 Active Users (%) – Monthly active users (MAU) vs. total subscribers.</a:t>
            </a:r>
          </a:p>
          <a:p>
            <a:pPr algn="l">
              <a:lnSpc>
                <a:spcPts val="4950"/>
              </a:lnSpc>
            </a:pPr>
            <a:r>
              <a:rPr lang="en-US" b="true" sz="3300" spc="49">
                <a:solidFill>
                  <a:srgbClr val="FFFFFF"/>
                </a:solidFill>
                <a:latin typeface="Aleo Bold"/>
                <a:ea typeface="Aleo Bold"/>
                <a:cs typeface="Aleo Bold"/>
                <a:sym typeface="Aleo Bold"/>
              </a:rPr>
              <a:t>📌 Inactive Users (%) – Users with minimal/no engagement for the past 30+ days.</a:t>
            </a:r>
          </a:p>
          <a:p>
            <a:pPr algn="l">
              <a:lnSpc>
                <a:spcPts val="4950"/>
              </a:lnSpc>
            </a:pPr>
            <a:r>
              <a:rPr lang="en-US" b="true" sz="3300" spc="49">
                <a:solidFill>
                  <a:srgbClr val="FFFFFF"/>
                </a:solidFill>
                <a:latin typeface="Aleo Bold"/>
                <a:ea typeface="Aleo Bold"/>
                <a:cs typeface="Aleo Bold"/>
                <a:sym typeface="Aleo Bold"/>
              </a:rPr>
              <a:t>📌 Average Watch Time (hrs/user) – Time spent per user on the platform.</a:t>
            </a:r>
          </a:p>
          <a:p>
            <a:pPr algn="l">
              <a:lnSpc>
                <a:spcPts val="4950"/>
              </a:lnSpc>
            </a:pPr>
            <a:r>
              <a:rPr lang="en-US" b="true" sz="3300" spc="49">
                <a:solidFill>
                  <a:srgbClr val="FFFFFF"/>
                </a:solidFill>
                <a:latin typeface="Aleo Bold"/>
                <a:ea typeface="Aleo Bold"/>
                <a:cs typeface="Aleo Bold"/>
                <a:sym typeface="Aleo Bold"/>
              </a:rPr>
              <a:t>📌 Retention Rate (%) – Users who continued their subscription over time.</a:t>
            </a:r>
          </a:p>
          <a:p>
            <a:pPr algn="l">
              <a:lnSpc>
                <a:spcPts val="4950"/>
              </a:lnSpc>
            </a:pPr>
            <a:r>
              <a:rPr lang="en-US" sz="3300" spc="49" b="true">
                <a:solidFill>
                  <a:srgbClr val="FFFFFF"/>
                </a:solidFill>
                <a:latin typeface="Aleo Bold"/>
                <a:ea typeface="Aleo Bold"/>
                <a:cs typeface="Aleo Bold"/>
                <a:sym typeface="Aleo Bold"/>
              </a:rPr>
              <a:t>📌 Churn Rate (%) – Users who canceled or downgraded their plans.</a:t>
            </a:r>
          </a:p>
          <a:p>
            <a:pPr algn="l">
              <a:lnSpc>
                <a:spcPts val="4950"/>
              </a:lnSpc>
            </a:pPr>
            <a:r>
              <a:rPr lang="en-US" sz="3300" spc="49" b="true">
                <a:solidFill>
                  <a:srgbClr val="FFFFFF"/>
                </a:solidFill>
                <a:latin typeface="Aleo Bold"/>
                <a:ea typeface="Aleo Bold"/>
                <a:cs typeface="Aleo Bold"/>
                <a:sym typeface="Aleo Bold"/>
              </a:rPr>
              <a:t>📌 Total Subscribers – Number of users across all plans.</a:t>
            </a:r>
          </a:p>
          <a:p>
            <a:pPr algn="l">
              <a:lnSpc>
                <a:spcPts val="4950"/>
              </a:lnSpc>
            </a:pPr>
            <a:r>
              <a:rPr lang="en-US" b="true" sz="3300" spc="49">
                <a:solidFill>
                  <a:srgbClr val="FFFFFF"/>
                </a:solidFill>
                <a:latin typeface="Aleo Bold"/>
                <a:ea typeface="Aleo Bold"/>
                <a:cs typeface="Aleo Bold"/>
                <a:sym typeface="Aleo Bold"/>
              </a:rPr>
              <a:t>📌 Plan Transition Rate (%) – % of users upgrading/downgrading their plans.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329" y="32106"/>
            <a:ext cx="18419329" cy="10254894"/>
          </a:xfrm>
          <a:custGeom>
            <a:avLst/>
            <a:gdLst/>
            <a:ahLst/>
            <a:cxnLst/>
            <a:rect r="r" b="b" t="t" l="l"/>
            <a:pathLst>
              <a:path h="10254894" w="18419329">
                <a:moveTo>
                  <a:pt x="0" y="0"/>
                </a:moveTo>
                <a:lnTo>
                  <a:pt x="18419329" y="0"/>
                </a:lnTo>
                <a:lnTo>
                  <a:pt x="18419329" y="10254894"/>
                </a:lnTo>
                <a:lnTo>
                  <a:pt x="0" y="10254894"/>
                </a:lnTo>
                <a:lnTo>
                  <a:pt x="0" y="0"/>
                </a:lnTo>
                <a:close/>
              </a:path>
            </a:pathLst>
          </a:custGeom>
          <a:blipFill>
            <a:blip r:embed="rId2"/>
            <a:stretch>
              <a:fillRect l="0" t="-516" r="0" b="-516"/>
            </a:stretch>
          </a:blipFill>
        </p:spPr>
      </p:sp>
      <p:sp>
        <p:nvSpPr>
          <p:cNvPr name="Freeform 3" id="3"/>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3">
              <a:alphaModFix amt="30000"/>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755509" y="941006"/>
            <a:ext cx="987845" cy="987845"/>
          </a:xfrm>
          <a:custGeom>
            <a:avLst/>
            <a:gdLst/>
            <a:ahLst/>
            <a:cxnLst/>
            <a:rect r="r" b="b" t="t" l="l"/>
            <a:pathLst>
              <a:path h="987845" w="987845">
                <a:moveTo>
                  <a:pt x="0" y="0"/>
                </a:moveTo>
                <a:lnTo>
                  <a:pt x="987846" y="0"/>
                </a:lnTo>
                <a:lnTo>
                  <a:pt x="987846" y="987846"/>
                </a:lnTo>
                <a:lnTo>
                  <a:pt x="0" y="987846"/>
                </a:lnTo>
                <a:lnTo>
                  <a:pt x="0" y="0"/>
                </a:lnTo>
                <a:close/>
              </a:path>
            </a:pathLst>
          </a:custGeom>
          <a:blipFill>
            <a:blip r:embed="rId5"/>
            <a:stretch>
              <a:fillRect l="0" t="0" r="0" b="0"/>
            </a:stretch>
          </a:blipFill>
        </p:spPr>
      </p:sp>
      <p:sp>
        <p:nvSpPr>
          <p:cNvPr name="TextBox 7" id="7"/>
          <p:cNvSpPr txBox="true"/>
          <p:nvPr/>
        </p:nvSpPr>
        <p:spPr>
          <a:xfrm rot="0">
            <a:off x="1868485" y="1208249"/>
            <a:ext cx="3862833" cy="405735"/>
          </a:xfrm>
          <a:prstGeom prst="rect">
            <a:avLst/>
          </a:prstGeom>
        </p:spPr>
        <p:txBody>
          <a:bodyPr anchor="t" rtlCol="false" tIns="0" lIns="0" bIns="0" rIns="0">
            <a:spAutoFit/>
          </a:bodyPr>
          <a:lstStyle/>
          <a:p>
            <a:pPr algn="l">
              <a:lnSpc>
                <a:spcPts val="3361"/>
              </a:lnSpc>
              <a:spcBef>
                <a:spcPct val="0"/>
              </a:spcBef>
            </a:pPr>
            <a:r>
              <a:rPr lang="en-US" sz="2401">
                <a:solidFill>
                  <a:srgbClr val="F4F4F4"/>
                </a:solidFill>
                <a:latin typeface="Helios"/>
                <a:ea typeface="Helios"/>
                <a:cs typeface="Helios"/>
                <a:sym typeface="Helios"/>
              </a:rPr>
              <a:t>CODE BASICS</a:t>
            </a:r>
          </a:p>
        </p:txBody>
      </p:sp>
      <p:sp>
        <p:nvSpPr>
          <p:cNvPr name="TextBox 8" id="8"/>
          <p:cNvSpPr txBox="true"/>
          <p:nvPr/>
        </p:nvSpPr>
        <p:spPr>
          <a:xfrm rot="0">
            <a:off x="6449952" y="1613984"/>
            <a:ext cx="8115300" cy="1095375"/>
          </a:xfrm>
          <a:prstGeom prst="rect">
            <a:avLst/>
          </a:prstGeom>
        </p:spPr>
        <p:txBody>
          <a:bodyPr anchor="t" rtlCol="false" tIns="0" lIns="0" bIns="0" rIns="0">
            <a:spAutoFit/>
          </a:bodyPr>
          <a:lstStyle/>
          <a:p>
            <a:pPr algn="ctr">
              <a:lnSpc>
                <a:spcPts val="8639"/>
              </a:lnSpc>
            </a:pPr>
            <a:r>
              <a:rPr lang="en-US" sz="7199" b="true">
                <a:solidFill>
                  <a:srgbClr val="F4F4F4"/>
                </a:solidFill>
                <a:latin typeface="Klein Bold"/>
                <a:ea typeface="Klein Bold"/>
                <a:cs typeface="Klein Bold"/>
                <a:sym typeface="Klein Bold"/>
              </a:rPr>
              <a:t>CON</a:t>
            </a:r>
            <a:r>
              <a:rPr lang="en-US" sz="7199" b="true">
                <a:solidFill>
                  <a:srgbClr val="153969"/>
                </a:solidFill>
                <a:latin typeface="Klein Bold"/>
                <a:ea typeface="Klein Bold"/>
                <a:cs typeface="Klein Bold"/>
                <a:sym typeface="Klein Bold"/>
              </a:rPr>
              <a:t>CLU</a:t>
            </a:r>
            <a:r>
              <a:rPr lang="en-US" sz="7199" b="true">
                <a:solidFill>
                  <a:srgbClr val="718BAB"/>
                </a:solidFill>
                <a:latin typeface="Klein Bold"/>
                <a:ea typeface="Klein Bold"/>
                <a:cs typeface="Klein Bold"/>
                <a:sym typeface="Klein Bold"/>
              </a:rPr>
              <a:t>SION</a:t>
            </a:r>
          </a:p>
        </p:txBody>
      </p:sp>
      <p:sp>
        <p:nvSpPr>
          <p:cNvPr name="TextBox 9" id="9"/>
          <p:cNvSpPr txBox="true"/>
          <p:nvPr/>
        </p:nvSpPr>
        <p:spPr>
          <a:xfrm rot="0">
            <a:off x="4478304" y="2809780"/>
            <a:ext cx="12780996" cy="7102475"/>
          </a:xfrm>
          <a:prstGeom prst="rect">
            <a:avLst/>
          </a:prstGeom>
        </p:spPr>
        <p:txBody>
          <a:bodyPr anchor="t" rtlCol="false" tIns="0" lIns="0" bIns="0" rIns="0">
            <a:spAutoFit/>
          </a:bodyPr>
          <a:lstStyle/>
          <a:p>
            <a:pPr algn="l">
              <a:lnSpc>
                <a:spcPts val="2759"/>
              </a:lnSpc>
            </a:pPr>
            <a:r>
              <a:rPr lang="en-US" sz="2399">
                <a:solidFill>
                  <a:srgbClr val="FFFFFF"/>
                </a:solidFill>
                <a:latin typeface="Sigher"/>
                <a:ea typeface="Sigher"/>
                <a:cs typeface="Sigher"/>
                <a:sym typeface="Sigher"/>
              </a:rPr>
              <a:t>The OTT Platform Merger Analysis provided critical insights into user engagement, subscription trends, and revenue performance. By analyzing upgrades, downgrades, and user retention patterns, we identified key areas for improvement and growth.</a:t>
            </a:r>
          </a:p>
          <a:p>
            <a:pPr algn="l">
              <a:lnSpc>
                <a:spcPts val="2989"/>
              </a:lnSpc>
            </a:pPr>
          </a:p>
          <a:p>
            <a:pPr algn="l">
              <a:lnSpc>
                <a:spcPts val="3449"/>
              </a:lnSpc>
            </a:pPr>
            <a:r>
              <a:rPr lang="en-US" sz="2999">
                <a:solidFill>
                  <a:srgbClr val="D0A933"/>
                </a:solidFill>
                <a:latin typeface="Bright Sunshine Caps"/>
                <a:ea typeface="Bright Sunshine Caps"/>
                <a:cs typeface="Bright Sunshine Caps"/>
                <a:sym typeface="Bright Sunshine Caps"/>
              </a:rPr>
              <a:t>  </a:t>
            </a:r>
            <a:r>
              <a:rPr lang="en-US" sz="2999">
                <a:solidFill>
                  <a:srgbClr val="D0A933"/>
                </a:solidFill>
                <a:latin typeface="Bright Sunshine Caps"/>
                <a:ea typeface="Bright Sunshine Caps"/>
                <a:cs typeface="Bright Sunshine Caps"/>
                <a:sym typeface="Bright Sunshine Caps"/>
              </a:rPr>
              <a:t>Key Takeaways:</a:t>
            </a:r>
          </a:p>
          <a:p>
            <a:pPr algn="l">
              <a:lnSpc>
                <a:spcPts val="3449"/>
              </a:lnSpc>
            </a:pPr>
          </a:p>
          <a:p>
            <a:pPr algn="l" marL="518158" indent="-259079" lvl="1">
              <a:lnSpc>
                <a:spcPts val="2759"/>
              </a:lnSpc>
              <a:buAutoNum type="arabicPeriod" startAt="1"/>
            </a:pPr>
            <a:r>
              <a:rPr lang="en-US" sz="2399">
                <a:solidFill>
                  <a:srgbClr val="FFFFFF"/>
                </a:solidFill>
                <a:latin typeface="Architects Daughter"/>
                <a:ea typeface="Architects Daughter"/>
                <a:cs typeface="Architects Daughter"/>
                <a:sym typeface="Architects Daughter"/>
              </a:rPr>
              <a:t>Enhancing Engagement: Strategies were proposed to convert inactive users into active subscribers through personalized recommendations and targeted campaigns.</a:t>
            </a:r>
          </a:p>
          <a:p>
            <a:pPr algn="l" marL="518158" indent="-259079" lvl="1">
              <a:lnSpc>
                <a:spcPts val="2759"/>
              </a:lnSpc>
              <a:buAutoNum type="arabicPeriod" startAt="1"/>
            </a:pPr>
            <a:r>
              <a:rPr lang="en-US" sz="2399">
                <a:solidFill>
                  <a:srgbClr val="FFFFFF"/>
                </a:solidFill>
                <a:latin typeface="Architects Daughter"/>
                <a:ea typeface="Architects Daughter"/>
                <a:cs typeface="Architects Daughter"/>
                <a:sym typeface="Architects Daughter"/>
              </a:rPr>
              <a:t>Optimizing Revenue: A refined pricing strategy was suggested to balance affordability and profitability while encouraging plan upgrades.</a:t>
            </a:r>
          </a:p>
          <a:p>
            <a:pPr algn="l" marL="518158" indent="-259079" lvl="1">
              <a:lnSpc>
                <a:spcPts val="2759"/>
              </a:lnSpc>
              <a:buAutoNum type="arabicPeriod" startAt="1"/>
            </a:pPr>
            <a:r>
              <a:rPr lang="en-US" sz="2399">
                <a:solidFill>
                  <a:srgbClr val="FFFFFF"/>
                </a:solidFill>
                <a:latin typeface="Architects Daughter"/>
                <a:ea typeface="Architects Daughter"/>
                <a:cs typeface="Architects Daughter"/>
                <a:sym typeface="Architects Daughter"/>
              </a:rPr>
              <a:t>Expanding Reach: Potential telecom partnerships were explored to boost subscriber acquisition in both urban and rural markets.</a:t>
            </a:r>
          </a:p>
          <a:p>
            <a:pPr algn="l" marL="518158" indent="-259079" lvl="1">
              <a:lnSpc>
                <a:spcPts val="2759"/>
              </a:lnSpc>
              <a:buAutoNum type="arabicPeriod" startAt="1"/>
            </a:pPr>
            <a:r>
              <a:rPr lang="en-US" sz="2399">
                <a:solidFill>
                  <a:srgbClr val="FFFFFF"/>
                </a:solidFill>
                <a:latin typeface="Architects Daughter"/>
                <a:ea typeface="Architects Daughter"/>
                <a:cs typeface="Architects Daughter"/>
                <a:sym typeface="Architects Daughter"/>
              </a:rPr>
              <a:t>AI-Driven Personalization: Leveraging AI and machine learning to improve content discovery, enhance recommendations, and drive higher watch time.</a:t>
            </a:r>
          </a:p>
          <a:p>
            <a:pPr algn="l" marL="518158" indent="-259079" lvl="1">
              <a:lnSpc>
                <a:spcPts val="2759"/>
              </a:lnSpc>
              <a:buAutoNum type="arabicPeriod" startAt="1"/>
            </a:pPr>
            <a:r>
              <a:rPr lang="en-US" sz="2399">
                <a:solidFill>
                  <a:srgbClr val="FFFFFF"/>
                </a:solidFill>
                <a:latin typeface="Architects Daughter"/>
                <a:ea typeface="Architects Daughter"/>
                <a:cs typeface="Architects Daughter"/>
                <a:sym typeface="Architects Daughter"/>
              </a:rPr>
              <a:t>Brand Positioning: Suggested influencer-driven marketing campaigns and a strong brand ambassador to establish the merged platform as India's leading OTT provider.</a:t>
            </a:r>
          </a:p>
          <a:p>
            <a:pPr algn="l" marL="518158" indent="-259079" lvl="1">
              <a:lnSpc>
                <a:spcPts val="2759"/>
              </a:lnSpc>
              <a:buAutoNum type="arabicPeriod" startAt="1"/>
            </a:pPr>
            <a:r>
              <a:rPr lang="en-US" sz="2399">
                <a:solidFill>
                  <a:srgbClr val="FFFFFF"/>
                </a:solidFill>
                <a:latin typeface="Architects Daughter"/>
                <a:ea typeface="Architects Daughter"/>
                <a:cs typeface="Architects Daughter"/>
                <a:sym typeface="Architects Daughter"/>
              </a:rPr>
              <a:t>This analysis serves as a data-driven roadmap for improving platform performance, increasing user retention, and strengthening market competitiveness in the evolving OTT landscape.</a:t>
            </a:r>
          </a:p>
          <a:p>
            <a:pPr algn="l">
              <a:lnSpc>
                <a:spcPts val="298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61292"/>
          </a:xfrm>
          <a:custGeom>
            <a:avLst/>
            <a:gdLst/>
            <a:ahLst/>
            <a:cxnLst/>
            <a:rect r="r" b="b" t="t" l="l"/>
            <a:pathLst>
              <a:path h="10261292" w="18288000">
                <a:moveTo>
                  <a:pt x="0" y="0"/>
                </a:moveTo>
                <a:lnTo>
                  <a:pt x="18288000" y="0"/>
                </a:lnTo>
                <a:lnTo>
                  <a:pt x="18288000" y="10261292"/>
                </a:lnTo>
                <a:lnTo>
                  <a:pt x="0" y="10261292"/>
                </a:lnTo>
                <a:lnTo>
                  <a:pt x="0" y="0"/>
                </a:lnTo>
                <a:close/>
              </a:path>
            </a:pathLst>
          </a:custGeom>
          <a:blipFill>
            <a:blip r:embed="rId2"/>
            <a:stretch>
              <a:fillRect l="-16939" t="0" r="-11314" b="-28574"/>
            </a:stretch>
          </a:blipFill>
        </p:spPr>
      </p:sp>
      <p:sp>
        <p:nvSpPr>
          <p:cNvPr name="Freeform 3" id="3"/>
          <p:cNvSpPr/>
          <p:nvPr/>
        </p:nvSpPr>
        <p:spPr>
          <a:xfrm flipH="false" flipV="false" rot="0">
            <a:off x="0" y="6172200"/>
            <a:ext cx="3120887" cy="4114800"/>
          </a:xfrm>
          <a:custGeom>
            <a:avLst/>
            <a:gdLst/>
            <a:ahLst/>
            <a:cxnLst/>
            <a:rect r="r" b="b" t="t" l="l"/>
            <a:pathLst>
              <a:path h="4114800" w="3120887">
                <a:moveTo>
                  <a:pt x="0" y="0"/>
                </a:moveTo>
                <a:lnTo>
                  <a:pt x="3120887" y="0"/>
                </a:lnTo>
                <a:lnTo>
                  <a:pt x="312088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400000">
            <a:off x="496957" y="-496957"/>
            <a:ext cx="3120887" cy="4114800"/>
          </a:xfrm>
          <a:custGeom>
            <a:avLst/>
            <a:gdLst/>
            <a:ahLst/>
            <a:cxnLst/>
            <a:rect r="r" b="b" t="t" l="l"/>
            <a:pathLst>
              <a:path h="4114800" w="3120887">
                <a:moveTo>
                  <a:pt x="0" y="0"/>
                </a:moveTo>
                <a:lnTo>
                  <a:pt x="3120886" y="0"/>
                </a:lnTo>
                <a:lnTo>
                  <a:pt x="312088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15167113" y="0"/>
            <a:ext cx="3120887" cy="4114800"/>
          </a:xfrm>
          <a:custGeom>
            <a:avLst/>
            <a:gdLst/>
            <a:ahLst/>
            <a:cxnLst/>
            <a:rect r="r" b="b" t="t" l="l"/>
            <a:pathLst>
              <a:path h="4114800" w="3120887">
                <a:moveTo>
                  <a:pt x="0" y="0"/>
                </a:moveTo>
                <a:lnTo>
                  <a:pt x="3120887" y="0"/>
                </a:lnTo>
                <a:lnTo>
                  <a:pt x="312088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5400000">
            <a:off x="14670157" y="6669157"/>
            <a:ext cx="3120887" cy="4114800"/>
          </a:xfrm>
          <a:custGeom>
            <a:avLst/>
            <a:gdLst/>
            <a:ahLst/>
            <a:cxnLst/>
            <a:rect r="r" b="b" t="t" l="l"/>
            <a:pathLst>
              <a:path h="4114800" w="3120887">
                <a:moveTo>
                  <a:pt x="0" y="0"/>
                </a:moveTo>
                <a:lnTo>
                  <a:pt x="3120886" y="0"/>
                </a:lnTo>
                <a:lnTo>
                  <a:pt x="312088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5170686" y="5049742"/>
            <a:ext cx="929135" cy="187516"/>
          </a:xfrm>
          <a:custGeom>
            <a:avLst/>
            <a:gdLst/>
            <a:ahLst/>
            <a:cxnLst/>
            <a:rect r="r" b="b" t="t" l="l"/>
            <a:pathLst>
              <a:path h="187516" w="929135">
                <a:moveTo>
                  <a:pt x="0" y="0"/>
                </a:moveTo>
                <a:lnTo>
                  <a:pt x="929136" y="0"/>
                </a:lnTo>
                <a:lnTo>
                  <a:pt x="929136" y="187516"/>
                </a:lnTo>
                <a:lnTo>
                  <a:pt x="0" y="187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2700000">
            <a:off x="8827615" y="8494478"/>
            <a:ext cx="632770" cy="632770"/>
            <a:chOff x="0" y="0"/>
            <a:chExt cx="166656" cy="166656"/>
          </a:xfrm>
        </p:grpSpPr>
        <p:sp>
          <p:nvSpPr>
            <p:cNvPr name="Freeform 9" id="9"/>
            <p:cNvSpPr/>
            <p:nvPr/>
          </p:nvSpPr>
          <p:spPr>
            <a:xfrm flipH="false" flipV="false" rot="0">
              <a:off x="0" y="0"/>
              <a:ext cx="166656" cy="166656"/>
            </a:xfrm>
            <a:custGeom>
              <a:avLst/>
              <a:gdLst/>
              <a:ahLst/>
              <a:cxnLst/>
              <a:rect r="r" b="b" t="t" l="l"/>
              <a:pathLst>
                <a:path h="166656" w="166656">
                  <a:moveTo>
                    <a:pt x="0" y="0"/>
                  </a:moveTo>
                  <a:lnTo>
                    <a:pt x="166656" y="0"/>
                  </a:lnTo>
                  <a:lnTo>
                    <a:pt x="166656" y="166656"/>
                  </a:lnTo>
                  <a:lnTo>
                    <a:pt x="0" y="166656"/>
                  </a:lnTo>
                  <a:close/>
                </a:path>
              </a:pathLst>
            </a:custGeom>
            <a:solidFill>
              <a:srgbClr val="00AEEF"/>
            </a:solidFill>
          </p:spPr>
        </p:sp>
        <p:sp>
          <p:nvSpPr>
            <p:cNvPr name="TextBox 10" id="10"/>
            <p:cNvSpPr txBox="true"/>
            <p:nvPr/>
          </p:nvSpPr>
          <p:spPr>
            <a:xfrm>
              <a:off x="0" y="28575"/>
              <a:ext cx="166656" cy="138081"/>
            </a:xfrm>
            <a:prstGeom prst="rect">
              <a:avLst/>
            </a:prstGeom>
          </p:spPr>
          <p:txBody>
            <a:bodyPr anchor="ctr" rtlCol="false" tIns="50800" lIns="50800" bIns="50800" rIns="50800"/>
            <a:lstStyle/>
            <a:p>
              <a:pPr algn="ctr">
                <a:lnSpc>
                  <a:spcPts val="1935"/>
                </a:lnSpc>
              </a:pPr>
            </a:p>
          </p:txBody>
        </p:sp>
      </p:grpSp>
      <p:sp>
        <p:nvSpPr>
          <p:cNvPr name="Freeform 11" id="11"/>
          <p:cNvSpPr/>
          <p:nvPr/>
        </p:nvSpPr>
        <p:spPr>
          <a:xfrm flipH="false" flipV="false" rot="0">
            <a:off x="2188178" y="5049742"/>
            <a:ext cx="929135" cy="187516"/>
          </a:xfrm>
          <a:custGeom>
            <a:avLst/>
            <a:gdLst/>
            <a:ahLst/>
            <a:cxnLst/>
            <a:rect r="r" b="b" t="t" l="l"/>
            <a:pathLst>
              <a:path h="187516" w="929135">
                <a:moveTo>
                  <a:pt x="0" y="0"/>
                </a:moveTo>
                <a:lnTo>
                  <a:pt x="929136" y="0"/>
                </a:lnTo>
                <a:lnTo>
                  <a:pt x="929136" y="187516"/>
                </a:lnTo>
                <a:lnTo>
                  <a:pt x="0" y="18751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3567285" y="4567809"/>
            <a:ext cx="11153429" cy="1808607"/>
          </a:xfrm>
          <a:prstGeom prst="rect">
            <a:avLst/>
          </a:prstGeom>
        </p:spPr>
        <p:txBody>
          <a:bodyPr anchor="t" rtlCol="false" tIns="0" lIns="0" bIns="0" rIns="0">
            <a:spAutoFit/>
          </a:bodyPr>
          <a:lstStyle/>
          <a:p>
            <a:pPr algn="ctr">
              <a:lnSpc>
                <a:spcPts val="12474"/>
              </a:lnSpc>
            </a:pPr>
            <a:r>
              <a:rPr lang="en-US" sz="16200" spc="-858">
                <a:solidFill>
                  <a:srgbClr val="F4F4F4"/>
                </a:solidFill>
                <a:latin typeface="Lexend Deca"/>
                <a:ea typeface="Lexend Deca"/>
                <a:cs typeface="Lexend Deca"/>
                <a:sym typeface="Lexend Deca"/>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191912" y="-2748879"/>
            <a:ext cx="24602225" cy="6326707"/>
            <a:chOff x="0" y="0"/>
            <a:chExt cx="6479598" cy="1666293"/>
          </a:xfrm>
        </p:grpSpPr>
        <p:sp>
          <p:nvSpPr>
            <p:cNvPr name="Freeform 4" id="4"/>
            <p:cNvSpPr/>
            <p:nvPr/>
          </p:nvSpPr>
          <p:spPr>
            <a:xfrm flipH="false" flipV="false" rot="0">
              <a:off x="0" y="0"/>
              <a:ext cx="6479598" cy="1666293"/>
            </a:xfrm>
            <a:custGeom>
              <a:avLst/>
              <a:gdLst/>
              <a:ahLst/>
              <a:cxnLst/>
              <a:rect r="r" b="b" t="t" l="l"/>
              <a:pathLst>
                <a:path h="1666293" w="6479598">
                  <a:moveTo>
                    <a:pt x="16049" y="0"/>
                  </a:moveTo>
                  <a:lnTo>
                    <a:pt x="6463549" y="0"/>
                  </a:lnTo>
                  <a:cubicBezTo>
                    <a:pt x="6472413" y="0"/>
                    <a:pt x="6479598" y="7185"/>
                    <a:pt x="6479598" y="16049"/>
                  </a:cubicBezTo>
                  <a:lnTo>
                    <a:pt x="6479598" y="1650244"/>
                  </a:lnTo>
                  <a:cubicBezTo>
                    <a:pt x="6479598" y="1659108"/>
                    <a:pt x="6472413" y="1666293"/>
                    <a:pt x="6463549" y="1666293"/>
                  </a:cubicBezTo>
                  <a:lnTo>
                    <a:pt x="16049" y="1666293"/>
                  </a:lnTo>
                  <a:cubicBezTo>
                    <a:pt x="7185" y="1666293"/>
                    <a:pt x="0" y="1659108"/>
                    <a:pt x="0" y="1650244"/>
                  </a:cubicBezTo>
                  <a:lnTo>
                    <a:pt x="0" y="16049"/>
                  </a:lnTo>
                  <a:cubicBezTo>
                    <a:pt x="0" y="7185"/>
                    <a:pt x="7185" y="0"/>
                    <a:pt x="16049" y="0"/>
                  </a:cubicBezTo>
                  <a:close/>
                </a:path>
              </a:pathLst>
            </a:custGeom>
            <a:solidFill>
              <a:srgbClr val="153969">
                <a:alpha val="71765"/>
              </a:srgbClr>
            </a:solidFill>
          </p:spPr>
        </p:sp>
        <p:sp>
          <p:nvSpPr>
            <p:cNvPr name="TextBox 5" id="5"/>
            <p:cNvSpPr txBox="true"/>
            <p:nvPr/>
          </p:nvSpPr>
          <p:spPr>
            <a:xfrm>
              <a:off x="0" y="-47625"/>
              <a:ext cx="6479598" cy="1713918"/>
            </a:xfrm>
            <a:prstGeom prst="rect">
              <a:avLst/>
            </a:prstGeom>
          </p:spPr>
          <p:txBody>
            <a:bodyPr anchor="ctr" rtlCol="false" tIns="50800" lIns="50800" bIns="50800" rIns="50800"/>
            <a:lstStyle/>
            <a:p>
              <a:pPr algn="ctr">
                <a:lnSpc>
                  <a:spcPts val="3361"/>
                </a:lnSpc>
              </a:pPr>
            </a:p>
          </p:txBody>
        </p:sp>
      </p:grpSp>
      <p:sp>
        <p:nvSpPr>
          <p:cNvPr name="TextBox 6" id="6"/>
          <p:cNvSpPr txBox="true"/>
          <p:nvPr/>
        </p:nvSpPr>
        <p:spPr>
          <a:xfrm rot="0">
            <a:off x="3822263" y="4013200"/>
            <a:ext cx="11556839" cy="5245100"/>
          </a:xfrm>
          <a:prstGeom prst="rect">
            <a:avLst/>
          </a:prstGeom>
        </p:spPr>
        <p:txBody>
          <a:bodyPr anchor="t" rtlCol="false" tIns="0" lIns="0" bIns="0" rIns="0">
            <a:spAutoFit/>
          </a:bodyPr>
          <a:lstStyle/>
          <a:p>
            <a:pPr algn="l" marL="1079501" indent="-539750" lvl="1">
              <a:lnSpc>
                <a:spcPts val="5800"/>
              </a:lnSpc>
              <a:buFont typeface="Arial"/>
              <a:buChar char="•"/>
            </a:pPr>
            <a:r>
              <a:rPr lang="en-US" sz="5000" spc="-100">
                <a:solidFill>
                  <a:srgbClr val="D0A933"/>
                </a:solidFill>
                <a:latin typeface="ITC Benguiat"/>
                <a:ea typeface="ITC Benguiat"/>
                <a:cs typeface="ITC Benguiat"/>
                <a:sym typeface="ITC Benguiat"/>
              </a:rPr>
              <a:t>ABOUT PROJECT</a:t>
            </a:r>
          </a:p>
          <a:p>
            <a:pPr algn="l" marL="1079501" indent="-539750" lvl="1">
              <a:lnSpc>
                <a:spcPts val="5800"/>
              </a:lnSpc>
              <a:buFont typeface="Arial"/>
              <a:buChar char="•"/>
            </a:pPr>
            <a:r>
              <a:rPr lang="en-US" sz="5000" spc="-100">
                <a:solidFill>
                  <a:srgbClr val="D0A933"/>
                </a:solidFill>
                <a:latin typeface="ITC Benguiat"/>
                <a:ea typeface="ITC Benguiat"/>
                <a:cs typeface="ITC Benguiat"/>
                <a:sym typeface="ITC Benguiat"/>
              </a:rPr>
              <a:t>PRIMARY RESEARCH OUTCOMES</a:t>
            </a:r>
          </a:p>
          <a:p>
            <a:pPr algn="l" marL="1079501" indent="-539750" lvl="1">
              <a:lnSpc>
                <a:spcPts val="5800"/>
              </a:lnSpc>
              <a:buFont typeface="Arial"/>
              <a:buChar char="•"/>
            </a:pPr>
            <a:r>
              <a:rPr lang="en-US" sz="5000" spc="-100">
                <a:solidFill>
                  <a:srgbClr val="D0A933"/>
                </a:solidFill>
                <a:latin typeface="ITC Benguiat"/>
                <a:ea typeface="ITC Benguiat"/>
                <a:cs typeface="ITC Benguiat"/>
                <a:sym typeface="ITC Benguiat"/>
              </a:rPr>
              <a:t>KEY FINDINGS</a:t>
            </a:r>
          </a:p>
          <a:p>
            <a:pPr algn="l" marL="1079501" indent="-539750" lvl="1">
              <a:lnSpc>
                <a:spcPts val="5800"/>
              </a:lnSpc>
              <a:buFont typeface="Arial"/>
              <a:buChar char="•"/>
            </a:pPr>
            <a:r>
              <a:rPr lang="en-US" sz="5000" spc="-100">
                <a:solidFill>
                  <a:srgbClr val="D0A933"/>
                </a:solidFill>
                <a:latin typeface="ITC Benguiat"/>
                <a:ea typeface="ITC Benguiat"/>
                <a:cs typeface="ITC Benguiat"/>
                <a:sym typeface="ITC Benguiat"/>
              </a:rPr>
              <a:t>KEY METRICS</a:t>
            </a:r>
          </a:p>
          <a:p>
            <a:pPr algn="l" marL="1079501" indent="-539750" lvl="1">
              <a:lnSpc>
                <a:spcPts val="5800"/>
              </a:lnSpc>
              <a:buFont typeface="Arial"/>
              <a:buChar char="•"/>
            </a:pPr>
            <a:r>
              <a:rPr lang="en-US" sz="5000" spc="-100">
                <a:solidFill>
                  <a:srgbClr val="D0A933"/>
                </a:solidFill>
                <a:latin typeface="ITC Benguiat"/>
                <a:ea typeface="ITC Benguiat"/>
                <a:cs typeface="ITC Benguiat"/>
                <a:sym typeface="ITC Benguiat"/>
              </a:rPr>
              <a:t>FURTHER ANALYSIS AND RECOMMENDATIONS</a:t>
            </a:r>
          </a:p>
          <a:p>
            <a:pPr algn="l" marL="1079501" indent="-539750" lvl="1">
              <a:lnSpc>
                <a:spcPts val="5800"/>
              </a:lnSpc>
              <a:buFont typeface="Arial"/>
              <a:buChar char="•"/>
            </a:pPr>
            <a:r>
              <a:rPr lang="en-US" sz="5000" spc="-100">
                <a:solidFill>
                  <a:srgbClr val="D0A933"/>
                </a:solidFill>
                <a:latin typeface="ITC Benguiat"/>
                <a:ea typeface="ITC Benguiat"/>
                <a:cs typeface="ITC Benguiat"/>
                <a:sym typeface="ITC Benguiat"/>
              </a:rPr>
              <a:t>CONCLUSION</a:t>
            </a:r>
          </a:p>
        </p:txBody>
      </p:sp>
      <p:sp>
        <p:nvSpPr>
          <p:cNvPr name="TextBox 7" id="7"/>
          <p:cNvSpPr txBox="true"/>
          <p:nvPr/>
        </p:nvSpPr>
        <p:spPr>
          <a:xfrm rot="0">
            <a:off x="3822263" y="1225700"/>
            <a:ext cx="10152529" cy="1654692"/>
          </a:xfrm>
          <a:prstGeom prst="rect">
            <a:avLst/>
          </a:prstGeom>
        </p:spPr>
        <p:txBody>
          <a:bodyPr anchor="t" rtlCol="false" tIns="0" lIns="0" bIns="0" rIns="0">
            <a:spAutoFit/>
          </a:bodyPr>
          <a:lstStyle/>
          <a:p>
            <a:pPr algn="ctr">
              <a:lnSpc>
                <a:spcPts val="10546"/>
              </a:lnSpc>
            </a:pPr>
            <a:r>
              <a:rPr lang="en-US" sz="13521" spc="-135">
                <a:solidFill>
                  <a:srgbClr val="F4F4F4"/>
                </a:solidFill>
                <a:latin typeface="Perandory Condensed"/>
                <a:ea typeface="Perandory Condensed"/>
                <a:cs typeface="Perandory Condensed"/>
                <a:sym typeface="Perandory Condensed"/>
              </a:rPr>
              <a:t>AGENDA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191912" y="-2748879"/>
            <a:ext cx="24602225" cy="6326707"/>
            <a:chOff x="0" y="0"/>
            <a:chExt cx="6479598" cy="1666293"/>
          </a:xfrm>
        </p:grpSpPr>
        <p:sp>
          <p:nvSpPr>
            <p:cNvPr name="Freeform 4" id="4"/>
            <p:cNvSpPr/>
            <p:nvPr/>
          </p:nvSpPr>
          <p:spPr>
            <a:xfrm flipH="false" flipV="false" rot="0">
              <a:off x="0" y="0"/>
              <a:ext cx="6479598" cy="1666293"/>
            </a:xfrm>
            <a:custGeom>
              <a:avLst/>
              <a:gdLst/>
              <a:ahLst/>
              <a:cxnLst/>
              <a:rect r="r" b="b" t="t" l="l"/>
              <a:pathLst>
                <a:path h="1666293" w="6479598">
                  <a:moveTo>
                    <a:pt x="16049" y="0"/>
                  </a:moveTo>
                  <a:lnTo>
                    <a:pt x="6463549" y="0"/>
                  </a:lnTo>
                  <a:cubicBezTo>
                    <a:pt x="6472413" y="0"/>
                    <a:pt x="6479598" y="7185"/>
                    <a:pt x="6479598" y="16049"/>
                  </a:cubicBezTo>
                  <a:lnTo>
                    <a:pt x="6479598" y="1650244"/>
                  </a:lnTo>
                  <a:cubicBezTo>
                    <a:pt x="6479598" y="1659108"/>
                    <a:pt x="6472413" y="1666293"/>
                    <a:pt x="6463549" y="1666293"/>
                  </a:cubicBezTo>
                  <a:lnTo>
                    <a:pt x="16049" y="1666293"/>
                  </a:lnTo>
                  <a:cubicBezTo>
                    <a:pt x="7185" y="1666293"/>
                    <a:pt x="0" y="1659108"/>
                    <a:pt x="0" y="1650244"/>
                  </a:cubicBezTo>
                  <a:lnTo>
                    <a:pt x="0" y="16049"/>
                  </a:lnTo>
                  <a:cubicBezTo>
                    <a:pt x="0" y="7185"/>
                    <a:pt x="7185" y="0"/>
                    <a:pt x="16049" y="0"/>
                  </a:cubicBezTo>
                  <a:close/>
                </a:path>
              </a:pathLst>
            </a:custGeom>
            <a:solidFill>
              <a:srgbClr val="153969">
                <a:alpha val="71765"/>
              </a:srgbClr>
            </a:solidFill>
          </p:spPr>
        </p:sp>
        <p:sp>
          <p:nvSpPr>
            <p:cNvPr name="TextBox 5" id="5"/>
            <p:cNvSpPr txBox="true"/>
            <p:nvPr/>
          </p:nvSpPr>
          <p:spPr>
            <a:xfrm>
              <a:off x="0" y="-47625"/>
              <a:ext cx="6479598" cy="1713918"/>
            </a:xfrm>
            <a:prstGeom prst="rect">
              <a:avLst/>
            </a:prstGeom>
          </p:spPr>
          <p:txBody>
            <a:bodyPr anchor="ctr" rtlCol="false" tIns="50800" lIns="50800" bIns="50800" rIns="50800"/>
            <a:lstStyle/>
            <a:p>
              <a:pPr algn="ctr">
                <a:lnSpc>
                  <a:spcPts val="3361"/>
                </a:lnSpc>
              </a:pPr>
            </a:p>
          </p:txBody>
        </p:sp>
      </p:grpSp>
      <p:sp>
        <p:nvSpPr>
          <p:cNvPr name="TextBox 6" id="6"/>
          <p:cNvSpPr txBox="true"/>
          <p:nvPr/>
        </p:nvSpPr>
        <p:spPr>
          <a:xfrm rot="0">
            <a:off x="3822263" y="1225700"/>
            <a:ext cx="10152529" cy="1654692"/>
          </a:xfrm>
          <a:prstGeom prst="rect">
            <a:avLst/>
          </a:prstGeom>
        </p:spPr>
        <p:txBody>
          <a:bodyPr anchor="t" rtlCol="false" tIns="0" lIns="0" bIns="0" rIns="0">
            <a:spAutoFit/>
          </a:bodyPr>
          <a:lstStyle/>
          <a:p>
            <a:pPr algn="ctr">
              <a:lnSpc>
                <a:spcPts val="10546"/>
              </a:lnSpc>
            </a:pPr>
            <a:r>
              <a:rPr lang="en-US" sz="13521" spc="-135">
                <a:solidFill>
                  <a:srgbClr val="F4F4F4"/>
                </a:solidFill>
                <a:latin typeface="Perandory Condensed"/>
                <a:ea typeface="Perandory Condensed"/>
                <a:cs typeface="Perandory Condensed"/>
                <a:sym typeface="Perandory Condensed"/>
              </a:rPr>
              <a:t>about project</a:t>
            </a:r>
          </a:p>
        </p:txBody>
      </p:sp>
      <p:sp>
        <p:nvSpPr>
          <p:cNvPr name="TextBox 7" id="7"/>
          <p:cNvSpPr txBox="true"/>
          <p:nvPr/>
        </p:nvSpPr>
        <p:spPr>
          <a:xfrm rot="0">
            <a:off x="1164476" y="4826145"/>
            <a:ext cx="4516233" cy="4362450"/>
          </a:xfrm>
          <a:prstGeom prst="rect">
            <a:avLst/>
          </a:prstGeom>
        </p:spPr>
        <p:txBody>
          <a:bodyPr anchor="t" rtlCol="false" tIns="0" lIns="0" bIns="0" rIns="0">
            <a:spAutoFit/>
          </a:bodyPr>
          <a:lstStyle/>
          <a:p>
            <a:pPr algn="ctr">
              <a:lnSpc>
                <a:spcPts val="4410"/>
              </a:lnSpc>
            </a:pPr>
            <a:r>
              <a:rPr lang="en-US" b="true" sz="3675" spc="55">
                <a:solidFill>
                  <a:srgbClr val="FFFFFF"/>
                </a:solidFill>
                <a:latin typeface="Aleo Bold"/>
                <a:ea typeface="Aleo Bold"/>
                <a:cs typeface="Aleo Bold"/>
                <a:sym typeface="Aleo Bold"/>
              </a:rPr>
              <a:t>BASIC DETAILS :</a:t>
            </a:r>
          </a:p>
          <a:p>
            <a:pPr algn="ctr">
              <a:lnSpc>
                <a:spcPts val="3570"/>
              </a:lnSpc>
            </a:pPr>
          </a:p>
          <a:p>
            <a:pPr algn="l" marL="599293" indent="-299646" lvl="1">
              <a:lnSpc>
                <a:spcPts val="3330"/>
              </a:lnSpc>
              <a:buFont typeface="Arial"/>
              <a:buChar char="•"/>
            </a:pPr>
            <a:r>
              <a:rPr lang="en-US" sz="2775" spc="41">
                <a:solidFill>
                  <a:srgbClr val="FFFFFF"/>
                </a:solidFill>
                <a:latin typeface="Sigher"/>
                <a:ea typeface="Sigher"/>
                <a:cs typeface="Sigher"/>
                <a:sym typeface="Sigher"/>
              </a:rPr>
              <a:t>This project aims to analyze two Ott platforms which happens to merge. </a:t>
            </a:r>
          </a:p>
          <a:p>
            <a:pPr algn="l" marL="599293" indent="-299646" lvl="1">
              <a:lnSpc>
                <a:spcPts val="3330"/>
              </a:lnSpc>
              <a:buFont typeface="Arial"/>
              <a:buChar char="•"/>
            </a:pPr>
            <a:r>
              <a:rPr lang="en-US" sz="2775" spc="41">
                <a:solidFill>
                  <a:srgbClr val="FFFFFF"/>
                </a:solidFill>
                <a:latin typeface="Sigher"/>
                <a:ea typeface="Sigher"/>
                <a:cs typeface="Sigher"/>
                <a:sym typeface="Sigher"/>
              </a:rPr>
              <a:t>The goal was to optimize pricing, enhance engagement, and establish a strong market position post-merger.</a:t>
            </a:r>
          </a:p>
        </p:txBody>
      </p:sp>
      <p:sp>
        <p:nvSpPr>
          <p:cNvPr name="TextBox 8" id="8"/>
          <p:cNvSpPr txBox="true"/>
          <p:nvPr/>
        </p:nvSpPr>
        <p:spPr>
          <a:xfrm rot="0">
            <a:off x="6836521" y="4826145"/>
            <a:ext cx="4614957" cy="4362450"/>
          </a:xfrm>
          <a:prstGeom prst="rect">
            <a:avLst/>
          </a:prstGeom>
        </p:spPr>
        <p:txBody>
          <a:bodyPr anchor="t" rtlCol="false" tIns="0" lIns="0" bIns="0" rIns="0">
            <a:spAutoFit/>
          </a:bodyPr>
          <a:lstStyle/>
          <a:p>
            <a:pPr algn="ctr">
              <a:lnSpc>
                <a:spcPts val="4410"/>
              </a:lnSpc>
            </a:pPr>
            <a:r>
              <a:rPr lang="en-US" b="true" sz="3675" spc="55">
                <a:solidFill>
                  <a:srgbClr val="FFFFFF"/>
                </a:solidFill>
                <a:latin typeface="Aleo Bold"/>
                <a:ea typeface="Aleo Bold"/>
                <a:cs typeface="Aleo Bold"/>
                <a:sym typeface="Aleo Bold"/>
              </a:rPr>
              <a:t>TABLES :</a:t>
            </a:r>
          </a:p>
          <a:p>
            <a:pPr algn="ctr">
              <a:lnSpc>
                <a:spcPts val="3570"/>
              </a:lnSpc>
            </a:pPr>
          </a:p>
          <a:p>
            <a:pPr algn="l" marL="599293" indent="-299646" lvl="1">
              <a:lnSpc>
                <a:spcPts val="3330"/>
              </a:lnSpc>
              <a:buFont typeface="Arial"/>
              <a:buChar char="•"/>
            </a:pPr>
            <a:r>
              <a:rPr lang="en-US" sz="2775" spc="41">
                <a:solidFill>
                  <a:srgbClr val="FFFFFF"/>
                </a:solidFill>
                <a:latin typeface="Sigher"/>
                <a:ea typeface="Sigher"/>
                <a:cs typeface="Sigher"/>
                <a:sym typeface="Sigher"/>
              </a:rPr>
              <a:t>WE HAVE 2 SQL DATABASES THAT HAVE TO BE ANALYZED AND EACH HAVING 3 TABLES SEPARATELY. </a:t>
            </a:r>
          </a:p>
          <a:p>
            <a:pPr algn="l" marL="599293" indent="-299646" lvl="1">
              <a:lnSpc>
                <a:spcPts val="3330"/>
              </a:lnSpc>
              <a:buFont typeface="Arial"/>
              <a:buChar char="•"/>
            </a:pPr>
            <a:r>
              <a:rPr lang="en-US" sz="2775" spc="41">
                <a:solidFill>
                  <a:srgbClr val="FFFFFF"/>
                </a:solidFill>
                <a:latin typeface="Sigher"/>
                <a:ea typeface="Sigher"/>
                <a:cs typeface="Sigher"/>
                <a:sym typeface="Sigher"/>
              </a:rPr>
              <a:t>THE TABLES ARE SUBSCRIBER TABLE, CONTENT TABLE AND CONTENT CONSUMPTION TABLE.</a:t>
            </a:r>
          </a:p>
        </p:txBody>
      </p:sp>
      <p:sp>
        <p:nvSpPr>
          <p:cNvPr name="TextBox 9" id="9"/>
          <p:cNvSpPr txBox="true"/>
          <p:nvPr/>
        </p:nvSpPr>
        <p:spPr>
          <a:xfrm rot="0">
            <a:off x="12063368" y="4826145"/>
            <a:ext cx="5325775" cy="4848225"/>
          </a:xfrm>
          <a:prstGeom prst="rect">
            <a:avLst/>
          </a:prstGeom>
        </p:spPr>
        <p:txBody>
          <a:bodyPr anchor="t" rtlCol="false" tIns="0" lIns="0" bIns="0" rIns="0">
            <a:spAutoFit/>
          </a:bodyPr>
          <a:lstStyle/>
          <a:p>
            <a:pPr algn="ctr">
              <a:lnSpc>
                <a:spcPts val="4410"/>
              </a:lnSpc>
            </a:pPr>
            <a:r>
              <a:rPr lang="en-US" b="true" sz="3675" spc="55">
                <a:solidFill>
                  <a:srgbClr val="FFFFFF"/>
                </a:solidFill>
                <a:latin typeface="Aleo Bold"/>
                <a:ea typeface="Aleo Bold"/>
                <a:cs typeface="Aleo Bold"/>
                <a:sym typeface="Aleo Bold"/>
              </a:rPr>
              <a:t>KEY OBJECTIVE:</a:t>
            </a:r>
          </a:p>
          <a:p>
            <a:pPr algn="ctr">
              <a:lnSpc>
                <a:spcPts val="4410"/>
              </a:lnSpc>
            </a:pPr>
          </a:p>
          <a:p>
            <a:pPr algn="l" marL="534524" indent="-267262" lvl="1">
              <a:lnSpc>
                <a:spcPts val="2970"/>
              </a:lnSpc>
              <a:buFont typeface="Arial"/>
              <a:buChar char="•"/>
            </a:pPr>
            <a:r>
              <a:rPr lang="en-US" sz="2475" spc="37">
                <a:solidFill>
                  <a:srgbClr val="FFFFFF"/>
                </a:solidFill>
                <a:latin typeface="Sigher"/>
                <a:ea typeface="Sigher"/>
                <a:cs typeface="Sigher"/>
                <a:sym typeface="Sigher"/>
              </a:rPr>
              <a:t>WITH THE RISE OF OTT CONSUMPTION IN INDIA, THIS PROJECT FOCUSES ON ANALYZING THE PERFORMANCE OF TWO MAJOR OTT PLATFORMS MERGING. </a:t>
            </a:r>
          </a:p>
          <a:p>
            <a:pPr algn="l" marL="534524" indent="-267262" lvl="1">
              <a:lnSpc>
                <a:spcPts val="2970"/>
              </a:lnSpc>
              <a:buFont typeface="Arial"/>
              <a:buChar char="•"/>
            </a:pPr>
            <a:r>
              <a:rPr lang="en-US" sz="2475" spc="37">
                <a:solidFill>
                  <a:srgbClr val="FFFFFF"/>
                </a:solidFill>
                <a:latin typeface="Sigher"/>
                <a:ea typeface="Sigher"/>
                <a:cs typeface="Sigher"/>
                <a:sym typeface="Sigher"/>
              </a:rPr>
              <a:t>THE GOAL IS TO UNDERSTAND USER BEHAVIOR, REVENUE TRENDS, ENGAGEMENT LEVELS, AND PRICING STRATEGIES TO MAXIMIZE PROFITABILITY AND MARKET REACH.</a:t>
            </a:r>
          </a:p>
          <a:p>
            <a:pPr algn="ctr">
              <a:lnSpc>
                <a:spcPts val="309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5010479" y="-2117042"/>
            <a:ext cx="11847001" cy="13332053"/>
            <a:chOff x="0" y="0"/>
            <a:chExt cx="3120198" cy="3511323"/>
          </a:xfrm>
        </p:grpSpPr>
        <p:sp>
          <p:nvSpPr>
            <p:cNvPr name="Freeform 4" id="4"/>
            <p:cNvSpPr/>
            <p:nvPr/>
          </p:nvSpPr>
          <p:spPr>
            <a:xfrm flipH="false" flipV="false" rot="0">
              <a:off x="0" y="0"/>
              <a:ext cx="3120198" cy="3511322"/>
            </a:xfrm>
            <a:custGeom>
              <a:avLst/>
              <a:gdLst/>
              <a:ahLst/>
              <a:cxnLst/>
              <a:rect r="r" b="b" t="t" l="l"/>
              <a:pathLst>
                <a:path h="3511322" w="3120198">
                  <a:moveTo>
                    <a:pt x="33328" y="0"/>
                  </a:moveTo>
                  <a:lnTo>
                    <a:pt x="3086870" y="0"/>
                  </a:lnTo>
                  <a:cubicBezTo>
                    <a:pt x="3105276" y="0"/>
                    <a:pt x="3120198" y="14921"/>
                    <a:pt x="3120198" y="33328"/>
                  </a:cubicBezTo>
                  <a:lnTo>
                    <a:pt x="3120198" y="3477994"/>
                  </a:lnTo>
                  <a:cubicBezTo>
                    <a:pt x="3120198" y="3496401"/>
                    <a:pt x="3105276" y="3511322"/>
                    <a:pt x="3086870" y="3511322"/>
                  </a:cubicBezTo>
                  <a:lnTo>
                    <a:pt x="33328" y="3511322"/>
                  </a:lnTo>
                  <a:cubicBezTo>
                    <a:pt x="24489" y="3511322"/>
                    <a:pt x="16012" y="3507811"/>
                    <a:pt x="9762" y="3501561"/>
                  </a:cubicBezTo>
                  <a:cubicBezTo>
                    <a:pt x="3511" y="3495311"/>
                    <a:pt x="0" y="3486834"/>
                    <a:pt x="0" y="3477994"/>
                  </a:cubicBezTo>
                  <a:lnTo>
                    <a:pt x="0" y="33328"/>
                  </a:lnTo>
                  <a:cubicBezTo>
                    <a:pt x="0" y="14921"/>
                    <a:pt x="14921" y="0"/>
                    <a:pt x="33328" y="0"/>
                  </a:cubicBezTo>
                  <a:close/>
                </a:path>
              </a:pathLst>
            </a:custGeom>
            <a:solidFill>
              <a:srgbClr val="153969">
                <a:alpha val="71765"/>
              </a:srgbClr>
            </a:solidFill>
          </p:spPr>
        </p:sp>
        <p:sp>
          <p:nvSpPr>
            <p:cNvPr name="TextBox 5" id="5"/>
            <p:cNvSpPr txBox="true"/>
            <p:nvPr/>
          </p:nvSpPr>
          <p:spPr>
            <a:xfrm>
              <a:off x="0" y="-47625"/>
              <a:ext cx="3120198" cy="3558948"/>
            </a:xfrm>
            <a:prstGeom prst="rect">
              <a:avLst/>
            </a:prstGeom>
          </p:spPr>
          <p:txBody>
            <a:bodyPr anchor="ctr" rtlCol="false" tIns="50800" lIns="50800" bIns="50800" rIns="50800"/>
            <a:lstStyle/>
            <a:p>
              <a:pPr algn="ctr">
                <a:lnSpc>
                  <a:spcPts val="3361"/>
                </a:lnSpc>
              </a:pPr>
            </a:p>
          </p:txBody>
        </p:sp>
      </p:grpSp>
      <p:sp>
        <p:nvSpPr>
          <p:cNvPr name="TextBox 6" id="6"/>
          <p:cNvSpPr txBox="true"/>
          <p:nvPr/>
        </p:nvSpPr>
        <p:spPr>
          <a:xfrm rot="0">
            <a:off x="-1653673" y="1265190"/>
            <a:ext cx="10152529" cy="1654692"/>
          </a:xfrm>
          <a:prstGeom prst="rect">
            <a:avLst/>
          </a:prstGeom>
        </p:spPr>
        <p:txBody>
          <a:bodyPr anchor="t" rtlCol="false" tIns="0" lIns="0" bIns="0" rIns="0">
            <a:spAutoFit/>
          </a:bodyPr>
          <a:lstStyle/>
          <a:p>
            <a:pPr algn="ctr">
              <a:lnSpc>
                <a:spcPts val="10546"/>
              </a:lnSpc>
            </a:pPr>
            <a:r>
              <a:rPr lang="en-US" sz="13521" spc="-135">
                <a:solidFill>
                  <a:srgbClr val="D0A933"/>
                </a:solidFill>
                <a:latin typeface="Perandory Condensed"/>
                <a:ea typeface="Perandory Condensed"/>
                <a:cs typeface="Perandory Condensed"/>
                <a:sym typeface="Perandory Condensed"/>
              </a:rPr>
              <a:t>key findings</a:t>
            </a:r>
          </a:p>
        </p:txBody>
      </p:sp>
      <p:sp>
        <p:nvSpPr>
          <p:cNvPr name="TextBox 7" id="7"/>
          <p:cNvSpPr txBox="true"/>
          <p:nvPr/>
        </p:nvSpPr>
        <p:spPr>
          <a:xfrm rot="0">
            <a:off x="712401" y="3751841"/>
            <a:ext cx="5420382" cy="5177790"/>
          </a:xfrm>
          <a:prstGeom prst="rect">
            <a:avLst/>
          </a:prstGeom>
        </p:spPr>
        <p:txBody>
          <a:bodyPr anchor="t" rtlCol="false" tIns="0" lIns="0" bIns="0" rIns="0">
            <a:spAutoFit/>
          </a:bodyPr>
          <a:lstStyle/>
          <a:p>
            <a:pPr algn="ctr">
              <a:lnSpc>
                <a:spcPts val="3834"/>
              </a:lnSpc>
            </a:pPr>
            <a:r>
              <a:rPr lang="en-US" b="true" sz="3195" spc="47">
                <a:solidFill>
                  <a:srgbClr val="FFFFFF"/>
                </a:solidFill>
                <a:latin typeface="Aleo Bold"/>
                <a:ea typeface="Aleo Bold"/>
                <a:cs typeface="Aleo Bold"/>
                <a:sym typeface="Aleo Bold"/>
              </a:rPr>
              <a:t>USER ENGAGEMENT &amp; CHURN:</a:t>
            </a:r>
          </a:p>
          <a:p>
            <a:pPr algn="ctr">
              <a:lnSpc>
                <a:spcPts val="4194"/>
              </a:lnSpc>
            </a:pPr>
          </a:p>
          <a:p>
            <a:pPr algn="l" marL="660704" indent="-330352" lvl="1">
              <a:lnSpc>
                <a:spcPts val="3672"/>
              </a:lnSpc>
              <a:buFont typeface="Arial"/>
              <a:buChar char="•"/>
            </a:pPr>
            <a:r>
              <a:rPr lang="en-US" sz="3060" spc="45">
                <a:solidFill>
                  <a:srgbClr val="FFFFFF"/>
                </a:solidFill>
                <a:latin typeface="Sigher"/>
                <a:ea typeface="Sigher"/>
                <a:cs typeface="Sigher"/>
                <a:sym typeface="Sigher"/>
              </a:rPr>
              <a:t>13.6% CHURN RATE OBSERVED, WITH THE MAJORITY OF DOWNGRADES FROM PREMIUM TO FREE.</a:t>
            </a:r>
          </a:p>
          <a:p>
            <a:pPr algn="l" marL="660704" indent="-330352" lvl="1">
              <a:lnSpc>
                <a:spcPts val="3672"/>
              </a:lnSpc>
              <a:buFont typeface="Arial"/>
              <a:buChar char="•"/>
            </a:pPr>
            <a:r>
              <a:rPr lang="en-US" sz="3060" spc="45">
                <a:solidFill>
                  <a:srgbClr val="FFFFFF"/>
                </a:solidFill>
                <a:latin typeface="Sigher"/>
                <a:ea typeface="Sigher"/>
                <a:cs typeface="Sigher"/>
                <a:sym typeface="Sigher"/>
              </a:rPr>
              <a:t>Inactive users had low watch time and longer inactivity periods, highlighting engagement gaps.</a:t>
            </a:r>
          </a:p>
        </p:txBody>
      </p:sp>
      <p:sp>
        <p:nvSpPr>
          <p:cNvPr name="TextBox 8" id="8"/>
          <p:cNvSpPr txBox="true"/>
          <p:nvPr/>
        </p:nvSpPr>
        <p:spPr>
          <a:xfrm rot="0">
            <a:off x="7476875" y="3721361"/>
            <a:ext cx="10098344" cy="5162550"/>
          </a:xfrm>
          <a:prstGeom prst="rect">
            <a:avLst/>
          </a:prstGeom>
        </p:spPr>
        <p:txBody>
          <a:bodyPr anchor="t" rtlCol="false" tIns="0" lIns="0" bIns="0" rIns="0">
            <a:spAutoFit/>
          </a:bodyPr>
          <a:lstStyle/>
          <a:p>
            <a:pPr algn="ctr">
              <a:lnSpc>
                <a:spcPts val="4320"/>
              </a:lnSpc>
            </a:pPr>
            <a:r>
              <a:rPr lang="en-US" b="true" sz="3600" spc="53">
                <a:solidFill>
                  <a:srgbClr val="FFFFFF"/>
                </a:solidFill>
                <a:latin typeface="Aleo Bold"/>
                <a:ea typeface="Aleo Bold"/>
                <a:cs typeface="Aleo Bold"/>
                <a:sym typeface="Aleo Bold"/>
              </a:rPr>
              <a:t>📈 REVENUE TRENDS &amp; PRICING IMPACT:</a:t>
            </a:r>
          </a:p>
          <a:p>
            <a:pPr algn="ctr">
              <a:lnSpc>
                <a:spcPts val="6446"/>
              </a:lnSpc>
            </a:pPr>
          </a:p>
          <a:p>
            <a:pPr algn="l" marL="781162" indent="-390581" lvl="1">
              <a:lnSpc>
                <a:spcPts val="4341"/>
              </a:lnSpc>
              <a:buFont typeface="Arial"/>
              <a:buChar char="•"/>
            </a:pPr>
            <a:r>
              <a:rPr lang="en-US" sz="3618" spc="54">
                <a:solidFill>
                  <a:srgbClr val="FFFFFF"/>
                </a:solidFill>
                <a:latin typeface="Sigher"/>
                <a:ea typeface="Sigher"/>
                <a:cs typeface="Sigher"/>
                <a:sym typeface="Sigher"/>
              </a:rPr>
              <a:t>FREE MODEL DRIVES HIGH USER BASE BUT LOWERS REVENUE; BALANCED PREMIUM RETENTION IS KEY.</a:t>
            </a:r>
          </a:p>
          <a:p>
            <a:pPr algn="l" marL="781162" indent="-390581" lvl="1">
              <a:lnSpc>
                <a:spcPts val="4341"/>
              </a:lnSpc>
              <a:buFont typeface="Arial"/>
              <a:buChar char="•"/>
            </a:pPr>
            <a:r>
              <a:rPr lang="en-US" sz="3618" spc="54">
                <a:solidFill>
                  <a:srgbClr val="FFFFFF"/>
                </a:solidFill>
                <a:latin typeface="Sigher"/>
                <a:ea typeface="Sigher"/>
                <a:cs typeface="Sigher"/>
                <a:sym typeface="Sigher"/>
              </a:rPr>
              <a:t>Revenue calculations reflected the exact time users spent on plans, ensuring accurate financial insights.</a:t>
            </a:r>
          </a:p>
          <a:p>
            <a:pPr algn="l" marL="781162" indent="-390581" lvl="1">
              <a:lnSpc>
                <a:spcPts val="4341"/>
              </a:lnSpc>
              <a:buFont typeface="Arial"/>
              <a:buChar char="•"/>
            </a:pPr>
            <a:r>
              <a:rPr lang="en-US" sz="3618" spc="54">
                <a:solidFill>
                  <a:srgbClr val="FFFFFF"/>
                </a:solidFill>
                <a:latin typeface="Sigher"/>
                <a:ea typeface="Sigher"/>
                <a:cs typeface="Sigher"/>
                <a:sym typeface="Sigher"/>
              </a:rPr>
              <a:t>Evaluated user movement between plans and their impact on overall engagement.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712401" y="1008506"/>
            <a:ext cx="16253712" cy="1654692"/>
          </a:xfrm>
          <a:prstGeom prst="rect">
            <a:avLst/>
          </a:prstGeom>
        </p:spPr>
        <p:txBody>
          <a:bodyPr anchor="t" rtlCol="false" tIns="0" lIns="0" bIns="0" rIns="0">
            <a:spAutoFit/>
          </a:bodyPr>
          <a:lstStyle/>
          <a:p>
            <a:pPr algn="ctr">
              <a:lnSpc>
                <a:spcPts val="10546"/>
              </a:lnSpc>
            </a:pPr>
            <a:r>
              <a:rPr lang="en-US" sz="13521" spc="-135">
                <a:solidFill>
                  <a:srgbClr val="718BAB"/>
                </a:solidFill>
                <a:latin typeface="Perandory Condensed"/>
                <a:ea typeface="Perandory Condensed"/>
                <a:cs typeface="Perandory Condensed"/>
                <a:sym typeface="Perandory Condensed"/>
              </a:rPr>
              <a:t>OUTCOMES -&gt;</a:t>
            </a:r>
          </a:p>
        </p:txBody>
      </p:sp>
      <p:sp>
        <p:nvSpPr>
          <p:cNvPr name="TextBox 4" id="4"/>
          <p:cNvSpPr txBox="true"/>
          <p:nvPr/>
        </p:nvSpPr>
        <p:spPr>
          <a:xfrm rot="0">
            <a:off x="2367147" y="2548898"/>
            <a:ext cx="13553706" cy="6911340"/>
          </a:xfrm>
          <a:prstGeom prst="rect">
            <a:avLst/>
          </a:prstGeom>
        </p:spPr>
        <p:txBody>
          <a:bodyPr anchor="t" rtlCol="false" tIns="0" lIns="0" bIns="0" rIns="0">
            <a:spAutoFit/>
          </a:bodyPr>
          <a:lstStyle/>
          <a:p>
            <a:pPr algn="l" marL="777240" indent="-388620" lvl="1">
              <a:lnSpc>
                <a:spcPts val="5400"/>
              </a:lnSpc>
              <a:buFont typeface="Arial"/>
              <a:buChar char="•"/>
            </a:pPr>
            <a:r>
              <a:rPr lang="en-US" b="true" sz="3600" spc="53">
                <a:solidFill>
                  <a:srgbClr val="FFFFFF"/>
                </a:solidFill>
                <a:latin typeface="Aleo Bold"/>
                <a:ea typeface="Aleo Bold"/>
                <a:cs typeface="Aleo Bold"/>
                <a:sym typeface="Aleo Bold"/>
              </a:rPr>
              <a:t>Seperated two Ott platforms for better understading of their growth, correlation between inactive users and their watch time, content consemption.</a:t>
            </a:r>
          </a:p>
          <a:p>
            <a:pPr algn="l" marL="777240" indent="-388620" lvl="1">
              <a:lnSpc>
                <a:spcPts val="5400"/>
              </a:lnSpc>
              <a:buFont typeface="Arial"/>
              <a:buChar char="•"/>
            </a:pPr>
            <a:r>
              <a:rPr lang="en-US" b="true" sz="3600" spc="53">
                <a:solidFill>
                  <a:srgbClr val="FFFFFF"/>
                </a:solidFill>
                <a:latin typeface="Aleo Bold"/>
                <a:ea typeface="Aleo Bold"/>
                <a:cs typeface="Aleo Bold"/>
                <a:sym typeface="Aleo Bold"/>
              </a:rPr>
              <a:t>Revenue analysis had a seperate page for comparing both platforms based on their total revenue, revenue upgrades and downgrades.</a:t>
            </a:r>
          </a:p>
          <a:p>
            <a:pPr algn="l" marL="777240" indent="-388620" lvl="1">
              <a:lnSpc>
                <a:spcPts val="5400"/>
              </a:lnSpc>
              <a:buFont typeface="Arial"/>
              <a:buChar char="•"/>
            </a:pPr>
            <a:r>
              <a:rPr lang="en-US" b="true" sz="3600" spc="53">
                <a:solidFill>
                  <a:srgbClr val="FFFFFF"/>
                </a:solidFill>
                <a:latin typeface="Aleo Bold"/>
                <a:ea typeface="Aleo Bold"/>
                <a:cs typeface="Aleo Bold"/>
                <a:sym typeface="Aleo Bold"/>
              </a:rPr>
              <a:t>And another page for comparing both platforms at a single page.</a:t>
            </a:r>
          </a:p>
          <a:p>
            <a:pPr algn="l" marL="777240" indent="-388620" lvl="1">
              <a:lnSpc>
                <a:spcPts val="5400"/>
              </a:lnSpc>
              <a:buFont typeface="Arial"/>
              <a:buChar char="•"/>
            </a:pPr>
            <a:r>
              <a:rPr lang="en-US" b="true" sz="3600" spc="53">
                <a:solidFill>
                  <a:srgbClr val="FFFFFF"/>
                </a:solidFill>
                <a:latin typeface="Aleo Bold"/>
                <a:ea typeface="Aleo Bold"/>
                <a:cs typeface="Aleo Bold"/>
                <a:sym typeface="Aleo Bold"/>
              </a:rPr>
              <a:t>And another page for recommendations and some valuable strategies.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028" y="0"/>
            <a:ext cx="18440056" cy="10287000"/>
          </a:xfrm>
          <a:custGeom>
            <a:avLst/>
            <a:gdLst/>
            <a:ahLst/>
            <a:cxnLst/>
            <a:rect r="r" b="b" t="t" l="l"/>
            <a:pathLst>
              <a:path h="10287000" w="18440056">
                <a:moveTo>
                  <a:pt x="0" y="0"/>
                </a:moveTo>
                <a:lnTo>
                  <a:pt x="18440056" y="0"/>
                </a:lnTo>
                <a:lnTo>
                  <a:pt x="18440056" y="10287000"/>
                </a:lnTo>
                <a:lnTo>
                  <a:pt x="0" y="10287000"/>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980"/>
            <a:ext cx="18284481" cy="10288980"/>
          </a:xfrm>
          <a:custGeom>
            <a:avLst/>
            <a:gdLst/>
            <a:ahLst/>
            <a:cxnLst/>
            <a:rect r="r" b="b" t="t" l="l"/>
            <a:pathLst>
              <a:path h="10288980" w="18284481">
                <a:moveTo>
                  <a:pt x="0" y="0"/>
                </a:moveTo>
                <a:lnTo>
                  <a:pt x="18284481" y="0"/>
                </a:lnTo>
                <a:lnTo>
                  <a:pt x="18284481" y="10288980"/>
                </a:lnTo>
                <a:lnTo>
                  <a:pt x="0" y="10288980"/>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24"/>
            <a:ext cx="18283515" cy="10289524"/>
          </a:xfrm>
          <a:custGeom>
            <a:avLst/>
            <a:gdLst/>
            <a:ahLst/>
            <a:cxnLst/>
            <a:rect r="r" b="b" t="t" l="l"/>
            <a:pathLst>
              <a:path h="10289524" w="18283515">
                <a:moveTo>
                  <a:pt x="0" y="0"/>
                </a:moveTo>
                <a:lnTo>
                  <a:pt x="18283515" y="0"/>
                </a:lnTo>
                <a:lnTo>
                  <a:pt x="18283515" y="10289524"/>
                </a:lnTo>
                <a:lnTo>
                  <a:pt x="0" y="10289524"/>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430"/>
            <a:ext cx="18288000" cy="10264140"/>
          </a:xfrm>
          <a:custGeom>
            <a:avLst/>
            <a:gdLst/>
            <a:ahLst/>
            <a:cxnLst/>
            <a:rect r="r" b="b" t="t" l="l"/>
            <a:pathLst>
              <a:path h="10264140" w="18288000">
                <a:moveTo>
                  <a:pt x="0" y="0"/>
                </a:moveTo>
                <a:lnTo>
                  <a:pt x="18288000" y="0"/>
                </a:lnTo>
                <a:lnTo>
                  <a:pt x="18288000" y="10264140"/>
                </a:lnTo>
                <a:lnTo>
                  <a:pt x="0" y="10264140"/>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DAGg3mNV9Wg</dc:identifier>
  <dcterms:modified xsi:type="dcterms:W3CDTF">2011-08-01T06:04:30Z</dcterms:modified>
  <cp:revision>1</cp:revision>
  <dc:title>Information available in audio.</dc:title>
</cp:coreProperties>
</file>