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3" r:id="rId5"/>
    <p:sldId id="265" r:id="rId6"/>
    <p:sldId id="267" r:id="rId7"/>
    <p:sldId id="268" r:id="rId8"/>
    <p:sldId id="271" r:id="rId9"/>
    <p:sldId id="269" r:id="rId10"/>
    <p:sldId id="27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6085" autoAdjust="0"/>
  </p:normalViewPr>
  <p:slideViewPr>
    <p:cSldViewPr snapToGrid="0">
      <p:cViewPr varScale="1">
        <p:scale>
          <a:sx n="64" d="100"/>
          <a:sy n="64" d="100"/>
        </p:scale>
        <p:origin x="98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8EC8-9AD6-465D-8DE3-22685F54C0B3}" type="datetimeFigureOut">
              <a:rPr lang="en-IN" smtClean="0"/>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792A9-F41B-4CA8-B333-1F47E1008F91}" type="slidenum">
              <a:rPr lang="en-IN" smtClean="0"/>
              <a:t>‹#›</a:t>
            </a:fld>
            <a:endParaRPr lang="en-IN"/>
          </a:p>
        </p:txBody>
      </p:sp>
    </p:spTree>
    <p:extLst>
      <p:ext uri="{BB962C8B-B14F-4D97-AF65-F5344CB8AC3E}">
        <p14:creationId xmlns:p14="http://schemas.microsoft.com/office/powerpoint/2010/main" val="179893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15792A9-F41B-4CA8-B333-1F47E1008F91}" type="slidenum">
              <a:rPr lang="en-IN" smtClean="0"/>
              <a:t>1</a:t>
            </a:fld>
            <a:endParaRPr lang="en-IN"/>
          </a:p>
        </p:txBody>
      </p:sp>
    </p:spTree>
    <p:extLst>
      <p:ext uri="{BB962C8B-B14F-4D97-AF65-F5344CB8AC3E}">
        <p14:creationId xmlns:p14="http://schemas.microsoft.com/office/powerpoint/2010/main" val="110675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5792A9-F41B-4CA8-B333-1F47E1008F91}" type="slidenum">
              <a:rPr lang="en-IN" smtClean="0"/>
              <a:t>2</a:t>
            </a:fld>
            <a:endParaRPr lang="en-IN"/>
          </a:p>
        </p:txBody>
      </p:sp>
    </p:spTree>
    <p:extLst>
      <p:ext uri="{BB962C8B-B14F-4D97-AF65-F5344CB8AC3E}">
        <p14:creationId xmlns:p14="http://schemas.microsoft.com/office/powerpoint/2010/main" val="114005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system</a:t>
            </a:r>
          </a:p>
          <a:p>
            <a:r>
              <a:rPr lang="en-US" dirty="0"/>
              <a:t>Image Dataset</a:t>
            </a:r>
          </a:p>
          <a:p>
            <a:r>
              <a:rPr lang="en-US" dirty="0"/>
              <a:t>Feature</a:t>
            </a:r>
            <a:r>
              <a:rPr lang="en-US" baseline="0" dirty="0"/>
              <a:t> Extraction</a:t>
            </a:r>
          </a:p>
          <a:p>
            <a:r>
              <a:rPr lang="en-US" baseline="0" dirty="0"/>
              <a:t>Feature Selection</a:t>
            </a:r>
          </a:p>
          <a:p>
            <a:r>
              <a:rPr lang="en-US" baseline="0" dirty="0"/>
              <a:t>Machine Learning( Train/Test)</a:t>
            </a:r>
          </a:p>
          <a:p>
            <a:r>
              <a:rPr lang="en-US" baseline="0" dirty="0"/>
              <a:t>Classification</a:t>
            </a:r>
          </a:p>
          <a:p>
            <a:r>
              <a:rPr lang="en-US" baseline="0" dirty="0"/>
              <a:t>Performance Evaluation</a:t>
            </a:r>
          </a:p>
          <a:p>
            <a:endParaRPr lang="en-US" baseline="0" dirty="0"/>
          </a:p>
        </p:txBody>
      </p:sp>
      <p:sp>
        <p:nvSpPr>
          <p:cNvPr id="4" name="Slide Number Placeholder 3"/>
          <p:cNvSpPr>
            <a:spLocks noGrp="1"/>
          </p:cNvSpPr>
          <p:nvPr>
            <p:ph type="sldNum" sz="quarter" idx="10"/>
          </p:nvPr>
        </p:nvSpPr>
        <p:spPr/>
        <p:txBody>
          <a:bodyPr/>
          <a:lstStyle/>
          <a:p>
            <a:fld id="{715792A9-F41B-4CA8-B333-1F47E1008F91}" type="slidenum">
              <a:rPr lang="en-IN" smtClean="0"/>
              <a:t>7</a:t>
            </a:fld>
            <a:endParaRPr lang="en-IN"/>
          </a:p>
        </p:txBody>
      </p:sp>
    </p:spTree>
    <p:extLst>
      <p:ext uri="{BB962C8B-B14F-4D97-AF65-F5344CB8AC3E}">
        <p14:creationId xmlns:p14="http://schemas.microsoft.com/office/powerpoint/2010/main" val="356813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24851D-0639-470F-B58A-2A812D57083F}"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F952A9-6AD8-46FF-A4CE-86CD0EDD8444}" type="datetime1">
              <a:rPr lang="en-US" smtClean="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7502-545E-458A-84D2-6ACA0DBEF24B}"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F4D6E-E3D6-4BBB-BF65-F328663F9477}"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F92268-9BD5-45C7-8B74-A3A1CFD36AB6}"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A3D7C-012C-4378-B7D1-EA21EA9D46A9}"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7EA88-B8E9-4484-A0B0-ADF47C880B12}"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5052-C2A5-4BDA-8C1C-FABAE5D68775}"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80658-859B-432E-8AD5-E82577DF40FE}"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B6A89E-E44F-422A-AF2F-8342C71E18CD}"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9F445-97AF-4996-A6FB-02239A080A0E}" type="datetime1">
              <a:rPr lang="en-US" smtClean="0"/>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72904-4D45-482F-9140-512FA6F74C17}" type="datetime1">
              <a:rPr lang="en-US" smtClean="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A0E2-91CA-4955-B863-42271293BA88}" type="datetime1">
              <a:rPr lang="en-US" smtClean="0"/>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75CEC-4A9B-403E-8277-7DF04243E079}" type="datetime1">
              <a:rPr lang="en-US" smtClean="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DF771A-32C7-4BFD-940C-2A139E3229A0}" type="datetime1">
              <a:rPr lang="en-US" smtClean="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A5B924-D084-45E4-9B88-87E550516AE1}" type="datetime1">
              <a:rPr lang="en-US" smtClean="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593B79-57E1-4B13-AAF7-C9807DDFABFF}" type="datetime1">
              <a:rPr lang="en-US" smtClean="0"/>
              <a:t>10/8/2022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alxmamaev/flowers-recogni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3843866"/>
          </a:xfrm>
        </p:spPr>
        <p:txBody>
          <a:bodyPr>
            <a:normAutofit fontScale="90000"/>
          </a:bodyPr>
          <a:lstStyle/>
          <a:p>
            <a:r>
              <a:rPr lang="en-US" sz="2800" b="1" dirty="0">
                <a:solidFill>
                  <a:srgbClr val="C00000"/>
                </a:solidFill>
              </a:rPr>
              <a:t>            </a:t>
            </a:r>
            <a:r>
              <a:rPr lang="en-US" sz="2800" b="1" dirty="0">
                <a:solidFill>
                  <a:srgbClr val="C00000"/>
                </a:solidFill>
                <a:latin typeface="Times New Roman" panose="02020603050405020304" pitchFamily="18" charset="0"/>
                <a:cs typeface="Times New Roman" panose="02020603050405020304" pitchFamily="18" charset="0"/>
              </a:rPr>
              <a:t>Maharashtra Institute of Technology, Aurangabad.</a:t>
            </a:r>
            <a:br>
              <a:rPr lang="en-US" sz="2800" b="1" dirty="0">
                <a:solidFill>
                  <a:srgbClr val="C00000"/>
                </a:solidFill>
                <a:latin typeface="Times New Roman" panose="02020603050405020304" pitchFamily="18" charset="0"/>
                <a:cs typeface="Times New Roman" panose="02020603050405020304" pitchFamily="18" charset="0"/>
              </a:rPr>
            </a:b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Department of Computer Science and Engineering </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(2022-23 Part-I)</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a:t>
            </a: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Major Project Review - 1</a:t>
            </a:r>
            <a:br>
              <a:rPr lang="en-US" sz="2800" b="1" dirty="0">
                <a:solidFill>
                  <a:srgbClr val="C00000"/>
                </a:solidFill>
                <a:latin typeface="Times New Roman" panose="02020603050405020304" pitchFamily="18" charset="0"/>
                <a:cs typeface="Times New Roman" panose="02020603050405020304" pitchFamily="18" charset="0"/>
              </a:rPr>
            </a:br>
            <a:br>
              <a:rPr lang="en-US" sz="2800" b="1" dirty="0">
                <a:solidFill>
                  <a:srgbClr val="C00000"/>
                </a:solidFill>
                <a:latin typeface="Times New Roman" panose="02020603050405020304" pitchFamily="18" charset="0"/>
                <a:cs typeface="Times New Roman" panose="02020603050405020304" pitchFamily="18" charset="0"/>
              </a:rPr>
            </a:br>
            <a:r>
              <a:rPr lang="en-US" sz="2800" b="1" dirty="0">
                <a:solidFill>
                  <a:srgbClr val="C00000"/>
                </a:solidFill>
                <a:latin typeface="Times New Roman" panose="02020603050405020304" pitchFamily="18" charset="0"/>
                <a:cs typeface="Times New Roman" panose="02020603050405020304" pitchFamily="18" charset="0"/>
              </a:rPr>
              <a:t>                           Flower Detection and Classification</a:t>
            </a:r>
            <a:br>
              <a:rPr lang="en-US" sz="2800" b="1" dirty="0">
                <a:solidFill>
                  <a:srgbClr val="C00000"/>
                </a:solidFill>
              </a:rPr>
            </a:br>
            <a:br>
              <a:rPr lang="en-US" sz="2800" b="1" dirty="0">
                <a:solidFill>
                  <a:srgbClr val="C00000"/>
                </a:solidFill>
              </a:rPr>
            </a:br>
            <a:endParaRPr lang="en-IN" sz="2800" b="1" dirty="0">
              <a:solidFill>
                <a:srgbClr val="C00000"/>
              </a:solidFill>
            </a:endParaRPr>
          </a:p>
        </p:txBody>
      </p:sp>
      <p:sp>
        <p:nvSpPr>
          <p:cNvPr id="3" name="Subtitle 2"/>
          <p:cNvSpPr>
            <a:spLocks noGrp="1"/>
          </p:cNvSpPr>
          <p:nvPr>
            <p:ph type="subTitle" idx="1"/>
          </p:nvPr>
        </p:nvSpPr>
        <p:spPr>
          <a:xfrm>
            <a:off x="1" y="3843866"/>
            <a:ext cx="12192000" cy="3014133"/>
          </a:xfrm>
        </p:spPr>
        <p:txBody>
          <a:bodyPr>
            <a:normAutofit/>
          </a:bodyPr>
          <a:lstStyle/>
          <a:p>
            <a:r>
              <a:rPr lang="en-IN" sz="2800" b="1" dirty="0">
                <a:solidFill>
                  <a:schemeClr val="bg1">
                    <a:lumMod val="85000"/>
                    <a:lumOff val="15000"/>
                  </a:schemeClr>
                </a:solidFill>
                <a:latin typeface="Times New Roman" panose="02020603050405020304" pitchFamily="18" charset="0"/>
                <a:cs typeface="Times New Roman" panose="02020603050405020304" pitchFamily="18" charset="0"/>
              </a:rPr>
              <a:t>Group Member:                                       Guided by:</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1)Ganesh Jamkar  (59)                                          </a:t>
            </a:r>
            <a:r>
              <a:rPr lang="en-IN" sz="2400" u="sng" dirty="0">
                <a:solidFill>
                  <a:schemeClr val="bg1">
                    <a:lumMod val="85000"/>
                    <a:lumOff val="15000"/>
                  </a:schemeClr>
                </a:solidFill>
                <a:latin typeface="Times New Roman" panose="02020603050405020304" pitchFamily="18" charset="0"/>
                <a:cs typeface="Times New Roman" panose="02020603050405020304" pitchFamily="18" charset="0"/>
              </a:rPr>
              <a:t>Ms. D.R. Deshmukh </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2)</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Arbaz</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Khan       (54)</a:t>
            </a:r>
          </a:p>
          <a:p>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3)</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Amit</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a:t>
            </a:r>
            <a:r>
              <a:rPr lang="en-IN" sz="2400" dirty="0" err="1">
                <a:solidFill>
                  <a:schemeClr val="bg1">
                    <a:lumMod val="85000"/>
                    <a:lumOff val="15000"/>
                  </a:schemeClr>
                </a:solidFill>
                <a:latin typeface="Times New Roman" panose="02020603050405020304" pitchFamily="18" charset="0"/>
                <a:cs typeface="Times New Roman" panose="02020603050405020304" pitchFamily="18" charset="0"/>
              </a:rPr>
              <a:t>Potdar</a:t>
            </a:r>
            <a:r>
              <a:rPr lang="en-IN" sz="2400" dirty="0">
                <a:solidFill>
                  <a:schemeClr val="bg1">
                    <a:lumMod val="85000"/>
                    <a:lumOff val="15000"/>
                  </a:schemeClr>
                </a:solidFill>
                <a:latin typeface="Times New Roman" panose="02020603050405020304" pitchFamily="18" charset="0"/>
                <a:cs typeface="Times New Roman" panose="02020603050405020304" pitchFamily="18" charset="0"/>
              </a:rPr>
              <a:t>       (58)</a:t>
            </a:r>
          </a:p>
        </p:txBody>
      </p:sp>
      <p:sp>
        <p:nvSpPr>
          <p:cNvPr id="4" name="Date Placeholder 3"/>
          <p:cNvSpPr>
            <a:spLocks noGrp="1"/>
          </p:cNvSpPr>
          <p:nvPr>
            <p:ph type="dt" sz="half" idx="10"/>
          </p:nvPr>
        </p:nvSpPr>
        <p:spPr/>
        <p:txBody>
          <a:bodyPr/>
          <a:lstStyle/>
          <a:p>
            <a:fld id="{57EE87BE-EC1F-4161-A751-ABAD39BA4B37}" type="datetime1">
              <a:rPr lang="en-US" smtClean="0"/>
              <a:t>10/8/2022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8058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Rectangle 3"/>
          <p:cNvSpPr/>
          <p:nvPr/>
        </p:nvSpPr>
        <p:spPr>
          <a:xfrm>
            <a:off x="1099751" y="595086"/>
            <a:ext cx="8508705" cy="4678204"/>
          </a:xfrm>
          <a:prstGeom prst="rect">
            <a:avLst/>
          </a:prstGeom>
        </p:spPr>
        <p:txBody>
          <a:bodyPr wrap="square">
            <a:spAutoFit/>
          </a:bodyPr>
          <a:lstStyle/>
          <a:p>
            <a:pPr algn="just"/>
            <a:r>
              <a:rPr lang="en-IN" sz="2800" dirty="0">
                <a:solidFill>
                  <a:schemeClr val="accent6">
                    <a:lumMod val="50000"/>
                  </a:schemeClr>
                </a:solidFill>
              </a:rPr>
              <a:t>REFERENCES </a:t>
            </a:r>
            <a:r>
              <a:rPr lang="en-IN" dirty="0"/>
              <a:t> </a:t>
            </a:r>
          </a:p>
          <a:p>
            <a:pPr algn="just"/>
            <a:endParaRPr lang="en-IN" dirty="0"/>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[1] M.  Das,  R. </a:t>
            </a:r>
            <a:r>
              <a:rPr lang="en-IN" dirty="0" err="1">
                <a:solidFill>
                  <a:schemeClr val="bg1">
                    <a:lumMod val="95000"/>
                    <a:lumOff val="5000"/>
                  </a:schemeClr>
                </a:solidFill>
              </a:rPr>
              <a:t>Manmatha</a:t>
            </a:r>
            <a:r>
              <a:rPr lang="en-IN" dirty="0">
                <a:solidFill>
                  <a:schemeClr val="bg1">
                    <a:lumMod val="95000"/>
                    <a:lumOff val="5000"/>
                  </a:schemeClr>
                </a:solidFill>
              </a:rPr>
              <a:t>,  and  E. M.  </a:t>
            </a:r>
            <a:r>
              <a:rPr lang="en-IN" dirty="0" err="1">
                <a:solidFill>
                  <a:schemeClr val="bg1">
                    <a:lumMod val="95000"/>
                    <a:lumOff val="5000"/>
                  </a:schemeClr>
                </a:solidFill>
              </a:rPr>
              <a:t>Riseman</a:t>
            </a:r>
            <a:r>
              <a:rPr lang="en-IN" dirty="0">
                <a:solidFill>
                  <a:schemeClr val="bg1">
                    <a:lumMod val="95000"/>
                    <a:lumOff val="5000"/>
                  </a:schemeClr>
                </a:solidFill>
              </a:rPr>
              <a:t>,  “Indexing  flower patent images using domain knowledge”, IEEE </a:t>
            </a:r>
            <a:r>
              <a:rPr lang="en-IN" dirty="0" err="1">
                <a:solidFill>
                  <a:schemeClr val="bg1">
                    <a:lumMod val="95000"/>
                    <a:lumOff val="5000"/>
                  </a:schemeClr>
                </a:solidFill>
              </a:rPr>
              <a:t>Intell</a:t>
            </a:r>
            <a:r>
              <a:rPr lang="en-IN" dirty="0">
                <a:solidFill>
                  <a:schemeClr val="bg1">
                    <a:lumMod val="95000"/>
                    <a:lumOff val="5000"/>
                  </a:schemeClr>
                </a:solidFill>
              </a:rPr>
              <a:t>. Syst., </a:t>
            </a:r>
            <a:r>
              <a:rPr lang="en-IN" dirty="0" err="1">
                <a:solidFill>
                  <a:schemeClr val="bg1">
                    <a:lumMod val="95000"/>
                    <a:lumOff val="5000"/>
                  </a:schemeClr>
                </a:solidFill>
              </a:rPr>
              <a:t>vol</a:t>
            </a:r>
            <a:r>
              <a:rPr lang="en-IN" dirty="0">
                <a:solidFill>
                  <a:schemeClr val="bg1">
                    <a:lumMod val="95000"/>
                    <a:lumOff val="5000"/>
                  </a:schemeClr>
                </a:solidFill>
              </a:rPr>
              <a:t> 14, pp. 24-33, 1999.</a:t>
            </a:r>
          </a:p>
          <a:p>
            <a:pPr algn="just"/>
            <a:r>
              <a:rPr lang="en-IN" dirty="0">
                <a:solidFill>
                  <a:schemeClr val="bg1">
                    <a:lumMod val="95000"/>
                    <a:lumOff val="5000"/>
                  </a:schemeClr>
                </a:solidFill>
              </a:rPr>
              <a:t>   </a:t>
            </a:r>
          </a:p>
          <a:p>
            <a:pPr algn="just"/>
            <a:r>
              <a:rPr lang="en-IN" dirty="0">
                <a:solidFill>
                  <a:schemeClr val="bg1">
                    <a:lumMod val="95000"/>
                    <a:lumOff val="5000"/>
                  </a:schemeClr>
                </a:solidFill>
              </a:rPr>
              <a:t>[2] T.  </a:t>
            </a:r>
            <a:r>
              <a:rPr lang="en-IN" dirty="0" err="1">
                <a:solidFill>
                  <a:schemeClr val="bg1">
                    <a:lumMod val="95000"/>
                    <a:lumOff val="5000"/>
                  </a:schemeClr>
                </a:solidFill>
              </a:rPr>
              <a:t>Saitoh</a:t>
            </a:r>
            <a:r>
              <a:rPr lang="en-IN" dirty="0">
                <a:solidFill>
                  <a:schemeClr val="bg1">
                    <a:lumMod val="95000"/>
                    <a:lumOff val="5000"/>
                  </a:schemeClr>
                </a:solidFill>
              </a:rPr>
              <a:t>  and  T.  Kaneko,  “Automatic  recognition  of  wild  flowers”, System and Computer in Japan, vol. 34, no. 10, 2003. </a:t>
            </a:r>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[3] M.  E.  </a:t>
            </a:r>
            <a:r>
              <a:rPr lang="en-IN" dirty="0" err="1">
                <a:solidFill>
                  <a:schemeClr val="bg1">
                    <a:lumMod val="95000"/>
                    <a:lumOff val="5000"/>
                  </a:schemeClr>
                </a:solidFill>
              </a:rPr>
              <a:t>Nilsback</a:t>
            </a:r>
            <a:r>
              <a:rPr lang="en-IN" dirty="0">
                <a:solidFill>
                  <a:schemeClr val="bg1">
                    <a:lumMod val="95000"/>
                    <a:lumOff val="5000"/>
                  </a:schemeClr>
                </a:solidFill>
              </a:rPr>
              <a:t> ,  and  A.  </a:t>
            </a:r>
            <a:r>
              <a:rPr lang="en-IN" dirty="0" err="1">
                <a:solidFill>
                  <a:schemeClr val="bg1">
                    <a:lumMod val="95000"/>
                    <a:lumOff val="5000"/>
                  </a:schemeClr>
                </a:solidFill>
              </a:rPr>
              <a:t>Zisserman</a:t>
            </a:r>
            <a:r>
              <a:rPr lang="en-IN" dirty="0">
                <a:solidFill>
                  <a:schemeClr val="bg1">
                    <a:lumMod val="95000"/>
                    <a:lumOff val="5000"/>
                  </a:schemeClr>
                </a:solidFill>
              </a:rPr>
              <a:t>,  “A  visual  vocabulary  for  flower classification”, In CVPR, 2006. </a:t>
            </a:r>
          </a:p>
          <a:p>
            <a:pPr algn="just"/>
            <a:endParaRPr lang="en-IN" dirty="0">
              <a:solidFill>
                <a:schemeClr val="bg1">
                  <a:lumMod val="95000"/>
                  <a:lumOff val="5000"/>
                </a:schemeClr>
              </a:solidFill>
            </a:endParaRPr>
          </a:p>
          <a:p>
            <a:pPr algn="just"/>
            <a:r>
              <a:rPr lang="en-IN" dirty="0">
                <a:solidFill>
                  <a:schemeClr val="bg1">
                    <a:lumMod val="95000"/>
                    <a:lumOff val="5000"/>
                  </a:schemeClr>
                </a:solidFill>
              </a:rPr>
              <a:t>[4] Y.  Chai,  “Recognition  between  a  large  number  of  flower  species”, Master thesis, University of Oxford  2011</a:t>
            </a:r>
          </a:p>
          <a:p>
            <a:pPr algn="just"/>
            <a:endParaRPr lang="en-US" dirty="0">
              <a:solidFill>
                <a:schemeClr val="bg1">
                  <a:lumMod val="95000"/>
                  <a:lumOff val="5000"/>
                </a:schemeClr>
              </a:solidFill>
            </a:endParaRPr>
          </a:p>
          <a:p>
            <a:pPr algn="just"/>
            <a:r>
              <a:rPr lang="en-US" dirty="0">
                <a:solidFill>
                  <a:schemeClr val="bg1">
                    <a:lumMod val="95000"/>
                    <a:lumOff val="5000"/>
                  </a:schemeClr>
                </a:solidFill>
              </a:rPr>
              <a:t>[5] </a:t>
            </a:r>
            <a:r>
              <a:rPr lang="en-US" dirty="0">
                <a:solidFill>
                  <a:schemeClr val="bg1">
                    <a:lumMod val="95000"/>
                    <a:lumOff val="5000"/>
                  </a:schemeClr>
                </a:solidFill>
                <a:hlinkClick r:id="rId2"/>
              </a:rPr>
              <a:t>https://www.kaggle.com/datasets/alxmamaev/flowers-recognition</a:t>
            </a:r>
            <a:endParaRPr lang="en-IN" dirty="0">
              <a:solidFill>
                <a:schemeClr val="bg1">
                  <a:lumMod val="95000"/>
                  <a:lumOff val="5000"/>
                </a:schemeClr>
              </a:solidFill>
            </a:endParaRPr>
          </a:p>
        </p:txBody>
      </p:sp>
    </p:spTree>
    <p:extLst>
      <p:ext uri="{BB962C8B-B14F-4D97-AF65-F5344CB8AC3E}">
        <p14:creationId xmlns:p14="http://schemas.microsoft.com/office/powerpoint/2010/main" val="386620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E231392-8E54-43C6-B14E-0B4852247CA2}" type="datetime1">
              <a:rPr lang="en-US" smtClean="0"/>
              <a:t>10/8/2022</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 name="Title 1"/>
          <p:cNvSpPr>
            <a:spLocks noGrp="1"/>
          </p:cNvSpPr>
          <p:nvPr>
            <p:ph type="title" idx="4294967295"/>
          </p:nvPr>
        </p:nvSpPr>
        <p:spPr>
          <a:xfrm>
            <a:off x="0" y="0"/>
            <a:ext cx="10704513" cy="6372225"/>
          </a:xfrm>
        </p:spPr>
        <p:txBody>
          <a:bodyPr>
            <a:normAutofit/>
          </a:bodyPr>
          <a:lstStyle/>
          <a:p>
            <a:r>
              <a:rPr lang="en-IN" sz="9600" b="1" dirty="0">
                <a:solidFill>
                  <a:schemeClr val="accent1"/>
                </a:solidFill>
              </a:rPr>
              <a:t>   Thank You.</a:t>
            </a:r>
          </a:p>
        </p:txBody>
      </p:sp>
    </p:spTree>
    <p:extLst>
      <p:ext uri="{BB962C8B-B14F-4D97-AF65-F5344CB8AC3E}">
        <p14:creationId xmlns:p14="http://schemas.microsoft.com/office/powerpoint/2010/main" val="183768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36469"/>
          </a:xfrm>
        </p:spPr>
        <p:txBody>
          <a:bodyPr/>
          <a:lstStyle/>
          <a:p>
            <a:r>
              <a:rPr lang="en-IN" b="1" dirty="0">
                <a:solidFill>
                  <a:schemeClr val="bg1"/>
                </a:solidFill>
                <a:latin typeface="Times New Roman" panose="02020603050405020304" pitchFamily="18" charset="0"/>
                <a:cs typeface="Times New Roman" panose="02020603050405020304" pitchFamily="18" charset="0"/>
              </a:rPr>
              <a:t>Course Outcomes:</a:t>
            </a:r>
          </a:p>
        </p:txBody>
      </p:sp>
      <p:sp>
        <p:nvSpPr>
          <p:cNvPr id="3" name="Text Placeholder 2"/>
          <p:cNvSpPr>
            <a:spLocks noGrp="1"/>
          </p:cNvSpPr>
          <p:nvPr>
            <p:ph type="body" idx="1"/>
          </p:nvPr>
        </p:nvSpPr>
        <p:spPr>
          <a:xfrm>
            <a:off x="0" y="1136469"/>
            <a:ext cx="12192000" cy="5721531"/>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1: Formulate problem statement based on real world problem.</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2: Analyze the collected system requirements.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3: Apply suitable design methodology.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4: Work efficiently in a team.</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5: Plan and organize the work by following project management techniques.</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CO 6 :Effectively communicate technical information in presentation and writing by     adhering to ethical principles.</a:t>
            </a:r>
          </a:p>
          <a:p>
            <a:pPr algn="just"/>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EC4824-0FEE-4DD9-8912-D2BF8CB14D58}" type="datetime1">
              <a:rPr lang="en-US" smtClean="0"/>
              <a:t>10/8/2022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7467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10343"/>
          </a:xfrm>
        </p:spPr>
        <p:txBody>
          <a:bodyPr/>
          <a:lstStyle/>
          <a:p>
            <a:r>
              <a:rPr lang="en-IN" b="1" dirty="0">
                <a:solidFill>
                  <a:schemeClr val="bg1"/>
                </a:solidFill>
                <a:latin typeface="Times New Roman" panose="02020603050405020304" pitchFamily="18" charset="0"/>
                <a:cs typeface="Times New Roman" panose="02020603050405020304" pitchFamily="18" charset="0"/>
              </a:rPr>
              <a:t>Introduction</a:t>
            </a:r>
            <a:r>
              <a:rPr lang="en-IN" b="1" dirty="0"/>
              <a:t>:</a:t>
            </a:r>
          </a:p>
        </p:txBody>
      </p:sp>
      <p:sp>
        <p:nvSpPr>
          <p:cNvPr id="3" name="Text Placeholder 2"/>
          <p:cNvSpPr>
            <a:spLocks noGrp="1"/>
          </p:cNvSpPr>
          <p:nvPr>
            <p:ph type="body" idx="1"/>
          </p:nvPr>
        </p:nvSpPr>
        <p:spPr>
          <a:xfrm>
            <a:off x="0" y="618299"/>
            <a:ext cx="12192000" cy="5970760"/>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1.Now a day’s it is very important to identify naturally occurring objects and recognize its type.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2.It is useful to identify flower type in various fields such as Gardening, botany research, Ayurvedically treatment, Farming, floriculture etc.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3.Our literature survey must find that the different Image processing techniques used to extract features from flower and classify them using computational intelligence algorithms.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4.Digital image processing deals with manipulation of digital images through a digital computer. Digital image processing technologies such as Classification, Feature extraction, Pattern recognition etc. are useful to classify the images</a:t>
            </a:r>
            <a:r>
              <a:rPr lang="en-US"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F73FA8-26D7-4DEC-96A1-779B7B0D90E1}" type="datetime1">
              <a:rPr lang="en-US" smtClean="0"/>
              <a:t>10/8/2022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3359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80606"/>
          </a:xfrm>
        </p:spPr>
        <p:txBody>
          <a:bodyPr/>
          <a:lstStyle/>
          <a:p>
            <a:r>
              <a:rPr lang="en-IN" b="1" dirty="0">
                <a:solidFill>
                  <a:schemeClr val="bg1"/>
                </a:solidFill>
              </a:rPr>
              <a:t>      Problem statement:</a:t>
            </a:r>
            <a:endParaRPr lang="en-IN" dirty="0"/>
          </a:p>
        </p:txBody>
      </p:sp>
      <p:sp>
        <p:nvSpPr>
          <p:cNvPr id="3" name="Text Placeholder 2"/>
          <p:cNvSpPr>
            <a:spLocks noGrp="1"/>
          </p:cNvSpPr>
          <p:nvPr>
            <p:ph type="body" idx="1"/>
          </p:nvPr>
        </p:nvSpPr>
        <p:spPr>
          <a:xfrm>
            <a:off x="717177" y="1183341"/>
            <a:ext cx="9986682" cy="4069976"/>
          </a:xfrm>
        </p:spPr>
        <p:txBody>
          <a:bodyPr>
            <a:normAutofit/>
          </a:bodyPr>
          <a:lstStyle/>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Given a photograph of a flower, the aim is to identify the type of the flower using machine learning and to display its relevant information</a:t>
            </a:r>
            <a:r>
              <a:rPr lang="en-US" sz="2800" dirty="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endParaRPr>
          </a:p>
          <a:p>
            <a:pPr algn="just"/>
            <a:endParaRPr lang="en-US" dirty="0">
              <a:solidFill>
                <a:srgbClr val="C00000"/>
              </a:solidFill>
            </a:endParaRPr>
          </a:p>
        </p:txBody>
      </p:sp>
      <p:sp>
        <p:nvSpPr>
          <p:cNvPr id="4" name="Rectangle 3"/>
          <p:cNvSpPr/>
          <p:nvPr/>
        </p:nvSpPr>
        <p:spPr>
          <a:xfrm>
            <a:off x="-401823" y="3066534"/>
            <a:ext cx="333746" cy="369332"/>
          </a:xfrm>
          <a:prstGeom prst="rect">
            <a:avLst/>
          </a:prstGeom>
        </p:spPr>
        <p:txBody>
          <a:bodyPr wrap="none">
            <a:spAutoFit/>
          </a:bodyPr>
          <a:lstStyle/>
          <a:p>
            <a:r>
              <a:rPr lang="en-US" dirty="0"/>
              <a:t>) </a:t>
            </a:r>
            <a:endParaRPr lang="en-IN" dirty="0"/>
          </a:p>
        </p:txBody>
      </p:sp>
      <p:sp>
        <p:nvSpPr>
          <p:cNvPr id="5" name="Date Placeholder 4"/>
          <p:cNvSpPr>
            <a:spLocks noGrp="1"/>
          </p:cNvSpPr>
          <p:nvPr>
            <p:ph type="dt" sz="half" idx="10"/>
          </p:nvPr>
        </p:nvSpPr>
        <p:spPr/>
        <p:txBody>
          <a:bodyPr/>
          <a:lstStyle/>
          <a:p>
            <a:fld id="{DF63558D-DF63-465D-989F-A278F09416E9}" type="datetime1">
              <a:rPr lang="en-US" smtClean="0"/>
              <a:t>10/8/2022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2509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9E17A1-D172-490D-9337-2B6734A144F4}" type="datetime1">
              <a:rPr lang="en-US" smtClean="0"/>
              <a:t>10/8/2022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12" name="Rectangle 11"/>
          <p:cNvSpPr/>
          <p:nvPr/>
        </p:nvSpPr>
        <p:spPr>
          <a:xfrm>
            <a:off x="125118" y="1007583"/>
            <a:ext cx="11667020" cy="6309420"/>
          </a:xfrm>
          <a:prstGeom prst="rect">
            <a:avLst/>
          </a:prstGeom>
        </p:spPr>
        <p:txBody>
          <a:bodyPr wrap="square">
            <a:spAutoFit/>
          </a:bodyPr>
          <a:lstStyle/>
          <a:p>
            <a:pPr algn="just"/>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[1]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Automated Flower Species Detection and Recognition from Digital Images, 2017 -&gt;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Aalaa</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Albadarneh</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and Ashraf Ahmad </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342900" indent="-342900" algn="just">
              <a:buAutoNum type="arabicParenR"/>
            </a:pP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[2] Flower Recognition System Based on Image Processing,2014 -&gt;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Tanakorn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Tiay</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Pipimphorn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Benyaphaichit</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and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Panomkhawn</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800" dirty="0" err="1">
                <a:solidFill>
                  <a:schemeClr val="bg1">
                    <a:lumMod val="95000"/>
                    <a:lumOff val="5000"/>
                  </a:schemeClr>
                </a:solidFill>
                <a:latin typeface="Times New Roman" panose="02020603050405020304" pitchFamily="18" charset="0"/>
                <a:cs typeface="Times New Roman" panose="02020603050405020304" pitchFamily="18" charset="0"/>
              </a:rPr>
              <a:t>Riyamongkol</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 </a:t>
            </a:r>
          </a:p>
          <a:p>
            <a:pPr algn="just"/>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[3] </a:t>
            </a:r>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Flower Detection and Counting Using Morphological and     </a:t>
            </a:r>
          </a:p>
          <a:p>
            <a:pPr algn="just"/>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Segmentation Technique,2015 -&gt;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Balvant</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V.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Biradar</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Santosh</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P. </a:t>
            </a:r>
            <a:r>
              <a:rPr lang="en-IN" sz="2800" dirty="0" err="1">
                <a:solidFill>
                  <a:schemeClr val="bg1">
                    <a:lumMod val="95000"/>
                    <a:lumOff val="5000"/>
                  </a:schemeClr>
                </a:solidFill>
                <a:latin typeface="Times New Roman" panose="02020603050405020304" pitchFamily="18" charset="0"/>
                <a:cs typeface="Times New Roman" panose="02020603050405020304" pitchFamily="18" charset="0"/>
              </a:rPr>
              <a:t>Shrikhande</a:t>
            </a:r>
            <a:r>
              <a:rPr lang="en-IN" sz="2800"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IN" dirty="0"/>
          </a:p>
        </p:txBody>
      </p:sp>
      <p:sp>
        <p:nvSpPr>
          <p:cNvPr id="17" name="Rectangle 16"/>
          <p:cNvSpPr/>
          <p:nvPr/>
        </p:nvSpPr>
        <p:spPr>
          <a:xfrm>
            <a:off x="643988" y="262579"/>
            <a:ext cx="3826412" cy="523220"/>
          </a:xfrm>
          <a:prstGeom prst="rect">
            <a:avLst/>
          </a:prstGeom>
        </p:spPr>
        <p:txBody>
          <a:bodyPr wrap="square">
            <a:spAutoFit/>
          </a:bodyPr>
          <a:lstStyle/>
          <a:p>
            <a:r>
              <a:rPr lang="en-IN" sz="2800" b="1" dirty="0">
                <a:solidFill>
                  <a:schemeClr val="bg1">
                    <a:lumMod val="95000"/>
                    <a:lumOff val="5000"/>
                  </a:schemeClr>
                </a:solidFill>
              </a:rPr>
              <a:t>Literature survey</a:t>
            </a:r>
          </a:p>
        </p:txBody>
      </p:sp>
    </p:spTree>
    <p:extLst>
      <p:ext uri="{BB962C8B-B14F-4D97-AF65-F5344CB8AC3E}">
        <p14:creationId xmlns:p14="http://schemas.microsoft.com/office/powerpoint/2010/main" val="18501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Slide Number Placeholder 2"/>
          <p:cNvSpPr>
            <a:spLocks noGrp="1"/>
          </p:cNvSpPr>
          <p:nvPr>
            <p:ph type="sldNum" sz="quarter" idx="12"/>
          </p:nvPr>
        </p:nvSpPr>
        <p:spPr>
          <a:xfrm>
            <a:off x="10365539" y="5683888"/>
            <a:ext cx="1142245" cy="669925"/>
          </a:xfrm>
        </p:spPr>
        <p:txBody>
          <a:bodyPr/>
          <a:lstStyle/>
          <a:p>
            <a:fld id="{D57F1E4F-1CFF-5643-939E-217C01CDF565}" type="slidenum">
              <a:rPr lang="en-US" smtClean="0"/>
              <a:pPr/>
              <a:t>6</a:t>
            </a:fld>
            <a:endParaRPr lang="en-US" dirty="0"/>
          </a:p>
        </p:txBody>
      </p:sp>
      <p:sp>
        <p:nvSpPr>
          <p:cNvPr id="14" name="Rectangle 13"/>
          <p:cNvSpPr/>
          <p:nvPr/>
        </p:nvSpPr>
        <p:spPr>
          <a:xfrm>
            <a:off x="144238" y="0"/>
            <a:ext cx="6707285" cy="584775"/>
          </a:xfrm>
          <a:prstGeom prst="rect">
            <a:avLst/>
          </a:prstGeom>
        </p:spPr>
        <p:txBody>
          <a:bodyPr wrap="none">
            <a:spAutoFit/>
          </a:bodyPr>
          <a:lstStyle/>
          <a:p>
            <a:r>
              <a:rPr lang="en-IN" sz="3200" b="1" dirty="0">
                <a:solidFill>
                  <a:schemeClr val="bg1">
                    <a:lumMod val="95000"/>
                    <a:lumOff val="5000"/>
                  </a:schemeClr>
                </a:solidFill>
              </a:rPr>
              <a:t>Feature Detection and Extraction</a:t>
            </a:r>
          </a:p>
        </p:txBody>
      </p:sp>
      <p:sp>
        <p:nvSpPr>
          <p:cNvPr id="15" name="Rectangle 14"/>
          <p:cNvSpPr/>
          <p:nvPr/>
        </p:nvSpPr>
        <p:spPr>
          <a:xfrm>
            <a:off x="3048000" y="1443841"/>
            <a:ext cx="6096000" cy="369332"/>
          </a:xfrm>
          <a:prstGeom prst="rect">
            <a:avLst/>
          </a:prstGeom>
        </p:spPr>
        <p:txBody>
          <a:bodyPr>
            <a:spAutoFit/>
          </a:bodyPr>
          <a:lstStyle/>
          <a:p>
            <a:r>
              <a:rPr lang="en-US" dirty="0"/>
              <a:t>.</a:t>
            </a:r>
            <a:endParaRPr lang="en-IN" dirty="0"/>
          </a:p>
        </p:txBody>
      </p:sp>
      <p:sp>
        <p:nvSpPr>
          <p:cNvPr id="16" name="Rectangle 15"/>
          <p:cNvSpPr/>
          <p:nvPr/>
        </p:nvSpPr>
        <p:spPr>
          <a:xfrm>
            <a:off x="0" y="567159"/>
            <a:ext cx="12192000" cy="8402300"/>
          </a:xfrm>
          <a:prstGeom prst="rect">
            <a:avLst/>
          </a:prstGeom>
        </p:spPr>
        <p:txBody>
          <a:bodyPr wrap="square">
            <a:spAutoFit/>
          </a:bodyPr>
          <a:lstStyle/>
          <a:p>
            <a:pPr algn="just"/>
            <a:r>
              <a:rPr lang="en-US" dirty="0">
                <a:solidFill>
                  <a:schemeClr val="bg1">
                    <a:lumMod val="95000"/>
                    <a:lumOff val="5000"/>
                  </a:schemeClr>
                </a:solidFill>
                <a:latin typeface="Times New Roman" pitchFamily="18" charset="0"/>
                <a:cs typeface="Times New Roman" pitchFamily="18" charset="0"/>
              </a:rPr>
              <a:t>1) The flower recognition system based on image processing has been developed. This system uses edge and color characteristics of flower images to classify flowers. </a:t>
            </a:r>
          </a:p>
          <a:p>
            <a:pPr algn="just"/>
            <a:endParaRPr lang="en-US" dirty="0">
              <a:solidFill>
                <a:schemeClr val="bg1">
                  <a:lumMod val="95000"/>
                  <a:lumOff val="5000"/>
                </a:schemeClr>
              </a:solidFill>
              <a:latin typeface="Times New Roman" pitchFamily="18" charset="0"/>
              <a:cs typeface="Times New Roman" pitchFamily="18" charset="0"/>
            </a:endParaRPr>
          </a:p>
          <a:p>
            <a:pPr algn="just"/>
            <a:r>
              <a:rPr lang="en-US" dirty="0">
                <a:solidFill>
                  <a:schemeClr val="bg1">
                    <a:lumMod val="95000"/>
                    <a:lumOff val="5000"/>
                  </a:schemeClr>
                </a:solidFill>
                <a:latin typeface="Times New Roman" pitchFamily="18" charset="0"/>
                <a:cs typeface="Times New Roman" pitchFamily="18" charset="0"/>
              </a:rPr>
              <a:t>2)Feature extraction helps to reduce the amount of redundant data from the data set.</a:t>
            </a:r>
          </a:p>
          <a:p>
            <a:pPr algn="just"/>
            <a:endParaRPr lang="en-US" dirty="0">
              <a:solidFill>
                <a:schemeClr val="bg1">
                  <a:lumMod val="95000"/>
                  <a:lumOff val="5000"/>
                </a:schemeClr>
              </a:solidFill>
              <a:latin typeface="Times New Roman" pitchFamily="18" charset="0"/>
              <a:cs typeface="Times New Roman" pitchFamily="18" charset="0"/>
            </a:endParaRPr>
          </a:p>
          <a:p>
            <a:pPr algn="just"/>
            <a:r>
              <a:rPr lang="en-US" dirty="0">
                <a:solidFill>
                  <a:schemeClr val="bg1">
                    <a:lumMod val="95000"/>
                    <a:lumOff val="5000"/>
                  </a:schemeClr>
                </a:solidFill>
                <a:latin typeface="Times New Roman" pitchFamily="18" charset="0"/>
                <a:cs typeface="Times New Roman" pitchFamily="18" charset="0"/>
              </a:rPr>
              <a:t>3)The image is then cropped automatically by searching for the top, bottom, left, and right most extents of the flower  position which are used to cut out the  background of image. </a:t>
            </a:r>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1)Detect Features</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2)Extract Features</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3)Match Features</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4)Image Retrieval</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5)Visualization and Display</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6)Store Features</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7)Transform Objects</a:t>
            </a:r>
          </a:p>
          <a:p>
            <a:r>
              <a:rPr lang="en-IN" sz="2400" dirty="0">
                <a:solidFill>
                  <a:schemeClr val="bg1">
                    <a:lumMod val="95000"/>
                    <a:lumOff val="5000"/>
                  </a:schemeClr>
                </a:solidFill>
                <a:latin typeface="Times New Roman" panose="02020603050405020304" pitchFamily="18" charset="0"/>
                <a:cs typeface="Times New Roman" panose="02020603050405020304" pitchFamily="18" charset="0"/>
              </a:rPr>
              <a:t>8)Retrieve Images</a:t>
            </a:r>
          </a:p>
          <a:p>
            <a:endParaRPr lang="en-US" dirty="0">
              <a:solidFill>
                <a:schemeClr val="bg1">
                  <a:lumMod val="95000"/>
                  <a:lumOff val="5000"/>
                </a:scheme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US" dirty="0">
              <a:solidFill>
                <a:prstClr val="black">
                  <a:lumMod val="95000"/>
                  <a:lumOff val="5000"/>
                </a:prstClr>
              </a:solidFill>
            </a:endParaRPr>
          </a:p>
          <a:p>
            <a:endParaRPr lang="en-IN" dirty="0"/>
          </a:p>
        </p:txBody>
      </p:sp>
    </p:spTree>
    <p:extLst>
      <p:ext uri="{BB962C8B-B14F-4D97-AF65-F5344CB8AC3E}">
        <p14:creationId xmlns:p14="http://schemas.microsoft.com/office/powerpoint/2010/main" val="227014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21" name="Rectangle 20"/>
          <p:cNvSpPr/>
          <p:nvPr/>
        </p:nvSpPr>
        <p:spPr>
          <a:xfrm>
            <a:off x="98800" y="1628685"/>
            <a:ext cx="2082018" cy="1055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IMAGE DATABASE</a:t>
            </a:r>
            <a:endParaRPr lang="en-IN" dirty="0">
              <a:solidFill>
                <a:schemeClr val="tx1"/>
              </a:solidFill>
            </a:endParaRPr>
          </a:p>
        </p:txBody>
      </p:sp>
      <p:sp>
        <p:nvSpPr>
          <p:cNvPr id="22" name="Rectangle 21"/>
          <p:cNvSpPr/>
          <p:nvPr/>
        </p:nvSpPr>
        <p:spPr>
          <a:xfrm>
            <a:off x="8871036" y="5519640"/>
            <a:ext cx="2082018" cy="1055077"/>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PERFORMANCE </a:t>
            </a:r>
          </a:p>
          <a:p>
            <a:pPr algn="ctr"/>
            <a:r>
              <a:rPr lang="en-US" dirty="0"/>
              <a:t>EVALUATION</a:t>
            </a:r>
            <a:endParaRPr lang="en-IN" dirty="0"/>
          </a:p>
        </p:txBody>
      </p:sp>
      <p:sp>
        <p:nvSpPr>
          <p:cNvPr id="23" name="Rectangle 22"/>
          <p:cNvSpPr/>
          <p:nvPr/>
        </p:nvSpPr>
        <p:spPr>
          <a:xfrm>
            <a:off x="5869056" y="1660724"/>
            <a:ext cx="2082751" cy="103617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FEATURE</a:t>
            </a:r>
          </a:p>
          <a:p>
            <a:pPr algn="ctr"/>
            <a:r>
              <a:rPr lang="en-US" dirty="0"/>
              <a:t>SELECTION</a:t>
            </a:r>
            <a:endParaRPr lang="en-IN" dirty="0"/>
          </a:p>
        </p:txBody>
      </p:sp>
      <p:sp>
        <p:nvSpPr>
          <p:cNvPr id="24" name="Rectangle 23"/>
          <p:cNvSpPr/>
          <p:nvPr/>
        </p:nvSpPr>
        <p:spPr>
          <a:xfrm>
            <a:off x="8900935" y="3599727"/>
            <a:ext cx="2048718" cy="10880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CLASSIFICATION</a:t>
            </a:r>
            <a:endParaRPr lang="en-IN" dirty="0"/>
          </a:p>
        </p:txBody>
      </p:sp>
      <p:sp>
        <p:nvSpPr>
          <p:cNvPr id="25" name="Rectangle 24"/>
          <p:cNvSpPr/>
          <p:nvPr/>
        </p:nvSpPr>
        <p:spPr>
          <a:xfrm>
            <a:off x="2921741" y="1608880"/>
            <a:ext cx="2043798" cy="109658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FEATURE </a:t>
            </a:r>
          </a:p>
          <a:p>
            <a:pPr algn="ctr"/>
            <a:r>
              <a:rPr lang="en-US" dirty="0"/>
              <a:t>EXTRACTION</a:t>
            </a:r>
            <a:endParaRPr lang="en-IN" dirty="0"/>
          </a:p>
        </p:txBody>
      </p:sp>
      <p:sp>
        <p:nvSpPr>
          <p:cNvPr id="26" name="Right Arrow 25"/>
          <p:cNvSpPr/>
          <p:nvPr/>
        </p:nvSpPr>
        <p:spPr>
          <a:xfrm>
            <a:off x="2192393" y="2018259"/>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7" name="Right Arrow 26"/>
          <p:cNvSpPr/>
          <p:nvPr/>
        </p:nvSpPr>
        <p:spPr>
          <a:xfrm>
            <a:off x="8020522" y="2085674"/>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8" name="Right Arrow 27"/>
          <p:cNvSpPr/>
          <p:nvPr/>
        </p:nvSpPr>
        <p:spPr>
          <a:xfrm>
            <a:off x="5067188" y="2009311"/>
            <a:ext cx="731532" cy="25792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9" name="Down Arrow 28"/>
          <p:cNvSpPr/>
          <p:nvPr/>
        </p:nvSpPr>
        <p:spPr>
          <a:xfrm>
            <a:off x="9763762" y="4688750"/>
            <a:ext cx="263752" cy="81593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 name="Rectangle 3"/>
          <p:cNvSpPr/>
          <p:nvPr/>
        </p:nvSpPr>
        <p:spPr>
          <a:xfrm>
            <a:off x="1136341" y="582157"/>
            <a:ext cx="3377785" cy="523220"/>
          </a:xfrm>
          <a:prstGeom prst="rect">
            <a:avLst/>
          </a:prstGeom>
        </p:spPr>
        <p:txBody>
          <a:bodyPr wrap="square">
            <a:spAutoFit/>
          </a:bodyPr>
          <a:lstStyle/>
          <a:p>
            <a:r>
              <a:rPr lang="en-US" dirty="0"/>
              <a:t> </a:t>
            </a: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Proposed system</a:t>
            </a:r>
          </a:p>
        </p:txBody>
      </p:sp>
      <p:sp>
        <p:nvSpPr>
          <p:cNvPr id="15" name="Rectangle 14"/>
          <p:cNvSpPr/>
          <p:nvPr/>
        </p:nvSpPr>
        <p:spPr>
          <a:xfrm>
            <a:off x="8819912" y="1662648"/>
            <a:ext cx="2083440" cy="10458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MACHINE LEARNING</a:t>
            </a:r>
          </a:p>
          <a:p>
            <a:pPr algn="ctr"/>
            <a:r>
              <a:rPr lang="en-US" dirty="0"/>
              <a:t>(train/test)</a:t>
            </a:r>
            <a:endParaRPr lang="en-IN" dirty="0"/>
          </a:p>
        </p:txBody>
      </p:sp>
      <p:sp>
        <p:nvSpPr>
          <p:cNvPr id="16" name="Down Arrow 15"/>
          <p:cNvSpPr/>
          <p:nvPr/>
        </p:nvSpPr>
        <p:spPr>
          <a:xfrm>
            <a:off x="9707825" y="2757707"/>
            <a:ext cx="263752" cy="81593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4431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813" t="21076" r="614" b="8817"/>
          <a:stretch/>
        </p:blipFill>
        <p:spPr>
          <a:xfrm>
            <a:off x="827902" y="976183"/>
            <a:ext cx="9959547" cy="4893276"/>
          </a:xfrm>
          <a:prstGeom prst="rect">
            <a:avLst/>
          </a:prstGeom>
          <a:ln w="57150">
            <a:solidFill>
              <a:srgbClr val="FFFF00"/>
            </a:solidFill>
          </a:ln>
          <a:effectLst>
            <a:outerShdw blurRad="292100" dist="139700" dir="2700000" algn="tl" rotWithShape="0">
              <a:srgbClr val="333333">
                <a:alpha val="65000"/>
              </a:srgbClr>
            </a:outerShdw>
          </a:effectLst>
        </p:spPr>
      </p:pic>
      <p:sp>
        <p:nvSpPr>
          <p:cNvPr id="6" name="TextBox 5"/>
          <p:cNvSpPr txBox="1"/>
          <p:nvPr/>
        </p:nvSpPr>
        <p:spPr>
          <a:xfrm>
            <a:off x="1856096" y="409433"/>
            <a:ext cx="5704764" cy="338554"/>
          </a:xfrm>
          <a:prstGeom prst="rect">
            <a:avLst/>
          </a:prstGeom>
          <a:noFill/>
        </p:spPr>
        <p:txBody>
          <a:bodyPr wrap="square" rtlCol="0">
            <a:spAutoFit/>
          </a:bodyPr>
          <a:lstStyle/>
          <a:p>
            <a:r>
              <a:rPr lang="en-US" sz="1600" b="1" u="sng" dirty="0">
                <a:solidFill>
                  <a:srgbClr val="FFFF00"/>
                </a:solidFill>
                <a:latin typeface="Times New Roman" pitchFamily="18" charset="0"/>
                <a:cs typeface="Times New Roman" pitchFamily="18" charset="0"/>
              </a:rPr>
              <a:t>DATASET</a:t>
            </a:r>
            <a:endParaRPr lang="en-IN" sz="1600" b="1" u="sng"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49126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A6AD0-8583-4B1A-BD7B-10E596283FBE}" type="datetime1">
              <a:rPr lang="en-US" smtClean="0"/>
              <a:t>10/8/2022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579" b="4719"/>
          <a:stretch/>
        </p:blipFill>
        <p:spPr>
          <a:xfrm>
            <a:off x="1132764" y="1596788"/>
            <a:ext cx="10058400" cy="4735774"/>
          </a:xfrm>
          <a:prstGeom prst="rect">
            <a:avLst/>
          </a:prstGeom>
        </p:spPr>
      </p:pic>
    </p:spTree>
    <p:extLst>
      <p:ext uri="{BB962C8B-B14F-4D97-AF65-F5344CB8AC3E}">
        <p14:creationId xmlns:p14="http://schemas.microsoft.com/office/powerpoint/2010/main" val="30078060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557</TotalTime>
  <Words>692</Words>
  <Application>Microsoft Office PowerPoint</Application>
  <PresentationFormat>Widescreen</PresentationFormat>
  <Paragraphs>117</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Times New Roman</vt:lpstr>
      <vt:lpstr>Wingdings 3</vt:lpstr>
      <vt:lpstr>Slice</vt:lpstr>
      <vt:lpstr>            Maharashtra Institute of Technology, Aurangabad.                  Department of Computer Science and Engineering                                                        (2022-23 Part-I)                                                            Major Project Review - 1                             Flower Detection and Classification  </vt:lpstr>
      <vt:lpstr>Course Outcomes:</vt:lpstr>
      <vt:lpstr>Introduction:</vt:lpstr>
      <vt:lpstr>      Problem statement:</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Maharashtra Institute of Technology, Aurangabad.               Department of Computer Science and Engineering                                            (2021-22 Part-I)                    Minor Project Review-1 IMAGE Segmentation of optical optimization</dc:title>
  <dc:creator>Ganesh Jamkar</dc:creator>
  <cp:lastModifiedBy>Ganesh Jamkar</cp:lastModifiedBy>
  <cp:revision>46</cp:revision>
  <dcterms:created xsi:type="dcterms:W3CDTF">2021-11-13T02:10:43Z</dcterms:created>
  <dcterms:modified xsi:type="dcterms:W3CDTF">2022-10-08T03:52:05Z</dcterms:modified>
</cp:coreProperties>
</file>