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3" r:id="rId5"/>
    <p:sldId id="265" r:id="rId6"/>
    <p:sldId id="267" r:id="rId7"/>
    <p:sldId id="279" r:id="rId8"/>
    <p:sldId id="268" r:id="rId9"/>
    <p:sldId id="280" r:id="rId10"/>
    <p:sldId id="273" r:id="rId11"/>
    <p:sldId id="274" r:id="rId12"/>
    <p:sldId id="275" r:id="rId13"/>
    <p:sldId id="276" r:id="rId14"/>
    <p:sldId id="277" r:id="rId15"/>
    <p:sldId id="278" r:id="rId16"/>
    <p:sldId id="271" r:id="rId17"/>
    <p:sldId id="269" r:id="rId18"/>
    <p:sldId id="272"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6085" autoAdjust="0"/>
  </p:normalViewPr>
  <p:slideViewPr>
    <p:cSldViewPr snapToGrid="0">
      <p:cViewPr varScale="1">
        <p:scale>
          <a:sx n="68" d="100"/>
          <a:sy n="68" d="100"/>
        </p:scale>
        <p:origin x="82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8EC8-9AD6-465D-8DE3-22685F54C0B3}" type="datetimeFigureOut">
              <a:rPr lang="en-IN" smtClean="0"/>
              <a:t>06-02-2023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792A9-F41B-4CA8-B333-1F47E1008F91}" type="slidenum">
              <a:rPr lang="en-IN" smtClean="0"/>
              <a:t>‹#›</a:t>
            </a:fld>
            <a:endParaRPr lang="en-IN"/>
          </a:p>
        </p:txBody>
      </p:sp>
    </p:spTree>
    <p:extLst>
      <p:ext uri="{BB962C8B-B14F-4D97-AF65-F5344CB8AC3E}">
        <p14:creationId xmlns:p14="http://schemas.microsoft.com/office/powerpoint/2010/main" val="179893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15792A9-F41B-4CA8-B333-1F47E1008F91}" type="slidenum">
              <a:rPr lang="en-IN" smtClean="0"/>
              <a:t>1</a:t>
            </a:fld>
            <a:endParaRPr lang="en-IN"/>
          </a:p>
        </p:txBody>
      </p:sp>
    </p:spTree>
    <p:extLst>
      <p:ext uri="{BB962C8B-B14F-4D97-AF65-F5344CB8AC3E}">
        <p14:creationId xmlns:p14="http://schemas.microsoft.com/office/powerpoint/2010/main" val="110675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5792A9-F41B-4CA8-B333-1F47E1008F91}" type="slidenum">
              <a:rPr lang="en-IN" smtClean="0"/>
              <a:t>2</a:t>
            </a:fld>
            <a:endParaRPr lang="en-IN"/>
          </a:p>
        </p:txBody>
      </p:sp>
    </p:spTree>
    <p:extLst>
      <p:ext uri="{BB962C8B-B14F-4D97-AF65-F5344CB8AC3E}">
        <p14:creationId xmlns:p14="http://schemas.microsoft.com/office/powerpoint/2010/main" val="114005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system</a:t>
            </a:r>
          </a:p>
          <a:p>
            <a:r>
              <a:rPr lang="en-US" dirty="0"/>
              <a:t>Image Dataset</a:t>
            </a:r>
          </a:p>
          <a:p>
            <a:r>
              <a:rPr lang="en-US" dirty="0"/>
              <a:t>Feature</a:t>
            </a:r>
            <a:r>
              <a:rPr lang="en-US" baseline="0" dirty="0"/>
              <a:t> Extraction</a:t>
            </a:r>
          </a:p>
          <a:p>
            <a:r>
              <a:rPr lang="en-US" baseline="0" dirty="0"/>
              <a:t>Feature Selection</a:t>
            </a:r>
          </a:p>
          <a:p>
            <a:r>
              <a:rPr lang="en-US" baseline="0" dirty="0"/>
              <a:t>Machine Learning( Train/Test)</a:t>
            </a:r>
          </a:p>
          <a:p>
            <a:r>
              <a:rPr lang="en-US" baseline="0" dirty="0"/>
              <a:t>Classification</a:t>
            </a:r>
          </a:p>
          <a:p>
            <a:r>
              <a:rPr lang="en-US" baseline="0" dirty="0"/>
              <a:t>Performance Evaluation</a:t>
            </a:r>
          </a:p>
          <a:p>
            <a:endParaRPr lang="en-US" baseline="0" dirty="0"/>
          </a:p>
        </p:txBody>
      </p:sp>
      <p:sp>
        <p:nvSpPr>
          <p:cNvPr id="4" name="Slide Number Placeholder 3"/>
          <p:cNvSpPr>
            <a:spLocks noGrp="1"/>
          </p:cNvSpPr>
          <p:nvPr>
            <p:ph type="sldNum" sz="quarter" idx="10"/>
          </p:nvPr>
        </p:nvSpPr>
        <p:spPr/>
        <p:txBody>
          <a:bodyPr/>
          <a:lstStyle/>
          <a:p>
            <a:fld id="{715792A9-F41B-4CA8-B333-1F47E1008F91}" type="slidenum">
              <a:rPr lang="en-IN" smtClean="0"/>
              <a:t>8</a:t>
            </a:fld>
            <a:endParaRPr lang="en-IN"/>
          </a:p>
        </p:txBody>
      </p:sp>
    </p:spTree>
    <p:extLst>
      <p:ext uri="{BB962C8B-B14F-4D97-AF65-F5344CB8AC3E}">
        <p14:creationId xmlns:p14="http://schemas.microsoft.com/office/powerpoint/2010/main" val="356813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24851D-0639-470F-B58A-2A812D57083F}"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F952A9-6AD8-46FF-A4CE-86CD0EDD8444}" type="datetime1">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D7502-545E-458A-84D2-6ACA0DBEF24B}"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F4D6E-E3D6-4BBB-BF65-F328663F9477}"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92268-9BD5-45C7-8B74-A3A1CFD36AB6}"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A3D7C-012C-4378-B7D1-EA21EA9D46A9}"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7EA88-B8E9-4484-A0B0-ADF47C880B12}"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5052-C2A5-4BDA-8C1C-FABAE5D68775}"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80658-859B-432E-8AD5-E82577DF40FE}"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6A89E-E44F-422A-AF2F-8342C71E18CD}"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9F445-97AF-4996-A6FB-02239A080A0E}"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872904-4D45-482F-9140-512FA6F74C17}" type="datetime1">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A0E2-91CA-4955-B863-42271293BA88}" type="datetime1">
              <a:rPr lang="en-US" smtClean="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75CEC-4A9B-403E-8277-7DF04243E079}" type="datetime1">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DF771A-32C7-4BFD-940C-2A139E3229A0}" type="datetime1">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A5B924-D084-45E4-9B88-87E550516AE1}" type="datetime1">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C593B79-57E1-4B13-AAF7-C9807DDFABFF}" type="datetime1">
              <a:rPr lang="en-US" smtClean="0"/>
              <a:t>2/6/2023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datasets/alxmamaev/flowers-recognition"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3843866"/>
          </a:xfrm>
        </p:spPr>
        <p:txBody>
          <a:bodyPr>
            <a:normAutofit fontScale="90000"/>
          </a:bodyPr>
          <a:lstStyle/>
          <a:p>
            <a:r>
              <a:rPr lang="en-US" sz="2800" b="1" dirty="0">
                <a:solidFill>
                  <a:srgbClr val="C00000"/>
                </a:solidFill>
              </a:rPr>
              <a:t>            </a:t>
            </a:r>
            <a:r>
              <a:rPr lang="en-US" sz="2800" b="1" dirty="0">
                <a:solidFill>
                  <a:srgbClr val="C00000"/>
                </a:solidFill>
                <a:latin typeface="Times New Roman" panose="02020603050405020304" pitchFamily="18" charset="0"/>
                <a:cs typeface="Times New Roman" panose="02020603050405020304" pitchFamily="18" charset="0"/>
              </a:rPr>
              <a:t>Maharashtra Institute of Technology, Aurangabad.</a:t>
            </a:r>
            <a:br>
              <a:rPr lang="en-US" sz="2800" b="1" dirty="0">
                <a:solidFill>
                  <a:srgbClr val="C00000"/>
                </a:solidFill>
                <a:latin typeface="Times New Roman" panose="02020603050405020304" pitchFamily="18" charset="0"/>
                <a:cs typeface="Times New Roman" panose="02020603050405020304" pitchFamily="18" charset="0"/>
              </a:rPr>
            </a:b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Department of Computer Science and Engineering </a:t>
            </a: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(2022-23 Part-I)</a:t>
            </a: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a:t>
            </a: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Major Project Review - 2</a:t>
            </a:r>
            <a:br>
              <a:rPr lang="en-US" sz="2800" b="1" dirty="0">
                <a:solidFill>
                  <a:srgbClr val="C00000"/>
                </a:solidFill>
                <a:latin typeface="Times New Roman" panose="02020603050405020304" pitchFamily="18" charset="0"/>
                <a:cs typeface="Times New Roman" panose="02020603050405020304" pitchFamily="18" charset="0"/>
              </a:rPr>
            </a:b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Flower Detection and Classification</a:t>
            </a:r>
            <a:br>
              <a:rPr lang="en-US" sz="2800" b="1" dirty="0">
                <a:solidFill>
                  <a:srgbClr val="C00000"/>
                </a:solidFill>
              </a:rPr>
            </a:br>
            <a:br>
              <a:rPr lang="en-US" sz="2800" b="1" dirty="0">
                <a:solidFill>
                  <a:srgbClr val="C00000"/>
                </a:solidFill>
              </a:rPr>
            </a:br>
            <a:endParaRPr lang="en-IN" sz="2800" b="1" dirty="0">
              <a:solidFill>
                <a:srgbClr val="C00000"/>
              </a:solidFill>
            </a:endParaRPr>
          </a:p>
        </p:txBody>
      </p:sp>
      <p:sp>
        <p:nvSpPr>
          <p:cNvPr id="3" name="Subtitle 2"/>
          <p:cNvSpPr>
            <a:spLocks noGrp="1"/>
          </p:cNvSpPr>
          <p:nvPr>
            <p:ph type="subTitle" idx="1"/>
          </p:nvPr>
        </p:nvSpPr>
        <p:spPr>
          <a:xfrm>
            <a:off x="1" y="3843866"/>
            <a:ext cx="12192000" cy="3014133"/>
          </a:xfrm>
        </p:spPr>
        <p:txBody>
          <a:bodyPr>
            <a:normAutofit/>
          </a:bodyPr>
          <a:lstStyle/>
          <a:p>
            <a:r>
              <a:rPr lang="en-IN" sz="2800" b="1" dirty="0">
                <a:solidFill>
                  <a:schemeClr val="bg1">
                    <a:lumMod val="85000"/>
                    <a:lumOff val="15000"/>
                  </a:schemeClr>
                </a:solidFill>
                <a:latin typeface="Times New Roman" panose="02020603050405020304" pitchFamily="18" charset="0"/>
                <a:cs typeface="Times New Roman" panose="02020603050405020304" pitchFamily="18" charset="0"/>
              </a:rPr>
              <a:t>Group Member:                                                                             Guided by:</a:t>
            </a:r>
          </a:p>
          <a:p>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1)Ganesh Jamkar  (59)                                                                                  </a:t>
            </a:r>
            <a:r>
              <a:rPr lang="en-IN" sz="2400" u="sng" dirty="0">
                <a:solidFill>
                  <a:schemeClr val="bg1">
                    <a:lumMod val="85000"/>
                    <a:lumOff val="15000"/>
                  </a:schemeClr>
                </a:solidFill>
                <a:latin typeface="Times New Roman" panose="02020603050405020304" pitchFamily="18" charset="0"/>
                <a:cs typeface="Times New Roman" panose="02020603050405020304" pitchFamily="18" charset="0"/>
              </a:rPr>
              <a:t>Ms. D.R. Deshmukh </a:t>
            </a:r>
          </a:p>
          <a:p>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2)</a:t>
            </a:r>
            <a:r>
              <a:rPr lang="en-IN" sz="2400" dirty="0" err="1">
                <a:solidFill>
                  <a:schemeClr val="bg1">
                    <a:lumMod val="85000"/>
                    <a:lumOff val="15000"/>
                  </a:schemeClr>
                </a:solidFill>
                <a:latin typeface="Times New Roman" panose="02020603050405020304" pitchFamily="18" charset="0"/>
                <a:cs typeface="Times New Roman" panose="02020603050405020304" pitchFamily="18" charset="0"/>
              </a:rPr>
              <a:t>Arbaz</a:t>
            </a:r>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 Khan       (54)</a:t>
            </a:r>
          </a:p>
          <a:p>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3)</a:t>
            </a:r>
            <a:r>
              <a:rPr lang="en-IN" sz="2400" dirty="0" err="1">
                <a:solidFill>
                  <a:schemeClr val="bg1">
                    <a:lumMod val="85000"/>
                    <a:lumOff val="15000"/>
                  </a:schemeClr>
                </a:solidFill>
                <a:latin typeface="Times New Roman" panose="02020603050405020304" pitchFamily="18" charset="0"/>
                <a:cs typeface="Times New Roman" panose="02020603050405020304" pitchFamily="18" charset="0"/>
              </a:rPr>
              <a:t>Amit</a:t>
            </a:r>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 </a:t>
            </a:r>
            <a:r>
              <a:rPr lang="en-IN" sz="2400" dirty="0" err="1">
                <a:solidFill>
                  <a:schemeClr val="bg1">
                    <a:lumMod val="85000"/>
                    <a:lumOff val="15000"/>
                  </a:schemeClr>
                </a:solidFill>
                <a:latin typeface="Times New Roman" panose="02020603050405020304" pitchFamily="18" charset="0"/>
                <a:cs typeface="Times New Roman" panose="02020603050405020304" pitchFamily="18" charset="0"/>
              </a:rPr>
              <a:t>Potdar</a:t>
            </a:r>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       (58)</a:t>
            </a:r>
          </a:p>
        </p:txBody>
      </p:sp>
      <p:sp>
        <p:nvSpPr>
          <p:cNvPr id="4" name="Date Placeholder 3"/>
          <p:cNvSpPr>
            <a:spLocks noGrp="1"/>
          </p:cNvSpPr>
          <p:nvPr>
            <p:ph type="dt" sz="half" idx="10"/>
          </p:nvPr>
        </p:nvSpPr>
        <p:spPr/>
        <p:txBody>
          <a:bodyPr/>
          <a:lstStyle/>
          <a:p>
            <a:fld id="{57EE87BE-EC1F-4161-A751-ABAD39BA4B37}" type="datetime1">
              <a:rPr lang="en-US" smtClean="0"/>
              <a:t>2/6/2023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8058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TextBox 3"/>
          <p:cNvSpPr txBox="1"/>
          <p:nvPr/>
        </p:nvSpPr>
        <p:spPr>
          <a:xfrm>
            <a:off x="726858" y="653346"/>
            <a:ext cx="10353519" cy="3108543"/>
          </a:xfrm>
          <a:prstGeom prst="rect">
            <a:avLst/>
          </a:prstGeom>
          <a:noFill/>
        </p:spPr>
        <p:txBody>
          <a:bodyPr wrap="square" rtlCol="0">
            <a:spAutoFit/>
          </a:bodyPr>
          <a:lstStyle/>
          <a:p>
            <a:r>
              <a:rPr lang="en-US" sz="2800" b="1" dirty="0">
                <a:solidFill>
                  <a:schemeClr val="bg1"/>
                </a:solidFill>
                <a:latin typeface="Times New Roman" pitchFamily="18" charset="0"/>
                <a:cs typeface="Times New Roman" pitchFamily="18" charset="0"/>
              </a:rPr>
              <a:t>Image database. </a:t>
            </a:r>
            <a:endParaRPr lang="en-US" sz="2800" dirty="0">
              <a:latin typeface="Times New Roman" pitchFamily="18" charset="0"/>
              <a:cs typeface="Times New Roman" pitchFamily="18" charset="0"/>
            </a:endParaRPr>
          </a:p>
          <a:p>
            <a:endParaRPr lang="en-US" sz="2400" dirty="0">
              <a:solidFill>
                <a:schemeClr val="bg1"/>
              </a:solidFill>
              <a:latin typeface="Times New Roman" pitchFamily="18" charset="0"/>
              <a:cs typeface="Times New Roman" pitchFamily="18" charset="0"/>
            </a:endParaRPr>
          </a:p>
          <a:p>
            <a:r>
              <a:rPr lang="en-US" sz="2400" dirty="0">
                <a:solidFill>
                  <a:schemeClr val="bg1"/>
                </a:solidFill>
                <a:latin typeface="Times New Roman" pitchFamily="18" charset="0"/>
                <a:cs typeface="Times New Roman" pitchFamily="18" charset="0"/>
              </a:rPr>
              <a:t>An organized collection of digital images aimed at the efficient management and the processing of queries on this image collection Learn more in: Image Database Indexing Techniques.</a:t>
            </a:r>
          </a:p>
          <a:p>
            <a:endParaRPr lang="en-US" sz="2400" dirty="0">
              <a:solidFill>
                <a:schemeClr val="bg1"/>
              </a:solidFill>
              <a:latin typeface="Times New Roman" pitchFamily="18" charset="0"/>
              <a:cs typeface="Times New Roman" pitchFamily="18" charset="0"/>
            </a:endParaRPr>
          </a:p>
          <a:p>
            <a:r>
              <a:rPr lang="en-US" sz="2400" dirty="0">
                <a:solidFill>
                  <a:schemeClr val="bg1"/>
                </a:solidFill>
                <a:latin typeface="Times New Roman" pitchFamily="18" charset="0"/>
                <a:cs typeface="Times New Roman" pitchFamily="18" charset="0"/>
              </a:rPr>
              <a:t>IMAGE is based on the network database model, in contrast to most modern systems which are based on the relational database model.</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419406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1591415" y="589520"/>
            <a:ext cx="8327136" cy="4770537"/>
          </a:xfrm>
          <a:prstGeom prst="rect">
            <a:avLst/>
          </a:prstGeom>
          <a:noFill/>
        </p:spPr>
        <p:txBody>
          <a:bodyPr wrap="square" rtlCol="0">
            <a:spAutoFit/>
          </a:bodyPr>
          <a:lstStyle/>
          <a:p>
            <a:r>
              <a:rPr lang="en-US" sz="2800" b="1" u="sng" dirty="0">
                <a:solidFill>
                  <a:schemeClr val="bg1"/>
                </a:solidFill>
                <a:latin typeface="Times New Roman" panose="02020603050405020304" pitchFamily="18" charset="0"/>
                <a:cs typeface="Times New Roman" panose="02020603050405020304" pitchFamily="18" charset="0"/>
              </a:rPr>
              <a:t>Feature extraction</a:t>
            </a:r>
          </a:p>
          <a:p>
            <a:endParaRPr lang="en-US" dirty="0">
              <a:solidFill>
                <a:schemeClr val="bg1"/>
              </a:solidFill>
            </a:endParaRPr>
          </a:p>
          <a:p>
            <a:endParaRPr lang="en-US" dirty="0">
              <a:solidFill>
                <a:schemeClr val="bg1"/>
              </a:solidFill>
            </a:endParaRPr>
          </a:p>
          <a:p>
            <a:pPr algn="just"/>
            <a:r>
              <a:rPr lang="en-US" sz="2400" dirty="0">
                <a:solidFill>
                  <a:schemeClr val="bg1"/>
                </a:solidFill>
                <a:latin typeface="Times New Roman" panose="02020603050405020304" pitchFamily="18" charset="0"/>
                <a:cs typeface="Times New Roman" panose="02020603050405020304" pitchFamily="18" charset="0"/>
              </a:rPr>
              <a:t>Feature extraction refers to the process of transforming raw data into numerical features that can be processed while preserving the information in the original data set. It yields better results than applying machine learning directly to the raw data.</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Feature extraction helps to reduce the amount of redundant data from the data set. In the end, the reduction of the data helps to build the model with less machine effort and also increases the speed of learning and generalization steps in the machine learning process.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00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TextBox 3"/>
          <p:cNvSpPr txBox="1"/>
          <p:nvPr/>
        </p:nvSpPr>
        <p:spPr>
          <a:xfrm>
            <a:off x="1253983" y="522103"/>
            <a:ext cx="8790432" cy="4955203"/>
          </a:xfrm>
          <a:prstGeom prst="rect">
            <a:avLst/>
          </a:prstGeom>
          <a:noFill/>
        </p:spPr>
        <p:txBody>
          <a:bodyPr wrap="square" rtlCol="0">
            <a:spAutoFit/>
          </a:bodyPr>
          <a:lstStyle/>
          <a:p>
            <a:pPr algn="just"/>
            <a:r>
              <a:rPr lang="en-US" sz="2800" b="1" u="sng" dirty="0">
                <a:solidFill>
                  <a:schemeClr val="bg1"/>
                </a:solidFill>
                <a:latin typeface="Times New Roman" panose="02020603050405020304" pitchFamily="18" charset="0"/>
                <a:cs typeface="Times New Roman" panose="02020603050405020304" pitchFamily="18" charset="0"/>
              </a:rPr>
              <a:t>Feature selection</a:t>
            </a:r>
            <a:endParaRPr lang="en-US"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In machine learning and statistics, feature selection, also known as variable selection, attribute selection or variable subset selection, is the process of selecting a subset of relevant features </a:t>
            </a:r>
          </a:p>
          <a:p>
            <a:pPr algn="just"/>
            <a:r>
              <a:rPr lang="en-US" sz="2400" dirty="0">
                <a:solidFill>
                  <a:schemeClr val="bg1"/>
                </a:solidFill>
                <a:latin typeface="Times New Roman" panose="02020603050405020304" pitchFamily="18" charset="0"/>
                <a:cs typeface="Times New Roman" panose="02020603050405020304" pitchFamily="18" charset="0"/>
              </a:rPr>
              <a:t>(variables, predictors) for use in model construction. Feature selection techniques are used for several reasons.</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Feature Selection is the method of reducing the input variable to your model by using only relevant data and getting rid of noise in data. It is the process of automatically choosing relevant features for your machine learning model based on the type of problem you are trying to solve.</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38197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TextBox 3"/>
          <p:cNvSpPr txBox="1"/>
          <p:nvPr/>
        </p:nvSpPr>
        <p:spPr>
          <a:xfrm>
            <a:off x="1335742" y="221607"/>
            <a:ext cx="8839200" cy="6063198"/>
          </a:xfrm>
          <a:prstGeom prst="rect">
            <a:avLst/>
          </a:prstGeom>
          <a:noFill/>
        </p:spPr>
        <p:txBody>
          <a:bodyPr wrap="square" rtlCol="0">
            <a:spAutoFit/>
          </a:bodyPr>
          <a:lstStyle/>
          <a:p>
            <a:r>
              <a:rPr lang="en-US" sz="2800" b="1" u="sng" dirty="0">
                <a:solidFill>
                  <a:schemeClr val="bg1"/>
                </a:solidFill>
                <a:latin typeface="Times New Roman" panose="02020603050405020304" pitchFamily="18" charset="0"/>
                <a:cs typeface="Times New Roman" panose="02020603050405020304" pitchFamily="18" charset="0"/>
              </a:rPr>
              <a:t>Machine learning train and test</a:t>
            </a:r>
          </a:p>
          <a:p>
            <a:endParaRPr lang="en-US" sz="2400" b="1" u="sng"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&gt;Train/Test is a method to measure the accuracy of your model.</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&gt;It is called Train/Test because you split the data set into two sets: a training set and a testing set.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&gt;80% for training, and 20% for testing.</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&gt;You train the model using the training set.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&gt;You test the model using the testing set.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&gt;Train the model means create the model.</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&gt;Test the model means test the accuracy of the model.</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7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TextBox 3"/>
          <p:cNvSpPr txBox="1"/>
          <p:nvPr/>
        </p:nvSpPr>
        <p:spPr>
          <a:xfrm>
            <a:off x="1180112" y="481943"/>
            <a:ext cx="9138263" cy="4401205"/>
          </a:xfrm>
          <a:prstGeom prst="rect">
            <a:avLst/>
          </a:prstGeom>
          <a:noFill/>
        </p:spPr>
        <p:txBody>
          <a:bodyPr wrap="square" rtlCol="0">
            <a:spAutoFit/>
          </a:bodyPr>
          <a:lstStyle/>
          <a:p>
            <a:r>
              <a:rPr lang="en-IN" sz="2800" b="1" u="sng" dirty="0">
                <a:solidFill>
                  <a:schemeClr val="bg1"/>
                </a:solidFill>
                <a:latin typeface="Times New Roman" panose="02020603050405020304" pitchFamily="18" charset="0"/>
                <a:cs typeface="Times New Roman" panose="02020603050405020304" pitchFamily="18" charset="0"/>
              </a:rPr>
              <a:t>Classification</a:t>
            </a:r>
          </a:p>
          <a:p>
            <a:endParaRPr lang="en-US" sz="2400" b="1" u="sng" dirty="0">
              <a:solidFill>
                <a:schemeClr val="bg1"/>
              </a:solidFill>
            </a:endParaRPr>
          </a:p>
          <a:p>
            <a:r>
              <a:rPr lang="en-US" sz="2400" dirty="0">
                <a:solidFill>
                  <a:schemeClr val="bg1"/>
                </a:solidFill>
                <a:latin typeface="Times New Roman" panose="02020603050405020304" pitchFamily="18" charset="0"/>
                <a:cs typeface="Times New Roman" panose="02020603050405020304" pitchFamily="18" charset="0"/>
              </a:rPr>
              <a:t>The Classification algorithm is a Supervised Learning technique that is used to identify the category of new observations based on training data. </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 Classification, a program learns from the given dataset or observations and then classifies new observation into several classes or groups.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 Such as, Yes or No, 0 or 1, Spam or Not Spam, cat or dog, etc. Classes can be called as targets/labels or categories.</a:t>
            </a:r>
            <a:endParaRPr lang="en-IN" sz="2400" dirty="0">
              <a:solidFill>
                <a:schemeClr val="bg1"/>
              </a:solidFill>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14487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TextBox 3"/>
          <p:cNvSpPr txBox="1"/>
          <p:nvPr/>
        </p:nvSpPr>
        <p:spPr>
          <a:xfrm>
            <a:off x="1516470" y="984683"/>
            <a:ext cx="8473440" cy="2985433"/>
          </a:xfrm>
          <a:prstGeom prst="rect">
            <a:avLst/>
          </a:prstGeom>
          <a:noFill/>
        </p:spPr>
        <p:txBody>
          <a:bodyPr wrap="square" rtlCol="0">
            <a:spAutoFit/>
          </a:bodyPr>
          <a:lstStyle/>
          <a:p>
            <a:r>
              <a:rPr lang="en-US" sz="2800" b="1" u="sng" dirty="0">
                <a:solidFill>
                  <a:schemeClr val="bg1"/>
                </a:solidFill>
                <a:latin typeface="Times New Roman" pitchFamily="18" charset="0"/>
                <a:cs typeface="Times New Roman" pitchFamily="18" charset="0"/>
              </a:rPr>
              <a:t>Performance Evaluation</a:t>
            </a:r>
          </a:p>
          <a:p>
            <a:endParaRPr lang="en-US" sz="2000" dirty="0">
              <a:solidFill>
                <a:schemeClr val="bg1"/>
              </a:solidFill>
              <a:latin typeface="Times New Roman" pitchFamily="18" charset="0"/>
              <a:cs typeface="Times New Roman" pitchFamily="18" charset="0"/>
            </a:endParaRPr>
          </a:p>
          <a:p>
            <a:pPr algn="just"/>
            <a:endParaRPr lang="en-US" sz="2000" dirty="0">
              <a:solidFill>
                <a:schemeClr val="bg1"/>
              </a:solidFill>
              <a:latin typeface="Times New Roman" pitchFamily="18" charset="0"/>
              <a:cs typeface="Times New Roman" pitchFamily="18" charset="0"/>
            </a:endParaRPr>
          </a:p>
          <a:p>
            <a:pPr algn="just"/>
            <a:r>
              <a:rPr lang="en-US" sz="2400" dirty="0">
                <a:solidFill>
                  <a:schemeClr val="bg1"/>
                </a:solidFill>
                <a:latin typeface="Times New Roman" pitchFamily="18" charset="0"/>
                <a:cs typeface="Times New Roman" pitchFamily="18" charset="0"/>
              </a:rPr>
              <a:t>In Machine Learning, the performance evaluation  are used to calculate the performance of your trained machine learning models.</a:t>
            </a:r>
          </a:p>
          <a:p>
            <a:pPr algn="just"/>
            <a:r>
              <a:rPr lang="en-US" sz="2400" dirty="0">
                <a:solidFill>
                  <a:schemeClr val="bg1"/>
                </a:solidFill>
                <a:latin typeface="Times New Roman" pitchFamily="18" charset="0"/>
                <a:cs typeface="Times New Roman" pitchFamily="18" charset="0"/>
              </a:rPr>
              <a:t> </a:t>
            </a:r>
          </a:p>
          <a:p>
            <a:pPr algn="just"/>
            <a:r>
              <a:rPr lang="en-US" sz="2400" dirty="0">
                <a:solidFill>
                  <a:schemeClr val="bg1"/>
                </a:solidFill>
                <a:latin typeface="Times New Roman" pitchFamily="18" charset="0"/>
                <a:cs typeface="Times New Roman" pitchFamily="18" charset="0"/>
              </a:rPr>
              <a:t>This helps in finding how better your machine learning model can perform on a dataset that it has never seen before.</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2722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813" t="21076" r="614" b="8817"/>
          <a:stretch/>
        </p:blipFill>
        <p:spPr>
          <a:xfrm>
            <a:off x="827902" y="976183"/>
            <a:ext cx="9959547" cy="4893276"/>
          </a:xfrm>
          <a:prstGeom prst="rect">
            <a:avLst/>
          </a:prstGeom>
          <a:ln w="57150">
            <a:solidFill>
              <a:srgbClr val="FFFF00"/>
            </a:solidFill>
          </a:ln>
          <a:effectLst>
            <a:outerShdw blurRad="292100" dist="139700" dir="2700000" algn="tl" rotWithShape="0">
              <a:srgbClr val="333333">
                <a:alpha val="65000"/>
              </a:srgbClr>
            </a:outerShdw>
          </a:effectLst>
        </p:spPr>
      </p:pic>
      <p:sp>
        <p:nvSpPr>
          <p:cNvPr id="6" name="TextBox 5"/>
          <p:cNvSpPr txBox="1"/>
          <p:nvPr/>
        </p:nvSpPr>
        <p:spPr>
          <a:xfrm>
            <a:off x="1856096" y="409433"/>
            <a:ext cx="5704764" cy="338554"/>
          </a:xfrm>
          <a:prstGeom prst="rect">
            <a:avLst/>
          </a:prstGeom>
          <a:noFill/>
        </p:spPr>
        <p:txBody>
          <a:bodyPr wrap="square" rtlCol="0">
            <a:spAutoFit/>
          </a:bodyPr>
          <a:lstStyle/>
          <a:p>
            <a:r>
              <a:rPr lang="en-US" sz="1600" b="1" u="sng" dirty="0">
                <a:solidFill>
                  <a:schemeClr val="bg1"/>
                </a:solidFill>
                <a:latin typeface="Times New Roman" pitchFamily="18" charset="0"/>
                <a:cs typeface="Times New Roman" pitchFamily="18" charset="0"/>
              </a:rPr>
              <a:t>DATASET</a:t>
            </a:r>
            <a:endParaRPr lang="en-IN" sz="1600" b="1" u="sng"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9126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1579" b="4719"/>
          <a:stretch/>
        </p:blipFill>
        <p:spPr>
          <a:xfrm>
            <a:off x="737387" y="663387"/>
            <a:ext cx="10498601" cy="4943033"/>
          </a:xfrm>
          <a:prstGeom prst="rect">
            <a:avLst/>
          </a:prstGeom>
        </p:spPr>
      </p:pic>
      <p:sp>
        <p:nvSpPr>
          <p:cNvPr id="4" name="TextBox 3"/>
          <p:cNvSpPr txBox="1"/>
          <p:nvPr/>
        </p:nvSpPr>
        <p:spPr>
          <a:xfrm>
            <a:off x="3724298" y="4787856"/>
            <a:ext cx="4303776" cy="276999"/>
          </a:xfrm>
          <a:prstGeom prst="rect">
            <a:avLst/>
          </a:prstGeom>
          <a:noFill/>
        </p:spPr>
        <p:txBody>
          <a:bodyPr wrap="square" rtlCol="0">
            <a:spAutoFit/>
          </a:bodyPr>
          <a:lstStyle/>
          <a:p>
            <a:pPr algn="ctr"/>
            <a:r>
              <a:rPr lang="en-US" sz="1200" b="1" dirty="0">
                <a:solidFill>
                  <a:schemeClr val="bg1">
                    <a:lumMod val="85000"/>
                    <a:lumOff val="15000"/>
                  </a:schemeClr>
                </a:solidFill>
                <a:latin typeface="Times New Roman" panose="02020603050405020304" pitchFamily="18" charset="0"/>
                <a:cs typeface="Times New Roman" panose="02020603050405020304" pitchFamily="18" charset="0"/>
              </a:rPr>
              <a:t>PROJECT OUTPUT</a:t>
            </a:r>
            <a:endParaRPr lang="en-IN" sz="1200" b="1"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80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Rectangle 3"/>
          <p:cNvSpPr/>
          <p:nvPr/>
        </p:nvSpPr>
        <p:spPr>
          <a:xfrm>
            <a:off x="1099751" y="595086"/>
            <a:ext cx="8508705" cy="4678204"/>
          </a:xfrm>
          <a:prstGeom prst="rect">
            <a:avLst/>
          </a:prstGeom>
        </p:spPr>
        <p:txBody>
          <a:bodyPr wrap="square">
            <a:spAutoFit/>
          </a:bodyPr>
          <a:lstStyle/>
          <a:p>
            <a:pPr algn="just"/>
            <a:r>
              <a:rPr lang="en-IN" sz="2800" b="1" dirty="0">
                <a:solidFill>
                  <a:schemeClr val="bg1"/>
                </a:solidFill>
                <a:latin typeface="Times New Roman" panose="02020603050405020304" pitchFamily="18" charset="0"/>
                <a:cs typeface="Times New Roman" panose="02020603050405020304" pitchFamily="18" charset="0"/>
              </a:rPr>
              <a:t>REFERENCES</a:t>
            </a:r>
            <a:r>
              <a:rPr lang="en-IN" sz="2800" dirty="0">
                <a:solidFill>
                  <a:schemeClr val="bg1"/>
                </a:solidFill>
              </a:rPr>
              <a:t> </a:t>
            </a:r>
            <a:r>
              <a:rPr lang="en-IN" dirty="0"/>
              <a:t> </a:t>
            </a:r>
          </a:p>
          <a:p>
            <a:pPr algn="just"/>
            <a:endParaRPr lang="en-IN" dirty="0"/>
          </a:p>
          <a:p>
            <a:pPr algn="just"/>
            <a:endParaRPr lang="en-IN" dirty="0">
              <a:solidFill>
                <a:schemeClr val="bg1">
                  <a:lumMod val="95000"/>
                  <a:lumOff val="5000"/>
                </a:schemeClr>
              </a:solidFill>
            </a:endParaRPr>
          </a:p>
          <a:p>
            <a:pPr algn="just"/>
            <a:r>
              <a:rPr lang="en-IN" dirty="0">
                <a:solidFill>
                  <a:schemeClr val="bg1">
                    <a:lumMod val="95000"/>
                    <a:lumOff val="5000"/>
                  </a:schemeClr>
                </a:solidFill>
              </a:rPr>
              <a:t>[1] M.  Das,  R. </a:t>
            </a:r>
            <a:r>
              <a:rPr lang="en-IN" dirty="0" err="1">
                <a:solidFill>
                  <a:schemeClr val="bg1">
                    <a:lumMod val="95000"/>
                    <a:lumOff val="5000"/>
                  </a:schemeClr>
                </a:solidFill>
              </a:rPr>
              <a:t>Manmatha</a:t>
            </a:r>
            <a:r>
              <a:rPr lang="en-IN" dirty="0">
                <a:solidFill>
                  <a:schemeClr val="bg1">
                    <a:lumMod val="95000"/>
                    <a:lumOff val="5000"/>
                  </a:schemeClr>
                </a:solidFill>
              </a:rPr>
              <a:t>,  and  E. M.  </a:t>
            </a:r>
            <a:r>
              <a:rPr lang="en-IN" dirty="0" err="1">
                <a:solidFill>
                  <a:schemeClr val="bg1">
                    <a:lumMod val="95000"/>
                    <a:lumOff val="5000"/>
                  </a:schemeClr>
                </a:solidFill>
              </a:rPr>
              <a:t>Riseman</a:t>
            </a:r>
            <a:r>
              <a:rPr lang="en-IN" dirty="0">
                <a:solidFill>
                  <a:schemeClr val="bg1">
                    <a:lumMod val="95000"/>
                    <a:lumOff val="5000"/>
                  </a:schemeClr>
                </a:solidFill>
              </a:rPr>
              <a:t>,  “Indexing  flower patent images using domain knowledge”, IEEE </a:t>
            </a:r>
            <a:r>
              <a:rPr lang="en-IN" dirty="0" err="1">
                <a:solidFill>
                  <a:schemeClr val="bg1">
                    <a:lumMod val="95000"/>
                    <a:lumOff val="5000"/>
                  </a:schemeClr>
                </a:solidFill>
              </a:rPr>
              <a:t>Intell</a:t>
            </a:r>
            <a:r>
              <a:rPr lang="en-IN" dirty="0">
                <a:solidFill>
                  <a:schemeClr val="bg1">
                    <a:lumMod val="95000"/>
                    <a:lumOff val="5000"/>
                  </a:schemeClr>
                </a:solidFill>
              </a:rPr>
              <a:t>. Syst., </a:t>
            </a:r>
            <a:r>
              <a:rPr lang="en-IN" dirty="0" err="1">
                <a:solidFill>
                  <a:schemeClr val="bg1">
                    <a:lumMod val="95000"/>
                    <a:lumOff val="5000"/>
                  </a:schemeClr>
                </a:solidFill>
              </a:rPr>
              <a:t>vol</a:t>
            </a:r>
            <a:r>
              <a:rPr lang="en-IN" dirty="0">
                <a:solidFill>
                  <a:schemeClr val="bg1">
                    <a:lumMod val="95000"/>
                    <a:lumOff val="5000"/>
                  </a:schemeClr>
                </a:solidFill>
              </a:rPr>
              <a:t> 14, pp. 24-33, 1999.</a:t>
            </a:r>
          </a:p>
          <a:p>
            <a:pPr algn="just"/>
            <a:r>
              <a:rPr lang="en-IN" dirty="0">
                <a:solidFill>
                  <a:schemeClr val="bg1">
                    <a:lumMod val="95000"/>
                    <a:lumOff val="5000"/>
                  </a:schemeClr>
                </a:solidFill>
              </a:rPr>
              <a:t>   </a:t>
            </a:r>
          </a:p>
          <a:p>
            <a:pPr algn="just"/>
            <a:r>
              <a:rPr lang="en-IN" dirty="0">
                <a:solidFill>
                  <a:schemeClr val="bg1">
                    <a:lumMod val="95000"/>
                    <a:lumOff val="5000"/>
                  </a:schemeClr>
                </a:solidFill>
              </a:rPr>
              <a:t>[2] T.  </a:t>
            </a:r>
            <a:r>
              <a:rPr lang="en-IN" dirty="0" err="1">
                <a:solidFill>
                  <a:schemeClr val="bg1">
                    <a:lumMod val="95000"/>
                    <a:lumOff val="5000"/>
                  </a:schemeClr>
                </a:solidFill>
              </a:rPr>
              <a:t>Saitoh</a:t>
            </a:r>
            <a:r>
              <a:rPr lang="en-IN" dirty="0">
                <a:solidFill>
                  <a:schemeClr val="bg1">
                    <a:lumMod val="95000"/>
                    <a:lumOff val="5000"/>
                  </a:schemeClr>
                </a:solidFill>
              </a:rPr>
              <a:t>  and  T.  Kaneko,  “Automatic  recognition  of  wild  flowers”, System and Computer in Japan, vol. 34, no. 10, 2003. </a:t>
            </a:r>
          </a:p>
          <a:p>
            <a:pPr algn="just"/>
            <a:endParaRPr lang="en-IN" dirty="0">
              <a:solidFill>
                <a:schemeClr val="bg1">
                  <a:lumMod val="95000"/>
                  <a:lumOff val="5000"/>
                </a:schemeClr>
              </a:solidFill>
            </a:endParaRPr>
          </a:p>
          <a:p>
            <a:pPr algn="just"/>
            <a:r>
              <a:rPr lang="en-IN" dirty="0">
                <a:solidFill>
                  <a:schemeClr val="bg1">
                    <a:lumMod val="95000"/>
                    <a:lumOff val="5000"/>
                  </a:schemeClr>
                </a:solidFill>
              </a:rPr>
              <a:t>[3] M.  E.  </a:t>
            </a:r>
            <a:r>
              <a:rPr lang="en-IN" dirty="0" err="1">
                <a:solidFill>
                  <a:schemeClr val="bg1">
                    <a:lumMod val="95000"/>
                    <a:lumOff val="5000"/>
                  </a:schemeClr>
                </a:solidFill>
              </a:rPr>
              <a:t>Nilsback</a:t>
            </a:r>
            <a:r>
              <a:rPr lang="en-IN" dirty="0">
                <a:solidFill>
                  <a:schemeClr val="bg1">
                    <a:lumMod val="95000"/>
                    <a:lumOff val="5000"/>
                  </a:schemeClr>
                </a:solidFill>
              </a:rPr>
              <a:t> ,  and  A.  </a:t>
            </a:r>
            <a:r>
              <a:rPr lang="en-IN" dirty="0" err="1">
                <a:solidFill>
                  <a:schemeClr val="bg1">
                    <a:lumMod val="95000"/>
                    <a:lumOff val="5000"/>
                  </a:schemeClr>
                </a:solidFill>
              </a:rPr>
              <a:t>Zisserman</a:t>
            </a:r>
            <a:r>
              <a:rPr lang="en-IN" dirty="0">
                <a:solidFill>
                  <a:schemeClr val="bg1">
                    <a:lumMod val="95000"/>
                    <a:lumOff val="5000"/>
                  </a:schemeClr>
                </a:solidFill>
              </a:rPr>
              <a:t>,  “A  visual  vocabulary  for  flower classification”, In CVPR, 2006. </a:t>
            </a:r>
          </a:p>
          <a:p>
            <a:pPr algn="just"/>
            <a:endParaRPr lang="en-IN" dirty="0">
              <a:solidFill>
                <a:schemeClr val="bg1">
                  <a:lumMod val="95000"/>
                  <a:lumOff val="5000"/>
                </a:schemeClr>
              </a:solidFill>
            </a:endParaRPr>
          </a:p>
          <a:p>
            <a:pPr algn="just"/>
            <a:r>
              <a:rPr lang="en-IN" dirty="0">
                <a:solidFill>
                  <a:schemeClr val="bg1">
                    <a:lumMod val="95000"/>
                    <a:lumOff val="5000"/>
                  </a:schemeClr>
                </a:solidFill>
              </a:rPr>
              <a:t>[4] Y.  Chai,  “Recognition  between  a  large  number  of  flower  species”, Master thesis, University of Oxford  2011</a:t>
            </a:r>
          </a:p>
          <a:p>
            <a:pPr algn="just"/>
            <a:endParaRPr lang="en-US" dirty="0">
              <a:solidFill>
                <a:schemeClr val="bg1">
                  <a:lumMod val="95000"/>
                  <a:lumOff val="5000"/>
                </a:schemeClr>
              </a:solidFill>
            </a:endParaRPr>
          </a:p>
          <a:p>
            <a:pPr algn="just"/>
            <a:r>
              <a:rPr lang="en-US" dirty="0">
                <a:solidFill>
                  <a:schemeClr val="bg1">
                    <a:lumMod val="95000"/>
                    <a:lumOff val="5000"/>
                  </a:schemeClr>
                </a:solidFill>
              </a:rPr>
              <a:t>[5] </a:t>
            </a:r>
            <a:r>
              <a:rPr lang="en-US" dirty="0">
                <a:solidFill>
                  <a:schemeClr val="bg1">
                    <a:lumMod val="95000"/>
                    <a:lumOff val="5000"/>
                  </a:schemeClr>
                </a:solidFill>
                <a:hlinkClick r:id="rId2"/>
              </a:rPr>
              <a:t>https://www.kaggle.com/datasets/alxmamaev/flowers-recognition</a:t>
            </a:r>
            <a:endParaRPr lang="en-IN" dirty="0">
              <a:solidFill>
                <a:schemeClr val="bg1">
                  <a:lumMod val="95000"/>
                  <a:lumOff val="5000"/>
                </a:schemeClr>
              </a:solidFill>
            </a:endParaRPr>
          </a:p>
        </p:txBody>
      </p:sp>
    </p:spTree>
    <p:extLst>
      <p:ext uri="{BB962C8B-B14F-4D97-AF65-F5344CB8AC3E}">
        <p14:creationId xmlns:p14="http://schemas.microsoft.com/office/powerpoint/2010/main" val="3866207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231392-8E54-43C6-B14E-0B4852247CA2}" type="datetime1">
              <a:rPr lang="en-US" smtClean="0"/>
              <a:t>2/6/2023</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 name="Title 1"/>
          <p:cNvSpPr>
            <a:spLocks noGrp="1"/>
          </p:cNvSpPr>
          <p:nvPr>
            <p:ph type="title" idx="4294967295"/>
          </p:nvPr>
        </p:nvSpPr>
        <p:spPr>
          <a:xfrm>
            <a:off x="1111623" y="-493059"/>
            <a:ext cx="10704513" cy="6372225"/>
          </a:xfrm>
        </p:spPr>
        <p:txBody>
          <a:bodyPr>
            <a:normAutofit/>
          </a:bodyPr>
          <a:lstStyle/>
          <a:p>
            <a:r>
              <a:rPr lang="en-IN" sz="9600" b="1" dirty="0">
                <a:solidFill>
                  <a:schemeClr val="accent1"/>
                </a:solidFill>
              </a:rPr>
              <a:t>   Thank You.</a:t>
            </a:r>
          </a:p>
        </p:txBody>
      </p:sp>
    </p:spTree>
    <p:extLst>
      <p:ext uri="{BB962C8B-B14F-4D97-AF65-F5344CB8AC3E}">
        <p14:creationId xmlns:p14="http://schemas.microsoft.com/office/powerpoint/2010/main" val="183768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864659"/>
          </a:xfrm>
        </p:spPr>
        <p:txBody>
          <a:bodyPr/>
          <a:lstStyle/>
          <a:p>
            <a:r>
              <a:rPr lang="en-IN" b="1" dirty="0">
                <a:solidFill>
                  <a:schemeClr val="bg1"/>
                </a:solidFill>
                <a:latin typeface="Times New Roman" panose="02020603050405020304" pitchFamily="18" charset="0"/>
                <a:cs typeface="Times New Roman" panose="02020603050405020304" pitchFamily="18" charset="0"/>
              </a:rPr>
              <a:t>Course Outcomes:</a:t>
            </a:r>
          </a:p>
        </p:txBody>
      </p:sp>
      <p:sp>
        <p:nvSpPr>
          <p:cNvPr id="3" name="Text Placeholder 2"/>
          <p:cNvSpPr>
            <a:spLocks noGrp="1"/>
          </p:cNvSpPr>
          <p:nvPr>
            <p:ph type="body" idx="1"/>
          </p:nvPr>
        </p:nvSpPr>
        <p:spPr>
          <a:xfrm>
            <a:off x="0" y="715127"/>
            <a:ext cx="12192000" cy="5721531"/>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1: Formulate problem statement based on real world problem.</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2: Analyze the collected system requirements.</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3: Apply suitable design methodology.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4: Work efficiently in a team.</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5: Plan and organize the work by following project management techniques.</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6 :Effectively communicate technical information in presentation and writing by     adhering to ethical principles.</a:t>
            </a:r>
          </a:p>
          <a:p>
            <a:pPr algn="just"/>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3EC4824-0FEE-4DD9-8912-D2BF8CB14D58}" type="datetime1">
              <a:rPr lang="en-US" smtClean="0"/>
              <a:t>2/6/2023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7467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10343"/>
          </a:xfrm>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Introduction</a:t>
            </a:r>
            <a:endParaRPr lang="en-IN" sz="2800" b="1" dirty="0"/>
          </a:p>
        </p:txBody>
      </p:sp>
      <p:sp>
        <p:nvSpPr>
          <p:cNvPr id="3" name="Text Placeholder 2"/>
          <p:cNvSpPr>
            <a:spLocks noGrp="1"/>
          </p:cNvSpPr>
          <p:nvPr>
            <p:ph type="body" idx="1"/>
          </p:nvPr>
        </p:nvSpPr>
        <p:spPr>
          <a:xfrm>
            <a:off x="0" y="618299"/>
            <a:ext cx="12192000" cy="5970760"/>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1.Now a day’s it is very important to identify naturally occurring objects and recognize its type.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2.It is useful to identify flower type in various fields such as Gardening, botany research, Ayurvedically treatment, Farming, floriculture etc.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3.Our literature survey must find that the different Image processing techniques used to extract features from flower and classify them using computational intelligence algorithms.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4.Digital image processing deals with manipulation of digital images through a digital computer. Digital image processing technologies such as Classification, Feature extraction, Pattern recognition etc. are useful to classify the images</a:t>
            </a:r>
            <a:r>
              <a:rPr lang="en-US"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F73FA8-26D7-4DEC-96A1-779B7B0D90E1}" type="datetime1">
              <a:rPr lang="en-US" smtClean="0"/>
              <a:t>2/6/2023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63359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80606"/>
          </a:xfrm>
        </p:spPr>
        <p:txBody>
          <a:bodyPr/>
          <a:lstStyle/>
          <a:p>
            <a:r>
              <a:rPr lang="en-IN" b="1" dirty="0">
                <a:solidFill>
                  <a:schemeClr val="bg1"/>
                </a:solidFill>
              </a:rPr>
              <a:t>      Problem statement:</a:t>
            </a:r>
            <a:endParaRPr lang="en-IN" dirty="0"/>
          </a:p>
        </p:txBody>
      </p:sp>
      <p:sp>
        <p:nvSpPr>
          <p:cNvPr id="3" name="Text Placeholder 2"/>
          <p:cNvSpPr>
            <a:spLocks noGrp="1"/>
          </p:cNvSpPr>
          <p:nvPr>
            <p:ph type="body" idx="1"/>
          </p:nvPr>
        </p:nvSpPr>
        <p:spPr>
          <a:xfrm>
            <a:off x="1272989" y="1568824"/>
            <a:ext cx="9986682" cy="1138518"/>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Given a photograph of a flower, the aim is to identify the type of the flower using machine learning</a:t>
            </a:r>
            <a:r>
              <a:rPr lang="en-US" dirty="0">
                <a:solidFill>
                  <a:srgbClr val="C00000"/>
                </a:solidFill>
              </a:rPr>
              <a:t>.</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01823" y="3066534"/>
            <a:ext cx="333746" cy="369332"/>
          </a:xfrm>
          <a:prstGeom prst="rect">
            <a:avLst/>
          </a:prstGeom>
        </p:spPr>
        <p:txBody>
          <a:bodyPr wrap="none">
            <a:spAutoFit/>
          </a:bodyPr>
          <a:lstStyle/>
          <a:p>
            <a:r>
              <a:rPr lang="en-US" dirty="0"/>
              <a:t>) </a:t>
            </a:r>
            <a:endParaRPr lang="en-IN" dirty="0"/>
          </a:p>
        </p:txBody>
      </p:sp>
      <p:sp>
        <p:nvSpPr>
          <p:cNvPr id="5" name="Date Placeholder 4"/>
          <p:cNvSpPr>
            <a:spLocks noGrp="1"/>
          </p:cNvSpPr>
          <p:nvPr>
            <p:ph type="dt" sz="half" idx="10"/>
          </p:nvPr>
        </p:nvSpPr>
        <p:spPr/>
        <p:txBody>
          <a:bodyPr/>
          <a:lstStyle/>
          <a:p>
            <a:fld id="{DF63558D-DF63-465D-989F-A278F09416E9}" type="datetime1">
              <a:rPr lang="en-US" smtClean="0"/>
              <a:t>2/6/2023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2509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9E17A1-D172-490D-9337-2B6734A144F4}" type="datetime1">
              <a:rPr lang="en-US" smtClean="0"/>
              <a:t>2/6/2023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Rectangle 11"/>
          <p:cNvSpPr/>
          <p:nvPr/>
        </p:nvSpPr>
        <p:spPr>
          <a:xfrm>
            <a:off x="125118" y="1007583"/>
            <a:ext cx="11667020" cy="6309420"/>
          </a:xfrm>
          <a:prstGeom prst="rect">
            <a:avLst/>
          </a:prstGeom>
        </p:spPr>
        <p:txBody>
          <a:bodyPr wrap="square">
            <a:spAutoFit/>
          </a:bodyPr>
          <a:lstStyle/>
          <a:p>
            <a:pPr algn="just"/>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[1]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Automated Flower Species Detection and Recognition from Digital Images, 2017 -&gt;</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Aalaa</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Albadarneh</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and Ashraf Ahmad </a:t>
            </a: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342900" indent="-342900" algn="just">
              <a:buAutoNum type="arabicParenR"/>
            </a:pP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[2] Flower Recognition System Based on Image Processing,2014 -&gt;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Tanakorn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Tiay</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Pipimphorn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Benyaphaichit</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and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Panomkhawn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Riyamongkol</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[3]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Flower Detection and Counting Using Morphological and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Segmentation Technique,2015 -&gt;</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Balvant</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V.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Biradar</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Santosh</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P.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Shrikhande</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IN" dirty="0"/>
          </a:p>
        </p:txBody>
      </p:sp>
      <p:sp>
        <p:nvSpPr>
          <p:cNvPr id="17" name="Rectangle 16"/>
          <p:cNvSpPr/>
          <p:nvPr/>
        </p:nvSpPr>
        <p:spPr>
          <a:xfrm>
            <a:off x="643988" y="262579"/>
            <a:ext cx="3826412" cy="523220"/>
          </a:xfrm>
          <a:prstGeom prst="rect">
            <a:avLst/>
          </a:prstGeom>
        </p:spPr>
        <p:txBody>
          <a:bodyPr wrap="square">
            <a:spAutoFit/>
          </a:bodyPr>
          <a:lstStyle/>
          <a:p>
            <a:r>
              <a:rPr lang="en-IN" sz="2800" b="1" dirty="0">
                <a:solidFill>
                  <a:schemeClr val="bg1">
                    <a:lumMod val="95000"/>
                    <a:lumOff val="5000"/>
                  </a:schemeClr>
                </a:solidFill>
              </a:rPr>
              <a:t>Literature survey</a:t>
            </a:r>
          </a:p>
        </p:txBody>
      </p:sp>
    </p:spTree>
    <p:extLst>
      <p:ext uri="{BB962C8B-B14F-4D97-AF65-F5344CB8AC3E}">
        <p14:creationId xmlns:p14="http://schemas.microsoft.com/office/powerpoint/2010/main" val="185015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a:xfrm>
            <a:off x="10365539" y="5683888"/>
            <a:ext cx="1142245" cy="669925"/>
          </a:xfrm>
        </p:spPr>
        <p:txBody>
          <a:bodyPr/>
          <a:lstStyle/>
          <a:p>
            <a:fld id="{D57F1E4F-1CFF-5643-939E-217C01CDF565}" type="slidenum">
              <a:rPr lang="en-US" smtClean="0"/>
              <a:pPr/>
              <a:t>6</a:t>
            </a:fld>
            <a:endParaRPr lang="en-US" dirty="0"/>
          </a:p>
        </p:txBody>
      </p:sp>
      <p:sp>
        <p:nvSpPr>
          <p:cNvPr id="14" name="Rectangle 13"/>
          <p:cNvSpPr/>
          <p:nvPr/>
        </p:nvSpPr>
        <p:spPr>
          <a:xfrm>
            <a:off x="0" y="0"/>
            <a:ext cx="5314212" cy="523220"/>
          </a:xfrm>
          <a:prstGeom prst="rect">
            <a:avLst/>
          </a:prstGeom>
        </p:spPr>
        <p:txBody>
          <a:bodyPr wrap="none">
            <a:spAutoFit/>
          </a:body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Feature Detection and Extraction</a:t>
            </a:r>
          </a:p>
        </p:txBody>
      </p:sp>
      <p:sp>
        <p:nvSpPr>
          <p:cNvPr id="15" name="Rectangle 14"/>
          <p:cNvSpPr/>
          <p:nvPr/>
        </p:nvSpPr>
        <p:spPr>
          <a:xfrm>
            <a:off x="3048000" y="1443841"/>
            <a:ext cx="6096000" cy="369332"/>
          </a:xfrm>
          <a:prstGeom prst="rect">
            <a:avLst/>
          </a:prstGeom>
        </p:spPr>
        <p:txBody>
          <a:bodyPr>
            <a:spAutoFit/>
          </a:bodyPr>
          <a:lstStyle/>
          <a:p>
            <a:r>
              <a:rPr lang="en-US" dirty="0"/>
              <a:t>.</a:t>
            </a:r>
            <a:endParaRPr lang="en-IN" dirty="0"/>
          </a:p>
        </p:txBody>
      </p:sp>
      <p:sp>
        <p:nvSpPr>
          <p:cNvPr id="16" name="Rectangle 15"/>
          <p:cNvSpPr/>
          <p:nvPr/>
        </p:nvSpPr>
        <p:spPr>
          <a:xfrm>
            <a:off x="0" y="522337"/>
            <a:ext cx="12192000" cy="11387733"/>
          </a:xfrm>
          <a:prstGeom prst="rect">
            <a:avLst/>
          </a:prstGeom>
        </p:spPr>
        <p:txBody>
          <a:bodyPr wrap="square">
            <a:spAutoFit/>
          </a:bodyPr>
          <a:lstStyle/>
          <a:p>
            <a:pPr algn="just"/>
            <a:r>
              <a:rPr lang="en-US" sz="2400" dirty="0">
                <a:solidFill>
                  <a:schemeClr val="bg1">
                    <a:lumMod val="95000"/>
                    <a:lumOff val="5000"/>
                  </a:schemeClr>
                </a:solidFill>
                <a:latin typeface="Times New Roman" pitchFamily="18" charset="0"/>
                <a:cs typeface="Times New Roman" pitchFamily="18" charset="0"/>
              </a:rPr>
              <a:t>1) The flower recognition system based on image processing has been developed. This system uses edge and color characteristics of flower images to classify flowers. </a:t>
            </a:r>
          </a:p>
          <a:p>
            <a:pPr algn="just"/>
            <a:endParaRPr lang="en-US" sz="2400" dirty="0">
              <a:solidFill>
                <a:schemeClr val="bg1">
                  <a:lumMod val="95000"/>
                  <a:lumOff val="5000"/>
                </a:schemeClr>
              </a:solidFill>
              <a:latin typeface="Times New Roman" pitchFamily="18" charset="0"/>
              <a:cs typeface="Times New Roman" pitchFamily="18" charset="0"/>
            </a:endParaRPr>
          </a:p>
          <a:p>
            <a:pPr algn="just"/>
            <a:r>
              <a:rPr lang="en-US" sz="2400" dirty="0">
                <a:solidFill>
                  <a:schemeClr val="bg1">
                    <a:lumMod val="95000"/>
                    <a:lumOff val="5000"/>
                  </a:schemeClr>
                </a:solidFill>
                <a:latin typeface="Times New Roman" pitchFamily="18" charset="0"/>
                <a:cs typeface="Times New Roman" pitchFamily="18" charset="0"/>
              </a:rPr>
              <a:t>2)Feature extraction helps to reduce the amount of redundant data from the data set.</a:t>
            </a:r>
          </a:p>
          <a:p>
            <a:pPr algn="just"/>
            <a:endParaRPr lang="en-US" sz="2400" dirty="0">
              <a:solidFill>
                <a:schemeClr val="bg1">
                  <a:lumMod val="95000"/>
                  <a:lumOff val="5000"/>
                </a:schemeClr>
              </a:solidFill>
              <a:latin typeface="Times New Roman" pitchFamily="18" charset="0"/>
              <a:cs typeface="Times New Roman" pitchFamily="18" charset="0"/>
            </a:endParaRPr>
          </a:p>
          <a:p>
            <a:pPr algn="just"/>
            <a:r>
              <a:rPr lang="en-US" sz="2400" dirty="0">
                <a:solidFill>
                  <a:schemeClr val="bg1">
                    <a:lumMod val="95000"/>
                    <a:lumOff val="5000"/>
                  </a:schemeClr>
                </a:solidFill>
                <a:latin typeface="Times New Roman" pitchFamily="18" charset="0"/>
                <a:cs typeface="Times New Roman" pitchFamily="18" charset="0"/>
              </a:rPr>
              <a:t>3)The image is then cropped automatically by searching for the top, bottom, left, and right most extents of the flower  position which are used to cut out the  background of image. </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1)Detect Features</a:t>
            </a:r>
          </a:p>
          <a:p>
            <a:r>
              <a:rPr lang="en-US" sz="2400" dirty="0">
                <a:solidFill>
                  <a:srgbClr val="202124"/>
                </a:solidFill>
                <a:latin typeface="Times New Roman" pitchFamily="18" charset="0"/>
                <a:cs typeface="Times New Roman" pitchFamily="18" charset="0"/>
              </a:rPr>
              <a:t>detection is </a:t>
            </a:r>
            <a:r>
              <a:rPr lang="en-US" sz="2400" b="1" dirty="0">
                <a:solidFill>
                  <a:srgbClr val="202124"/>
                </a:solidFill>
                <a:latin typeface="Times New Roman" pitchFamily="18" charset="0"/>
                <a:cs typeface="Times New Roman" pitchFamily="18" charset="0"/>
              </a:rPr>
              <a:t>a </a:t>
            </a:r>
            <a:r>
              <a:rPr lang="en-US" sz="2400" dirty="0">
                <a:solidFill>
                  <a:srgbClr val="202124"/>
                </a:solidFill>
                <a:latin typeface="Times New Roman" pitchFamily="18" charset="0"/>
                <a:cs typeface="Times New Roman" pitchFamily="18" charset="0"/>
              </a:rPr>
              <a:t>low-level image processing operation. That is, it is usually performed as the first operation on an image and examines every pixel to see if there is a feature present at that pixel.</a:t>
            </a:r>
          </a:p>
          <a:p>
            <a:endParaRPr lang="en-IN" sz="24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2)Extract Features</a:t>
            </a:r>
          </a:p>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extraction refers to the process of transforming raw data into numerical features that can be processed while preserving the information in the original data set. It yields better results than applying machine learning directly to the raw data.</a:t>
            </a:r>
          </a:p>
          <a:p>
            <a:endParaRPr lang="en-IN" sz="32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solidFill>
                <a:schemeClr val="bg1">
                  <a:lumMod val="95000"/>
                  <a:lumOff val="5000"/>
                </a:scheme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IN" dirty="0"/>
          </a:p>
        </p:txBody>
      </p:sp>
    </p:spTree>
    <p:extLst>
      <p:ext uri="{BB962C8B-B14F-4D97-AF65-F5344CB8AC3E}">
        <p14:creationId xmlns:p14="http://schemas.microsoft.com/office/powerpoint/2010/main" val="227014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Rectangle 3"/>
          <p:cNvSpPr/>
          <p:nvPr/>
        </p:nvSpPr>
        <p:spPr>
          <a:xfrm>
            <a:off x="125864" y="71359"/>
            <a:ext cx="11753088" cy="6863417"/>
          </a:xfrm>
          <a:prstGeom prst="rect">
            <a:avLst/>
          </a:prstGeom>
        </p:spPr>
        <p:txBody>
          <a:bodyPr wrap="square">
            <a:spAutoFit/>
          </a:bodyPr>
          <a:lstStyle/>
          <a:p>
            <a:pPr algn="just"/>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3)Match Features </a:t>
            </a: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202124"/>
                </a:solidFill>
                <a:latin typeface="Times New Roman" panose="02020603050405020304" pitchFamily="18" charset="0"/>
                <a:cs typeface="Times New Roman" panose="02020603050405020304" pitchFamily="18" charset="0"/>
              </a:rPr>
              <a:t>Feature matching means finding corresponding features from two similar datasets based on a search distance.</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IN" sz="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4)Image Retrieval </a:t>
            </a: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An image retrieval system is a computer system used for browsing, searching and retrieving images from a large database of digital images.</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IN" sz="8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5)Visualization and Display </a:t>
            </a: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Data visualization is a technique that uses an array of static and interactive visuals within a specific context to help people understand and make sense of large amounts of data. The data is often displayed in a story format that visualizes patterns, trends and correlations that may otherwise go unnoticed.</a:t>
            </a:r>
          </a:p>
          <a:p>
            <a:pPr algn="just"/>
            <a:endParaRPr lang="en-IN" sz="8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6)Store Features </a:t>
            </a: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A feature store is an emerging, ML-specific data system used to centralize storage, processing, and access to frequently used features, making them available for reuse in the development of future machine learning models.</a:t>
            </a:r>
          </a:p>
          <a:p>
            <a:pPr algn="just"/>
            <a:endParaRPr lang="en-IN" sz="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7)Transform Objects </a:t>
            </a: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Data Transformation is the technique of converting data from one format to another.</a:t>
            </a:r>
          </a:p>
          <a:p>
            <a:pPr algn="just"/>
            <a:endParaRPr lang="en-IN" sz="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IN" sz="2400" b="1" dirty="0">
                <a:solidFill>
                  <a:schemeClr val="bg1">
                    <a:lumMod val="95000"/>
                    <a:lumOff val="5000"/>
                  </a:schemeClr>
                </a:solidFill>
                <a:latin typeface="Times New Roman" panose="02020603050405020304" pitchFamily="18" charset="0"/>
                <a:cs typeface="Times New Roman" panose="02020603050405020304" pitchFamily="18" charset="0"/>
              </a:rPr>
              <a:t>8)Retrieve Images </a:t>
            </a:r>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An image retrieval system is a computer system used for browsing, searching and retrieving images from a large database of digital images.</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18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21" name="Rectangle 20"/>
          <p:cNvSpPr/>
          <p:nvPr/>
        </p:nvSpPr>
        <p:spPr>
          <a:xfrm>
            <a:off x="98800" y="1628685"/>
            <a:ext cx="2082018" cy="1055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tx1"/>
                </a:solidFill>
              </a:rPr>
              <a:t>IMAGE DATABASE</a:t>
            </a:r>
            <a:endParaRPr lang="en-IN" dirty="0">
              <a:solidFill>
                <a:schemeClr val="tx1"/>
              </a:solidFill>
            </a:endParaRPr>
          </a:p>
        </p:txBody>
      </p:sp>
      <p:sp>
        <p:nvSpPr>
          <p:cNvPr id="22" name="Rectangle 21"/>
          <p:cNvSpPr/>
          <p:nvPr/>
        </p:nvSpPr>
        <p:spPr>
          <a:xfrm>
            <a:off x="8871036" y="5519640"/>
            <a:ext cx="2082018" cy="1055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PERFORMANCE </a:t>
            </a:r>
          </a:p>
          <a:p>
            <a:pPr algn="ctr"/>
            <a:r>
              <a:rPr lang="en-US" dirty="0"/>
              <a:t>EVALUATION</a:t>
            </a:r>
            <a:endParaRPr lang="en-IN" dirty="0"/>
          </a:p>
        </p:txBody>
      </p:sp>
      <p:sp>
        <p:nvSpPr>
          <p:cNvPr id="23" name="Rectangle 22"/>
          <p:cNvSpPr/>
          <p:nvPr/>
        </p:nvSpPr>
        <p:spPr>
          <a:xfrm>
            <a:off x="5869056" y="1660724"/>
            <a:ext cx="2082751" cy="103617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FEATURE</a:t>
            </a:r>
          </a:p>
          <a:p>
            <a:pPr algn="ctr"/>
            <a:r>
              <a:rPr lang="en-US" dirty="0"/>
              <a:t>SELECTION</a:t>
            </a:r>
            <a:endParaRPr lang="en-IN" dirty="0"/>
          </a:p>
        </p:txBody>
      </p:sp>
      <p:sp>
        <p:nvSpPr>
          <p:cNvPr id="24" name="Rectangle 23"/>
          <p:cNvSpPr/>
          <p:nvPr/>
        </p:nvSpPr>
        <p:spPr>
          <a:xfrm>
            <a:off x="8900935" y="3599727"/>
            <a:ext cx="2048718" cy="10880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CLASSIFICATION</a:t>
            </a:r>
            <a:endParaRPr lang="en-IN" dirty="0"/>
          </a:p>
        </p:txBody>
      </p:sp>
      <p:sp>
        <p:nvSpPr>
          <p:cNvPr id="25" name="Rectangle 24"/>
          <p:cNvSpPr/>
          <p:nvPr/>
        </p:nvSpPr>
        <p:spPr>
          <a:xfrm>
            <a:off x="2921741" y="1608880"/>
            <a:ext cx="2043798" cy="10965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FEATURE </a:t>
            </a:r>
          </a:p>
          <a:p>
            <a:pPr algn="ctr"/>
            <a:r>
              <a:rPr lang="en-US" dirty="0"/>
              <a:t>EXTRACTION</a:t>
            </a:r>
            <a:endParaRPr lang="en-IN" dirty="0"/>
          </a:p>
        </p:txBody>
      </p:sp>
      <p:sp>
        <p:nvSpPr>
          <p:cNvPr id="26" name="Right Arrow 25"/>
          <p:cNvSpPr/>
          <p:nvPr/>
        </p:nvSpPr>
        <p:spPr>
          <a:xfrm>
            <a:off x="2192393" y="2018259"/>
            <a:ext cx="731532" cy="25792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7" name="Right Arrow 26"/>
          <p:cNvSpPr/>
          <p:nvPr/>
        </p:nvSpPr>
        <p:spPr>
          <a:xfrm>
            <a:off x="8020522" y="2085674"/>
            <a:ext cx="731532" cy="25792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8" name="Right Arrow 27"/>
          <p:cNvSpPr/>
          <p:nvPr/>
        </p:nvSpPr>
        <p:spPr>
          <a:xfrm>
            <a:off x="5067188" y="2009311"/>
            <a:ext cx="731532" cy="25792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9" name="Down Arrow 28"/>
          <p:cNvSpPr/>
          <p:nvPr/>
        </p:nvSpPr>
        <p:spPr>
          <a:xfrm>
            <a:off x="9763762" y="4688750"/>
            <a:ext cx="263752" cy="81593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 name="Rectangle 3"/>
          <p:cNvSpPr/>
          <p:nvPr/>
        </p:nvSpPr>
        <p:spPr>
          <a:xfrm>
            <a:off x="141258" y="429757"/>
            <a:ext cx="3377785"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Proposed system</a:t>
            </a:r>
          </a:p>
        </p:txBody>
      </p:sp>
      <p:sp>
        <p:nvSpPr>
          <p:cNvPr id="15" name="Rectangle 14"/>
          <p:cNvSpPr/>
          <p:nvPr/>
        </p:nvSpPr>
        <p:spPr>
          <a:xfrm>
            <a:off x="8819912" y="1662648"/>
            <a:ext cx="2083440" cy="10458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MACHINE LEARNING</a:t>
            </a:r>
          </a:p>
          <a:p>
            <a:pPr algn="ctr"/>
            <a:r>
              <a:rPr lang="en-US" dirty="0"/>
              <a:t>(train/test)</a:t>
            </a:r>
            <a:endParaRPr lang="en-IN" dirty="0"/>
          </a:p>
        </p:txBody>
      </p:sp>
      <p:sp>
        <p:nvSpPr>
          <p:cNvPr id="16" name="Down Arrow 15"/>
          <p:cNvSpPr/>
          <p:nvPr/>
        </p:nvSpPr>
        <p:spPr>
          <a:xfrm>
            <a:off x="9707825" y="2757707"/>
            <a:ext cx="263752" cy="81593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4431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2/6/2023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1333" t="29507" r="7515" b="6462"/>
          <a:stretch/>
        </p:blipFill>
        <p:spPr>
          <a:xfrm>
            <a:off x="1987296" y="560831"/>
            <a:ext cx="8034528" cy="530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904886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723</TotalTime>
  <Words>1434</Words>
  <Application>Microsoft Office PowerPoint</Application>
  <PresentationFormat>Widescreen</PresentationFormat>
  <Paragraphs>193</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Times New Roman</vt:lpstr>
      <vt:lpstr>Wingdings 3</vt:lpstr>
      <vt:lpstr>Slice</vt:lpstr>
      <vt:lpstr>            Maharashtra Institute of Technology, Aurangabad.                  Department of Computer Science and Engineering                                                        (2022-23 Part-I)                                                            Major Project Review - 2                             Flower Detection and Classification  </vt:lpstr>
      <vt:lpstr>Course Outcomes:</vt:lpstr>
      <vt:lpstr>Introduction</vt:lpstr>
      <vt:lpstr>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Maharashtra Institute of Technology, Aurangabad.               Department of Computer Science and Engineering                                            (2021-22 Part-I)                    Minor Project Review-1 IMAGE Segmentation of optical optimization</dc:title>
  <dc:creator>Ganesh Jamkar</dc:creator>
  <cp:lastModifiedBy>Ganesh Jamkar</cp:lastModifiedBy>
  <cp:revision>57</cp:revision>
  <dcterms:created xsi:type="dcterms:W3CDTF">2021-11-13T02:10:43Z</dcterms:created>
  <dcterms:modified xsi:type="dcterms:W3CDTF">2023-02-06T06:20:05Z</dcterms:modified>
</cp:coreProperties>
</file>