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embeddedFontLst>
    <p:embeddedFont>
      <p:font typeface="Gill Sans"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PFh0sOTQWSA2UkCgcx/Bf9lom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pic>
        <p:nvPicPr>
          <p:cNvPr id="12" name="Google Shape;12;p31" descr="Celestia-R1---OverlayTitleHD.png"/>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3" name="Google Shape;13;p31"/>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1"/>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31"/>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1"/>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1"/>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4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40"/>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0" name="Google Shape;80;p40"/>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4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4"/>
        <p:cNvGrpSpPr/>
        <p:nvPr/>
      </p:nvGrpSpPr>
      <p:grpSpPr>
        <a:xfrm>
          <a:off x="0" y="0"/>
          <a:ext cx="0" cy="0"/>
          <a:chOff x="0" y="0"/>
          <a:chExt cx="0" cy="0"/>
        </a:xfrm>
      </p:grpSpPr>
      <p:pic>
        <p:nvPicPr>
          <p:cNvPr id="85" name="Google Shape;85;p4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41"/>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1"/>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4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pic>
        <p:nvPicPr>
          <p:cNvPr id="92" name="Google Shape;92;p4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42"/>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4" name="Google Shape;94;p42"/>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95" name="Google Shape;95;p42"/>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2"/>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42"/>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4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pic>
        <p:nvPicPr>
          <p:cNvPr id="102" name="Google Shape;102;p4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43"/>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3"/>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4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8"/>
        <p:cNvGrpSpPr/>
        <p:nvPr/>
      </p:nvGrpSpPr>
      <p:grpSpPr>
        <a:xfrm>
          <a:off x="0" y="0"/>
          <a:ext cx="0" cy="0"/>
          <a:chOff x="0" y="0"/>
          <a:chExt cx="0" cy="0"/>
        </a:xfrm>
      </p:grpSpPr>
      <p:pic>
        <p:nvPicPr>
          <p:cNvPr id="109" name="Google Shape;109;p4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44"/>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1" name="Google Shape;111;p44"/>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i="0" u="none" strike="noStrike" cap="none">
                <a:solidFill>
                  <a:schemeClr val="lt1"/>
                </a:solidFill>
                <a:latin typeface="Calibri"/>
                <a:ea typeface="Calibri"/>
                <a:cs typeface="Calibri"/>
                <a:sym typeface="Calibri"/>
              </a:rPr>
              <a:t>“</a:t>
            </a:r>
            <a:endParaRPr/>
          </a:p>
        </p:txBody>
      </p:sp>
      <p:sp>
        <p:nvSpPr>
          <p:cNvPr id="112" name="Google Shape;112;p44"/>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4"/>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44"/>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4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8"/>
        <p:cNvGrpSpPr/>
        <p:nvPr/>
      </p:nvGrpSpPr>
      <p:grpSpPr>
        <a:xfrm>
          <a:off x="0" y="0"/>
          <a:ext cx="0" cy="0"/>
          <a:chOff x="0" y="0"/>
          <a:chExt cx="0" cy="0"/>
        </a:xfrm>
      </p:grpSpPr>
      <p:pic>
        <p:nvPicPr>
          <p:cNvPr id="119" name="Google Shape;119;p4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45"/>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5"/>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45"/>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4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4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pic>
        <p:nvPicPr>
          <p:cNvPr id="127" name="Google Shape;127;p4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4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6"/>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0" name="Google Shape;130;p4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4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47"/>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7"/>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4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3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3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2"/>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3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pic>
        <p:nvPicPr>
          <p:cNvPr id="26" name="Google Shape;26;p3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3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3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3" name="Google Shape;33;p34"/>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4"/>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35" name="Google Shape;35;p3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pic>
        <p:nvPicPr>
          <p:cNvPr id="39" name="Google Shape;39;p3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40" name="Google Shape;40;p3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5"/>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2" name="Google Shape;42;p35"/>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3" name="Google Shape;43;p3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36"/>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9" name="Google Shape;49;p36"/>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0" name="Google Shape;50;p36"/>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51" name="Google Shape;51;p36"/>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52" name="Google Shape;52;p3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pic>
        <p:nvPicPr>
          <p:cNvPr id="56" name="Google Shape;56;p3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3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pic>
        <p:nvPicPr>
          <p:cNvPr id="61" name="Google Shape;61;p3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38"/>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38"/>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3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pic>
        <p:nvPicPr>
          <p:cNvPr id="69" name="Google Shape;69;p3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39"/>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9"/>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2" name="Google Shape;72;p39"/>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3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30"/>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3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3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3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3962399" y="1964266"/>
            <a:ext cx="7197726" cy="2896491"/>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9AD2D8"/>
              </a:buClr>
              <a:buSzPct val="100000"/>
              <a:buFont typeface="Gill Sans"/>
              <a:buNone/>
            </a:pPr>
            <a:br>
              <a:rPr lang="en-US" sz="4800" b="1" dirty="0">
                <a:solidFill>
                  <a:srgbClr val="9AD2D8"/>
                </a:solidFill>
                <a:latin typeface="Gill Sans"/>
                <a:ea typeface="Gill Sans"/>
                <a:cs typeface="Gill Sans"/>
                <a:sym typeface="Gill Sans"/>
              </a:rPr>
            </a:br>
            <a:r>
              <a:rPr lang="en-US" sz="7300" b="1" dirty="0">
                <a:solidFill>
                  <a:srgbClr val="F18DAA"/>
                </a:solidFill>
              </a:rPr>
              <a:t>QUALITY OF   RED  WINE</a:t>
            </a:r>
            <a:br>
              <a:rPr lang="en-US" sz="7300" b="1" dirty="0">
                <a:solidFill>
                  <a:srgbClr val="F18DAA"/>
                </a:solidFill>
              </a:rPr>
            </a:br>
            <a:r>
              <a:rPr lang="en-US" sz="5300" b="1" dirty="0">
                <a:solidFill>
                  <a:srgbClr val="F18DAA"/>
                </a:solidFill>
              </a:rPr>
              <a:t>REGRESSION PROJECT</a:t>
            </a:r>
            <a:br>
              <a:rPr lang="en-US" sz="7300" b="1" dirty="0">
                <a:solidFill>
                  <a:srgbClr val="F18DAA"/>
                </a:solidFill>
              </a:rPr>
            </a:br>
            <a:endParaRPr dirty="0">
              <a:solidFill>
                <a:srgbClr val="F18DAA"/>
              </a:solidFill>
            </a:endParaRPr>
          </a:p>
        </p:txBody>
      </p:sp>
      <p:sp>
        <p:nvSpPr>
          <p:cNvPr id="145" name="Google Shape;145;p1"/>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400"/>
              <a:buNone/>
            </a:pPr>
            <a:r>
              <a:rPr lang="en-US" sz="2400" u="sng" dirty="0">
                <a:solidFill>
                  <a:srgbClr val="F18DAA"/>
                </a:solidFill>
              </a:rPr>
              <a:t>PRESENTED BY:</a:t>
            </a:r>
          </a:p>
          <a:p>
            <a:pPr marL="0" lvl="0" indent="0" algn="ctr" rtl="0">
              <a:spcBef>
                <a:spcPts val="0"/>
              </a:spcBef>
              <a:spcAft>
                <a:spcPts val="0"/>
              </a:spcAft>
              <a:buSzPts val="2400"/>
              <a:buNone/>
            </a:pPr>
            <a:r>
              <a:rPr lang="en-US" sz="2400" u="sng">
                <a:solidFill>
                  <a:srgbClr val="F18DAA"/>
                </a:solidFill>
              </a:rPr>
              <a:t>T GANESH</a:t>
            </a:r>
            <a:endParaRPr dirty="0"/>
          </a:p>
        </p:txBody>
      </p:sp>
      <p:pic>
        <p:nvPicPr>
          <p:cNvPr id="146" name="Google Shape;146;p1" descr="A close-up of a glass of wine"/>
          <p:cNvPicPr preferRelativeResize="0"/>
          <p:nvPr/>
        </p:nvPicPr>
        <p:blipFill rotWithShape="1">
          <a:blip r:embed="rId3">
            <a:alphaModFix/>
          </a:blip>
          <a:srcRect/>
          <a:stretch/>
        </p:blipFill>
        <p:spPr>
          <a:xfrm>
            <a:off x="593450" y="818148"/>
            <a:ext cx="3716589" cy="4973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0"/>
          <p:cNvSpPr txBox="1">
            <a:spLocks noGrp="1"/>
          </p:cNvSpPr>
          <p:nvPr>
            <p:ph type="title"/>
          </p:nvPr>
        </p:nvSpPr>
        <p:spPr>
          <a:xfrm>
            <a:off x="1030286" y="541421"/>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LINEAR REGRESSION</a:t>
            </a:r>
            <a:endParaRPr/>
          </a:p>
        </p:txBody>
      </p:sp>
      <p:pic>
        <p:nvPicPr>
          <p:cNvPr id="199" name="Google Shape;199;p10"/>
          <p:cNvPicPr preferRelativeResize="0">
            <a:picLocks noGrp="1"/>
          </p:cNvPicPr>
          <p:nvPr>
            <p:ph type="body" idx="1"/>
          </p:nvPr>
        </p:nvPicPr>
        <p:blipFill rotWithShape="1">
          <a:blip r:embed="rId3">
            <a:alphaModFix/>
          </a:blip>
          <a:srcRect/>
          <a:stretch/>
        </p:blipFill>
        <p:spPr>
          <a:xfrm>
            <a:off x="4049203" y="1997688"/>
            <a:ext cx="4093593" cy="2465731"/>
          </a:xfrm>
          <a:prstGeom prst="rect">
            <a:avLst/>
          </a:prstGeom>
          <a:noFill/>
          <a:ln>
            <a:noFill/>
          </a:ln>
        </p:spPr>
      </p:pic>
      <p:pic>
        <p:nvPicPr>
          <p:cNvPr id="200" name="Google Shape;200;p10"/>
          <p:cNvPicPr preferRelativeResize="0"/>
          <p:nvPr/>
        </p:nvPicPr>
        <p:blipFill rotWithShape="1">
          <a:blip r:embed="rId4">
            <a:alphaModFix/>
          </a:blip>
          <a:srcRect/>
          <a:stretch/>
        </p:blipFill>
        <p:spPr>
          <a:xfrm>
            <a:off x="2294545" y="4727053"/>
            <a:ext cx="7297168" cy="18000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1"/>
          <p:cNvSpPr txBox="1">
            <a:spLocks noGrp="1"/>
          </p:cNvSpPr>
          <p:nvPr>
            <p:ph type="title"/>
          </p:nvPr>
        </p:nvSpPr>
        <p:spPr>
          <a:xfrm>
            <a:off x="1030287" y="625642"/>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SUPPORT VECTOR MACHINE</a:t>
            </a:r>
            <a:endParaRPr/>
          </a:p>
        </p:txBody>
      </p:sp>
      <p:pic>
        <p:nvPicPr>
          <p:cNvPr id="206" name="Google Shape;206;p11"/>
          <p:cNvPicPr preferRelativeResize="0">
            <a:picLocks noGrp="1"/>
          </p:cNvPicPr>
          <p:nvPr>
            <p:ph type="body" idx="1"/>
          </p:nvPr>
        </p:nvPicPr>
        <p:blipFill rotWithShape="1">
          <a:blip r:embed="rId3">
            <a:alphaModFix/>
          </a:blip>
          <a:srcRect/>
          <a:stretch/>
        </p:blipFill>
        <p:spPr>
          <a:xfrm>
            <a:off x="2471230" y="2303149"/>
            <a:ext cx="7249537" cy="2251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title"/>
          </p:nvPr>
        </p:nvSpPr>
        <p:spPr>
          <a:xfrm>
            <a:off x="1030287" y="682153"/>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K-NEAREST NEIGHBORS</a:t>
            </a:r>
            <a:endParaRPr/>
          </a:p>
        </p:txBody>
      </p:sp>
      <p:pic>
        <p:nvPicPr>
          <p:cNvPr id="212" name="Google Shape;212;p12"/>
          <p:cNvPicPr preferRelativeResize="0">
            <a:picLocks noGrp="1"/>
          </p:cNvPicPr>
          <p:nvPr>
            <p:ph type="body" idx="1"/>
          </p:nvPr>
        </p:nvPicPr>
        <p:blipFill rotWithShape="1">
          <a:blip r:embed="rId3">
            <a:alphaModFix/>
          </a:blip>
          <a:srcRect/>
          <a:stretch/>
        </p:blipFill>
        <p:spPr>
          <a:xfrm>
            <a:off x="2442651" y="2452941"/>
            <a:ext cx="7306695" cy="2962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1030287" y="682153"/>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DECISION TREE</a:t>
            </a:r>
            <a:endParaRPr/>
          </a:p>
        </p:txBody>
      </p:sp>
      <p:pic>
        <p:nvPicPr>
          <p:cNvPr id="218" name="Google Shape;218;p13"/>
          <p:cNvPicPr preferRelativeResize="0">
            <a:picLocks noGrp="1"/>
          </p:cNvPicPr>
          <p:nvPr>
            <p:ph type="body" idx="1"/>
          </p:nvPr>
        </p:nvPicPr>
        <p:blipFill rotWithShape="1">
          <a:blip r:embed="rId3">
            <a:alphaModFix/>
          </a:blip>
          <a:srcRect/>
          <a:stretch/>
        </p:blipFill>
        <p:spPr>
          <a:xfrm>
            <a:off x="2442651" y="2534011"/>
            <a:ext cx="7306695" cy="29626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1030287" y="682153"/>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RANDOM FOREST</a:t>
            </a:r>
            <a:endParaRPr/>
          </a:p>
        </p:txBody>
      </p:sp>
      <p:pic>
        <p:nvPicPr>
          <p:cNvPr id="224" name="Google Shape;224;p14"/>
          <p:cNvPicPr preferRelativeResize="0">
            <a:picLocks noGrp="1"/>
          </p:cNvPicPr>
          <p:nvPr>
            <p:ph type="body" idx="1"/>
          </p:nvPr>
        </p:nvPicPr>
        <p:blipFill rotWithShape="1">
          <a:blip r:embed="rId3">
            <a:alphaModFix/>
          </a:blip>
          <a:srcRect/>
          <a:stretch/>
        </p:blipFill>
        <p:spPr>
          <a:xfrm>
            <a:off x="2475994" y="2533151"/>
            <a:ext cx="7240010" cy="29626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xfrm>
            <a:off x="1030287" y="685271"/>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5400"/>
              <a:buFont typeface="Calibri"/>
              <a:buNone/>
            </a:pPr>
            <a:r>
              <a:rPr lang="en-US" sz="5400" b="1">
                <a:solidFill>
                  <a:srgbClr val="F5B4C7"/>
                </a:solidFill>
              </a:rPr>
              <a:t>ADA BOOST</a:t>
            </a:r>
            <a:endParaRPr/>
          </a:p>
        </p:txBody>
      </p:sp>
      <p:pic>
        <p:nvPicPr>
          <p:cNvPr id="230" name="Google Shape;230;p15"/>
          <p:cNvPicPr preferRelativeResize="0">
            <a:picLocks noGrp="1"/>
          </p:cNvPicPr>
          <p:nvPr>
            <p:ph type="body" idx="1"/>
          </p:nvPr>
        </p:nvPicPr>
        <p:blipFill rotWithShape="1">
          <a:blip r:embed="rId3">
            <a:alphaModFix/>
          </a:blip>
          <a:srcRect/>
          <a:stretch/>
        </p:blipFill>
        <p:spPr>
          <a:xfrm>
            <a:off x="2739140" y="2398211"/>
            <a:ext cx="6955186" cy="36496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1295401" y="685271"/>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GRADIENT BOOST</a:t>
            </a:r>
            <a:endParaRPr/>
          </a:p>
        </p:txBody>
      </p:sp>
      <p:pic>
        <p:nvPicPr>
          <p:cNvPr id="236" name="Google Shape;236;p16"/>
          <p:cNvPicPr preferRelativeResize="0">
            <a:picLocks noGrp="1"/>
          </p:cNvPicPr>
          <p:nvPr>
            <p:ph type="body" idx="1"/>
          </p:nvPr>
        </p:nvPicPr>
        <p:blipFill rotWithShape="1">
          <a:blip r:embed="rId3">
            <a:alphaModFix/>
          </a:blip>
          <a:srcRect/>
          <a:stretch/>
        </p:blipFill>
        <p:spPr>
          <a:xfrm>
            <a:off x="3007135" y="2285917"/>
            <a:ext cx="6996713" cy="36496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030287" y="685271"/>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XG BOOST</a:t>
            </a:r>
            <a:endParaRPr/>
          </a:p>
        </p:txBody>
      </p:sp>
      <p:pic>
        <p:nvPicPr>
          <p:cNvPr id="242" name="Google Shape;242;p17"/>
          <p:cNvPicPr preferRelativeResize="0">
            <a:picLocks noGrp="1"/>
          </p:cNvPicPr>
          <p:nvPr>
            <p:ph type="body" idx="1"/>
          </p:nvPr>
        </p:nvPicPr>
        <p:blipFill rotWithShape="1">
          <a:blip r:embed="rId3">
            <a:alphaModFix/>
          </a:blip>
          <a:srcRect/>
          <a:stretch/>
        </p:blipFill>
        <p:spPr>
          <a:xfrm>
            <a:off x="2734801" y="2141538"/>
            <a:ext cx="6995951" cy="36496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1030287" y="609600"/>
            <a:ext cx="10131425" cy="14562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5B4C7"/>
              </a:buClr>
              <a:buSzPct val="100000"/>
              <a:buFont typeface="Calibri"/>
              <a:buNone/>
            </a:pPr>
            <a:r>
              <a:rPr lang="en-US" sz="4800" b="1">
                <a:solidFill>
                  <a:srgbClr val="F5B4C7"/>
                </a:solidFill>
              </a:rPr>
              <a:t>COMPARISON OF IMPLEMENTED MODELS</a:t>
            </a:r>
            <a:endParaRPr/>
          </a:p>
        </p:txBody>
      </p:sp>
      <p:pic>
        <p:nvPicPr>
          <p:cNvPr id="248" name="Google Shape;248;p18"/>
          <p:cNvPicPr preferRelativeResize="0">
            <a:picLocks noGrp="1"/>
          </p:cNvPicPr>
          <p:nvPr>
            <p:ph type="body" idx="1"/>
          </p:nvPr>
        </p:nvPicPr>
        <p:blipFill rotWithShape="1">
          <a:blip r:embed="rId3">
            <a:alphaModFix/>
          </a:blip>
          <a:srcRect/>
          <a:stretch/>
        </p:blipFill>
        <p:spPr>
          <a:xfrm>
            <a:off x="2375565" y="2370667"/>
            <a:ext cx="7440867" cy="33884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SUMMARY AND RECOMMENDATIONS</a:t>
            </a:r>
            <a:endParaRPr/>
          </a:p>
        </p:txBody>
      </p:sp>
      <p:sp>
        <p:nvSpPr>
          <p:cNvPr id="254" name="Google Shape;254;p19"/>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US" sz="2000">
                <a:solidFill>
                  <a:srgbClr val="F5B4C7"/>
                </a:solidFill>
              </a:rPr>
              <a:t>For the Quality of Red Wine , we performed five types of machine learning algorithms Linear Regressions, SVM, KNN, Bagging, Boosting.</a:t>
            </a:r>
            <a:endParaRPr/>
          </a:p>
          <a:p>
            <a:pPr marL="285750" lvl="0" indent="-285750" algn="l" rtl="0">
              <a:spcBef>
                <a:spcPts val="1000"/>
              </a:spcBef>
              <a:spcAft>
                <a:spcPts val="0"/>
              </a:spcAft>
              <a:buSzPts val="2000"/>
              <a:buChar char="•"/>
            </a:pPr>
            <a:r>
              <a:rPr lang="en-US" sz="2000">
                <a:solidFill>
                  <a:srgbClr val="F5B4C7"/>
                </a:solidFill>
              </a:rPr>
              <a:t>From all the analysis and implementations of the algorithm, we found the best result in the Random Forest and XG Boost algorithms for 75-25 train-test ratio ( parameters : Max depth =7, N estimators =1000 ) with Mean Square Error (MSE) of 0.36 which is the least error value among all the other errors.</a:t>
            </a:r>
            <a:endParaRPr/>
          </a:p>
          <a:p>
            <a:pPr marL="285750" lvl="0" indent="-285750" algn="l" rtl="0">
              <a:spcBef>
                <a:spcPts val="1000"/>
              </a:spcBef>
              <a:spcAft>
                <a:spcPts val="0"/>
              </a:spcAft>
              <a:buSzPts val="2000"/>
              <a:buChar char="•"/>
            </a:pPr>
            <a:r>
              <a:rPr lang="en-US" sz="2000">
                <a:solidFill>
                  <a:srgbClr val="F5B4C7"/>
                </a:solidFill>
              </a:rPr>
              <a:t>So, here we can conclude that Random Forest and XG Boost Algorithms can be considered the best model for the give Quality of Red Wine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18DAA"/>
              </a:buClr>
              <a:buSzPts val="4800"/>
              <a:buFont typeface="Calibri"/>
              <a:buNone/>
            </a:pPr>
            <a:r>
              <a:rPr lang="en-US" sz="4800" b="1">
                <a:solidFill>
                  <a:srgbClr val="F18DAA"/>
                </a:solidFill>
              </a:rPr>
              <a:t>INDEX</a:t>
            </a:r>
            <a:endParaRPr sz="4800" b="1">
              <a:solidFill>
                <a:srgbClr val="F18DAA"/>
              </a:solidFill>
            </a:endParaRPr>
          </a:p>
        </p:txBody>
      </p:sp>
      <p:pic>
        <p:nvPicPr>
          <p:cNvPr id="152" name="Google Shape;152;p2"/>
          <p:cNvPicPr preferRelativeResize="0">
            <a:picLocks noGrp="1"/>
          </p:cNvPicPr>
          <p:nvPr>
            <p:ph type="body" idx="1"/>
          </p:nvPr>
        </p:nvPicPr>
        <p:blipFill rotWithShape="1">
          <a:blip r:embed="rId3">
            <a:alphaModFix/>
          </a:blip>
          <a:srcRect/>
          <a:stretch/>
        </p:blipFill>
        <p:spPr>
          <a:xfrm>
            <a:off x="3068255" y="2141538"/>
            <a:ext cx="5366514" cy="36496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0"/>
          <p:cNvSpPr txBox="1">
            <a:spLocks noGrp="1"/>
          </p:cNvSpPr>
          <p:nvPr>
            <p:ph type="title"/>
          </p:nvPr>
        </p:nvSpPr>
        <p:spPr>
          <a:xfrm>
            <a:off x="1030287" y="2700866"/>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5400"/>
              <a:buFont typeface="Calibri"/>
              <a:buNone/>
            </a:pPr>
            <a:r>
              <a:rPr lang="en-US" sz="5400" b="1">
                <a:solidFill>
                  <a:srgbClr val="F5B4C7"/>
                </a:solidFill>
              </a:rPr>
              <a:t>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1030287" y="2700866"/>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APPENDIX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1030286"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LINEAR REGRESSION</a:t>
            </a:r>
            <a:endParaRPr/>
          </a:p>
        </p:txBody>
      </p:sp>
      <p:pic>
        <p:nvPicPr>
          <p:cNvPr id="270" name="Google Shape;270;p22"/>
          <p:cNvPicPr preferRelativeResize="0">
            <a:picLocks noGrp="1"/>
          </p:cNvPicPr>
          <p:nvPr>
            <p:ph type="body" idx="1"/>
          </p:nvPr>
        </p:nvPicPr>
        <p:blipFill rotWithShape="1">
          <a:blip r:embed="rId3">
            <a:alphaModFix/>
          </a:blip>
          <a:srcRect/>
          <a:stretch/>
        </p:blipFill>
        <p:spPr>
          <a:xfrm>
            <a:off x="1708484" y="2065867"/>
            <a:ext cx="8775031" cy="38857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3"/>
          <p:cNvSpPr txBox="1">
            <a:spLocks noGrp="1"/>
          </p:cNvSpPr>
          <p:nvPr>
            <p:ph type="title"/>
          </p:nvPr>
        </p:nvSpPr>
        <p:spPr>
          <a:xfrm>
            <a:off x="1030287" y="705853"/>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SUPPORT VECTOR MACHINE</a:t>
            </a:r>
            <a:endParaRPr/>
          </a:p>
        </p:txBody>
      </p:sp>
      <p:pic>
        <p:nvPicPr>
          <p:cNvPr id="276" name="Google Shape;276;p23"/>
          <p:cNvPicPr preferRelativeResize="0">
            <a:picLocks noGrp="1"/>
          </p:cNvPicPr>
          <p:nvPr>
            <p:ph type="body" idx="1"/>
          </p:nvPr>
        </p:nvPicPr>
        <p:blipFill rotWithShape="1">
          <a:blip r:embed="rId3">
            <a:alphaModFix/>
          </a:blip>
          <a:srcRect/>
          <a:stretch/>
        </p:blipFill>
        <p:spPr>
          <a:xfrm>
            <a:off x="1933074" y="2162120"/>
            <a:ext cx="8325852" cy="39900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1010653" y="609601"/>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K-NEAREST NEIGHBORS</a:t>
            </a:r>
            <a:endParaRPr/>
          </a:p>
        </p:txBody>
      </p:sp>
      <p:pic>
        <p:nvPicPr>
          <p:cNvPr id="282" name="Google Shape;282;p24"/>
          <p:cNvPicPr preferRelativeResize="0">
            <a:picLocks noGrp="1"/>
          </p:cNvPicPr>
          <p:nvPr>
            <p:ph type="body" idx="1"/>
          </p:nvPr>
        </p:nvPicPr>
        <p:blipFill rotWithShape="1">
          <a:blip r:embed="rId3">
            <a:alphaModFix/>
          </a:blip>
          <a:srcRect/>
          <a:stretch/>
        </p:blipFill>
        <p:spPr>
          <a:xfrm>
            <a:off x="1010653" y="2486526"/>
            <a:ext cx="10131425" cy="376187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title"/>
          </p:nvPr>
        </p:nvSpPr>
        <p:spPr>
          <a:xfrm>
            <a:off x="99461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DECISION TREE</a:t>
            </a:r>
            <a:endParaRPr/>
          </a:p>
        </p:txBody>
      </p:sp>
      <p:pic>
        <p:nvPicPr>
          <p:cNvPr id="288" name="Google Shape;288;p25"/>
          <p:cNvPicPr preferRelativeResize="0">
            <a:picLocks noGrp="1"/>
          </p:cNvPicPr>
          <p:nvPr>
            <p:ph type="body" idx="1"/>
          </p:nvPr>
        </p:nvPicPr>
        <p:blipFill rotWithShape="1">
          <a:blip r:embed="rId3">
            <a:alphaModFix/>
          </a:blip>
          <a:srcRect/>
          <a:stretch/>
        </p:blipFill>
        <p:spPr>
          <a:xfrm>
            <a:off x="994611" y="2294021"/>
            <a:ext cx="10131425" cy="395437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889501" y="593558"/>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RANDOM FOREST</a:t>
            </a:r>
            <a:endParaRPr/>
          </a:p>
        </p:txBody>
      </p:sp>
      <p:pic>
        <p:nvPicPr>
          <p:cNvPr id="294" name="Google Shape;294;p26"/>
          <p:cNvPicPr preferRelativeResize="0">
            <a:picLocks noGrp="1"/>
          </p:cNvPicPr>
          <p:nvPr>
            <p:ph type="body" idx="1"/>
          </p:nvPr>
        </p:nvPicPr>
        <p:blipFill rotWithShape="1">
          <a:blip r:embed="rId3">
            <a:alphaModFix/>
          </a:blip>
          <a:srcRect/>
          <a:stretch/>
        </p:blipFill>
        <p:spPr>
          <a:xfrm>
            <a:off x="1026695" y="2502569"/>
            <a:ext cx="9994231" cy="36094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7"/>
          <p:cNvSpPr txBox="1">
            <a:spLocks noGrp="1"/>
          </p:cNvSpPr>
          <p:nvPr>
            <p:ph type="title"/>
          </p:nvPr>
        </p:nvSpPr>
        <p:spPr>
          <a:xfrm>
            <a:off x="99461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ADA BOOST</a:t>
            </a:r>
            <a:endParaRPr/>
          </a:p>
        </p:txBody>
      </p:sp>
      <p:pic>
        <p:nvPicPr>
          <p:cNvPr id="300" name="Google Shape;300;p27"/>
          <p:cNvPicPr preferRelativeResize="0">
            <a:picLocks noGrp="1"/>
          </p:cNvPicPr>
          <p:nvPr>
            <p:ph type="body" idx="1"/>
          </p:nvPr>
        </p:nvPicPr>
        <p:blipFill rotWithShape="1">
          <a:blip r:embed="rId3">
            <a:alphaModFix/>
          </a:blip>
          <a:srcRect/>
          <a:stretch/>
        </p:blipFill>
        <p:spPr>
          <a:xfrm>
            <a:off x="994611" y="2326105"/>
            <a:ext cx="10131425" cy="39222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946483"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GRADIENT BOOST</a:t>
            </a:r>
            <a:endParaRPr/>
          </a:p>
        </p:txBody>
      </p:sp>
      <p:pic>
        <p:nvPicPr>
          <p:cNvPr id="306" name="Google Shape;306;p28"/>
          <p:cNvPicPr preferRelativeResize="0">
            <a:picLocks noGrp="1"/>
          </p:cNvPicPr>
          <p:nvPr>
            <p:ph type="body" idx="1"/>
          </p:nvPr>
        </p:nvPicPr>
        <p:blipFill rotWithShape="1">
          <a:blip r:embed="rId3">
            <a:alphaModFix/>
          </a:blip>
          <a:srcRect/>
          <a:stretch/>
        </p:blipFill>
        <p:spPr>
          <a:xfrm>
            <a:off x="946483" y="2454442"/>
            <a:ext cx="10131425" cy="37939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XG BOOST</a:t>
            </a:r>
            <a:endParaRPr/>
          </a:p>
        </p:txBody>
      </p:sp>
      <p:pic>
        <p:nvPicPr>
          <p:cNvPr id="312" name="Google Shape;312;p29"/>
          <p:cNvPicPr preferRelativeResize="0">
            <a:picLocks noGrp="1"/>
          </p:cNvPicPr>
          <p:nvPr>
            <p:ph type="body" idx="1"/>
          </p:nvPr>
        </p:nvPicPr>
        <p:blipFill rotWithShape="1">
          <a:blip r:embed="rId3">
            <a:alphaModFix/>
          </a:blip>
          <a:srcRect/>
          <a:stretch/>
        </p:blipFill>
        <p:spPr>
          <a:xfrm>
            <a:off x="1106906" y="2342147"/>
            <a:ext cx="9710320" cy="365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18DAA"/>
              </a:buClr>
              <a:buSzPts val="4800"/>
              <a:buFont typeface="Calibri"/>
              <a:buNone/>
            </a:pPr>
            <a:r>
              <a:rPr lang="en-US" sz="4800" b="1">
                <a:solidFill>
                  <a:srgbClr val="F18DAA"/>
                </a:solidFill>
              </a:rPr>
              <a:t>ABOUT THE DATA</a:t>
            </a:r>
            <a:endParaRPr/>
          </a:p>
        </p:txBody>
      </p:sp>
      <p:sp>
        <p:nvSpPr>
          <p:cNvPr id="158" name="Google Shape;158;p3"/>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lnSpcReduction="10000"/>
          </a:bodyPr>
          <a:lstStyle/>
          <a:p>
            <a:pPr marL="285750" lvl="0" indent="-285750" algn="l" rtl="0">
              <a:spcBef>
                <a:spcPts val="0"/>
              </a:spcBef>
              <a:spcAft>
                <a:spcPts val="0"/>
              </a:spcAft>
              <a:buSzPts val="2000"/>
              <a:buFont typeface="Arial"/>
              <a:buChar char="•"/>
            </a:pPr>
            <a:r>
              <a:rPr lang="en-US" sz="2000" b="1" u="sng">
                <a:solidFill>
                  <a:srgbClr val="F18DAA"/>
                </a:solidFill>
              </a:rPr>
              <a:t>BACKGROUND:</a:t>
            </a:r>
            <a:endParaRPr/>
          </a:p>
          <a:p>
            <a:pPr marL="0" lvl="0" indent="0" algn="l" rtl="0">
              <a:spcBef>
                <a:spcPts val="1000"/>
              </a:spcBef>
              <a:spcAft>
                <a:spcPts val="0"/>
              </a:spcAft>
              <a:buSzPts val="2000"/>
              <a:buNone/>
            </a:pPr>
            <a:r>
              <a:rPr lang="en-US" sz="2000">
                <a:solidFill>
                  <a:srgbClr val="F18DAA"/>
                </a:solidFill>
              </a:rPr>
              <a:t>This regression dataset consists of various chemical and physical attributes of wines(e.g. acidity levels, sulfur dioxide content, alcohol percentage) along with a quality score ranging from 0 to 10, derived from sensory evaluations.</a:t>
            </a:r>
            <a:endParaRPr/>
          </a:p>
          <a:p>
            <a:pPr marL="285750" lvl="0" indent="-285750" algn="l" rtl="0">
              <a:spcBef>
                <a:spcPts val="1000"/>
              </a:spcBef>
              <a:spcAft>
                <a:spcPts val="0"/>
              </a:spcAft>
              <a:buSzPts val="2000"/>
              <a:buFont typeface="Arial"/>
              <a:buChar char="•"/>
            </a:pPr>
            <a:r>
              <a:rPr lang="en-US" sz="2000" b="1" u="sng">
                <a:solidFill>
                  <a:srgbClr val="F18DAA"/>
                </a:solidFill>
              </a:rPr>
              <a:t>OBJECTIVE:</a:t>
            </a:r>
            <a:endParaRPr/>
          </a:p>
          <a:p>
            <a:pPr marL="0" lvl="0" indent="0" algn="l" rtl="0">
              <a:spcBef>
                <a:spcPts val="1000"/>
              </a:spcBef>
              <a:spcAft>
                <a:spcPts val="0"/>
              </a:spcAft>
              <a:buSzPts val="2000"/>
              <a:buNone/>
            </a:pPr>
            <a:r>
              <a:rPr lang="en-US" sz="2000">
                <a:solidFill>
                  <a:srgbClr val="F18DAA"/>
                </a:solidFill>
              </a:rPr>
              <a:t>The objective is likely to develop a predictive model that estimates the quality of wine based on these attributes, aiding in understanding the relationship between wine composition and its perceive quality for potential improvements in wine making processes.</a:t>
            </a:r>
            <a:endParaRPr/>
          </a:p>
          <a:p>
            <a:pPr marL="285750" lvl="0" indent="-285750" algn="l" rtl="0">
              <a:spcBef>
                <a:spcPts val="1000"/>
              </a:spcBef>
              <a:spcAft>
                <a:spcPts val="0"/>
              </a:spcAft>
              <a:buSzPts val="2000"/>
              <a:buFont typeface="Arial"/>
              <a:buChar char="•"/>
            </a:pPr>
            <a:r>
              <a:rPr lang="en-US" sz="2000" b="1" u="sng">
                <a:solidFill>
                  <a:srgbClr val="F18DAA"/>
                </a:solidFill>
              </a:rPr>
              <a:t>PATH:</a:t>
            </a:r>
            <a:endParaRPr sz="2000">
              <a:solidFill>
                <a:srgbClr val="F18DAA"/>
              </a:solidFill>
            </a:endParaRPr>
          </a:p>
          <a:p>
            <a:pPr marL="0" lvl="0" indent="0" algn="l" rtl="0">
              <a:spcBef>
                <a:spcPts val="1000"/>
              </a:spcBef>
              <a:spcAft>
                <a:spcPts val="0"/>
              </a:spcAft>
              <a:buSzPts val="2000"/>
              <a:buNone/>
            </a:pPr>
            <a:r>
              <a:rPr lang="en-US" sz="2000">
                <a:solidFill>
                  <a:srgbClr val="F5B4C7"/>
                </a:solidFill>
              </a:rPr>
              <a:t>Implementing multiple machine learning models to fit the best model for the dataset.</a:t>
            </a:r>
            <a:endParaRPr/>
          </a:p>
          <a:p>
            <a:pPr marL="0" lvl="0" indent="0" algn="l" rtl="0">
              <a:spcBef>
                <a:spcPts val="1000"/>
              </a:spcBef>
              <a:spcAft>
                <a:spcPts val="0"/>
              </a:spcAft>
              <a:buSzPts val="2000"/>
              <a:buNone/>
            </a:pPr>
            <a:endParaRPr sz="2000"/>
          </a:p>
          <a:p>
            <a:pPr marL="0" lvl="0" indent="0" algn="l" rtl="0">
              <a:spcBef>
                <a:spcPts val="1000"/>
              </a:spcBef>
              <a:spcAft>
                <a:spcPts val="0"/>
              </a:spcAft>
              <a:buSzPts val="2000"/>
              <a:buNone/>
            </a:pPr>
            <a:endParaRPr sz="2000" b="1" u="sng">
              <a:solidFill>
                <a:srgbClr val="F18DA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DATASET</a:t>
            </a:r>
            <a:endParaRPr/>
          </a:p>
        </p:txBody>
      </p:sp>
      <p:pic>
        <p:nvPicPr>
          <p:cNvPr id="164" name="Google Shape;164;p4"/>
          <p:cNvPicPr preferRelativeResize="0">
            <a:picLocks noGrp="1"/>
          </p:cNvPicPr>
          <p:nvPr>
            <p:ph type="body" idx="1"/>
          </p:nvPr>
        </p:nvPicPr>
        <p:blipFill rotWithShape="1">
          <a:blip r:embed="rId3">
            <a:alphaModFix/>
          </a:blip>
          <a:srcRect/>
          <a:stretch/>
        </p:blipFill>
        <p:spPr>
          <a:xfrm>
            <a:off x="1030287" y="2065867"/>
            <a:ext cx="10131425" cy="38215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DATA CLEANING</a:t>
            </a:r>
            <a:endParaRPr/>
          </a:p>
        </p:txBody>
      </p:sp>
      <p:sp>
        <p:nvSpPr>
          <p:cNvPr id="170" name="Google Shape;170;p5"/>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US" sz="2000" b="1" u="sng">
                <a:solidFill>
                  <a:srgbClr val="F5B4C7"/>
                </a:solidFill>
              </a:rPr>
              <a:t>DATA CLEANING:</a:t>
            </a:r>
            <a:endParaRPr/>
          </a:p>
          <a:p>
            <a:pPr marL="0" lvl="0" indent="0" algn="l" rtl="0">
              <a:spcBef>
                <a:spcPts val="1000"/>
              </a:spcBef>
              <a:spcAft>
                <a:spcPts val="0"/>
              </a:spcAft>
              <a:buSzPts val="2000"/>
              <a:buNone/>
            </a:pPr>
            <a:r>
              <a:rPr lang="en-US" sz="2000">
                <a:solidFill>
                  <a:srgbClr val="F5B4C7"/>
                </a:solidFill>
              </a:rPr>
              <a:t>The data is in the correct format.</a:t>
            </a:r>
            <a:endParaRPr/>
          </a:p>
          <a:p>
            <a:pPr marL="0" lvl="0" indent="0" algn="l" rtl="0">
              <a:spcBef>
                <a:spcPts val="1000"/>
              </a:spcBef>
              <a:spcAft>
                <a:spcPts val="0"/>
              </a:spcAft>
              <a:buSzPts val="2000"/>
              <a:buNone/>
            </a:pPr>
            <a:r>
              <a:rPr lang="en-US" sz="2000" b="1" u="sng">
                <a:solidFill>
                  <a:srgbClr val="F5B4C7"/>
                </a:solidFill>
              </a:rPr>
              <a:t>HANDLING WITH THE MISSING AND DUPLICATE VALUES:</a:t>
            </a:r>
            <a:endParaRPr/>
          </a:p>
          <a:p>
            <a:pPr marL="0" lvl="0" indent="0" algn="l" rtl="0">
              <a:spcBef>
                <a:spcPts val="1000"/>
              </a:spcBef>
              <a:spcAft>
                <a:spcPts val="0"/>
              </a:spcAft>
              <a:buSzPts val="2000"/>
              <a:buNone/>
            </a:pPr>
            <a:r>
              <a:rPr lang="en-US" sz="2000">
                <a:solidFill>
                  <a:srgbClr val="F5B4C7"/>
                </a:solidFill>
              </a:rPr>
              <a:t>The dataset does not contain any missing or duplicate values.</a:t>
            </a:r>
            <a:endParaRPr/>
          </a:p>
          <a:p>
            <a:pPr marL="0" lvl="0" indent="0" algn="l" rtl="0">
              <a:spcBef>
                <a:spcPts val="1000"/>
              </a:spcBef>
              <a:spcAft>
                <a:spcPts val="0"/>
              </a:spcAft>
              <a:buSzPts val="2000"/>
              <a:buNone/>
            </a:pPr>
            <a:r>
              <a:rPr lang="en-US" sz="2000" b="1" u="sng">
                <a:solidFill>
                  <a:srgbClr val="F5B4C7"/>
                </a:solidFill>
              </a:rPr>
              <a:t>DUMMY VARIABLE ENCODING:</a:t>
            </a:r>
            <a:endParaRPr/>
          </a:p>
          <a:p>
            <a:pPr marL="0" lvl="0" indent="0" algn="l" rtl="0">
              <a:spcBef>
                <a:spcPts val="1000"/>
              </a:spcBef>
              <a:spcAft>
                <a:spcPts val="0"/>
              </a:spcAft>
              <a:buSzPts val="2000"/>
              <a:buNone/>
            </a:pPr>
            <a:r>
              <a:rPr lang="en-US" sz="2000">
                <a:solidFill>
                  <a:srgbClr val="F5B4C7"/>
                </a:solidFill>
              </a:rPr>
              <a:t>The dataset doesn’t contain any categorical columns and are in correct format.</a:t>
            </a:r>
            <a:endParaRPr/>
          </a:p>
          <a:p>
            <a:pPr marL="0" lvl="0" indent="0" algn="l" rtl="0">
              <a:spcBef>
                <a:spcPts val="1000"/>
              </a:spcBef>
              <a:spcAft>
                <a:spcPts val="0"/>
              </a:spcAft>
              <a:buSzPts val="2000"/>
              <a:buNone/>
            </a:pPr>
            <a:endParaRPr sz="2000">
              <a:solidFill>
                <a:srgbClr val="F5B4C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6"/>
          <p:cNvSpPr txBox="1">
            <a:spLocks noGrp="1"/>
          </p:cNvSpPr>
          <p:nvPr>
            <p:ph type="title"/>
          </p:nvPr>
        </p:nvSpPr>
        <p:spPr>
          <a:xfrm>
            <a:off x="1030287" y="609600"/>
            <a:ext cx="10131425" cy="14562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5B4C7"/>
              </a:buClr>
              <a:buSzPts val="4800"/>
              <a:buFont typeface="Calibri"/>
              <a:buNone/>
            </a:pPr>
            <a:r>
              <a:rPr lang="en-US" sz="4800" b="1">
                <a:solidFill>
                  <a:srgbClr val="F5B4C7"/>
                </a:solidFill>
              </a:rPr>
              <a:t>EDA</a:t>
            </a:r>
            <a:endParaRPr/>
          </a:p>
        </p:txBody>
      </p:sp>
      <p:pic>
        <p:nvPicPr>
          <p:cNvPr id="176" name="Google Shape;176;p6"/>
          <p:cNvPicPr preferRelativeResize="0">
            <a:picLocks noGrp="1"/>
          </p:cNvPicPr>
          <p:nvPr>
            <p:ph type="body" idx="1"/>
          </p:nvPr>
        </p:nvPicPr>
        <p:blipFill rotWithShape="1">
          <a:blip r:embed="rId3">
            <a:alphaModFix/>
          </a:blip>
          <a:srcRect/>
          <a:stretch/>
        </p:blipFill>
        <p:spPr>
          <a:xfrm>
            <a:off x="2430379" y="2065867"/>
            <a:ext cx="7331242" cy="39338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7"/>
          <p:cNvPicPr preferRelativeResize="0">
            <a:picLocks noGrp="1"/>
          </p:cNvPicPr>
          <p:nvPr>
            <p:ph type="body" idx="1"/>
          </p:nvPr>
        </p:nvPicPr>
        <p:blipFill rotWithShape="1">
          <a:blip r:embed="rId3">
            <a:alphaModFix/>
          </a:blip>
          <a:srcRect/>
          <a:stretch/>
        </p:blipFill>
        <p:spPr>
          <a:xfrm>
            <a:off x="866275" y="1159042"/>
            <a:ext cx="5229726" cy="4539916"/>
          </a:xfrm>
          <a:prstGeom prst="rect">
            <a:avLst/>
          </a:prstGeom>
          <a:noFill/>
          <a:ln>
            <a:noFill/>
          </a:ln>
        </p:spPr>
      </p:pic>
      <p:pic>
        <p:nvPicPr>
          <p:cNvPr id="182" name="Google Shape;182;p7"/>
          <p:cNvPicPr preferRelativeResize="0"/>
          <p:nvPr/>
        </p:nvPicPr>
        <p:blipFill rotWithShape="1">
          <a:blip r:embed="rId4">
            <a:alphaModFix/>
          </a:blip>
          <a:srcRect/>
          <a:stretch/>
        </p:blipFill>
        <p:spPr>
          <a:xfrm>
            <a:off x="6609346" y="1159042"/>
            <a:ext cx="4847547" cy="44938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8"/>
          <p:cNvPicPr preferRelativeResize="0">
            <a:picLocks noGrp="1"/>
          </p:cNvPicPr>
          <p:nvPr>
            <p:ph type="body" idx="1"/>
          </p:nvPr>
        </p:nvPicPr>
        <p:blipFill rotWithShape="1">
          <a:blip r:embed="rId3">
            <a:alphaModFix/>
          </a:blip>
          <a:srcRect/>
          <a:stretch/>
        </p:blipFill>
        <p:spPr>
          <a:xfrm>
            <a:off x="863806" y="1023602"/>
            <a:ext cx="5424700" cy="4810796"/>
          </a:xfrm>
          <a:prstGeom prst="rect">
            <a:avLst/>
          </a:prstGeom>
          <a:noFill/>
          <a:ln>
            <a:noFill/>
          </a:ln>
        </p:spPr>
      </p:pic>
      <p:pic>
        <p:nvPicPr>
          <p:cNvPr id="188" name="Google Shape;188;p8"/>
          <p:cNvPicPr preferRelativeResize="0"/>
          <p:nvPr/>
        </p:nvPicPr>
        <p:blipFill rotWithShape="1">
          <a:blip r:embed="rId4">
            <a:alphaModFix/>
          </a:blip>
          <a:srcRect/>
          <a:stretch/>
        </p:blipFill>
        <p:spPr>
          <a:xfrm>
            <a:off x="6898105" y="1023602"/>
            <a:ext cx="4786409" cy="47822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9"/>
          <p:cNvPicPr preferRelativeResize="0">
            <a:picLocks noGrp="1"/>
          </p:cNvPicPr>
          <p:nvPr>
            <p:ph type="body" idx="1"/>
          </p:nvPr>
        </p:nvPicPr>
        <p:blipFill rotWithShape="1">
          <a:blip r:embed="rId3">
            <a:alphaModFix/>
          </a:blip>
          <a:srcRect/>
          <a:stretch/>
        </p:blipFill>
        <p:spPr>
          <a:xfrm>
            <a:off x="1074821" y="850900"/>
            <a:ext cx="10090484" cy="5260975"/>
          </a:xfrm>
          <a:prstGeom prst="rect">
            <a:avLst/>
          </a:prstGeom>
          <a:noFill/>
          <a:ln>
            <a:noFill/>
          </a:ln>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332</Words>
  <Application>Microsoft Office PowerPoint</Application>
  <PresentationFormat>Widescreen</PresentationFormat>
  <Paragraphs>43</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Gill Sans</vt:lpstr>
      <vt:lpstr>Arial</vt:lpstr>
      <vt:lpstr>Celestial</vt:lpstr>
      <vt:lpstr> QUALITY OF   RED  WINE REGRESSION PROJECT </vt:lpstr>
      <vt:lpstr>INDEX</vt:lpstr>
      <vt:lpstr>ABOUT THE DATA</vt:lpstr>
      <vt:lpstr>DATASET</vt:lpstr>
      <vt:lpstr>DATA CLEANING</vt:lpstr>
      <vt:lpstr>EDA</vt:lpstr>
      <vt:lpstr>PowerPoint Presentation</vt:lpstr>
      <vt:lpstr>PowerPoint Presentation</vt:lpstr>
      <vt:lpstr>PowerPoint Presentation</vt:lpstr>
      <vt:lpstr>LINEAR REGRESSION</vt:lpstr>
      <vt:lpstr>SUPPORT VECTOR MACHINE</vt:lpstr>
      <vt:lpstr>K-NEAREST NEIGHBORS</vt:lpstr>
      <vt:lpstr>DECISION TREE</vt:lpstr>
      <vt:lpstr>RANDOM FOREST</vt:lpstr>
      <vt:lpstr>ADA BOOST</vt:lpstr>
      <vt:lpstr>GRADIENT BOOST</vt:lpstr>
      <vt:lpstr>XG BOOST</vt:lpstr>
      <vt:lpstr>COMPARISON OF IMPLEMENTED MODELS</vt:lpstr>
      <vt:lpstr>SUMMARY AND RECOMMENDATIONS</vt:lpstr>
      <vt:lpstr>THANK YOU!!</vt:lpstr>
      <vt:lpstr>APPENDIX</vt:lpstr>
      <vt:lpstr>LINEAR REGRESSION</vt:lpstr>
      <vt:lpstr>SUPPORT VECTOR MACHINE</vt:lpstr>
      <vt:lpstr>K-NEAREST NEIGHBORS</vt:lpstr>
      <vt:lpstr>DECISION TREE</vt:lpstr>
      <vt:lpstr>RANDOM FOREST</vt:lpstr>
      <vt:lpstr>ADA BOOST</vt:lpstr>
      <vt:lpstr>GRADIENT BOOST</vt:lpstr>
      <vt:lpstr>XG 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QUALITY OF   RED  WINE REGRESSION PROJECT </dc:title>
  <dc:creator>varsha katakam</dc:creator>
  <cp:lastModifiedBy>ganeshghana2@gmail.com</cp:lastModifiedBy>
  <cp:revision>1</cp:revision>
  <dcterms:created xsi:type="dcterms:W3CDTF">2024-02-02T18:24:11Z</dcterms:created>
  <dcterms:modified xsi:type="dcterms:W3CDTF">2024-02-03T09:58:02Z</dcterms:modified>
</cp:coreProperties>
</file>