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sldIdLst>
    <p:sldId id="274" r:id="rId2"/>
    <p:sldId id="272" r:id="rId3"/>
    <p:sldId id="270" r:id="rId4"/>
    <p:sldId id="294"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276" r:id="rId39"/>
    <p:sldId id="280" r:id="rId40"/>
  </p:sldIdLst>
  <p:sldSz cx="12188825"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5"/>
    <p:restoredTop sz="95840"/>
  </p:normalViewPr>
  <p:slideViewPr>
    <p:cSldViewPr snapToGrid="0">
      <p:cViewPr varScale="1">
        <p:scale>
          <a:sx n="84" d="100"/>
          <a:sy n="84" d="100"/>
        </p:scale>
        <p:origin x="200" y="68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GB"/>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6AC525B-77EF-0548-83A5-C2FF5C805758}" type="datetimeFigureOut">
              <a:rPr lang="en-US" smtClean="0"/>
              <a:pPr/>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103249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AC525B-77EF-0548-83A5-C2FF5C805758}" type="datetimeFigureOut">
              <a:rPr lang="en-US" smtClean="0"/>
              <a:pPr/>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62214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AC525B-77EF-0548-83A5-C2FF5C805758}" type="datetimeFigureOut">
              <a:rPr lang="en-US" smtClean="0"/>
              <a:pPr/>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802313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2400"/>
            </a:lvl1pPr>
            <a:lvl2pPr>
              <a:defRPr sz="2400"/>
            </a:lvl2pPr>
            <a:lvl3pPr>
              <a:defRPr sz="2400"/>
            </a:lvl3pPr>
            <a:lvl4pPr>
              <a:defRPr sz="2400"/>
            </a:lvl4pPr>
            <a:lvl5pPr>
              <a:defRPr sz="24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9455298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416E7E-55AA-4528-8676-0BD477CF02E2}"/>
              </a:ext>
            </a:extLst>
          </p:cNvPr>
          <p:cNvSpPr>
            <a:spLocks noGrp="1"/>
          </p:cNvSpPr>
          <p:nvPr>
            <p:ph type="dt" sz="half" idx="10"/>
          </p:nvPr>
        </p:nvSpPr>
        <p:spPr/>
        <p:txBody>
          <a:bodyPr/>
          <a:lstStyle/>
          <a:p>
            <a:fld id="{5973AF5E-BC41-4B33-88AC-A44513BB9146}" type="datetime1">
              <a:rPr lang="en-US" smtClean="0"/>
              <a:pPr/>
              <a:t>8/10/24</a:t>
            </a:fld>
            <a:endParaRPr lang="en-US"/>
          </a:p>
        </p:txBody>
      </p:sp>
      <p:sp>
        <p:nvSpPr>
          <p:cNvPr id="4" name="Footer Placeholder 3">
            <a:extLst>
              <a:ext uri="{FF2B5EF4-FFF2-40B4-BE49-F238E27FC236}">
                <a16:creationId xmlns:a16="http://schemas.microsoft.com/office/drawing/2014/main" id="{5A658ED5-7EF0-449F-8923-7A6CDFBEF0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6F50ED-EC38-442D-A16F-190A6CF742C2}"/>
              </a:ext>
            </a:extLst>
          </p:cNvPr>
          <p:cNvSpPr>
            <a:spLocks noGrp="1"/>
          </p:cNvSpPr>
          <p:nvPr>
            <p:ph type="sldNum" sz="quarter" idx="12"/>
          </p:nvPr>
        </p:nvSpPr>
        <p:spPr/>
        <p:txBody>
          <a:bodyPr/>
          <a:lstStyle/>
          <a:p>
            <a:fld id="{72CAE1DF-9AA2-46A4-9D05-5CEA4E3CC4AD}" type="slidenum">
              <a:rPr lang="en-US" smtClean="0"/>
              <a:pPr/>
              <a:t>‹#›</a:t>
            </a:fld>
            <a:endParaRPr lang="en-US"/>
          </a:p>
        </p:txBody>
      </p:sp>
      <p:sp>
        <p:nvSpPr>
          <p:cNvPr id="6" name="Rectangle 5">
            <a:extLst>
              <a:ext uri="{FF2B5EF4-FFF2-40B4-BE49-F238E27FC236}">
                <a16:creationId xmlns:a16="http://schemas.microsoft.com/office/drawing/2014/main" id="{62E5736D-96A1-4CA3-BFA8-A210825A22ED}"/>
              </a:ext>
            </a:extLst>
          </p:cNvPr>
          <p:cNvSpPr/>
          <p:nvPr userDrawn="1"/>
        </p:nvSpPr>
        <p:spPr>
          <a:xfrm>
            <a:off x="1510906" y="6778387"/>
            <a:ext cx="10699360" cy="79615"/>
          </a:xfrm>
          <a:prstGeom prst="rect">
            <a:avLst/>
          </a:prstGeom>
          <a:gradFill flip="none" rotWithShape="1">
            <a:gsLst>
              <a:gs pos="0">
                <a:srgbClr val="92667D"/>
              </a:gs>
              <a:gs pos="100000">
                <a:srgbClr val="FF78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EDAA0791-8D12-4B18-A763-BF4C7AF6C989}"/>
              </a:ext>
            </a:extLst>
          </p:cNvPr>
          <p:cNvSpPr/>
          <p:nvPr userDrawn="1"/>
        </p:nvSpPr>
        <p:spPr>
          <a:xfrm>
            <a:off x="0" y="6778387"/>
            <a:ext cx="1447423" cy="796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8A33274-9A77-4219-B8AC-864B347AA376}"/>
              </a:ext>
            </a:extLst>
          </p:cNvPr>
          <p:cNvCxnSpPr/>
          <p:nvPr userDrawn="1"/>
        </p:nvCxnSpPr>
        <p:spPr>
          <a:xfrm>
            <a:off x="10155004" y="5725469"/>
            <a:ext cx="1709193" cy="1709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DA7310-64F4-4862-9435-842F320404F2}"/>
              </a:ext>
            </a:extLst>
          </p:cNvPr>
          <p:cNvCxnSpPr/>
          <p:nvPr userDrawn="1"/>
        </p:nvCxnSpPr>
        <p:spPr>
          <a:xfrm>
            <a:off x="251585" y="-535634"/>
            <a:ext cx="1709193" cy="1709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C4CBD0FB-415E-468D-8E37-2C2FBD06BDCE}"/>
              </a:ext>
            </a:extLst>
          </p:cNvPr>
          <p:cNvSpPr/>
          <p:nvPr userDrawn="1"/>
        </p:nvSpPr>
        <p:spPr>
          <a:xfrm flipH="1">
            <a:off x="11009599" y="2260600"/>
            <a:ext cx="1170990"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33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AC525B-77EF-0548-83A5-C2FF5C805758}" type="datetimeFigureOut">
              <a:rPr lang="en-US" smtClean="0"/>
              <a:pPr/>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186307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GB"/>
              <a:t>Click to edit Master title style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AC525B-77EF-0548-83A5-C2FF5C805758}" type="datetimeFigureOut">
              <a:rPr lang="en-US" smtClean="0"/>
              <a:pPr/>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298761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6AC525B-77EF-0548-83A5-C2FF5C805758}" type="datetimeFigureOut">
              <a:rPr lang="en-US" smtClean="0"/>
              <a:pPr/>
              <a:t>8/10/24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61990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6AC525B-77EF-0548-83A5-C2FF5C805758}" type="datetimeFigureOut">
              <a:rPr lang="en-US" smtClean="0"/>
              <a:pPr/>
              <a:t>8/10/24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408963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6AC525B-77EF-0548-83A5-C2FF5C805758}" type="datetimeFigureOut">
              <a:rPr lang="en-US" smtClean="0"/>
              <a:pPr/>
              <a:t>8/10/24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402392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C525B-77EF-0548-83A5-C2FF5C805758}" type="datetimeFigureOut">
              <a:rPr lang="en-US" smtClean="0"/>
              <a:pPr/>
              <a:t>8/10/24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7529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GB"/>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6AC525B-77EF-0548-83A5-C2FF5C805758}" type="datetimeFigureOut">
              <a:rPr lang="en-US" smtClean="0"/>
              <a:pPr/>
              <a:t>8/10/24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47685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GB"/>
              <a:t>Click icon to add picture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6AC525B-77EF-0548-83A5-C2FF5C805758}" type="datetimeFigureOut">
              <a:rPr lang="en-US" smtClean="0"/>
              <a:pPr/>
              <a:t>8/10/24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79F87-B788-6046-892A-1C8B51AEC25A}" type="slidenum">
              <a:rPr lang="en-US" smtClean="0"/>
              <a:pPr/>
              <a:t>‹#›</a:t>
            </a:fld>
            <a:endParaRPr lang="en-US"/>
          </a:p>
        </p:txBody>
      </p:sp>
    </p:spTree>
    <p:extLst>
      <p:ext uri="{BB962C8B-B14F-4D97-AF65-F5344CB8AC3E}">
        <p14:creationId xmlns:p14="http://schemas.microsoft.com/office/powerpoint/2010/main" val="10389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C525B-77EF-0548-83A5-C2FF5C805758}" type="datetimeFigureOut">
              <a:rPr lang="en-US" smtClean="0"/>
              <a:pPr/>
              <a:t>8/10/24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79F87-B788-6046-892A-1C8B51AEC25A}" type="slidenum">
              <a:rPr lang="en-US" smtClean="0"/>
              <a:pPr/>
              <a:t>‹#›</a:t>
            </a:fld>
            <a:endParaRPr lang="en-US"/>
          </a:p>
        </p:txBody>
      </p:sp>
    </p:spTree>
    <p:extLst>
      <p:ext uri="{BB962C8B-B14F-4D97-AF65-F5344CB8AC3E}">
        <p14:creationId xmlns:p14="http://schemas.microsoft.com/office/powerpoint/2010/main" val="103720987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38" r:id="rId13"/>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8065" y="1418064"/>
            <a:ext cx="6875818" cy="4039692"/>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021" y="2660999"/>
            <a:ext cx="4355594" cy="4037551"/>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1467" y="1638551"/>
            <a:ext cx="6857572" cy="3580468"/>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786" y="1201844"/>
            <a:ext cx="4808302" cy="4087601"/>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9EE670-882C-E3A0-39E2-BA2F699EB1D1}"/>
              </a:ext>
            </a:extLst>
          </p:cNvPr>
          <p:cNvSpPr>
            <a:spLocks noGrp="1"/>
          </p:cNvSpPr>
          <p:nvPr>
            <p:ph type="ctrTitle"/>
          </p:nvPr>
        </p:nvSpPr>
        <p:spPr>
          <a:xfrm>
            <a:off x="659869" y="2767106"/>
            <a:ext cx="2880077" cy="3071906"/>
          </a:xfrm>
        </p:spPr>
        <p:txBody>
          <a:bodyPr anchor="t">
            <a:normAutofit/>
          </a:bodyPr>
          <a:lstStyle/>
          <a:p>
            <a:pPr algn="l"/>
            <a:br>
              <a:rPr lang="en-US" sz="2500" kern="1200" dirty="0">
                <a:solidFill>
                  <a:srgbClr val="FFFFFF"/>
                </a:solidFill>
              </a:rPr>
            </a:br>
            <a:br>
              <a:rPr lang="en-US" sz="2500" kern="1200" dirty="0">
                <a:solidFill>
                  <a:srgbClr val="FFFFFF"/>
                </a:solidFill>
              </a:rPr>
            </a:br>
            <a:br>
              <a:rPr lang="en-US" sz="2500" kern="1200" dirty="0">
                <a:solidFill>
                  <a:srgbClr val="FFFFFF"/>
                </a:solidFill>
                <a:latin typeface="Times New Roman" panose="02020603050405020304" pitchFamily="18" charset="0"/>
                <a:cs typeface="Times New Roman" panose="02020603050405020304" pitchFamily="18" charset="0"/>
              </a:rPr>
            </a:br>
            <a:br>
              <a:rPr lang="en-IN" sz="2500" b="1" dirty="0">
                <a:solidFill>
                  <a:srgbClr val="FFFFFF"/>
                </a:solidFill>
                <a:latin typeface="Times New Roman" panose="02020603050405020304" pitchFamily="18" charset="0"/>
                <a:cs typeface="Times New Roman" panose="02020603050405020304" pitchFamily="18" charset="0"/>
              </a:rPr>
            </a:br>
            <a:endParaRPr lang="en-US" sz="2500" dirty="0">
              <a:solidFill>
                <a:srgbClr val="FFFFFF"/>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1923E995-C79E-96F8-C023-377B7C62DA81}"/>
              </a:ext>
            </a:extLst>
          </p:cNvPr>
          <p:cNvSpPr>
            <a:spLocks noGrp="1"/>
          </p:cNvSpPr>
          <p:nvPr>
            <p:ph type="subTitle" idx="1"/>
          </p:nvPr>
        </p:nvSpPr>
        <p:spPr>
          <a:xfrm>
            <a:off x="0" y="0"/>
            <a:ext cx="4037551" cy="6857571"/>
          </a:xfrm>
        </p:spPr>
        <p:txBody>
          <a:bodyPr anchor="ctr">
            <a:noAutofit/>
          </a:bodyPr>
          <a:lstStyle/>
          <a:p>
            <a:r>
              <a:rPr lang="en-IN" sz="3200" dirty="0">
                <a:solidFill>
                  <a:srgbClr val="FFFFFF"/>
                </a:solidFill>
                <a:latin typeface="Times New Roman" panose="02020603050405020304" pitchFamily="18" charset="0"/>
                <a:cs typeface="Times New Roman" panose="02020603050405020304" pitchFamily="18" charset="0"/>
              </a:rPr>
              <a:t>"</a:t>
            </a:r>
            <a:r>
              <a:rPr lang="en-IN" sz="3200" b="0" i="0" dirty="0">
                <a:solidFill>
                  <a:schemeClr val="bg1"/>
                </a:solidFill>
                <a:effectLst/>
                <a:latin typeface="+mj-lt"/>
              </a:rPr>
              <a:t>Empowering Businesses Through Flexible Ownership and Rental Solutions for Clean Energy Assets</a:t>
            </a:r>
            <a:r>
              <a:rPr lang="en-IN" sz="3200" dirty="0">
                <a:solidFill>
                  <a:srgbClr val="FFFFFF"/>
                </a:solidFill>
                <a:latin typeface="Times New Roman" panose="02020603050405020304" pitchFamily="18" charset="0"/>
                <a:cs typeface="Times New Roman" panose="02020603050405020304" pitchFamily="18" charset="0"/>
              </a:rPr>
              <a:t>"</a:t>
            </a:r>
            <a:endParaRPr lang="en-US" sz="3200" dirty="0">
              <a:solidFill>
                <a:srgbClr val="FFFFFF"/>
              </a:solidFill>
              <a:latin typeface="Times New Roman" panose="02020603050405020304" pitchFamily="18" charset="0"/>
              <a:cs typeface="Times New Roman" panose="02020603050405020304" pitchFamily="18" charset="0"/>
            </a:endParaRPr>
          </a:p>
        </p:txBody>
      </p:sp>
      <p:pic>
        <p:nvPicPr>
          <p:cNvPr id="12" name="Picture 11" descr="A black text on a white background&#10;&#10;Description automatically generated">
            <a:extLst>
              <a:ext uri="{FF2B5EF4-FFF2-40B4-BE49-F238E27FC236}">
                <a16:creationId xmlns:a16="http://schemas.microsoft.com/office/drawing/2014/main" id="{D0A5CB37-71B4-3B96-1311-4CC1C8F9F009}"/>
              </a:ext>
            </a:extLst>
          </p:cNvPr>
          <p:cNvPicPr>
            <a:picLocks noChangeAspect="1"/>
          </p:cNvPicPr>
          <p:nvPr/>
        </p:nvPicPr>
        <p:blipFill>
          <a:blip r:embed="rId2"/>
          <a:stretch>
            <a:fillRect/>
          </a:stretch>
        </p:blipFill>
        <p:spPr>
          <a:xfrm>
            <a:off x="4501255" y="2246092"/>
            <a:ext cx="7223866" cy="2365816"/>
          </a:xfrm>
          <a:prstGeom prst="rect">
            <a:avLst/>
          </a:prstGeom>
        </p:spPr>
      </p:pic>
    </p:spTree>
    <p:extLst>
      <p:ext uri="{BB962C8B-B14F-4D97-AF65-F5344CB8AC3E}">
        <p14:creationId xmlns:p14="http://schemas.microsoft.com/office/powerpoint/2010/main" val="326025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Operation and Maintenance (O&amp;M)</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a:bodyPr>
          <a:lstStyle/>
          <a:p>
            <a:pPr>
              <a:buFont typeface="Arial" panose="020B0604020202020204" pitchFamily="34" charset="0"/>
              <a:buChar char="•"/>
            </a:pPr>
            <a:r>
              <a:rPr lang="en-IN" b="1" dirty="0">
                <a:latin typeface="+mj-lt"/>
              </a:rPr>
              <a:t>Predictive Maintenance</a:t>
            </a:r>
            <a:r>
              <a:rPr lang="en-IN" dirty="0">
                <a:latin typeface="+mj-lt"/>
              </a:rPr>
              <a:t>: Implement AI-driven predictive maintenance to forecast potential failures and optimize maintenance schedules, reducing downtime and repair costs.</a:t>
            </a:r>
          </a:p>
          <a:p>
            <a:pPr>
              <a:buFont typeface="Arial" panose="020B0604020202020204" pitchFamily="34" charset="0"/>
              <a:buChar char="•"/>
            </a:pPr>
            <a:r>
              <a:rPr lang="en-IN" b="1" dirty="0">
                <a:latin typeface="+mj-lt"/>
              </a:rPr>
              <a:t>Remote Monitoring Systems</a:t>
            </a:r>
            <a:r>
              <a:rPr lang="en-IN" dirty="0">
                <a:latin typeface="+mj-lt"/>
              </a:rPr>
              <a:t>: Use IoT and SCADA systems for continuous, real-time monitoring of asset performance, allowing for quick responses to any operational issues.</a:t>
            </a:r>
          </a:p>
          <a:p>
            <a:pPr>
              <a:buFont typeface="Arial" panose="020B0604020202020204" pitchFamily="34" charset="0"/>
              <a:buChar char="•"/>
            </a:pPr>
            <a:r>
              <a:rPr lang="en-IN" b="1" dirty="0">
                <a:latin typeface="+mj-lt"/>
              </a:rPr>
              <a:t>Energy Management Software</a:t>
            </a:r>
            <a:r>
              <a:rPr lang="en-IN" dirty="0">
                <a:latin typeface="+mj-lt"/>
              </a:rPr>
              <a:t>: Integrate energy management systems to optimize the performance of renewable energy assets, ensuring they generate the maximum possible energy.</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389295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Performance Optimization</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a:bodyPr>
          <a:lstStyle/>
          <a:p>
            <a:pPr>
              <a:buFont typeface="Arial" panose="020B0604020202020204" pitchFamily="34" charset="0"/>
              <a:buChar char="•"/>
            </a:pPr>
            <a:r>
              <a:rPr lang="en-IN" b="1" dirty="0">
                <a:latin typeface="+mj-lt"/>
              </a:rPr>
              <a:t>Predictive Maintenance</a:t>
            </a:r>
            <a:r>
              <a:rPr lang="en-IN" dirty="0">
                <a:latin typeface="+mj-lt"/>
              </a:rPr>
              <a:t>: Implement AI-driven predictive maintenance to forecast potential failures and optimize maintenance schedules, reducing downtime and repair costs.</a:t>
            </a:r>
          </a:p>
          <a:p>
            <a:pPr>
              <a:buFont typeface="Arial" panose="020B0604020202020204" pitchFamily="34" charset="0"/>
              <a:buChar char="•"/>
            </a:pPr>
            <a:r>
              <a:rPr lang="en-IN" b="1" dirty="0">
                <a:latin typeface="+mj-lt"/>
              </a:rPr>
              <a:t>Remote Monitoring Systems</a:t>
            </a:r>
            <a:r>
              <a:rPr lang="en-IN" dirty="0">
                <a:latin typeface="+mj-lt"/>
              </a:rPr>
              <a:t>: Through IoT and SCADA systems for continuous, real-time monitoring of asset performance, allowing for quick responses to any operational issues.</a:t>
            </a:r>
          </a:p>
          <a:p>
            <a:pPr>
              <a:buFont typeface="Arial" panose="020B0604020202020204" pitchFamily="34" charset="0"/>
              <a:buChar char="•"/>
            </a:pPr>
            <a:r>
              <a:rPr lang="en-IN" b="1" dirty="0">
                <a:latin typeface="+mj-lt"/>
              </a:rPr>
              <a:t>Energy Management Software</a:t>
            </a:r>
            <a:r>
              <a:rPr lang="en-IN" dirty="0">
                <a:latin typeface="+mj-lt"/>
              </a:rPr>
              <a:t>: Integrate energy management systems to optimize the performance of renewable energy assets, ensuring they generate the maximum possible energy.</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423856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Lifecycle Cost Management</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a:bodyPr>
          <a:lstStyle/>
          <a:p>
            <a:pPr>
              <a:buFont typeface="Arial" panose="020B0604020202020204" pitchFamily="34" charset="0"/>
              <a:buChar char="•"/>
            </a:pPr>
            <a:r>
              <a:rPr lang="en-IN" b="1" dirty="0">
                <a:latin typeface="+mj-lt"/>
              </a:rPr>
              <a:t>Total Cost of Ownership (TCO) Analysis</a:t>
            </a:r>
            <a:r>
              <a:rPr lang="en-IN" dirty="0">
                <a:latin typeface="+mj-lt"/>
              </a:rPr>
              <a:t>: Implement tools to analyse and manage the total cost of ownership of renewable assets, including capital expenditures, operational expenses, and end-of-life costs.</a:t>
            </a:r>
          </a:p>
          <a:p>
            <a:pPr>
              <a:buFont typeface="Arial" panose="020B0604020202020204" pitchFamily="34" charset="0"/>
              <a:buChar char="•"/>
            </a:pPr>
            <a:r>
              <a:rPr lang="en-IN" b="1" dirty="0">
                <a:latin typeface="+mj-lt"/>
              </a:rPr>
              <a:t>Financial Management Solutions</a:t>
            </a:r>
            <a:r>
              <a:rPr lang="en-IN" dirty="0">
                <a:latin typeface="+mj-lt"/>
              </a:rPr>
              <a:t>: Use specialized software to manage the financial aspects of renewable energy projects, including funding, investment analysis, and financial forecasting.</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306552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Compliance and Reporting</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a:bodyPr>
          <a:lstStyle/>
          <a:p>
            <a:pPr>
              <a:buFont typeface="Arial" panose="020B0604020202020204" pitchFamily="34" charset="0"/>
              <a:buChar char="•"/>
            </a:pPr>
            <a:r>
              <a:rPr lang="en-IN" b="1" dirty="0">
                <a:latin typeface="+mj-lt"/>
              </a:rPr>
              <a:t>Regulatory Compliance Management</a:t>
            </a:r>
            <a:r>
              <a:rPr lang="en-IN" dirty="0">
                <a:latin typeface="+mj-lt"/>
              </a:rPr>
              <a:t>: Use compliance management tools to ensure that renewable energy assets meet all local, national, and international regulatory requirements.</a:t>
            </a:r>
          </a:p>
          <a:p>
            <a:pPr>
              <a:buFont typeface="Arial" panose="020B0604020202020204" pitchFamily="34" charset="0"/>
              <a:buChar char="•"/>
            </a:pPr>
            <a:r>
              <a:rPr lang="en-IN" b="1" dirty="0">
                <a:latin typeface="+mj-lt"/>
              </a:rPr>
              <a:t>Sustainability Reporting</a:t>
            </a:r>
            <a:r>
              <a:rPr lang="en-IN" dirty="0">
                <a:latin typeface="+mj-lt"/>
              </a:rPr>
              <a:t>: Implement software for tracking and reporting on sustainability metrics, such as carbon emissions reductions and resource efficiency.</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305042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Compliance and Reporting</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a:bodyPr>
          <a:lstStyle/>
          <a:p>
            <a:pPr>
              <a:buFont typeface="Arial" panose="020B0604020202020204" pitchFamily="34" charset="0"/>
              <a:buChar char="•"/>
            </a:pPr>
            <a:r>
              <a:rPr lang="en-IN" b="1" dirty="0">
                <a:latin typeface="+mj-lt"/>
              </a:rPr>
              <a:t>Regulatory Compliance Management</a:t>
            </a:r>
            <a:r>
              <a:rPr lang="en-IN" dirty="0">
                <a:latin typeface="+mj-lt"/>
              </a:rPr>
              <a:t>: Use compliance management tools to ensure that renewable energy assets meet all local, national, and international regulatory requirements.</a:t>
            </a:r>
          </a:p>
          <a:p>
            <a:pPr>
              <a:buFont typeface="Arial" panose="020B0604020202020204" pitchFamily="34" charset="0"/>
              <a:buChar char="•"/>
            </a:pPr>
            <a:r>
              <a:rPr lang="en-IN" b="1" dirty="0">
                <a:latin typeface="+mj-lt"/>
              </a:rPr>
              <a:t>Sustainability Reporting</a:t>
            </a:r>
            <a:r>
              <a:rPr lang="en-IN" dirty="0">
                <a:latin typeface="+mj-lt"/>
              </a:rPr>
              <a:t>: Implement software for tracking and reporting on sustainability metrics, such as carbon emissions reductions and resource efficiency.</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222087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End-of-Life Management</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a:bodyPr>
          <a:lstStyle/>
          <a:p>
            <a:pPr>
              <a:buFont typeface="Arial" panose="020B0604020202020204" pitchFamily="34" charset="0"/>
              <a:buChar char="•"/>
            </a:pPr>
            <a:r>
              <a:rPr lang="en-IN" b="1" dirty="0">
                <a:latin typeface="+mj-lt"/>
              </a:rPr>
              <a:t>Decommissioning Planning</a:t>
            </a:r>
            <a:r>
              <a:rPr lang="en-IN" dirty="0">
                <a:latin typeface="+mj-lt"/>
              </a:rPr>
              <a:t>: Develop detailed plans for the safe and cost-effective decommissioning of renewable energy assets, including the recycling or disposal of materials.</a:t>
            </a:r>
          </a:p>
          <a:p>
            <a:pPr>
              <a:buFont typeface="Arial" panose="020B0604020202020204" pitchFamily="34" charset="0"/>
              <a:buChar char="•"/>
            </a:pPr>
            <a:r>
              <a:rPr lang="en-IN" b="1" dirty="0">
                <a:latin typeface="+mj-lt"/>
              </a:rPr>
              <a:t>Asset Recycling Solutions</a:t>
            </a:r>
            <a:r>
              <a:rPr lang="en-IN" dirty="0">
                <a:latin typeface="+mj-lt"/>
              </a:rPr>
              <a:t>: Utilize specialized solutions for the recycling of renewable energy components, such as solar panels and wind turbine blades, to minimize environmental impact.</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405637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Digital Twin Technology</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a:bodyPr>
          <a:lstStyle/>
          <a:p>
            <a:pPr>
              <a:buFont typeface="Arial" panose="020B0604020202020204" pitchFamily="34" charset="0"/>
              <a:buChar char="•"/>
            </a:pPr>
            <a:r>
              <a:rPr lang="en-IN" b="1" dirty="0">
                <a:latin typeface="+mj-lt"/>
              </a:rPr>
              <a:t>Digital Twin Models</a:t>
            </a:r>
            <a:r>
              <a:rPr lang="en-IN" dirty="0">
                <a:latin typeface="+mj-lt"/>
              </a:rPr>
              <a:t>: Create digital twins of renewable energy assets to simulate, monitor, and optimize their performance throughout the life cycle, providing insights into maintenance needs, efficiency improvements, and lifespan extension.</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176952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Blockchain for Asset Management</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a:bodyPr>
          <a:lstStyle/>
          <a:p>
            <a:pPr>
              <a:buFont typeface="Arial" panose="020B0604020202020204" pitchFamily="34" charset="0"/>
              <a:buChar char="•"/>
            </a:pPr>
            <a:r>
              <a:rPr lang="en-IN" b="1" dirty="0">
                <a:latin typeface="+mj-lt"/>
              </a:rPr>
              <a:t>Blockchain Integration</a:t>
            </a:r>
            <a:r>
              <a:rPr lang="en-IN" dirty="0">
                <a:latin typeface="+mj-lt"/>
              </a:rPr>
              <a:t>: Use blockchain technology to enhance transparency and security in renewable energy asset management, particularly in areas like energy trading, contract management, and supply chain traceability.</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241103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84E6-9F06-3670-91FA-A391A3605D40}"/>
              </a:ext>
            </a:extLst>
          </p:cNvPr>
          <p:cNvSpPr>
            <a:spLocks noGrp="1"/>
          </p:cNvSpPr>
          <p:nvPr>
            <p:ph type="title"/>
          </p:nvPr>
        </p:nvSpPr>
        <p:spPr>
          <a:xfrm>
            <a:off x="4343400" y="365126"/>
            <a:ext cx="7007444" cy="1325563"/>
          </a:xfrm>
        </p:spPr>
        <p:txBody>
          <a:bodyPr/>
          <a:lstStyle/>
          <a:p>
            <a:pPr algn="r"/>
            <a:r>
              <a:rPr lang="en-US" dirty="0"/>
              <a:t>Equipment Rental Solutions</a:t>
            </a:r>
          </a:p>
        </p:txBody>
      </p:sp>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p:txBody>
          <a:bodyPr/>
          <a:lstStyle/>
          <a:p>
            <a:r>
              <a:rPr lang="en-US" dirty="0">
                <a:latin typeface="+mj-lt"/>
              </a:rPr>
              <a:t>I-RentalFirst platform advocates</a:t>
            </a:r>
          </a:p>
          <a:p>
            <a:pPr lvl="1"/>
            <a:r>
              <a:rPr lang="en-IN" dirty="0">
                <a:latin typeface="+mj-lt"/>
              </a:rPr>
              <a:t>Energy-Efficient Fleet</a:t>
            </a:r>
          </a:p>
          <a:p>
            <a:pPr lvl="1"/>
            <a:r>
              <a:rPr lang="en-IN" b="1" dirty="0">
                <a:latin typeface="+mj-lt"/>
              </a:rPr>
              <a:t>Eco-Friendly Equipment</a:t>
            </a:r>
            <a:r>
              <a:rPr lang="en-IN" dirty="0">
                <a:latin typeface="+mj-lt"/>
              </a:rPr>
              <a:t>: Enabling clients to invest and operate energy-efficient and low-emission equipment, such as battery-operated Material Handling Equipments, Electric Construction Equipments to address the reduction of carbon footprint as well as increase efficiency, productivity and financial viability</a:t>
            </a:r>
          </a:p>
          <a:p>
            <a:pPr lvl="1"/>
            <a:r>
              <a:rPr lang="en-IN" b="1" dirty="0">
                <a:latin typeface="+mj-lt"/>
              </a:rPr>
              <a:t>Alternative Power Sources</a:t>
            </a:r>
            <a:r>
              <a:rPr lang="en-IN" dirty="0">
                <a:latin typeface="+mj-lt"/>
              </a:rPr>
              <a:t>: Providing equipments that use renewable energy sources, like solar-powered generators or electric vehicles.</a:t>
            </a:r>
          </a:p>
          <a:p>
            <a:pPr lvl="1"/>
            <a:endParaRPr lang="en-US" dirty="0"/>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359573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84E6-9F06-3670-91FA-A391A3605D40}"/>
              </a:ext>
            </a:extLst>
          </p:cNvPr>
          <p:cNvSpPr>
            <a:spLocks noGrp="1"/>
          </p:cNvSpPr>
          <p:nvPr>
            <p:ph type="title"/>
          </p:nvPr>
        </p:nvSpPr>
        <p:spPr>
          <a:xfrm>
            <a:off x="4343400" y="365126"/>
            <a:ext cx="7007444" cy="1325563"/>
          </a:xfrm>
        </p:spPr>
        <p:txBody>
          <a:bodyPr/>
          <a:lstStyle/>
          <a:p>
            <a:pPr algn="r"/>
            <a:r>
              <a:rPr lang="en-US" dirty="0"/>
              <a:t>Equipment </a:t>
            </a:r>
            <a:r>
              <a:rPr lang="en-IN" dirty="0"/>
              <a:t>Lifecycle Management</a:t>
            </a:r>
            <a:endParaRPr lang="en-US" dirty="0"/>
          </a:p>
        </p:txBody>
      </p:sp>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p:txBody>
          <a:bodyPr/>
          <a:lstStyle/>
          <a:p>
            <a:r>
              <a:rPr lang="en-US" dirty="0">
                <a:latin typeface="+mj-lt"/>
              </a:rPr>
              <a:t>I-RentalFirst platform enables through our after-buy services</a:t>
            </a:r>
          </a:p>
          <a:p>
            <a:pPr marL="0" indent="0">
              <a:buNone/>
            </a:pPr>
            <a:endParaRPr lang="en-US" dirty="0">
              <a:latin typeface="+mj-lt"/>
            </a:endParaRPr>
          </a:p>
          <a:p>
            <a:pPr lvl="1"/>
            <a:r>
              <a:rPr lang="en-IN" b="1" dirty="0">
                <a:latin typeface="+mj-lt"/>
              </a:rPr>
              <a:t>Preventive Maintenance</a:t>
            </a:r>
            <a:r>
              <a:rPr lang="en-IN" dirty="0">
                <a:latin typeface="+mj-lt"/>
              </a:rPr>
              <a:t>: Implement rigorous maintenance programs to extend the lifespan of equipment, ensuring that assets are used efficiently, and waste is minimized.</a:t>
            </a:r>
          </a:p>
          <a:p>
            <a:pPr lvl="1"/>
            <a:r>
              <a:rPr lang="en-IN" b="1" dirty="0">
                <a:latin typeface="+mj-lt"/>
              </a:rPr>
              <a:t>Refurbishment and Recycling</a:t>
            </a:r>
            <a:r>
              <a:rPr lang="en-IN" dirty="0">
                <a:latin typeface="+mj-lt"/>
              </a:rPr>
              <a:t>: Focus on refurbishing older equipment and recycling parts, keeping resources in use for as long as possible.</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32394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 of magazines on table">
            <a:extLst>
              <a:ext uri="{FF2B5EF4-FFF2-40B4-BE49-F238E27FC236}">
                <a16:creationId xmlns:a16="http://schemas.microsoft.com/office/drawing/2014/main" id="{9498F8D3-2287-F898-B30E-1DEA7166005F}"/>
              </a:ext>
            </a:extLst>
          </p:cNvPr>
          <p:cNvPicPr>
            <a:picLocks noChangeAspect="1"/>
          </p:cNvPicPr>
          <p:nvPr/>
        </p:nvPicPr>
        <p:blipFill rotWithShape="1">
          <a:blip r:embed="rId2"/>
          <a:srcRect l="9091" t="23371" r="-1" b="-1"/>
          <a:stretch/>
        </p:blipFill>
        <p:spPr>
          <a:xfrm>
            <a:off x="20" y="10"/>
            <a:ext cx="12188805" cy="6857990"/>
          </a:xfrm>
          <a:prstGeom prst="rect">
            <a:avLst/>
          </a:prstGeom>
          <a:solidFill>
            <a:srgbClr val="0070C0"/>
          </a:solidFill>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8278" y="-1522923"/>
            <a:ext cx="4592270" cy="12188826"/>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21B0AF-F78C-94B9-8183-337D59013835}"/>
              </a:ext>
            </a:extLst>
          </p:cNvPr>
          <p:cNvSpPr>
            <a:spLocks noGrp="1"/>
          </p:cNvSpPr>
          <p:nvPr>
            <p:ph type="title"/>
          </p:nvPr>
        </p:nvSpPr>
        <p:spPr>
          <a:xfrm>
            <a:off x="404447" y="4586288"/>
            <a:ext cx="4967653" cy="893240"/>
          </a:xfrm>
        </p:spPr>
        <p:txBody>
          <a:bodyPr vert="horz" lIns="91440" tIns="45720" rIns="91440" bIns="45720" rtlCol="0" anchor="b">
            <a:normAutofit fontScale="90000"/>
          </a:bodyPr>
          <a:lstStyle/>
          <a:p>
            <a:pPr defTabSz="914400"/>
            <a:r>
              <a:rPr lang="en-US" sz="6500" dirty="0">
                <a:solidFill>
                  <a:schemeClr val="bg1"/>
                </a:solidFill>
              </a:rPr>
              <a:t>Introduction</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3348"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137399"/>
      </p:ext>
    </p:extLst>
  </p:cSld>
  <p:clrMapOvr>
    <a:overrideClrMapping bg1="lt1" tx1="dk1" bg2="lt2" tx2="dk2" accent1="accent1" accent2="accent2" accent3="accent3" accent4="accent4" accent5="accent5" accent6="accent6" hlink="hlink" folHlink="folHlink"/>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84E6-9F06-3670-91FA-A391A3605D40}"/>
              </a:ext>
            </a:extLst>
          </p:cNvPr>
          <p:cNvSpPr>
            <a:spLocks noGrp="1"/>
          </p:cNvSpPr>
          <p:nvPr>
            <p:ph type="title"/>
          </p:nvPr>
        </p:nvSpPr>
        <p:spPr>
          <a:xfrm>
            <a:off x="4343400" y="365126"/>
            <a:ext cx="7007444" cy="1325563"/>
          </a:xfrm>
        </p:spPr>
        <p:txBody>
          <a:bodyPr/>
          <a:lstStyle/>
          <a:p>
            <a:pPr algn="r"/>
            <a:r>
              <a:rPr lang="en-IN" dirty="0"/>
              <a:t>Sustainable Supply Chain</a:t>
            </a:r>
            <a:endParaRPr lang="en-US" dirty="0"/>
          </a:p>
        </p:txBody>
      </p:sp>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p:txBody>
          <a:bodyPr/>
          <a:lstStyle/>
          <a:p>
            <a:r>
              <a:rPr lang="en-US" dirty="0">
                <a:latin typeface="+mj-lt"/>
              </a:rPr>
              <a:t>I-RentalFirst platform enables through our value-added partnerships with </a:t>
            </a:r>
          </a:p>
          <a:p>
            <a:pPr marL="0" indent="0">
              <a:buNone/>
            </a:pPr>
            <a:endParaRPr lang="en-US" dirty="0">
              <a:latin typeface="+mj-lt"/>
            </a:endParaRPr>
          </a:p>
          <a:p>
            <a:pPr lvl="1"/>
            <a:r>
              <a:rPr lang="en-IN" b="1" dirty="0">
                <a:latin typeface="+mj-lt"/>
              </a:rPr>
              <a:t>Eco-Friendly Suppliers</a:t>
            </a:r>
            <a:r>
              <a:rPr lang="en-IN" dirty="0">
                <a:latin typeface="+mj-lt"/>
              </a:rPr>
              <a:t>: Equipment manufacturers and suppliers that prioritize sustainability through their green energy assets, by enabling them to participate in our Manufacturer or Dealer led programs for Rental verticals</a:t>
            </a:r>
          </a:p>
          <a:p>
            <a:pPr lvl="1"/>
            <a:r>
              <a:rPr lang="en-IN" b="1" dirty="0">
                <a:latin typeface="+mj-lt"/>
              </a:rPr>
              <a:t>Local Sourcing</a:t>
            </a:r>
            <a:r>
              <a:rPr lang="en-IN" dirty="0">
                <a:latin typeface="+mj-lt"/>
              </a:rPr>
              <a:t>: Our association with Manufacturer representatives locally enables us to Focus on sourcing equipment and parts locally to reduce transportation emissions and support local businesses</a:t>
            </a:r>
            <a:r>
              <a:rPr lang="en-IN" dirty="0"/>
              <a:t>.</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413049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84E6-9F06-3670-91FA-A391A3605D40}"/>
              </a:ext>
            </a:extLst>
          </p:cNvPr>
          <p:cNvSpPr>
            <a:spLocks noGrp="1"/>
          </p:cNvSpPr>
          <p:nvPr>
            <p:ph type="title"/>
          </p:nvPr>
        </p:nvSpPr>
        <p:spPr>
          <a:xfrm>
            <a:off x="4343400" y="365126"/>
            <a:ext cx="7007444" cy="1325563"/>
          </a:xfrm>
        </p:spPr>
        <p:txBody>
          <a:bodyPr/>
          <a:lstStyle/>
          <a:p>
            <a:pPr algn="r"/>
            <a:r>
              <a:rPr lang="en-IN" dirty="0"/>
              <a:t>Flexible Rental and Leasing Options</a:t>
            </a:r>
            <a:endParaRPr lang="en-US" dirty="0"/>
          </a:p>
        </p:txBody>
      </p:sp>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p:txBody>
          <a:bodyPr/>
          <a:lstStyle/>
          <a:p>
            <a:r>
              <a:rPr lang="en-US" dirty="0">
                <a:latin typeface="+mj-lt"/>
              </a:rPr>
              <a:t>I-RentalFirst platform enables through our value-added partnerships with </a:t>
            </a:r>
          </a:p>
          <a:p>
            <a:pPr marL="0" indent="0">
              <a:buNone/>
            </a:pPr>
            <a:endParaRPr lang="en-US" dirty="0">
              <a:latin typeface="+mj-lt"/>
            </a:endParaRPr>
          </a:p>
          <a:p>
            <a:pPr lvl="1"/>
            <a:r>
              <a:rPr lang="en-IN" b="1" dirty="0">
                <a:latin typeface="+mj-lt"/>
              </a:rPr>
              <a:t>Short-Term and Long-Term Rentals</a:t>
            </a:r>
            <a:r>
              <a:rPr lang="en-IN" dirty="0">
                <a:latin typeface="+mj-lt"/>
              </a:rPr>
              <a:t>: Offer flexible rental terms that allow customers to rent equipment for short-term or long-term projects, reducing the need for capital expenditure and promoting sustainable usage.</a:t>
            </a:r>
          </a:p>
          <a:p>
            <a:pPr lvl="1"/>
            <a:r>
              <a:rPr lang="en-IN" b="1" dirty="0">
                <a:latin typeface="+mj-lt"/>
              </a:rPr>
              <a:t>Lease-to-Own Programs</a:t>
            </a:r>
            <a:r>
              <a:rPr lang="en-IN" dirty="0">
                <a:latin typeface="+mj-lt"/>
              </a:rPr>
              <a:t>: Provide lease-to-own options for customers looking to invest in sustainable equipment over time.</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4152929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84E6-9F06-3670-91FA-A391A3605D40}"/>
              </a:ext>
            </a:extLst>
          </p:cNvPr>
          <p:cNvSpPr>
            <a:spLocks noGrp="1"/>
          </p:cNvSpPr>
          <p:nvPr>
            <p:ph type="title"/>
          </p:nvPr>
        </p:nvSpPr>
        <p:spPr>
          <a:xfrm>
            <a:off x="4343400" y="365126"/>
            <a:ext cx="7007444" cy="1325563"/>
          </a:xfrm>
        </p:spPr>
        <p:txBody>
          <a:bodyPr/>
          <a:lstStyle/>
          <a:p>
            <a:pPr algn="r"/>
            <a:r>
              <a:rPr lang="en-IN" dirty="0"/>
              <a:t>Green Certification Support</a:t>
            </a:r>
            <a:endParaRPr lang="en-US" dirty="0"/>
          </a:p>
        </p:txBody>
      </p:sp>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p:txBody>
          <a:bodyPr/>
          <a:lstStyle/>
          <a:p>
            <a:r>
              <a:rPr lang="en-US" dirty="0">
                <a:latin typeface="+mj-lt"/>
              </a:rPr>
              <a:t>Inframentum™ platform enables through our value-added partnerships with </a:t>
            </a:r>
          </a:p>
          <a:p>
            <a:pPr marL="0" indent="0">
              <a:buNone/>
            </a:pPr>
            <a:endParaRPr lang="en-US" dirty="0">
              <a:latin typeface="+mj-lt"/>
            </a:endParaRPr>
          </a:p>
          <a:p>
            <a:pPr lvl="1"/>
            <a:r>
              <a:rPr lang="en-IN" b="1" dirty="0">
                <a:latin typeface="+mj-lt"/>
              </a:rPr>
              <a:t>LEED and Green Building Certification Assistance</a:t>
            </a:r>
            <a:r>
              <a:rPr lang="en-IN" dirty="0">
                <a:latin typeface="+mj-lt"/>
              </a:rPr>
              <a:t>: Provide support services to help clients achieve green building certifications such as LEED, including equipment documentation and energy efficiency compliance.</a:t>
            </a:r>
          </a:p>
          <a:p>
            <a:pPr lvl="1"/>
            <a:r>
              <a:rPr lang="en-IN" b="1" dirty="0">
                <a:latin typeface="+mj-lt"/>
              </a:rPr>
              <a:t>Carbon Footprint Reduction Programs</a:t>
            </a:r>
            <a:r>
              <a:rPr lang="en-IN" dirty="0">
                <a:latin typeface="+mj-lt"/>
              </a:rPr>
              <a:t>: Offer tools and guidance to help clients reduce their carbon footprint through the use of sustainable equipment and practices.</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3705773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84E6-9F06-3670-91FA-A391A3605D40}"/>
              </a:ext>
            </a:extLst>
          </p:cNvPr>
          <p:cNvSpPr>
            <a:spLocks noGrp="1"/>
          </p:cNvSpPr>
          <p:nvPr>
            <p:ph type="title"/>
          </p:nvPr>
        </p:nvSpPr>
        <p:spPr>
          <a:xfrm>
            <a:off x="4343400" y="365126"/>
            <a:ext cx="7007444" cy="1325563"/>
          </a:xfrm>
        </p:spPr>
        <p:txBody>
          <a:bodyPr/>
          <a:lstStyle/>
          <a:p>
            <a:pPr algn="r"/>
            <a:r>
              <a:rPr lang="en-IN" dirty="0"/>
              <a:t>Sustainability Reporting and Compliance</a:t>
            </a:r>
            <a:endParaRPr lang="en-US" dirty="0"/>
          </a:p>
        </p:txBody>
      </p:sp>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p:txBody>
          <a:bodyPr/>
          <a:lstStyle/>
          <a:p>
            <a:r>
              <a:rPr lang="en-US" dirty="0">
                <a:latin typeface="+mj-lt"/>
              </a:rPr>
              <a:t>Inframentum™ platform enables through our value-added partnerships with </a:t>
            </a:r>
          </a:p>
          <a:p>
            <a:pPr marL="0" indent="0">
              <a:buNone/>
            </a:pPr>
            <a:endParaRPr lang="en-US" dirty="0">
              <a:latin typeface="+mj-lt"/>
            </a:endParaRPr>
          </a:p>
          <a:p>
            <a:pPr lvl="1"/>
            <a:r>
              <a:rPr lang="en-IN" b="1" dirty="0">
                <a:latin typeface="+mj-lt"/>
              </a:rPr>
              <a:t>Environmental Impact Reporting</a:t>
            </a:r>
            <a:r>
              <a:rPr lang="en-IN" dirty="0">
                <a:latin typeface="+mj-lt"/>
              </a:rPr>
              <a:t>: Provide detailed reports on the environmental impact of rented equipment, including energy usage, emissions, and carbon footprint.</a:t>
            </a:r>
          </a:p>
          <a:p>
            <a:pPr lvl="1"/>
            <a:r>
              <a:rPr lang="en-IN" b="1" dirty="0">
                <a:latin typeface="+mj-lt"/>
              </a:rPr>
              <a:t>Regulatory Compliance Support</a:t>
            </a:r>
            <a:r>
              <a:rPr lang="en-IN" dirty="0">
                <a:latin typeface="+mj-lt"/>
              </a:rPr>
              <a:t>: Assist clients in ensuring that their use of rental equipment complies with environmental regulations and sustainability standards.</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898002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37982" y="1825625"/>
            <a:ext cx="10512862" cy="3828415"/>
          </a:xfrm>
        </p:spPr>
        <p:txBody>
          <a:bodyPr>
            <a:normAutofit/>
          </a:bodyPr>
          <a:lstStyle/>
          <a:p>
            <a:pPr algn="just"/>
            <a:r>
              <a:rPr lang="en-US" sz="4400" dirty="0">
                <a:latin typeface="+mj-lt"/>
              </a:rPr>
              <a:t>Inframentum™ </a:t>
            </a:r>
            <a:r>
              <a:rPr lang="en-IN" sz="4400" dirty="0">
                <a:latin typeface="+mj-lt"/>
              </a:rPr>
              <a:t> enables a wide range of financial services that support the growth and development of various players within the industry, including project developers, equipment manufacturers, utility companies, and investors</a:t>
            </a:r>
            <a:r>
              <a:rPr lang="en-IN" dirty="0">
                <a:latin typeface="+mj-lt"/>
              </a:rPr>
              <a:t>. </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4626945" y="18255"/>
            <a:ext cx="7495124" cy="1325563"/>
          </a:xfrm>
        </p:spPr>
        <p:txBody>
          <a:bodyPr/>
          <a:lstStyle/>
          <a:p>
            <a:pPr algn="r"/>
            <a:r>
              <a:rPr lang="en-US" dirty="0"/>
              <a:t>Financial services for RE Sector</a:t>
            </a:r>
          </a:p>
        </p:txBody>
      </p:sp>
    </p:spTree>
    <p:extLst>
      <p:ext uri="{BB962C8B-B14F-4D97-AF65-F5344CB8AC3E}">
        <p14:creationId xmlns:p14="http://schemas.microsoft.com/office/powerpoint/2010/main" val="1015448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846739"/>
            <a:ext cx="11003498" cy="4020661"/>
          </a:xfrm>
        </p:spPr>
        <p:txBody>
          <a:bodyPr>
            <a:normAutofit fontScale="55000" lnSpcReduction="20000"/>
          </a:bodyPr>
          <a:lstStyle/>
          <a:p>
            <a:pPr>
              <a:buFont typeface="Arial" panose="020B0604020202020204" pitchFamily="34" charset="0"/>
              <a:buChar char="•"/>
            </a:pPr>
            <a:r>
              <a:rPr lang="en-IN" sz="5100" b="1" dirty="0">
                <a:latin typeface="+mj-lt"/>
              </a:rPr>
              <a:t>Equity Financing</a:t>
            </a:r>
            <a:r>
              <a:rPr lang="en-IN" sz="5100" dirty="0">
                <a:latin typeface="+mj-lt"/>
              </a:rPr>
              <a:t>: Assist renewable energy companies in raising capital through the issuance of equity, including initial public offerings (IPOs), follow-on offerings, private placements, and venture capital funding.</a:t>
            </a:r>
          </a:p>
          <a:p>
            <a:pPr>
              <a:buFont typeface="Arial" panose="020B0604020202020204" pitchFamily="34" charset="0"/>
              <a:buChar char="•"/>
            </a:pPr>
            <a:endParaRPr lang="en-IN" sz="5100" dirty="0">
              <a:latin typeface="+mj-lt"/>
            </a:endParaRPr>
          </a:p>
          <a:p>
            <a:pPr>
              <a:buFont typeface="Arial" panose="020B0604020202020204" pitchFamily="34" charset="0"/>
              <a:buChar char="•"/>
            </a:pPr>
            <a:r>
              <a:rPr lang="en-IN" sz="5100" b="1" dirty="0">
                <a:latin typeface="+mj-lt"/>
              </a:rPr>
              <a:t>Debt Financing</a:t>
            </a:r>
            <a:r>
              <a:rPr lang="en-IN" sz="5100" dirty="0">
                <a:latin typeface="+mj-lt"/>
              </a:rPr>
              <a:t>: Arrange debt financing options, such as corporate bonds, green bonds, and syndicated loans, to fund renewable energy projects and corporate expansion.</a:t>
            </a:r>
          </a:p>
          <a:p>
            <a:pPr>
              <a:buFont typeface="Arial" panose="020B0604020202020204" pitchFamily="34" charset="0"/>
              <a:buChar char="•"/>
            </a:pPr>
            <a:endParaRPr lang="en-IN" sz="5100" dirty="0">
              <a:latin typeface="+mj-lt"/>
            </a:endParaRPr>
          </a:p>
          <a:p>
            <a:pPr>
              <a:buFont typeface="Arial" panose="020B0604020202020204" pitchFamily="34" charset="0"/>
              <a:buChar char="•"/>
            </a:pPr>
            <a:r>
              <a:rPr lang="en-IN" sz="5100" b="1" dirty="0">
                <a:latin typeface="+mj-lt"/>
              </a:rPr>
              <a:t>Mezzanine Financing</a:t>
            </a:r>
            <a:r>
              <a:rPr lang="en-IN" sz="5100" dirty="0">
                <a:latin typeface="+mj-lt"/>
              </a:rPr>
              <a:t>: Provide mezzanine financing as a hybrid between debt and equity, offering flexibility and allowing companies to raise additional capital without diluting ownership significantly.</a:t>
            </a:r>
          </a:p>
          <a:p>
            <a:pPr algn="just"/>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4626945" y="18255"/>
            <a:ext cx="7495124" cy="1325563"/>
          </a:xfrm>
        </p:spPr>
        <p:txBody>
          <a:bodyPr/>
          <a:lstStyle/>
          <a:p>
            <a:pPr algn="r"/>
            <a:r>
              <a:rPr lang="en-US" dirty="0"/>
              <a:t>Capital Raising for RE Sector</a:t>
            </a:r>
          </a:p>
        </p:txBody>
      </p:sp>
    </p:spTree>
    <p:extLst>
      <p:ext uri="{BB962C8B-B14F-4D97-AF65-F5344CB8AC3E}">
        <p14:creationId xmlns:p14="http://schemas.microsoft.com/office/powerpoint/2010/main" val="3696399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846739"/>
            <a:ext cx="11003498" cy="4371181"/>
          </a:xfrm>
        </p:spPr>
        <p:txBody>
          <a:bodyPr>
            <a:normAutofit/>
          </a:bodyPr>
          <a:lstStyle/>
          <a:p>
            <a:pPr>
              <a:buFont typeface="Arial" panose="020B0604020202020204" pitchFamily="34" charset="0"/>
              <a:buChar char="•"/>
            </a:pPr>
            <a:r>
              <a:rPr lang="en-IN" sz="2800" b="1" dirty="0">
                <a:latin typeface="+mj-lt"/>
              </a:rPr>
              <a:t>M&amp;A Advisory</a:t>
            </a:r>
            <a:r>
              <a:rPr lang="en-IN" sz="2800" dirty="0">
                <a:latin typeface="+mj-lt"/>
              </a:rPr>
              <a:t>: Advise on mergers, acquisitions, and divestitures within the renewable energy sector, including target identification, valuation, and deal structuring.</a:t>
            </a:r>
          </a:p>
          <a:p>
            <a:pPr>
              <a:buFont typeface="Arial" panose="020B0604020202020204" pitchFamily="34" charset="0"/>
              <a:buChar char="•"/>
            </a:pPr>
            <a:r>
              <a:rPr lang="en-IN" sz="2800" b="1" dirty="0">
                <a:latin typeface="+mj-lt"/>
              </a:rPr>
              <a:t>Strategic Partnerships and Joint Ventures</a:t>
            </a:r>
            <a:r>
              <a:rPr lang="en-IN" sz="2800" dirty="0">
                <a:latin typeface="+mj-lt"/>
              </a:rPr>
              <a:t>: Facilitate the formation of strategic alliances, joint ventures, and partnerships between companies in the renewable energy space, helping to expand market reach and share resources.</a:t>
            </a:r>
          </a:p>
          <a:p>
            <a:pPr>
              <a:buFont typeface="Arial" panose="020B0604020202020204" pitchFamily="34" charset="0"/>
              <a:buChar char="•"/>
            </a:pPr>
            <a:r>
              <a:rPr lang="en-IN" sz="2800" b="1" dirty="0">
                <a:latin typeface="+mj-lt"/>
              </a:rPr>
              <a:t>Cross-Border Transactions</a:t>
            </a:r>
            <a:r>
              <a:rPr lang="en-IN" sz="2800" dirty="0">
                <a:latin typeface="+mj-lt"/>
              </a:rPr>
              <a:t>: Provide expertise in managing cross-border M&amp;A transactions, ensuring compliance with local regulations and optimizing tax efficiency</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4023360" y="18255"/>
            <a:ext cx="8098709" cy="1325563"/>
          </a:xfrm>
        </p:spPr>
        <p:txBody>
          <a:bodyPr/>
          <a:lstStyle/>
          <a:p>
            <a:pPr algn="r"/>
            <a:r>
              <a:rPr lang="en-IN" dirty="0"/>
              <a:t>Mergers and Acquisitions (M&amp;A)</a:t>
            </a:r>
            <a:endParaRPr lang="en-US" dirty="0"/>
          </a:p>
        </p:txBody>
      </p:sp>
    </p:spTree>
    <p:extLst>
      <p:ext uri="{BB962C8B-B14F-4D97-AF65-F5344CB8AC3E}">
        <p14:creationId xmlns:p14="http://schemas.microsoft.com/office/powerpoint/2010/main" val="4020136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846739"/>
            <a:ext cx="11003498" cy="4371181"/>
          </a:xfrm>
        </p:spPr>
        <p:txBody>
          <a:bodyPr>
            <a:normAutofit/>
          </a:bodyPr>
          <a:lstStyle/>
          <a:p>
            <a:pPr>
              <a:buFont typeface="Arial" panose="020B0604020202020204" pitchFamily="34" charset="0"/>
              <a:buChar char="•"/>
            </a:pPr>
            <a:r>
              <a:rPr lang="en-IN" b="1" dirty="0">
                <a:latin typeface="+mj-lt"/>
              </a:rPr>
              <a:t>Non-Recourse and Limited Recourse Financing</a:t>
            </a:r>
            <a:r>
              <a:rPr lang="en-IN" dirty="0">
                <a:latin typeface="+mj-lt"/>
              </a:rPr>
              <a:t>: Arrange project financing for renewable energy projects, where the repayment is primarily based on the project's cash flows rather than the sponsors' balance sheets.</a:t>
            </a:r>
          </a:p>
          <a:p>
            <a:pPr>
              <a:buFont typeface="Arial" panose="020B0604020202020204" pitchFamily="34" charset="0"/>
              <a:buChar char="•"/>
            </a:pPr>
            <a:r>
              <a:rPr lang="en-IN" b="1" dirty="0">
                <a:latin typeface="+mj-lt"/>
              </a:rPr>
              <a:t>Construction Financing</a:t>
            </a:r>
            <a:r>
              <a:rPr lang="en-IN" dirty="0">
                <a:latin typeface="+mj-lt"/>
              </a:rPr>
              <a:t>: Offer financing solutions for the construction phase of renewable energy projects, including bridge loans and construction loans.</a:t>
            </a:r>
          </a:p>
          <a:p>
            <a:pPr>
              <a:buFont typeface="Arial" panose="020B0604020202020204" pitchFamily="34" charset="0"/>
              <a:buChar char="•"/>
            </a:pPr>
            <a:r>
              <a:rPr lang="en-IN" b="1" dirty="0">
                <a:latin typeface="+mj-lt"/>
              </a:rPr>
              <a:t>Securitization of Cash Flows</a:t>
            </a:r>
            <a:r>
              <a:rPr lang="en-IN" dirty="0">
                <a:latin typeface="+mj-lt"/>
              </a:rPr>
              <a:t>: Structure securitization deals where future cash flows from renewable energy projects, such as power purchase agreements (PPAs), are bundled and sold to investors as securities.</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4023360" y="18255"/>
            <a:ext cx="8098709" cy="1325563"/>
          </a:xfrm>
        </p:spPr>
        <p:txBody>
          <a:bodyPr/>
          <a:lstStyle/>
          <a:p>
            <a:pPr algn="r"/>
            <a:r>
              <a:rPr lang="en-IN" dirty="0"/>
              <a:t>Project Financing</a:t>
            </a:r>
            <a:endParaRPr lang="en-US" dirty="0"/>
          </a:p>
        </p:txBody>
      </p:sp>
    </p:spTree>
    <p:extLst>
      <p:ext uri="{BB962C8B-B14F-4D97-AF65-F5344CB8AC3E}">
        <p14:creationId xmlns:p14="http://schemas.microsoft.com/office/powerpoint/2010/main" val="736193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846739"/>
            <a:ext cx="11003498" cy="4371181"/>
          </a:xfrm>
        </p:spPr>
        <p:txBody>
          <a:bodyPr>
            <a:normAutofit/>
          </a:bodyPr>
          <a:lstStyle/>
          <a:p>
            <a:pPr>
              <a:buFont typeface="Arial" panose="020B0604020202020204" pitchFamily="34" charset="0"/>
              <a:buChar char="•"/>
            </a:pPr>
            <a:r>
              <a:rPr lang="en-IN" b="1" dirty="0">
                <a:latin typeface="+mj-lt"/>
              </a:rPr>
              <a:t>Valuation Services</a:t>
            </a:r>
            <a:r>
              <a:rPr lang="en-IN" dirty="0">
                <a:latin typeface="+mj-lt"/>
              </a:rPr>
              <a:t>: Provide valuation services for renewable energy assets, companies, and projects, using various methodologies like discounted cash flow (DCF), comparable company analysis (CCA), and precedent transactions.</a:t>
            </a:r>
          </a:p>
          <a:p>
            <a:pPr>
              <a:buFont typeface="Arial" panose="020B0604020202020204" pitchFamily="34" charset="0"/>
              <a:buChar char="•"/>
            </a:pPr>
            <a:r>
              <a:rPr lang="en-IN" b="1" dirty="0">
                <a:latin typeface="+mj-lt"/>
              </a:rPr>
              <a:t>Financial Restructuring</a:t>
            </a:r>
            <a:r>
              <a:rPr lang="en-IN" dirty="0">
                <a:latin typeface="+mj-lt"/>
              </a:rPr>
              <a:t>: Assist companies in the renewable energy sector with financial restructuring, including debt restructuring, refinancing, and corporate reorganisation.</a:t>
            </a:r>
          </a:p>
          <a:p>
            <a:pPr>
              <a:buFont typeface="Arial" panose="020B0604020202020204" pitchFamily="34" charset="0"/>
              <a:buChar char="•"/>
            </a:pPr>
            <a:r>
              <a:rPr lang="en-IN" b="1" dirty="0">
                <a:latin typeface="+mj-lt"/>
              </a:rPr>
              <a:t>Risk Management</a:t>
            </a:r>
            <a:r>
              <a:rPr lang="en-IN" dirty="0">
                <a:latin typeface="+mj-lt"/>
              </a:rPr>
              <a:t>: Offer risk management solutions, including hedging strategies for commodity prices, interest rates, and foreign exchange risks related to renewable energy projects.</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4023360" y="18255"/>
            <a:ext cx="8098709" cy="1325563"/>
          </a:xfrm>
        </p:spPr>
        <p:txBody>
          <a:bodyPr/>
          <a:lstStyle/>
          <a:p>
            <a:pPr algn="r"/>
            <a:r>
              <a:rPr lang="en-IN" dirty="0"/>
              <a:t>Financial Advisory</a:t>
            </a:r>
            <a:endParaRPr lang="en-US" dirty="0"/>
          </a:p>
        </p:txBody>
      </p:sp>
    </p:spTree>
    <p:extLst>
      <p:ext uri="{BB962C8B-B14F-4D97-AF65-F5344CB8AC3E}">
        <p14:creationId xmlns:p14="http://schemas.microsoft.com/office/powerpoint/2010/main" val="3147455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846739"/>
            <a:ext cx="11003498" cy="4371181"/>
          </a:xfrm>
        </p:spPr>
        <p:txBody>
          <a:bodyPr>
            <a:normAutofit/>
          </a:bodyPr>
          <a:lstStyle/>
          <a:p>
            <a:pPr>
              <a:buFont typeface="Arial" panose="020B0604020202020204" pitchFamily="34" charset="0"/>
              <a:buChar char="•"/>
            </a:pPr>
            <a:r>
              <a:rPr lang="en-IN" b="1" dirty="0">
                <a:latin typeface="+mj-lt"/>
              </a:rPr>
              <a:t>Market Analysis and Feasibility Studies</a:t>
            </a:r>
            <a:r>
              <a:rPr lang="en-IN" dirty="0">
                <a:latin typeface="+mj-lt"/>
              </a:rPr>
              <a:t>: Conduct market analysis, feasibility studies, and due diligence for companies looking to enter new markets or expand their renewable energy operations.</a:t>
            </a:r>
          </a:p>
          <a:p>
            <a:pPr>
              <a:buFont typeface="Arial" panose="020B0604020202020204" pitchFamily="34" charset="0"/>
              <a:buChar char="•"/>
            </a:pPr>
            <a:r>
              <a:rPr lang="en-IN" b="1" dirty="0">
                <a:latin typeface="+mj-lt"/>
              </a:rPr>
              <a:t>Regulatory and Compliance Advisory</a:t>
            </a:r>
            <a:r>
              <a:rPr lang="en-IN" dirty="0">
                <a:latin typeface="+mj-lt"/>
              </a:rPr>
              <a:t>: Provide advisory services on navigating regulatory environments, securing permits, and complying with local, national, and international regulations.</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Market Entry and Expansion Strategies</a:t>
            </a:r>
            <a:endParaRPr lang="en-US" dirty="0"/>
          </a:p>
        </p:txBody>
      </p:sp>
    </p:spTree>
    <p:extLst>
      <p:ext uri="{BB962C8B-B14F-4D97-AF65-F5344CB8AC3E}">
        <p14:creationId xmlns:p14="http://schemas.microsoft.com/office/powerpoint/2010/main" val="357257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Outdoor warehouse">
            <a:extLst>
              <a:ext uri="{FF2B5EF4-FFF2-40B4-BE49-F238E27FC236}">
                <a16:creationId xmlns:a16="http://schemas.microsoft.com/office/drawing/2014/main" id="{70C01FBF-1C93-51C8-0295-29B2A548ED5C}"/>
              </a:ext>
            </a:extLst>
          </p:cNvPr>
          <p:cNvPicPr>
            <a:picLocks noChangeAspect="1"/>
          </p:cNvPicPr>
          <p:nvPr/>
        </p:nvPicPr>
        <p:blipFill>
          <a:blip r:embed="rId2"/>
          <a:srcRect l="18204" r="29349"/>
          <a:stretch/>
        </p:blipFill>
        <p:spPr>
          <a:xfrm>
            <a:off x="20" y="-2"/>
            <a:ext cx="5408768" cy="6858002"/>
          </a:xfrm>
          <a:prstGeom prst="rect">
            <a:avLst/>
          </a:prstGeom>
        </p:spPr>
      </p:pic>
      <p:sp useBgFill="1">
        <p:nvSpPr>
          <p:cNvPr id="17" name="Rectangle 1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8788" y="-1"/>
            <a:ext cx="6780036"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6A84F-587D-FE98-552D-54727CE7ACFB}"/>
              </a:ext>
            </a:extLst>
          </p:cNvPr>
          <p:cNvSpPr>
            <a:spLocks noGrp="1"/>
          </p:cNvSpPr>
          <p:nvPr>
            <p:ph type="title"/>
          </p:nvPr>
        </p:nvSpPr>
        <p:spPr>
          <a:xfrm>
            <a:off x="5408787" y="-3"/>
            <a:ext cx="6780018" cy="736273"/>
          </a:xfrm>
        </p:spPr>
        <p:txBody>
          <a:bodyPr vert="horz" lIns="91440" tIns="45720" rIns="91440" bIns="45720" rtlCol="0" anchor="ctr">
            <a:normAutofit/>
          </a:bodyPr>
          <a:lstStyle/>
          <a:p>
            <a:pPr algn="ctr" defTabSz="914400"/>
            <a:r>
              <a:rPr lang="en-US" sz="4000" dirty="0"/>
              <a:t>About INFRAMENTUM</a:t>
            </a:r>
            <a:r>
              <a:rPr lang="en-US" sz="4000" baseline="30000" dirty="0"/>
              <a:t>™</a:t>
            </a:r>
            <a:endParaRPr lang="en-US" sz="4000" dirty="0"/>
          </a:p>
        </p:txBody>
      </p:sp>
      <p:sp>
        <p:nvSpPr>
          <p:cNvPr id="3" name="Text Placeholder 2">
            <a:extLst>
              <a:ext uri="{FF2B5EF4-FFF2-40B4-BE49-F238E27FC236}">
                <a16:creationId xmlns:a16="http://schemas.microsoft.com/office/drawing/2014/main" id="{B5C2040E-5316-5859-27BA-E219C99C3C2A}"/>
              </a:ext>
            </a:extLst>
          </p:cNvPr>
          <p:cNvSpPr>
            <a:spLocks noGrp="1"/>
          </p:cNvSpPr>
          <p:nvPr>
            <p:ph type="body" idx="1"/>
          </p:nvPr>
        </p:nvSpPr>
        <p:spPr>
          <a:xfrm>
            <a:off x="5545778" y="736271"/>
            <a:ext cx="6384286" cy="6121730"/>
          </a:xfrm>
        </p:spPr>
        <p:txBody>
          <a:bodyPr vert="horz" lIns="91440" tIns="45720" rIns="91440" bIns="45720" rtlCol="0" anchor="t">
            <a:normAutofit lnSpcReduction="10000"/>
          </a:bodyPr>
          <a:lstStyle/>
          <a:p>
            <a:pPr marL="0" indent="0" defTabSz="914400">
              <a:buNone/>
            </a:pPr>
            <a:endParaRPr lang="en-US" sz="1500" b="1" dirty="0">
              <a:latin typeface="+mj-lt"/>
            </a:endParaRPr>
          </a:p>
          <a:p>
            <a:pPr indent="-228600" defTabSz="914400"/>
            <a:r>
              <a:rPr lang="en-US" sz="2000" dirty="0">
                <a:latin typeface="+mj-lt"/>
              </a:rPr>
              <a:t>Inframentum™ is a Company focused on Asset Life Cycle Management for Renewable Energy, Water  and sustainable Infrastructure assets.</a:t>
            </a:r>
          </a:p>
          <a:p>
            <a:pPr indent="-228600" defTabSz="914400"/>
            <a:r>
              <a:rPr lang="en-US" sz="2000" dirty="0">
                <a:latin typeface="+mj-lt"/>
              </a:rPr>
              <a:t>Experienced founders with a track record of over 100 + years covering</a:t>
            </a:r>
          </a:p>
          <a:p>
            <a:pPr lvl="1" indent="-228600" defTabSz="914400"/>
            <a:r>
              <a:rPr lang="en-US" sz="2000" dirty="0">
                <a:latin typeface="+mj-lt"/>
              </a:rPr>
              <a:t>Infrastructure Finance</a:t>
            </a:r>
          </a:p>
          <a:p>
            <a:pPr lvl="1" indent="-228600" defTabSz="914400"/>
            <a:r>
              <a:rPr lang="en-US" sz="2000" dirty="0">
                <a:latin typeface="+mj-lt"/>
              </a:rPr>
              <a:t>Construction Equipment and Logistics Finance</a:t>
            </a:r>
          </a:p>
          <a:p>
            <a:pPr lvl="1" indent="-228600" defTabSz="914400"/>
            <a:r>
              <a:rPr lang="en-US" sz="2000" dirty="0">
                <a:latin typeface="+mj-lt"/>
              </a:rPr>
              <a:t>Equipment Leasing and Rental including trading in refurbished equipments</a:t>
            </a:r>
          </a:p>
          <a:p>
            <a:pPr lvl="1" indent="-228600" defTabSz="914400"/>
            <a:r>
              <a:rPr lang="en-US" sz="2000" dirty="0">
                <a:latin typeface="+mj-lt"/>
              </a:rPr>
              <a:t>Renewable Energy Industry value chain </a:t>
            </a:r>
          </a:p>
          <a:p>
            <a:pPr indent="-228600" defTabSz="914400"/>
            <a:r>
              <a:rPr lang="en-US" sz="2000" dirty="0">
                <a:latin typeface="+mj-lt"/>
              </a:rPr>
              <a:t>The Company’s target segments are predominantly those enterprises that require to transition to clean energy across all their core operations. The domain expertise of the founders is enabling the focus towards those businesses that are</a:t>
            </a:r>
          </a:p>
          <a:p>
            <a:pPr lvl="1" indent="-228600" defTabSz="914400"/>
            <a:r>
              <a:rPr lang="en-US" sz="2000" dirty="0">
                <a:latin typeface="+mj-lt"/>
              </a:rPr>
              <a:t>Infrastructure, Quarrying &amp; Mining Enterprises</a:t>
            </a:r>
          </a:p>
          <a:p>
            <a:pPr lvl="1" indent="-228600" defTabSz="914400"/>
            <a:r>
              <a:rPr lang="en-US" sz="2000" dirty="0">
                <a:latin typeface="+mj-lt"/>
              </a:rPr>
              <a:t>Manufacturing and Service Sector for Energy reduction</a:t>
            </a:r>
          </a:p>
          <a:p>
            <a:pPr lvl="1" indent="-228600" defTabSz="914400"/>
            <a:r>
              <a:rPr lang="en-US" sz="2000" dirty="0">
                <a:latin typeface="+mj-lt"/>
              </a:rPr>
              <a:t>Logistics, Urban Infrastructure, Commercial segments</a:t>
            </a:r>
          </a:p>
          <a:p>
            <a:pPr indent="-228600" defTabSz="914400"/>
            <a:endParaRPr lang="en-US" sz="800" dirty="0"/>
          </a:p>
        </p:txBody>
      </p:sp>
      <p:pic>
        <p:nvPicPr>
          <p:cNvPr id="4" name="Picture 3" descr="A black text on a white background&#10;&#10;Description automatically generated">
            <a:extLst>
              <a:ext uri="{FF2B5EF4-FFF2-40B4-BE49-F238E27FC236}">
                <a16:creationId xmlns:a16="http://schemas.microsoft.com/office/drawing/2014/main" id="{1E6D4DCB-7047-8FA4-E417-6C7A45A8CAEA}"/>
              </a:ext>
            </a:extLst>
          </p:cNvPr>
          <p:cNvPicPr>
            <a:picLocks noChangeAspect="1"/>
          </p:cNvPicPr>
          <p:nvPr/>
        </p:nvPicPr>
        <p:blipFill>
          <a:blip r:embed="rId3"/>
          <a:stretch>
            <a:fillRect/>
          </a:stretch>
        </p:blipFill>
        <p:spPr>
          <a:xfrm>
            <a:off x="0" y="0"/>
            <a:ext cx="3187782" cy="1044000"/>
          </a:xfrm>
          <a:prstGeom prst="rect">
            <a:avLst/>
          </a:prstGeom>
        </p:spPr>
      </p:pic>
    </p:spTree>
    <p:extLst>
      <p:ext uri="{BB962C8B-B14F-4D97-AF65-F5344CB8AC3E}">
        <p14:creationId xmlns:p14="http://schemas.microsoft.com/office/powerpoint/2010/main" val="255765152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846739"/>
            <a:ext cx="11003498" cy="4371181"/>
          </a:xfrm>
        </p:spPr>
        <p:txBody>
          <a:bodyPr>
            <a:normAutofit/>
          </a:bodyPr>
          <a:lstStyle/>
          <a:p>
            <a:pPr>
              <a:buFont typeface="Arial" panose="020B0604020202020204" pitchFamily="34" charset="0"/>
              <a:buChar char="•"/>
            </a:pPr>
            <a:r>
              <a:rPr lang="en-IN" b="1" dirty="0"/>
              <a:t>Asset Securitization</a:t>
            </a:r>
            <a:r>
              <a:rPr lang="en-IN" dirty="0"/>
              <a:t>: Structure and manage asset-backed securities (ABS) linked to renewable energy assets, allowing companies to monetize their projects and raise capital.</a:t>
            </a:r>
          </a:p>
          <a:p>
            <a:pPr>
              <a:buFont typeface="Arial" panose="020B0604020202020204" pitchFamily="34" charset="0"/>
              <a:buChar char="•"/>
            </a:pPr>
            <a:r>
              <a:rPr lang="en-IN" b="1" dirty="0" err="1"/>
              <a:t>Yieldco</a:t>
            </a:r>
            <a:r>
              <a:rPr lang="en-IN" b="1" dirty="0"/>
              <a:t> Formation</a:t>
            </a:r>
            <a:r>
              <a:rPr lang="en-IN" dirty="0"/>
              <a:t>: Assist in the formation of </a:t>
            </a:r>
            <a:r>
              <a:rPr lang="en-IN" dirty="0" err="1"/>
              <a:t>Yieldcos</a:t>
            </a:r>
            <a:r>
              <a:rPr lang="en-IN" dirty="0"/>
              <a:t>, which are publicly traded companies that own operating renewable energy assets and distribute cash flows to investors.</a:t>
            </a:r>
          </a:p>
          <a:p>
            <a:pPr>
              <a:buFont typeface="Arial" panose="020B0604020202020204" pitchFamily="34" charset="0"/>
              <a:buChar char="•"/>
            </a:pPr>
            <a:r>
              <a:rPr lang="en-IN" b="1" dirty="0"/>
              <a:t>Portfolio Management</a:t>
            </a:r>
            <a:r>
              <a:rPr lang="en-IN" dirty="0"/>
              <a:t>: Offer portfolio management services for investors in renewable energy assets, optimizing returns and managing risks.</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Asset Management and Structured Finance</a:t>
            </a:r>
            <a:endParaRPr lang="en-US" dirty="0"/>
          </a:p>
        </p:txBody>
      </p:sp>
    </p:spTree>
    <p:extLst>
      <p:ext uri="{BB962C8B-B14F-4D97-AF65-F5344CB8AC3E}">
        <p14:creationId xmlns:p14="http://schemas.microsoft.com/office/powerpoint/2010/main" val="313288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362073"/>
            <a:ext cx="11003498" cy="4855847"/>
          </a:xfrm>
        </p:spPr>
        <p:txBody>
          <a:bodyPr>
            <a:normAutofit/>
          </a:bodyPr>
          <a:lstStyle/>
          <a:p>
            <a:pPr>
              <a:buFont typeface="Arial" panose="020B0604020202020204" pitchFamily="34" charset="0"/>
              <a:buChar char="•"/>
            </a:pPr>
            <a:r>
              <a:rPr lang="en-IN" b="1" dirty="0">
                <a:latin typeface="+mj-lt"/>
              </a:rPr>
              <a:t>Green Bond Issuance</a:t>
            </a:r>
            <a:r>
              <a:rPr lang="en-IN" dirty="0">
                <a:latin typeface="+mj-lt"/>
              </a:rPr>
              <a:t>: Advise on and facilitate the issuance of green bonds, where the proceeds are used exclusively for financing environmentally sustainable projects, such as renewable energy.</a:t>
            </a:r>
          </a:p>
          <a:p>
            <a:pPr>
              <a:buFont typeface="Arial" panose="020B0604020202020204" pitchFamily="34" charset="0"/>
              <a:buChar char="•"/>
            </a:pPr>
            <a:r>
              <a:rPr lang="en-IN" b="1" dirty="0">
                <a:latin typeface="+mj-lt"/>
              </a:rPr>
              <a:t>Sustainability-Linked Loans</a:t>
            </a:r>
            <a:r>
              <a:rPr lang="en-IN" dirty="0">
                <a:latin typeface="+mj-lt"/>
              </a:rPr>
              <a:t>: Arrange sustainability-linked loans, where the terms (e.g., interest rates) are linked to the borrower’s performance against predefined sustainability targets.</a:t>
            </a:r>
          </a:p>
          <a:p>
            <a:pPr>
              <a:buFont typeface="Arial" panose="020B0604020202020204" pitchFamily="34" charset="0"/>
              <a:buChar char="•"/>
            </a:pPr>
            <a:r>
              <a:rPr lang="en-IN" b="1" dirty="0">
                <a:latin typeface="+mj-lt"/>
              </a:rPr>
              <a:t>Climate Bonds</a:t>
            </a:r>
            <a:r>
              <a:rPr lang="en-IN" dirty="0">
                <a:latin typeface="+mj-lt"/>
              </a:rPr>
              <a:t>: Support the issuance of climate bonds aimed at financing projects that contribute to climate change mitigation and adaptation.</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Green Bonds and Sustainability-Linked Financing</a:t>
            </a:r>
            <a:endParaRPr lang="en-US" dirty="0"/>
          </a:p>
        </p:txBody>
      </p:sp>
    </p:spTree>
    <p:extLst>
      <p:ext uri="{BB962C8B-B14F-4D97-AF65-F5344CB8AC3E}">
        <p14:creationId xmlns:p14="http://schemas.microsoft.com/office/powerpoint/2010/main" val="3624988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362073"/>
            <a:ext cx="11003498" cy="4855847"/>
          </a:xfrm>
        </p:spPr>
        <p:txBody>
          <a:bodyPr>
            <a:normAutofit/>
          </a:bodyPr>
          <a:lstStyle/>
          <a:p>
            <a:pPr>
              <a:buFont typeface="Arial" panose="020B0604020202020204" pitchFamily="34" charset="0"/>
              <a:buChar char="•"/>
            </a:pPr>
            <a:r>
              <a:rPr lang="en-IN" b="1" dirty="0">
                <a:latin typeface="+mj-lt"/>
              </a:rPr>
              <a:t>Private Equity Placements</a:t>
            </a:r>
            <a:r>
              <a:rPr lang="en-IN" dirty="0">
                <a:latin typeface="+mj-lt"/>
              </a:rPr>
              <a:t>: Arrange private equity placements for renewable energy companies seeking growth capital from institutional investors, including private equity firms and sovereign wealth funds.</a:t>
            </a:r>
          </a:p>
          <a:p>
            <a:pPr>
              <a:buFont typeface="Arial" panose="020B0604020202020204" pitchFamily="34" charset="0"/>
              <a:buChar char="•"/>
            </a:pPr>
            <a:r>
              <a:rPr lang="en-IN" b="1" dirty="0">
                <a:latin typeface="+mj-lt"/>
              </a:rPr>
              <a:t>Venture Capital Funding</a:t>
            </a:r>
            <a:r>
              <a:rPr lang="en-IN" dirty="0">
                <a:latin typeface="+mj-lt"/>
              </a:rPr>
              <a:t>: Facilitate venture capital funding for early-stage renewable energy startups, helping them scale their operations and develop new technologies.</a:t>
            </a:r>
          </a:p>
          <a:p>
            <a:pPr>
              <a:buFont typeface="Arial" panose="020B0604020202020204" pitchFamily="34" charset="0"/>
              <a:buChar char="•"/>
            </a:pPr>
            <a:r>
              <a:rPr lang="en-IN" b="1" dirty="0">
                <a:latin typeface="+mj-lt"/>
              </a:rPr>
              <a:t>Family Office and High-Net-Worth Individual (HNWI) Placements</a:t>
            </a:r>
            <a:r>
              <a:rPr lang="en-IN" dirty="0">
                <a:latin typeface="+mj-lt"/>
              </a:rPr>
              <a:t>: Connect renewable energy companies with family offices and HNWIs interested in sustainable and impact investing.</a:t>
            </a: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Private Placements and Venture Capital</a:t>
            </a:r>
            <a:endParaRPr lang="en-US" dirty="0"/>
          </a:p>
        </p:txBody>
      </p:sp>
    </p:spTree>
    <p:extLst>
      <p:ext uri="{BB962C8B-B14F-4D97-AF65-F5344CB8AC3E}">
        <p14:creationId xmlns:p14="http://schemas.microsoft.com/office/powerpoint/2010/main" val="2209138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362073"/>
            <a:ext cx="11003498" cy="4855847"/>
          </a:xfrm>
        </p:spPr>
        <p:txBody>
          <a:bodyPr>
            <a:normAutofit/>
          </a:bodyPr>
          <a:lstStyle/>
          <a:p>
            <a:pPr>
              <a:buFont typeface="Arial" panose="020B0604020202020204" pitchFamily="34" charset="0"/>
              <a:buChar char="•"/>
            </a:pPr>
            <a:r>
              <a:rPr lang="en-IN" b="1" dirty="0">
                <a:latin typeface="+mj-lt"/>
              </a:rPr>
              <a:t>Dividend Policy Advisory</a:t>
            </a:r>
            <a:r>
              <a:rPr lang="en-IN" dirty="0">
                <a:latin typeface="+mj-lt"/>
              </a:rPr>
              <a:t>: Advise on dividend policies, helping renewable energy companies balance shareholder returns with reinvestment in growth and sustainability.</a:t>
            </a:r>
          </a:p>
          <a:p>
            <a:pPr>
              <a:buFont typeface="Arial" panose="020B0604020202020204" pitchFamily="34" charset="0"/>
              <a:buChar char="•"/>
            </a:pPr>
            <a:r>
              <a:rPr lang="en-IN" b="1" dirty="0">
                <a:latin typeface="+mj-lt"/>
              </a:rPr>
              <a:t>Treasury and Cash Management</a:t>
            </a:r>
            <a:r>
              <a:rPr lang="en-IN" dirty="0">
                <a:latin typeface="+mj-lt"/>
              </a:rPr>
              <a:t>: Provide treasury management services to optimize cash flows, manage liquidity, and reduce the cost of capital.</a:t>
            </a:r>
          </a:p>
          <a:p>
            <a:pPr>
              <a:buFont typeface="Arial" panose="020B0604020202020204" pitchFamily="34" charset="0"/>
              <a:buChar char="•"/>
            </a:pPr>
            <a:r>
              <a:rPr lang="en-IN" b="1" dirty="0">
                <a:latin typeface="+mj-lt"/>
              </a:rPr>
              <a:t>Tax Optimization</a:t>
            </a:r>
            <a:r>
              <a:rPr lang="en-IN" dirty="0">
                <a:latin typeface="+mj-lt"/>
              </a:rPr>
              <a:t>: Offer tax advisory services to optimize the tax structure of renewable energy projects and investments, including tax equity financing.</a:t>
            </a: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Corporate Finance Services</a:t>
            </a:r>
            <a:endParaRPr lang="en-US" dirty="0"/>
          </a:p>
        </p:txBody>
      </p:sp>
    </p:spTree>
    <p:extLst>
      <p:ext uri="{BB962C8B-B14F-4D97-AF65-F5344CB8AC3E}">
        <p14:creationId xmlns:p14="http://schemas.microsoft.com/office/powerpoint/2010/main" val="4033695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362073"/>
            <a:ext cx="11003498" cy="4855847"/>
          </a:xfrm>
        </p:spPr>
        <p:txBody>
          <a:bodyPr>
            <a:normAutofit/>
          </a:bodyPr>
          <a:lstStyle/>
          <a:p>
            <a:pPr>
              <a:buFont typeface="Arial" panose="020B0604020202020204" pitchFamily="34" charset="0"/>
              <a:buChar char="•"/>
            </a:pPr>
            <a:r>
              <a:rPr lang="en-IN" b="1" dirty="0">
                <a:latin typeface="+mj-lt"/>
              </a:rPr>
              <a:t>Investor Relations Support</a:t>
            </a:r>
            <a:r>
              <a:rPr lang="en-IN" dirty="0">
                <a:latin typeface="+mj-lt"/>
              </a:rPr>
              <a:t>: Provide support in managing investor relations, including the development of investor presentations, roadshows, and communication strategies for public companies in the renewable energy sector.</a:t>
            </a:r>
          </a:p>
          <a:p>
            <a:pPr>
              <a:buFont typeface="Arial" panose="020B0604020202020204" pitchFamily="34" charset="0"/>
              <a:buChar char="•"/>
            </a:pPr>
            <a:r>
              <a:rPr lang="en-IN" b="1" dirty="0">
                <a:latin typeface="+mj-lt"/>
              </a:rPr>
              <a:t>Market Positioning and Branding</a:t>
            </a:r>
            <a:r>
              <a:rPr lang="en-IN" dirty="0">
                <a:latin typeface="+mj-lt"/>
              </a:rPr>
              <a:t>: Assist companies in positioning themselves as leaders in the renewable energy market, including branding and communication strategies.</a:t>
            </a: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Investor Relations and Market Communication</a:t>
            </a:r>
            <a:endParaRPr lang="en-US" dirty="0"/>
          </a:p>
        </p:txBody>
      </p:sp>
    </p:spTree>
    <p:extLst>
      <p:ext uri="{BB962C8B-B14F-4D97-AF65-F5344CB8AC3E}">
        <p14:creationId xmlns:p14="http://schemas.microsoft.com/office/powerpoint/2010/main" val="2039341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362073"/>
            <a:ext cx="11003498" cy="4855847"/>
          </a:xfrm>
        </p:spPr>
        <p:txBody>
          <a:bodyPr>
            <a:normAutofit/>
          </a:bodyPr>
          <a:lstStyle/>
          <a:p>
            <a:pPr>
              <a:buFont typeface="Arial" panose="020B0604020202020204" pitchFamily="34" charset="0"/>
              <a:buChar char="•"/>
            </a:pPr>
            <a:r>
              <a:rPr lang="en-IN" b="1" dirty="0">
                <a:latin typeface="+mj-lt"/>
              </a:rPr>
              <a:t>Impact Investing</a:t>
            </a:r>
            <a:r>
              <a:rPr lang="en-IN" dirty="0">
                <a:latin typeface="+mj-lt"/>
              </a:rPr>
              <a:t>: Advise on and structure impact investments in renewable energy, where the focus is on generating positive environmental and social outcomes alongside financial returns.</a:t>
            </a:r>
          </a:p>
          <a:p>
            <a:pPr>
              <a:buFont typeface="Arial" panose="020B0604020202020204" pitchFamily="34" charset="0"/>
              <a:buChar char="•"/>
            </a:pPr>
            <a:r>
              <a:rPr lang="en-IN" b="1" dirty="0">
                <a:latin typeface="+mj-lt"/>
              </a:rPr>
              <a:t>ESG Advisory</a:t>
            </a:r>
            <a:r>
              <a:rPr lang="en-IN" dirty="0">
                <a:latin typeface="+mj-lt"/>
              </a:rPr>
              <a:t>: Provide environmental, social, and governance (ESG) advisory services to help renewable energy companies align their operations and strategies with ESG best practices, attracting responsible investment</a:t>
            </a:r>
            <a:r>
              <a:rPr lang="en-IN" dirty="0"/>
              <a:t>.</a:t>
            </a:r>
            <a:endParaRPr lang="en-IN"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Sustainable Investment Advisory</a:t>
            </a:r>
            <a:endParaRPr lang="en-US" dirty="0"/>
          </a:p>
        </p:txBody>
      </p:sp>
    </p:spTree>
    <p:extLst>
      <p:ext uri="{BB962C8B-B14F-4D97-AF65-F5344CB8AC3E}">
        <p14:creationId xmlns:p14="http://schemas.microsoft.com/office/powerpoint/2010/main" val="204354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362073"/>
            <a:ext cx="11003498" cy="4855847"/>
          </a:xfrm>
        </p:spPr>
        <p:txBody>
          <a:bodyPr>
            <a:normAutofit/>
          </a:bodyPr>
          <a:lstStyle/>
          <a:p>
            <a:pPr>
              <a:buFont typeface="Arial" panose="020B0604020202020204" pitchFamily="34" charset="0"/>
              <a:buChar char="•"/>
            </a:pPr>
            <a:r>
              <a:rPr lang="en-IN" b="1" dirty="0">
                <a:latin typeface="+mj-lt"/>
              </a:rPr>
              <a:t>IPO Advisory</a:t>
            </a:r>
            <a:r>
              <a:rPr lang="en-IN" dirty="0">
                <a:latin typeface="+mj-lt"/>
              </a:rPr>
              <a:t>: Prepare and advise renewable energy companies on going public through an IPO, including valuation, underwriting, and market timing.</a:t>
            </a:r>
          </a:p>
          <a:p>
            <a:pPr>
              <a:buFont typeface="Arial" panose="020B0604020202020204" pitchFamily="34" charset="0"/>
              <a:buChar char="•"/>
            </a:pPr>
            <a:r>
              <a:rPr lang="en-IN" b="1" dirty="0">
                <a:latin typeface="+mj-lt"/>
              </a:rPr>
              <a:t>Strategic Sale or Spin-Off</a:t>
            </a:r>
            <a:r>
              <a:rPr lang="en-IN" dirty="0">
                <a:latin typeface="+mj-lt"/>
              </a:rPr>
              <a:t>: Advise on the sale or spin-off of renewable energy assets or business units as part of a broader corporate strategy.</a:t>
            </a: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Exit Strategies</a:t>
            </a:r>
            <a:endParaRPr lang="en-US" dirty="0"/>
          </a:p>
        </p:txBody>
      </p:sp>
    </p:spTree>
    <p:extLst>
      <p:ext uri="{BB962C8B-B14F-4D97-AF65-F5344CB8AC3E}">
        <p14:creationId xmlns:p14="http://schemas.microsoft.com/office/powerpoint/2010/main" val="4097250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DCD8-3E7A-4C03-5446-0A7D898B6E64}"/>
              </a:ext>
            </a:extLst>
          </p:cNvPr>
          <p:cNvSpPr>
            <a:spLocks noGrp="1"/>
          </p:cNvSpPr>
          <p:nvPr>
            <p:ph idx="1"/>
          </p:nvPr>
        </p:nvSpPr>
        <p:spPr>
          <a:xfrm>
            <a:off x="807502" y="1362073"/>
            <a:ext cx="11003498" cy="4855847"/>
          </a:xfrm>
        </p:spPr>
        <p:txBody>
          <a:bodyPr>
            <a:normAutofit/>
          </a:bodyPr>
          <a:lstStyle/>
          <a:p>
            <a:pPr>
              <a:buFont typeface="Arial" panose="020B0604020202020204" pitchFamily="34" charset="0"/>
              <a:buChar char="•"/>
            </a:pPr>
            <a:r>
              <a:rPr lang="en-IN" b="1" dirty="0">
                <a:latin typeface="+mj-lt"/>
              </a:rPr>
              <a:t>IPO Advisory</a:t>
            </a:r>
            <a:r>
              <a:rPr lang="en-IN" dirty="0">
                <a:latin typeface="+mj-lt"/>
              </a:rPr>
              <a:t>: Prepare and advise renewable energy companies on going public through an IPO, including valuation, underwriting, and market timing.</a:t>
            </a:r>
          </a:p>
          <a:p>
            <a:pPr>
              <a:buFont typeface="Arial" panose="020B0604020202020204" pitchFamily="34" charset="0"/>
              <a:buChar char="•"/>
            </a:pPr>
            <a:r>
              <a:rPr lang="en-IN" b="1" dirty="0">
                <a:latin typeface="+mj-lt"/>
              </a:rPr>
              <a:t>Strategic Sale or Spin-Off</a:t>
            </a:r>
            <a:r>
              <a:rPr lang="en-IN" dirty="0">
                <a:latin typeface="+mj-lt"/>
              </a:rPr>
              <a:t>: Advise on the sale or spin-off of renewable energy assets or business units as part of a broader corporate strategy.</a:t>
            </a:r>
          </a:p>
        </p:txBody>
      </p:sp>
      <p:pic>
        <p:nvPicPr>
          <p:cNvPr id="4" name="Picture 3" descr="A black text on a white background&#10;&#10;Description automatically generated">
            <a:extLst>
              <a:ext uri="{FF2B5EF4-FFF2-40B4-BE49-F238E27FC236}">
                <a16:creationId xmlns:a16="http://schemas.microsoft.com/office/drawing/2014/main" id="{1953F032-10C0-3AB9-1609-BB92A0197B38}"/>
              </a:ext>
            </a:extLst>
          </p:cNvPr>
          <p:cNvPicPr>
            <a:picLocks noChangeAspect="1"/>
          </p:cNvPicPr>
          <p:nvPr/>
        </p:nvPicPr>
        <p:blipFill>
          <a:blip r:embed="rId2"/>
          <a:stretch>
            <a:fillRect/>
          </a:stretch>
        </p:blipFill>
        <p:spPr>
          <a:xfrm>
            <a:off x="0" y="0"/>
            <a:ext cx="3187782" cy="1044000"/>
          </a:xfrm>
          <a:prstGeom prst="rect">
            <a:avLst/>
          </a:prstGeom>
        </p:spPr>
      </p:pic>
      <p:sp>
        <p:nvSpPr>
          <p:cNvPr id="6" name="Title 5">
            <a:extLst>
              <a:ext uri="{FF2B5EF4-FFF2-40B4-BE49-F238E27FC236}">
                <a16:creationId xmlns:a16="http://schemas.microsoft.com/office/drawing/2014/main" id="{9C7B1A0D-9068-43E7-A5C8-87EFF41E9691}"/>
              </a:ext>
            </a:extLst>
          </p:cNvPr>
          <p:cNvSpPr>
            <a:spLocks noGrp="1"/>
          </p:cNvSpPr>
          <p:nvPr>
            <p:ph type="title"/>
          </p:nvPr>
        </p:nvSpPr>
        <p:spPr>
          <a:xfrm>
            <a:off x="3187782" y="18255"/>
            <a:ext cx="8934287" cy="1325563"/>
          </a:xfrm>
        </p:spPr>
        <p:txBody>
          <a:bodyPr/>
          <a:lstStyle/>
          <a:p>
            <a:pPr algn="r"/>
            <a:r>
              <a:rPr lang="en-IN" dirty="0"/>
              <a:t>Exit Strategies</a:t>
            </a:r>
            <a:endParaRPr lang="en-US" dirty="0"/>
          </a:p>
        </p:txBody>
      </p:sp>
    </p:spTree>
    <p:extLst>
      <p:ext uri="{BB962C8B-B14F-4D97-AF65-F5344CB8AC3E}">
        <p14:creationId xmlns:p14="http://schemas.microsoft.com/office/powerpoint/2010/main" val="689061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D5A12-4B8D-798E-4579-6F1153129E56}"/>
              </a:ext>
            </a:extLst>
          </p:cNvPr>
          <p:cNvSpPr>
            <a:spLocks noGrp="1"/>
          </p:cNvSpPr>
          <p:nvPr>
            <p:ph type="title"/>
          </p:nvPr>
        </p:nvSpPr>
        <p:spPr>
          <a:xfrm>
            <a:off x="7284147" y="238539"/>
            <a:ext cx="4303847" cy="1434415"/>
          </a:xfrm>
        </p:spPr>
        <p:txBody>
          <a:bodyPr vert="horz" lIns="91440" tIns="45720" rIns="91440" bIns="45720" rtlCol="0" anchor="ctr">
            <a:normAutofit/>
          </a:bodyPr>
          <a:lstStyle/>
          <a:p>
            <a:pPr algn="r" defTabSz="914400"/>
            <a:r>
              <a:rPr lang="en-US" sz="2800" b="1" dirty="0"/>
              <a:t>VALUE PROPOSITION</a:t>
            </a: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343" y="1681544"/>
            <a:ext cx="10969943" cy="18288"/>
          </a:xfrm>
          <a:custGeom>
            <a:avLst/>
            <a:gdLst>
              <a:gd name="connsiteX0" fmla="*/ 0 w 10969943"/>
              <a:gd name="connsiteY0" fmla="*/ 0 h 18288"/>
              <a:gd name="connsiteX1" fmla="*/ 356523 w 10969943"/>
              <a:gd name="connsiteY1" fmla="*/ 0 h 18288"/>
              <a:gd name="connsiteX2" fmla="*/ 1042145 w 10969943"/>
              <a:gd name="connsiteY2" fmla="*/ 0 h 18288"/>
              <a:gd name="connsiteX3" fmla="*/ 1947165 w 10969943"/>
              <a:gd name="connsiteY3" fmla="*/ 0 h 18288"/>
              <a:gd name="connsiteX4" fmla="*/ 2632786 w 10969943"/>
              <a:gd name="connsiteY4" fmla="*/ 0 h 18288"/>
              <a:gd name="connsiteX5" fmla="*/ 2989309 w 10969943"/>
              <a:gd name="connsiteY5" fmla="*/ 0 h 18288"/>
              <a:gd name="connsiteX6" fmla="*/ 3455532 w 10969943"/>
              <a:gd name="connsiteY6" fmla="*/ 0 h 18288"/>
              <a:gd name="connsiteX7" fmla="*/ 4360552 w 10969943"/>
              <a:gd name="connsiteY7" fmla="*/ 0 h 18288"/>
              <a:gd name="connsiteX8" fmla="*/ 5265573 w 10969943"/>
              <a:gd name="connsiteY8" fmla="*/ 0 h 18288"/>
              <a:gd name="connsiteX9" fmla="*/ 6170593 w 10969943"/>
              <a:gd name="connsiteY9" fmla="*/ 0 h 18288"/>
              <a:gd name="connsiteX10" fmla="*/ 6527116 w 10969943"/>
              <a:gd name="connsiteY10" fmla="*/ 0 h 18288"/>
              <a:gd name="connsiteX11" fmla="*/ 7212738 w 10969943"/>
              <a:gd name="connsiteY11" fmla="*/ 0 h 18288"/>
              <a:gd name="connsiteX12" fmla="*/ 7788660 w 10969943"/>
              <a:gd name="connsiteY12" fmla="*/ 0 h 18288"/>
              <a:gd name="connsiteX13" fmla="*/ 8145183 w 10969943"/>
              <a:gd name="connsiteY13" fmla="*/ 0 h 18288"/>
              <a:gd name="connsiteX14" fmla="*/ 9050203 w 10969943"/>
              <a:gd name="connsiteY14" fmla="*/ 0 h 18288"/>
              <a:gd name="connsiteX15" fmla="*/ 9406726 w 10969943"/>
              <a:gd name="connsiteY15" fmla="*/ 0 h 18288"/>
              <a:gd name="connsiteX16" fmla="*/ 9763249 w 10969943"/>
              <a:gd name="connsiteY16" fmla="*/ 0 h 18288"/>
              <a:gd name="connsiteX17" fmla="*/ 10339171 w 10969943"/>
              <a:gd name="connsiteY17" fmla="*/ 0 h 18288"/>
              <a:gd name="connsiteX18" fmla="*/ 10969943 w 10969943"/>
              <a:gd name="connsiteY18" fmla="*/ 0 h 18288"/>
              <a:gd name="connsiteX19" fmla="*/ 10969943 w 10969943"/>
              <a:gd name="connsiteY19" fmla="*/ 18288 h 18288"/>
              <a:gd name="connsiteX20" fmla="*/ 10174622 w 10969943"/>
              <a:gd name="connsiteY20" fmla="*/ 18288 h 18288"/>
              <a:gd name="connsiteX21" fmla="*/ 9818099 w 10969943"/>
              <a:gd name="connsiteY21" fmla="*/ 18288 h 18288"/>
              <a:gd name="connsiteX22" fmla="*/ 9461576 w 10969943"/>
              <a:gd name="connsiteY22" fmla="*/ 18288 h 18288"/>
              <a:gd name="connsiteX23" fmla="*/ 8775954 w 10969943"/>
              <a:gd name="connsiteY23" fmla="*/ 18288 h 18288"/>
              <a:gd name="connsiteX24" fmla="*/ 8419431 w 10969943"/>
              <a:gd name="connsiteY24" fmla="*/ 18288 h 18288"/>
              <a:gd name="connsiteX25" fmla="*/ 7733810 w 10969943"/>
              <a:gd name="connsiteY25" fmla="*/ 18288 h 18288"/>
              <a:gd name="connsiteX26" fmla="*/ 6938489 w 10969943"/>
              <a:gd name="connsiteY26" fmla="*/ 18288 h 18288"/>
              <a:gd name="connsiteX27" fmla="*/ 6252868 w 10969943"/>
              <a:gd name="connsiteY27" fmla="*/ 18288 h 18288"/>
              <a:gd name="connsiteX28" fmla="*/ 5457547 w 10969943"/>
              <a:gd name="connsiteY28" fmla="*/ 18288 h 18288"/>
              <a:gd name="connsiteX29" fmla="*/ 4662226 w 10969943"/>
              <a:gd name="connsiteY29" fmla="*/ 18288 h 18288"/>
              <a:gd name="connsiteX30" fmla="*/ 4305703 w 10969943"/>
              <a:gd name="connsiteY30" fmla="*/ 18288 h 18288"/>
              <a:gd name="connsiteX31" fmla="*/ 3839480 w 10969943"/>
              <a:gd name="connsiteY31" fmla="*/ 18288 h 18288"/>
              <a:gd name="connsiteX32" fmla="*/ 3263558 w 10969943"/>
              <a:gd name="connsiteY32" fmla="*/ 18288 h 18288"/>
              <a:gd name="connsiteX33" fmla="*/ 2577937 w 10969943"/>
              <a:gd name="connsiteY33" fmla="*/ 18288 h 18288"/>
              <a:gd name="connsiteX34" fmla="*/ 1672916 w 10969943"/>
              <a:gd name="connsiteY34" fmla="*/ 18288 h 18288"/>
              <a:gd name="connsiteX35" fmla="*/ 877595 w 10969943"/>
              <a:gd name="connsiteY35" fmla="*/ 18288 h 18288"/>
              <a:gd name="connsiteX36" fmla="*/ 0 w 10969943"/>
              <a:gd name="connsiteY36" fmla="*/ 18288 h 18288"/>
              <a:gd name="connsiteX37" fmla="*/ 0 w 10969943"/>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69943" h="18288" fill="none" extrusionOk="0">
                <a:moveTo>
                  <a:pt x="0" y="0"/>
                </a:moveTo>
                <a:cubicBezTo>
                  <a:pt x="115068" y="-17626"/>
                  <a:pt x="181295" y="-1066"/>
                  <a:pt x="356523" y="0"/>
                </a:cubicBezTo>
                <a:cubicBezTo>
                  <a:pt x="531751" y="1066"/>
                  <a:pt x="815866" y="1625"/>
                  <a:pt x="1042145" y="0"/>
                </a:cubicBezTo>
                <a:cubicBezTo>
                  <a:pt x="1268424" y="-1625"/>
                  <a:pt x="1698286" y="4657"/>
                  <a:pt x="1947165" y="0"/>
                </a:cubicBezTo>
                <a:cubicBezTo>
                  <a:pt x="2196044" y="-4657"/>
                  <a:pt x="2296755" y="-4417"/>
                  <a:pt x="2632786" y="0"/>
                </a:cubicBezTo>
                <a:cubicBezTo>
                  <a:pt x="2968817" y="4417"/>
                  <a:pt x="2846408" y="12256"/>
                  <a:pt x="2989309" y="0"/>
                </a:cubicBezTo>
                <a:cubicBezTo>
                  <a:pt x="3132210" y="-12256"/>
                  <a:pt x="3306453" y="-8334"/>
                  <a:pt x="3455532" y="0"/>
                </a:cubicBezTo>
                <a:cubicBezTo>
                  <a:pt x="3604611" y="8334"/>
                  <a:pt x="4114719" y="-14000"/>
                  <a:pt x="4360552" y="0"/>
                </a:cubicBezTo>
                <a:cubicBezTo>
                  <a:pt x="4606385" y="14000"/>
                  <a:pt x="4922057" y="-39073"/>
                  <a:pt x="5265573" y="0"/>
                </a:cubicBezTo>
                <a:cubicBezTo>
                  <a:pt x="5609089" y="39073"/>
                  <a:pt x="5808150" y="6840"/>
                  <a:pt x="6170593" y="0"/>
                </a:cubicBezTo>
                <a:cubicBezTo>
                  <a:pt x="6533036" y="-6840"/>
                  <a:pt x="6450248" y="-15144"/>
                  <a:pt x="6527116" y="0"/>
                </a:cubicBezTo>
                <a:cubicBezTo>
                  <a:pt x="6603984" y="15144"/>
                  <a:pt x="7072831" y="7051"/>
                  <a:pt x="7212738" y="0"/>
                </a:cubicBezTo>
                <a:cubicBezTo>
                  <a:pt x="7352645" y="-7051"/>
                  <a:pt x="7607286" y="-16640"/>
                  <a:pt x="7788660" y="0"/>
                </a:cubicBezTo>
                <a:cubicBezTo>
                  <a:pt x="7970034" y="16640"/>
                  <a:pt x="8047563" y="15757"/>
                  <a:pt x="8145183" y="0"/>
                </a:cubicBezTo>
                <a:cubicBezTo>
                  <a:pt x="8242803" y="-15757"/>
                  <a:pt x="8648204" y="-40337"/>
                  <a:pt x="9050203" y="0"/>
                </a:cubicBezTo>
                <a:cubicBezTo>
                  <a:pt x="9452202" y="40337"/>
                  <a:pt x="9259174" y="17409"/>
                  <a:pt x="9406726" y="0"/>
                </a:cubicBezTo>
                <a:cubicBezTo>
                  <a:pt x="9554278" y="-17409"/>
                  <a:pt x="9674843" y="17205"/>
                  <a:pt x="9763249" y="0"/>
                </a:cubicBezTo>
                <a:cubicBezTo>
                  <a:pt x="9851655" y="-17205"/>
                  <a:pt x="10141234" y="7298"/>
                  <a:pt x="10339171" y="0"/>
                </a:cubicBezTo>
                <a:cubicBezTo>
                  <a:pt x="10537108" y="-7298"/>
                  <a:pt x="10748288" y="8183"/>
                  <a:pt x="10969943" y="0"/>
                </a:cubicBezTo>
                <a:cubicBezTo>
                  <a:pt x="10969289" y="8818"/>
                  <a:pt x="10969383" y="13823"/>
                  <a:pt x="10969943" y="18288"/>
                </a:cubicBezTo>
                <a:cubicBezTo>
                  <a:pt x="10684728" y="24301"/>
                  <a:pt x="10444950" y="41841"/>
                  <a:pt x="10174622" y="18288"/>
                </a:cubicBezTo>
                <a:cubicBezTo>
                  <a:pt x="9904294" y="-5265"/>
                  <a:pt x="9936432" y="5587"/>
                  <a:pt x="9818099" y="18288"/>
                </a:cubicBezTo>
                <a:cubicBezTo>
                  <a:pt x="9699766" y="30989"/>
                  <a:pt x="9533517" y="3530"/>
                  <a:pt x="9461576" y="18288"/>
                </a:cubicBezTo>
                <a:cubicBezTo>
                  <a:pt x="9389635" y="33046"/>
                  <a:pt x="9096372" y="36774"/>
                  <a:pt x="8775954" y="18288"/>
                </a:cubicBezTo>
                <a:cubicBezTo>
                  <a:pt x="8455536" y="-198"/>
                  <a:pt x="8578076" y="29533"/>
                  <a:pt x="8419431" y="18288"/>
                </a:cubicBezTo>
                <a:cubicBezTo>
                  <a:pt x="8260786" y="7043"/>
                  <a:pt x="7872278" y="50718"/>
                  <a:pt x="7733810" y="18288"/>
                </a:cubicBezTo>
                <a:cubicBezTo>
                  <a:pt x="7595342" y="-14142"/>
                  <a:pt x="7102646" y="18057"/>
                  <a:pt x="6938489" y="18288"/>
                </a:cubicBezTo>
                <a:cubicBezTo>
                  <a:pt x="6774332" y="18519"/>
                  <a:pt x="6407744" y="-5300"/>
                  <a:pt x="6252868" y="18288"/>
                </a:cubicBezTo>
                <a:cubicBezTo>
                  <a:pt x="6097992" y="41876"/>
                  <a:pt x="5636320" y="33556"/>
                  <a:pt x="5457547" y="18288"/>
                </a:cubicBezTo>
                <a:cubicBezTo>
                  <a:pt x="5278774" y="3020"/>
                  <a:pt x="4838109" y="-3159"/>
                  <a:pt x="4662226" y="18288"/>
                </a:cubicBezTo>
                <a:cubicBezTo>
                  <a:pt x="4486343" y="39735"/>
                  <a:pt x="4462017" y="3772"/>
                  <a:pt x="4305703" y="18288"/>
                </a:cubicBezTo>
                <a:cubicBezTo>
                  <a:pt x="4149389" y="32804"/>
                  <a:pt x="3988613" y="20541"/>
                  <a:pt x="3839480" y="18288"/>
                </a:cubicBezTo>
                <a:cubicBezTo>
                  <a:pt x="3690347" y="16035"/>
                  <a:pt x="3435664" y="19648"/>
                  <a:pt x="3263558" y="18288"/>
                </a:cubicBezTo>
                <a:cubicBezTo>
                  <a:pt x="3091452" y="16928"/>
                  <a:pt x="2809539" y="23488"/>
                  <a:pt x="2577937" y="18288"/>
                </a:cubicBezTo>
                <a:cubicBezTo>
                  <a:pt x="2346335" y="13088"/>
                  <a:pt x="1873171" y="35259"/>
                  <a:pt x="1672916" y="18288"/>
                </a:cubicBezTo>
                <a:cubicBezTo>
                  <a:pt x="1472661" y="1317"/>
                  <a:pt x="1106398" y="29309"/>
                  <a:pt x="877595" y="18288"/>
                </a:cubicBezTo>
                <a:cubicBezTo>
                  <a:pt x="648792" y="7267"/>
                  <a:pt x="325373" y="27915"/>
                  <a:pt x="0" y="18288"/>
                </a:cubicBezTo>
                <a:cubicBezTo>
                  <a:pt x="313" y="10654"/>
                  <a:pt x="-263" y="4056"/>
                  <a:pt x="0" y="0"/>
                </a:cubicBezTo>
                <a:close/>
              </a:path>
              <a:path w="10969943" h="18288" stroke="0" extrusionOk="0">
                <a:moveTo>
                  <a:pt x="0" y="0"/>
                </a:moveTo>
                <a:cubicBezTo>
                  <a:pt x="146585" y="18368"/>
                  <a:pt x="312684" y="-22165"/>
                  <a:pt x="466223" y="0"/>
                </a:cubicBezTo>
                <a:cubicBezTo>
                  <a:pt x="619762" y="22165"/>
                  <a:pt x="680079" y="6491"/>
                  <a:pt x="822746" y="0"/>
                </a:cubicBezTo>
                <a:cubicBezTo>
                  <a:pt x="965413" y="-6491"/>
                  <a:pt x="1137334" y="-16632"/>
                  <a:pt x="1288968" y="0"/>
                </a:cubicBezTo>
                <a:cubicBezTo>
                  <a:pt x="1440602" y="16632"/>
                  <a:pt x="1781495" y="-7702"/>
                  <a:pt x="1974590" y="0"/>
                </a:cubicBezTo>
                <a:cubicBezTo>
                  <a:pt x="2167685" y="7702"/>
                  <a:pt x="2560711" y="-35858"/>
                  <a:pt x="2769911" y="0"/>
                </a:cubicBezTo>
                <a:cubicBezTo>
                  <a:pt x="2979111" y="35858"/>
                  <a:pt x="3321487" y="-10129"/>
                  <a:pt x="3674931" y="0"/>
                </a:cubicBezTo>
                <a:cubicBezTo>
                  <a:pt x="4028375" y="10129"/>
                  <a:pt x="4166008" y="12710"/>
                  <a:pt x="4579951" y="0"/>
                </a:cubicBezTo>
                <a:cubicBezTo>
                  <a:pt x="4993894" y="-12710"/>
                  <a:pt x="5014715" y="13808"/>
                  <a:pt x="5155873" y="0"/>
                </a:cubicBezTo>
                <a:cubicBezTo>
                  <a:pt x="5297031" y="-13808"/>
                  <a:pt x="5587899" y="-37129"/>
                  <a:pt x="5951194" y="0"/>
                </a:cubicBezTo>
                <a:cubicBezTo>
                  <a:pt x="6314489" y="37129"/>
                  <a:pt x="6294202" y="-5387"/>
                  <a:pt x="6636816" y="0"/>
                </a:cubicBezTo>
                <a:cubicBezTo>
                  <a:pt x="6979430" y="5387"/>
                  <a:pt x="6967473" y="2708"/>
                  <a:pt x="7212738" y="0"/>
                </a:cubicBezTo>
                <a:cubicBezTo>
                  <a:pt x="7458003" y="-2708"/>
                  <a:pt x="7685326" y="-19121"/>
                  <a:pt x="8008058" y="0"/>
                </a:cubicBezTo>
                <a:cubicBezTo>
                  <a:pt x="8330790" y="19121"/>
                  <a:pt x="8271729" y="11892"/>
                  <a:pt x="8364582" y="0"/>
                </a:cubicBezTo>
                <a:cubicBezTo>
                  <a:pt x="8457435" y="-11892"/>
                  <a:pt x="8757037" y="21045"/>
                  <a:pt x="8940504" y="0"/>
                </a:cubicBezTo>
                <a:cubicBezTo>
                  <a:pt x="9123971" y="-21045"/>
                  <a:pt x="9416535" y="-20173"/>
                  <a:pt x="9626125" y="0"/>
                </a:cubicBezTo>
                <a:cubicBezTo>
                  <a:pt x="9835715" y="20173"/>
                  <a:pt x="10677668" y="-5185"/>
                  <a:pt x="10969943" y="0"/>
                </a:cubicBezTo>
                <a:cubicBezTo>
                  <a:pt x="10969329" y="5722"/>
                  <a:pt x="10970123" y="12495"/>
                  <a:pt x="10969943" y="18288"/>
                </a:cubicBezTo>
                <a:cubicBezTo>
                  <a:pt x="10866819" y="39718"/>
                  <a:pt x="10714728" y="21946"/>
                  <a:pt x="10503720" y="18288"/>
                </a:cubicBezTo>
                <a:cubicBezTo>
                  <a:pt x="10292712" y="14630"/>
                  <a:pt x="10234648" y="28092"/>
                  <a:pt x="10147197" y="18288"/>
                </a:cubicBezTo>
                <a:cubicBezTo>
                  <a:pt x="10059746" y="8484"/>
                  <a:pt x="9715084" y="15375"/>
                  <a:pt x="9461576" y="18288"/>
                </a:cubicBezTo>
                <a:cubicBezTo>
                  <a:pt x="9208068" y="21201"/>
                  <a:pt x="9173104" y="33334"/>
                  <a:pt x="8995353" y="18288"/>
                </a:cubicBezTo>
                <a:cubicBezTo>
                  <a:pt x="8817602" y="3242"/>
                  <a:pt x="8517144" y="-1921"/>
                  <a:pt x="8090333" y="18288"/>
                </a:cubicBezTo>
                <a:cubicBezTo>
                  <a:pt x="7663522" y="38497"/>
                  <a:pt x="7849521" y="20360"/>
                  <a:pt x="7733810" y="18288"/>
                </a:cubicBezTo>
                <a:cubicBezTo>
                  <a:pt x="7618099" y="16216"/>
                  <a:pt x="7340642" y="20318"/>
                  <a:pt x="7048188" y="18288"/>
                </a:cubicBezTo>
                <a:cubicBezTo>
                  <a:pt x="6755734" y="16258"/>
                  <a:pt x="6823832" y="8783"/>
                  <a:pt x="6691665" y="18288"/>
                </a:cubicBezTo>
                <a:cubicBezTo>
                  <a:pt x="6559498" y="27793"/>
                  <a:pt x="6360282" y="40769"/>
                  <a:pt x="6225443" y="18288"/>
                </a:cubicBezTo>
                <a:cubicBezTo>
                  <a:pt x="6090604" y="-4193"/>
                  <a:pt x="5695649" y="-6635"/>
                  <a:pt x="5430122" y="18288"/>
                </a:cubicBezTo>
                <a:cubicBezTo>
                  <a:pt x="5164595" y="43211"/>
                  <a:pt x="4850642" y="14859"/>
                  <a:pt x="4525101" y="18288"/>
                </a:cubicBezTo>
                <a:cubicBezTo>
                  <a:pt x="4199560" y="21717"/>
                  <a:pt x="4181533" y="40893"/>
                  <a:pt x="4058879" y="18288"/>
                </a:cubicBezTo>
                <a:cubicBezTo>
                  <a:pt x="3936225" y="-4317"/>
                  <a:pt x="3697170" y="32422"/>
                  <a:pt x="3373257" y="18288"/>
                </a:cubicBezTo>
                <a:cubicBezTo>
                  <a:pt x="3049344" y="4154"/>
                  <a:pt x="3034289" y="-3718"/>
                  <a:pt x="2907035" y="18288"/>
                </a:cubicBezTo>
                <a:cubicBezTo>
                  <a:pt x="2779781" y="40294"/>
                  <a:pt x="2424906" y="20309"/>
                  <a:pt x="2111714" y="18288"/>
                </a:cubicBezTo>
                <a:cubicBezTo>
                  <a:pt x="1798522" y="16267"/>
                  <a:pt x="1727137" y="16361"/>
                  <a:pt x="1535792" y="18288"/>
                </a:cubicBezTo>
                <a:cubicBezTo>
                  <a:pt x="1344447" y="20215"/>
                  <a:pt x="1206952" y="-4630"/>
                  <a:pt x="1069569" y="18288"/>
                </a:cubicBezTo>
                <a:cubicBezTo>
                  <a:pt x="932186" y="41206"/>
                  <a:pt x="856529" y="11019"/>
                  <a:pt x="713046" y="18288"/>
                </a:cubicBezTo>
                <a:cubicBezTo>
                  <a:pt x="569563" y="25557"/>
                  <a:pt x="291290" y="4640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0E2CD3C-A761-F6C1-B7B9-FDA4A03CC160}"/>
              </a:ext>
            </a:extLst>
          </p:cNvPr>
          <p:cNvSpPr>
            <a:spLocks noGrp="1"/>
          </p:cNvSpPr>
          <p:nvPr>
            <p:ph type="body" idx="1"/>
          </p:nvPr>
        </p:nvSpPr>
        <p:spPr>
          <a:xfrm>
            <a:off x="572343" y="2071316"/>
            <a:ext cx="6711804" cy="4119172"/>
          </a:xfrm>
        </p:spPr>
        <p:txBody>
          <a:bodyPr vert="horz" lIns="91440" tIns="45720" rIns="91440" bIns="45720" rtlCol="0" anchor="t">
            <a:normAutofit/>
          </a:bodyPr>
          <a:lstStyle/>
          <a:p>
            <a:pPr indent="-228600" defTabSz="914400"/>
            <a:r>
              <a:rPr lang="en-US" sz="1900" dirty="0"/>
              <a:t>Inframentum™ is a  Clean Energy Asset Life Cycle Management Platform addressing flexible ownership of </a:t>
            </a:r>
          </a:p>
          <a:p>
            <a:pPr lvl="1" indent="-228600" defTabSz="914400"/>
            <a:r>
              <a:rPr lang="en-US" sz="1900" dirty="0"/>
              <a:t>Solar and Wind Power based Assets</a:t>
            </a:r>
          </a:p>
          <a:p>
            <a:pPr lvl="1" indent="-228600" defTabSz="914400"/>
            <a:r>
              <a:rPr lang="en-US" sz="1900" dirty="0"/>
              <a:t>Clean Energy Drinking Water Assets</a:t>
            </a:r>
          </a:p>
          <a:p>
            <a:pPr lvl="1" indent="-228600" defTabSz="914400"/>
            <a:r>
              <a:rPr lang="en-US" sz="1900" dirty="0"/>
              <a:t>Operating Lease and Rental of Electric Construction and Material Handling Equipments</a:t>
            </a:r>
          </a:p>
          <a:p>
            <a:pPr indent="-228600" defTabSz="914400"/>
            <a:r>
              <a:rPr lang="en-US" sz="1900" dirty="0"/>
              <a:t>We enable our platform users for</a:t>
            </a:r>
          </a:p>
          <a:p>
            <a:pPr lvl="1" indent="-228600" defTabSz="914400"/>
            <a:r>
              <a:rPr lang="en-US" sz="1900" dirty="0"/>
              <a:t>Consumption of Lower Levelised Cost of Energy </a:t>
            </a:r>
          </a:p>
          <a:p>
            <a:pPr lvl="1" indent="-228600" defTabSz="914400"/>
            <a:r>
              <a:rPr lang="en-US" sz="1900" dirty="0"/>
              <a:t>Through Green energy sources while</a:t>
            </a:r>
          </a:p>
          <a:p>
            <a:pPr lvl="1" indent="-228600" defTabSz="914400"/>
            <a:r>
              <a:rPr lang="en-US" sz="1900" dirty="0"/>
              <a:t>Investing, Managing or Trading in Renewable Energy.</a:t>
            </a:r>
          </a:p>
          <a:p>
            <a:pPr lvl="1" indent="-228600" defTabSz="914400"/>
            <a:r>
              <a:rPr lang="en-US" sz="1900" dirty="0"/>
              <a:t>To augment optimal usage of the generated power, we also assist in acquiring Clean energy assets through our Operating Lease and Rental Platform</a:t>
            </a:r>
          </a:p>
        </p:txBody>
      </p:sp>
      <p:pic>
        <p:nvPicPr>
          <p:cNvPr id="5" name="Picture 4" descr="Wind turbines against blue sky">
            <a:extLst>
              <a:ext uri="{FF2B5EF4-FFF2-40B4-BE49-F238E27FC236}">
                <a16:creationId xmlns:a16="http://schemas.microsoft.com/office/drawing/2014/main" id="{E88CA5AB-4588-5A26-4A14-8B8A0CB19F89}"/>
              </a:ext>
            </a:extLst>
          </p:cNvPr>
          <p:cNvPicPr>
            <a:picLocks noChangeAspect="1"/>
          </p:cNvPicPr>
          <p:nvPr/>
        </p:nvPicPr>
        <p:blipFill>
          <a:blip r:embed="rId2"/>
          <a:srcRect l="22699" r="11900" b="2"/>
          <a:stretch/>
        </p:blipFill>
        <p:spPr>
          <a:xfrm>
            <a:off x="7673659" y="2093976"/>
            <a:ext cx="3940037" cy="4096512"/>
          </a:xfrm>
          <a:prstGeom prst="rect">
            <a:avLst/>
          </a:prstGeom>
        </p:spPr>
      </p:pic>
      <p:pic>
        <p:nvPicPr>
          <p:cNvPr id="4" name="Picture 3" descr="A black text on a white background&#10;&#10;Description automatically generated">
            <a:extLst>
              <a:ext uri="{FF2B5EF4-FFF2-40B4-BE49-F238E27FC236}">
                <a16:creationId xmlns:a16="http://schemas.microsoft.com/office/drawing/2014/main" id="{570BFBD8-029F-9332-26E0-71A332EF8CB3}"/>
              </a:ext>
            </a:extLst>
          </p:cNvPr>
          <p:cNvPicPr>
            <a:picLocks noChangeAspect="1"/>
          </p:cNvPicPr>
          <p:nvPr/>
        </p:nvPicPr>
        <p:blipFill>
          <a:blip r:embed="rId3"/>
          <a:stretch>
            <a:fillRect/>
          </a:stretch>
        </p:blipFill>
        <p:spPr>
          <a:xfrm>
            <a:off x="0" y="0"/>
            <a:ext cx="3187782" cy="1044000"/>
          </a:xfrm>
          <a:prstGeom prst="rect">
            <a:avLst/>
          </a:prstGeom>
        </p:spPr>
      </p:pic>
    </p:spTree>
    <p:extLst>
      <p:ext uri="{BB962C8B-B14F-4D97-AF65-F5344CB8AC3E}">
        <p14:creationId xmlns:p14="http://schemas.microsoft.com/office/powerpoint/2010/main" val="144255395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9A1E-CBF9-B698-81B4-A1B70C8D31D8}"/>
              </a:ext>
            </a:extLst>
          </p:cNvPr>
          <p:cNvSpPr>
            <a:spLocks noGrp="1"/>
          </p:cNvSpPr>
          <p:nvPr>
            <p:ph type="title"/>
          </p:nvPr>
        </p:nvSpPr>
        <p:spPr>
          <a:xfrm>
            <a:off x="5440680" y="365126"/>
            <a:ext cx="5910164" cy="1325563"/>
          </a:xfrm>
        </p:spPr>
        <p:txBody>
          <a:bodyPr/>
          <a:lstStyle/>
          <a:p>
            <a:pPr algn="r"/>
            <a:r>
              <a:rPr lang="en-US" dirty="0"/>
              <a:t>Our Target Customers</a:t>
            </a:r>
          </a:p>
        </p:txBody>
      </p:sp>
      <p:sp>
        <p:nvSpPr>
          <p:cNvPr id="3" name="Text Placeholder 2">
            <a:extLst>
              <a:ext uri="{FF2B5EF4-FFF2-40B4-BE49-F238E27FC236}">
                <a16:creationId xmlns:a16="http://schemas.microsoft.com/office/drawing/2014/main" id="{EDCB1DDF-25DB-D817-A3AA-16E3A8931552}"/>
              </a:ext>
            </a:extLst>
          </p:cNvPr>
          <p:cNvSpPr>
            <a:spLocks noGrp="1"/>
          </p:cNvSpPr>
          <p:nvPr>
            <p:ph type="body" idx="1"/>
          </p:nvPr>
        </p:nvSpPr>
        <p:spPr>
          <a:xfrm>
            <a:off x="837982" y="1825625"/>
            <a:ext cx="5256430" cy="4351338"/>
          </a:xfrm>
        </p:spPr>
        <p:txBody>
          <a:bodyPr/>
          <a:lstStyle/>
          <a:p>
            <a:pPr marL="0" indent="0" algn="ctr">
              <a:buNone/>
            </a:pPr>
            <a:r>
              <a:rPr lang="en-US" sz="2400" dirty="0">
                <a:latin typeface="+mj-lt"/>
              </a:rPr>
              <a:t>RE-ALCM </a:t>
            </a:r>
          </a:p>
          <a:p>
            <a:r>
              <a:rPr lang="en-US" dirty="0">
                <a:latin typeface="+mj-lt"/>
              </a:rPr>
              <a:t>Renewable Energy EPC companies</a:t>
            </a:r>
          </a:p>
          <a:p>
            <a:r>
              <a:rPr lang="en-US" dirty="0">
                <a:latin typeface="+mj-lt"/>
              </a:rPr>
              <a:t>Renewable Energy Consultants and Advisors</a:t>
            </a:r>
          </a:p>
          <a:p>
            <a:pPr algn="just"/>
            <a:r>
              <a:rPr lang="en-US" dirty="0">
                <a:latin typeface="+mj-lt"/>
              </a:rPr>
              <a:t>Buyers of Clean Energy</a:t>
            </a:r>
          </a:p>
          <a:p>
            <a:pPr algn="just"/>
            <a:r>
              <a:rPr lang="en-US" dirty="0">
                <a:latin typeface="+mj-lt"/>
              </a:rPr>
              <a:t>Sellers of Clean Energy</a:t>
            </a:r>
          </a:p>
          <a:p>
            <a:pPr algn="just"/>
            <a:r>
              <a:rPr lang="en-US" dirty="0">
                <a:latin typeface="+mj-lt"/>
              </a:rPr>
              <a:t>Investors in Clean Energy</a:t>
            </a:r>
          </a:p>
          <a:p>
            <a:pPr algn="just"/>
            <a:r>
              <a:rPr lang="en-US" dirty="0">
                <a:latin typeface="+mj-lt"/>
              </a:rPr>
              <a:t>Financial Institutions financing clean energy assets</a:t>
            </a:r>
          </a:p>
          <a:p>
            <a:pPr algn="just"/>
            <a:endParaRPr lang="en-US" dirty="0">
              <a:latin typeface="+mj-lt"/>
            </a:endParaRPr>
          </a:p>
        </p:txBody>
      </p:sp>
      <p:sp>
        <p:nvSpPr>
          <p:cNvPr id="4" name="Text Placeholder 2">
            <a:extLst>
              <a:ext uri="{FF2B5EF4-FFF2-40B4-BE49-F238E27FC236}">
                <a16:creationId xmlns:a16="http://schemas.microsoft.com/office/drawing/2014/main" id="{137E68BA-A1E8-8777-753F-BA4B6D4FD2CE}"/>
              </a:ext>
            </a:extLst>
          </p:cNvPr>
          <p:cNvSpPr txBox="1">
            <a:spLocks/>
          </p:cNvSpPr>
          <p:nvPr/>
        </p:nvSpPr>
        <p:spPr>
          <a:xfrm>
            <a:off x="6219622" y="1806569"/>
            <a:ext cx="5256430" cy="435133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buNone/>
            </a:pPr>
            <a:r>
              <a:rPr lang="en-US" dirty="0">
                <a:latin typeface="+mj-lt"/>
              </a:rPr>
              <a:t>RENTALFIRST</a:t>
            </a:r>
          </a:p>
          <a:p>
            <a:r>
              <a:rPr lang="en-US" sz="2400" dirty="0">
                <a:latin typeface="Times New Roman" panose="02020603050405020304" pitchFamily="18" charset="0"/>
                <a:cs typeface="Times New Roman" panose="02020603050405020304" pitchFamily="18" charset="0"/>
              </a:rPr>
              <a:t>Infrastructure Developers</a:t>
            </a:r>
          </a:p>
          <a:p>
            <a:r>
              <a:rPr lang="en-US" dirty="0">
                <a:latin typeface="Times New Roman" panose="02020603050405020304" pitchFamily="18" charset="0"/>
                <a:cs typeface="Times New Roman" panose="02020603050405020304" pitchFamily="18" charset="0"/>
              </a:rPr>
              <a:t>Logistics and </a:t>
            </a:r>
            <a:r>
              <a:rPr lang="en-US" sz="2400" dirty="0">
                <a:latin typeface="Times New Roman" panose="02020603050405020304" pitchFamily="18" charset="0"/>
                <a:cs typeface="Times New Roman" panose="02020603050405020304" pitchFamily="18" charset="0"/>
              </a:rPr>
              <a:t>Warehousing</a:t>
            </a:r>
          </a:p>
          <a:p>
            <a:r>
              <a:rPr lang="en-US" sz="2400" dirty="0">
                <a:latin typeface="Times New Roman" panose="02020603050405020304" pitchFamily="18" charset="0"/>
                <a:cs typeface="Times New Roman" panose="02020603050405020304" pitchFamily="18" charset="0"/>
              </a:rPr>
              <a:t>Mining &amp; Quarrying Businesses</a:t>
            </a:r>
          </a:p>
          <a:p>
            <a:r>
              <a:rPr lang="en-US" dirty="0">
                <a:latin typeface="Times New Roman" panose="02020603050405020304" pitchFamily="18" charset="0"/>
                <a:cs typeface="Times New Roman" panose="02020603050405020304" pitchFamily="18" charset="0"/>
              </a:rPr>
              <a:t>Data Centres</a:t>
            </a:r>
          </a:p>
          <a:p>
            <a:r>
              <a:rPr lang="en-US" dirty="0">
                <a:latin typeface="Times New Roman" panose="02020603050405020304" pitchFamily="18" charset="0"/>
                <a:cs typeface="Times New Roman" panose="02020603050405020304" pitchFamily="18" charset="0"/>
              </a:rPr>
              <a:t>Commercial &amp; Residential Complexes</a:t>
            </a:r>
          </a:p>
          <a:p>
            <a:r>
              <a:rPr lang="en-US" dirty="0">
                <a:latin typeface="+mj-lt"/>
              </a:rPr>
              <a:t>Industries, SMEs and Large Manufacturing and Services set ups</a:t>
            </a:r>
          </a:p>
        </p:txBody>
      </p:sp>
      <p:pic>
        <p:nvPicPr>
          <p:cNvPr id="5" name="Picture 4" descr="A black text on a white background&#10;&#10;Description automatically generated">
            <a:extLst>
              <a:ext uri="{FF2B5EF4-FFF2-40B4-BE49-F238E27FC236}">
                <a16:creationId xmlns:a16="http://schemas.microsoft.com/office/drawing/2014/main" id="{98EF8D61-CCF8-C32A-760E-373F44FE80B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649474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Outdoor warehouse">
            <a:extLst>
              <a:ext uri="{FF2B5EF4-FFF2-40B4-BE49-F238E27FC236}">
                <a16:creationId xmlns:a16="http://schemas.microsoft.com/office/drawing/2014/main" id="{70C01FBF-1C93-51C8-0295-29B2A548ED5C}"/>
              </a:ext>
            </a:extLst>
          </p:cNvPr>
          <p:cNvPicPr>
            <a:picLocks noChangeAspect="1"/>
          </p:cNvPicPr>
          <p:nvPr/>
        </p:nvPicPr>
        <p:blipFill>
          <a:blip r:embed="rId2"/>
          <a:srcRect l="18204" r="29349"/>
          <a:stretch/>
        </p:blipFill>
        <p:spPr>
          <a:xfrm>
            <a:off x="20" y="-2"/>
            <a:ext cx="5408768" cy="6858002"/>
          </a:xfrm>
          <a:prstGeom prst="rect">
            <a:avLst/>
          </a:prstGeom>
        </p:spPr>
      </p:pic>
      <p:sp useBgFill="1">
        <p:nvSpPr>
          <p:cNvPr id="17" name="Rectangle 1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8788" y="-1"/>
            <a:ext cx="6780036"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6A84F-587D-FE98-552D-54727CE7ACFB}"/>
              </a:ext>
            </a:extLst>
          </p:cNvPr>
          <p:cNvSpPr>
            <a:spLocks noGrp="1"/>
          </p:cNvSpPr>
          <p:nvPr>
            <p:ph type="title"/>
          </p:nvPr>
        </p:nvSpPr>
        <p:spPr>
          <a:xfrm>
            <a:off x="5408787" y="-3"/>
            <a:ext cx="6780018" cy="736273"/>
          </a:xfrm>
        </p:spPr>
        <p:txBody>
          <a:bodyPr vert="horz" lIns="91440" tIns="45720" rIns="91440" bIns="45720" rtlCol="0" anchor="ctr">
            <a:normAutofit/>
          </a:bodyPr>
          <a:lstStyle/>
          <a:p>
            <a:pPr algn="ctr" defTabSz="914400"/>
            <a:r>
              <a:rPr lang="en-US" sz="4000" dirty="0"/>
              <a:t>About INFRAMENTUM</a:t>
            </a:r>
            <a:r>
              <a:rPr lang="en-US" sz="4000" baseline="30000" dirty="0"/>
              <a:t>™</a:t>
            </a:r>
            <a:endParaRPr lang="en-US" sz="4000" dirty="0"/>
          </a:p>
        </p:txBody>
      </p:sp>
      <p:sp>
        <p:nvSpPr>
          <p:cNvPr id="3" name="Text Placeholder 2">
            <a:extLst>
              <a:ext uri="{FF2B5EF4-FFF2-40B4-BE49-F238E27FC236}">
                <a16:creationId xmlns:a16="http://schemas.microsoft.com/office/drawing/2014/main" id="{B5C2040E-5316-5859-27BA-E219C99C3C2A}"/>
              </a:ext>
            </a:extLst>
          </p:cNvPr>
          <p:cNvSpPr>
            <a:spLocks noGrp="1"/>
          </p:cNvSpPr>
          <p:nvPr>
            <p:ph type="body" idx="1"/>
          </p:nvPr>
        </p:nvSpPr>
        <p:spPr>
          <a:xfrm>
            <a:off x="5545778" y="736271"/>
            <a:ext cx="6384286" cy="6121730"/>
          </a:xfrm>
        </p:spPr>
        <p:txBody>
          <a:bodyPr vert="horz" lIns="91440" tIns="45720" rIns="91440" bIns="45720" rtlCol="0" anchor="t">
            <a:normAutofit/>
          </a:bodyPr>
          <a:lstStyle/>
          <a:p>
            <a:pPr marL="0" indent="0" defTabSz="914400">
              <a:buNone/>
            </a:pPr>
            <a:endParaRPr lang="en-US" sz="1500" b="1" dirty="0">
              <a:latin typeface="+mj-lt"/>
            </a:endParaRPr>
          </a:p>
          <a:p>
            <a:pPr indent="-228600" defTabSz="914400"/>
            <a:r>
              <a:rPr lang="en-US" sz="2000" dirty="0">
                <a:latin typeface="+mj-lt"/>
              </a:rPr>
              <a:t>Our Mission</a:t>
            </a:r>
          </a:p>
          <a:p>
            <a:pPr lvl="1" indent="-228600" algn="just" defTabSz="914400"/>
            <a:r>
              <a:rPr lang="en-IN" sz="1600" dirty="0">
                <a:latin typeface="+mj-lt"/>
              </a:rPr>
              <a:t>“</a:t>
            </a:r>
            <a:r>
              <a:rPr lang="en-IN" sz="1800" dirty="0">
                <a:latin typeface="+mj-lt"/>
              </a:rPr>
              <a:t>To empower the transition to sustainable energy by delivering innovative, data-driven asset life cycle management solutions. We are committed to optimizing the performance, reliability, and longevity of renewable energy assets, enabling our clients to achieve their environmental and financial goals while contributing to a cleaner, greener future for all”</a:t>
            </a:r>
          </a:p>
          <a:p>
            <a:pPr lvl="1" indent="-228600" algn="just" defTabSz="914400"/>
            <a:endParaRPr lang="en-IN" sz="1600" dirty="0">
              <a:latin typeface="+mj-lt"/>
              <a:cs typeface="Times New Roman" panose="02020603050405020304" pitchFamily="18" charset="0"/>
            </a:endParaRPr>
          </a:p>
          <a:p>
            <a:pPr indent="-228600" algn="just" defTabSz="914400"/>
            <a:r>
              <a:rPr lang="en-IN" sz="2000" dirty="0">
                <a:latin typeface="+mj-lt"/>
                <a:cs typeface="Times New Roman" panose="02020603050405020304" pitchFamily="18" charset="0"/>
              </a:rPr>
              <a:t>Our Vision</a:t>
            </a:r>
          </a:p>
          <a:p>
            <a:pPr lvl="1" indent="-228600" algn="just" defTabSz="914400"/>
            <a:r>
              <a:rPr lang="en-IN" sz="2000" dirty="0">
                <a:latin typeface="+mj-lt"/>
                <a:cs typeface="Times New Roman" panose="02020603050405020304" pitchFamily="18" charset="0"/>
              </a:rPr>
              <a:t>“</a:t>
            </a:r>
            <a:r>
              <a:rPr lang="en-IN" sz="1800" dirty="0">
                <a:latin typeface="+mj-lt"/>
                <a:cs typeface="Times New Roman" panose="02020603050405020304" pitchFamily="18" charset="0"/>
              </a:rPr>
              <a:t>To be among global leaders in renewable energy asset management, enabling sustainable energy infrastructure through innovative and affordable solutions. </a:t>
            </a:r>
            <a:r>
              <a:rPr lang="en-IN" sz="1800" dirty="0">
                <a:latin typeface="+mj-lt"/>
              </a:rPr>
              <a:t>We envision a world where every renewable energy asset operates at peak efficiency, contributing to a resilient and sustainable energy future for generations to come”</a:t>
            </a:r>
            <a:r>
              <a:rPr lang="en-IN" sz="1800" dirty="0">
                <a:latin typeface="+mj-lt"/>
                <a:cs typeface="Times New Roman" panose="02020603050405020304" pitchFamily="18" charset="0"/>
              </a:rPr>
              <a:t> </a:t>
            </a:r>
            <a:endParaRPr lang="en-US" sz="1800" dirty="0">
              <a:latin typeface="+mj-lt"/>
              <a:cs typeface="Times New Roman" panose="02020603050405020304" pitchFamily="18" charset="0"/>
            </a:endParaRPr>
          </a:p>
          <a:p>
            <a:pPr indent="-228600" defTabSz="914400"/>
            <a:endParaRPr lang="en-US" sz="2000" dirty="0">
              <a:latin typeface="+mj-lt"/>
            </a:endParaRPr>
          </a:p>
          <a:p>
            <a:pPr indent="-228600" defTabSz="914400"/>
            <a:endParaRPr lang="en-US" sz="800" dirty="0"/>
          </a:p>
        </p:txBody>
      </p:sp>
      <p:pic>
        <p:nvPicPr>
          <p:cNvPr id="4" name="Picture 3" descr="A black text on a white background&#10;&#10;Description automatically generated">
            <a:extLst>
              <a:ext uri="{FF2B5EF4-FFF2-40B4-BE49-F238E27FC236}">
                <a16:creationId xmlns:a16="http://schemas.microsoft.com/office/drawing/2014/main" id="{1E6D4DCB-7047-8FA4-E417-6C7A45A8CAEA}"/>
              </a:ext>
            </a:extLst>
          </p:cNvPr>
          <p:cNvPicPr>
            <a:picLocks noChangeAspect="1"/>
          </p:cNvPicPr>
          <p:nvPr/>
        </p:nvPicPr>
        <p:blipFill>
          <a:blip r:embed="rId3"/>
          <a:stretch>
            <a:fillRect/>
          </a:stretch>
        </p:blipFill>
        <p:spPr>
          <a:xfrm>
            <a:off x="0" y="0"/>
            <a:ext cx="3187782" cy="1044000"/>
          </a:xfrm>
          <a:prstGeom prst="rect">
            <a:avLst/>
          </a:prstGeom>
        </p:spPr>
      </p:pic>
    </p:spTree>
    <p:extLst>
      <p:ext uri="{BB962C8B-B14F-4D97-AF65-F5344CB8AC3E}">
        <p14:creationId xmlns:p14="http://schemas.microsoft.com/office/powerpoint/2010/main" val="30462779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363" y="1247775"/>
            <a:ext cx="9141619"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3">
            <a:extLst>
              <a:ext uri="{FF2B5EF4-FFF2-40B4-BE49-F238E27FC236}">
                <a16:creationId xmlns:a16="http://schemas.microsoft.com/office/drawing/2014/main" id="{2273B562-D672-EDBD-96EF-E2C574966854}"/>
              </a:ext>
            </a:extLst>
          </p:cNvPr>
          <p:cNvSpPr>
            <a:spLocks noGrp="1"/>
          </p:cNvSpPr>
          <p:nvPr>
            <p:ph type="title"/>
          </p:nvPr>
        </p:nvSpPr>
        <p:spPr>
          <a:xfrm>
            <a:off x="1804517" y="1442172"/>
            <a:ext cx="8579791" cy="2177328"/>
          </a:xfrm>
        </p:spPr>
        <p:txBody>
          <a:bodyPr vert="horz" lIns="91440" tIns="45720" rIns="91440" bIns="45720" rtlCol="0" anchor="ctr">
            <a:normAutofit/>
          </a:bodyPr>
          <a:lstStyle/>
          <a:p>
            <a:pPr algn="ctr" defTabSz="914400"/>
            <a:r>
              <a:rPr lang="en-US" sz="6500" kern="1200" dirty="0">
                <a:solidFill>
                  <a:schemeClr val="tx1"/>
                </a:solidFill>
                <a:latin typeface="+mj-lt"/>
                <a:ea typeface="+mj-ea"/>
                <a:cs typeface="+mj-cs"/>
              </a:rPr>
              <a:t>Services</a:t>
            </a:r>
          </a:p>
        </p:txBody>
      </p:sp>
      <p:sp>
        <p:nvSpPr>
          <p:cNvPr id="13" name="Rectangle: Rounded Corners 1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224" y="3912322"/>
            <a:ext cx="7223898"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text on a white background&#10;&#10;Description automatically generated">
            <a:extLst>
              <a:ext uri="{FF2B5EF4-FFF2-40B4-BE49-F238E27FC236}">
                <a16:creationId xmlns:a16="http://schemas.microsoft.com/office/drawing/2014/main" id="{406DA9DA-334B-A66D-53B3-9989C4B4E046}"/>
              </a:ext>
            </a:extLst>
          </p:cNvPr>
          <p:cNvPicPr>
            <a:picLocks noChangeAspect="1"/>
          </p:cNvPicPr>
          <p:nvPr/>
        </p:nvPicPr>
        <p:blipFill>
          <a:blip r:embed="rId3"/>
          <a:stretch>
            <a:fillRect/>
          </a:stretch>
        </p:blipFill>
        <p:spPr>
          <a:xfrm>
            <a:off x="0" y="0"/>
            <a:ext cx="3187782" cy="1044000"/>
          </a:xfrm>
          <a:prstGeom prst="rect">
            <a:avLst/>
          </a:prstGeom>
        </p:spPr>
      </p:pic>
    </p:spTree>
    <p:extLst>
      <p:ext uri="{BB962C8B-B14F-4D97-AF65-F5344CB8AC3E}">
        <p14:creationId xmlns:p14="http://schemas.microsoft.com/office/powerpoint/2010/main" val="1997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il refinery against blue sky">
            <a:extLst>
              <a:ext uri="{FF2B5EF4-FFF2-40B4-BE49-F238E27FC236}">
                <a16:creationId xmlns:a16="http://schemas.microsoft.com/office/drawing/2014/main" id="{86A3AEE6-E305-3B6F-F0AD-1F6D35090B78}"/>
              </a:ext>
            </a:extLst>
          </p:cNvPr>
          <p:cNvPicPr>
            <a:picLocks noChangeAspect="1"/>
          </p:cNvPicPr>
          <p:nvPr/>
        </p:nvPicPr>
        <p:blipFill>
          <a:blip r:embed="rId2"/>
          <a:srcRect l="31957" r="23680"/>
          <a:stretch/>
        </p:blipFill>
        <p:spPr>
          <a:xfrm>
            <a:off x="20" y="-2"/>
            <a:ext cx="540876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8788" y="-1"/>
            <a:ext cx="6780036"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00D97-A45A-A773-176D-45CE788302B0}"/>
              </a:ext>
            </a:extLst>
          </p:cNvPr>
          <p:cNvSpPr>
            <a:spLocks noGrp="1"/>
          </p:cNvSpPr>
          <p:nvPr>
            <p:ph type="title"/>
          </p:nvPr>
        </p:nvSpPr>
        <p:spPr>
          <a:xfrm>
            <a:off x="5408787" y="-3"/>
            <a:ext cx="6780017" cy="1559301"/>
          </a:xfrm>
        </p:spPr>
        <p:txBody>
          <a:bodyPr>
            <a:normAutofit/>
          </a:bodyPr>
          <a:lstStyle/>
          <a:p>
            <a:r>
              <a:rPr lang="en-US" sz="2800" dirty="0"/>
              <a:t>Asset Life Cycle Management Solutions </a:t>
            </a:r>
          </a:p>
        </p:txBody>
      </p:sp>
      <p:sp>
        <p:nvSpPr>
          <p:cNvPr id="3" name="Content Placeholder 2">
            <a:extLst>
              <a:ext uri="{FF2B5EF4-FFF2-40B4-BE49-F238E27FC236}">
                <a16:creationId xmlns:a16="http://schemas.microsoft.com/office/drawing/2014/main" id="{3AD794D7-0272-28DC-A175-8C8A59683056}"/>
              </a:ext>
            </a:extLst>
          </p:cNvPr>
          <p:cNvSpPr>
            <a:spLocks noGrp="1"/>
          </p:cNvSpPr>
          <p:nvPr>
            <p:ph idx="1"/>
          </p:nvPr>
        </p:nvSpPr>
        <p:spPr>
          <a:xfrm>
            <a:off x="5408788" y="1630680"/>
            <a:ext cx="6549664" cy="5227320"/>
          </a:xfrm>
        </p:spPr>
        <p:txBody>
          <a:bodyPr anchor="t">
            <a:normAutofit/>
          </a:bodyPr>
          <a:lstStyle/>
          <a:p>
            <a:r>
              <a:rPr lang="en-US" sz="2000" dirty="0">
                <a:latin typeface="+mj-lt"/>
              </a:rPr>
              <a:t>RE-ALCM platform provides</a:t>
            </a:r>
          </a:p>
          <a:p>
            <a:pPr lvl="1"/>
            <a:r>
              <a:rPr lang="en-US" sz="2000" dirty="0">
                <a:latin typeface="+mj-lt"/>
              </a:rPr>
              <a:t>Renewable Energy Asset Life Cycle Management Services addressing</a:t>
            </a:r>
          </a:p>
          <a:p>
            <a:pPr lvl="2"/>
            <a:r>
              <a:rPr lang="en-IN" sz="2000" dirty="0">
                <a:latin typeface="+mj-lt"/>
              </a:rPr>
              <a:t>Management of renewable energy assets—such as solar panels, wind turbines, and energy storage systems—throughout their entire life cycle, from planning and design to decommissioning and recycling. </a:t>
            </a:r>
          </a:p>
          <a:p>
            <a:pPr lvl="2"/>
            <a:r>
              <a:rPr lang="en-IN" sz="2000" dirty="0">
                <a:latin typeface="+mj-lt"/>
              </a:rPr>
              <a:t>Through Implementation of specialised solutions,  RE-ALCM can enable clients to enhance the performance, efficiency, and profitability of renewable energy projects</a:t>
            </a:r>
            <a:r>
              <a:rPr lang="en-IN" sz="2000" dirty="0"/>
              <a:t>. </a:t>
            </a:r>
          </a:p>
        </p:txBody>
      </p:sp>
      <p:pic>
        <p:nvPicPr>
          <p:cNvPr id="4" name="Picture 3" descr="A black text on a white background&#10;&#10;Description automatically generated">
            <a:extLst>
              <a:ext uri="{FF2B5EF4-FFF2-40B4-BE49-F238E27FC236}">
                <a16:creationId xmlns:a16="http://schemas.microsoft.com/office/drawing/2014/main" id="{52A5CD99-1252-4F9B-8D05-DCA536777B56}"/>
              </a:ext>
            </a:extLst>
          </p:cNvPr>
          <p:cNvPicPr>
            <a:picLocks noChangeAspect="1"/>
          </p:cNvPicPr>
          <p:nvPr/>
        </p:nvPicPr>
        <p:blipFill>
          <a:blip r:embed="rId3"/>
          <a:stretch>
            <a:fillRect/>
          </a:stretch>
        </p:blipFill>
        <p:spPr>
          <a:xfrm>
            <a:off x="0" y="0"/>
            <a:ext cx="3187782" cy="1044000"/>
          </a:xfrm>
          <a:prstGeom prst="rect">
            <a:avLst/>
          </a:prstGeom>
        </p:spPr>
      </p:pic>
    </p:spTree>
    <p:extLst>
      <p:ext uri="{BB962C8B-B14F-4D97-AF65-F5344CB8AC3E}">
        <p14:creationId xmlns:p14="http://schemas.microsoft.com/office/powerpoint/2010/main" val="175172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443564" cy="1325563"/>
          </a:xfrm>
        </p:spPr>
        <p:txBody>
          <a:bodyPr>
            <a:normAutofit/>
          </a:bodyPr>
          <a:lstStyle/>
          <a:p>
            <a:r>
              <a:rPr lang="en-IN" sz="2800" dirty="0">
                <a:latin typeface="+mj-lt"/>
              </a:rPr>
              <a:t>Asset Planning and Design</a:t>
            </a: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lstStyle/>
          <a:p>
            <a:pPr>
              <a:buFont typeface="Arial" panose="020B0604020202020204" pitchFamily="34" charset="0"/>
              <a:buChar char="•"/>
            </a:pPr>
            <a:r>
              <a:rPr lang="en-IN" b="1" dirty="0">
                <a:latin typeface="+mj-lt"/>
              </a:rPr>
              <a:t>Simulation and Modelling Tools</a:t>
            </a:r>
            <a:r>
              <a:rPr lang="en-IN" dirty="0">
                <a:latin typeface="+mj-lt"/>
              </a:rPr>
              <a:t>: Use advanced software for simulation and modelling to optimize the design of renewable energy projects, ensuring they are cost-effective and aligned with long-term performance goals.</a:t>
            </a:r>
          </a:p>
          <a:p>
            <a:pPr>
              <a:buFont typeface="Arial" panose="020B0604020202020204" pitchFamily="34" charset="0"/>
              <a:buChar char="•"/>
            </a:pPr>
            <a:r>
              <a:rPr lang="en-IN" b="1" dirty="0">
                <a:latin typeface="+mj-lt"/>
              </a:rPr>
              <a:t>Feasibility Analysis</a:t>
            </a:r>
            <a:r>
              <a:rPr lang="en-IN" dirty="0">
                <a:latin typeface="+mj-lt"/>
              </a:rPr>
              <a:t>: Conduct comprehensive feasibility studies to assess site conditions, resource availability, and regulatory requirements. In future we are building capacity to enable these analyses through usage of Artificial Intelligence and Big Data</a:t>
            </a:r>
          </a:p>
          <a:p>
            <a:endParaRPr lang="en-US" dirty="0"/>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389494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443564" cy="1325563"/>
          </a:xfrm>
        </p:spPr>
        <p:txBody>
          <a:bodyPr>
            <a:normAutofit/>
          </a:bodyPr>
          <a:lstStyle/>
          <a:p>
            <a:r>
              <a:rPr lang="en-IN" sz="2800" dirty="0"/>
              <a:t>Asset Procurement</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lstStyle/>
          <a:p>
            <a:pPr>
              <a:buFont typeface="Arial" panose="020B0604020202020204" pitchFamily="34" charset="0"/>
              <a:buChar char="•"/>
            </a:pPr>
            <a:r>
              <a:rPr lang="en-IN" b="1" dirty="0">
                <a:latin typeface="+mj-lt"/>
              </a:rPr>
              <a:t>Supplier Management Solutions</a:t>
            </a:r>
            <a:r>
              <a:rPr lang="en-IN" dirty="0">
                <a:latin typeface="+mj-lt"/>
              </a:rPr>
              <a:t>: Provide support to manage relationships with suppliers, ensuring that components meet quality standards and are delivered on time. In future we plan to enable these through automated solutions with minimal requirement of manpower</a:t>
            </a:r>
          </a:p>
          <a:p>
            <a:pPr>
              <a:buFont typeface="Arial" panose="020B0604020202020204" pitchFamily="34" charset="0"/>
              <a:buChar char="•"/>
            </a:pPr>
            <a:r>
              <a:rPr lang="en-IN" b="1" dirty="0">
                <a:latin typeface="+mj-lt"/>
              </a:rPr>
              <a:t>Contract Management</a:t>
            </a:r>
            <a:r>
              <a:rPr lang="en-IN" dirty="0">
                <a:latin typeface="+mj-lt"/>
              </a:rPr>
              <a:t>: Enable automated contract management systems to streamline procurement processes and ensure compliance with contractual obligations.</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324570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5EA-34AE-6A0B-F1C2-0BE42CDA2799}"/>
              </a:ext>
            </a:extLst>
          </p:cNvPr>
          <p:cNvSpPr>
            <a:spLocks noGrp="1"/>
          </p:cNvSpPr>
          <p:nvPr>
            <p:ph type="title"/>
          </p:nvPr>
        </p:nvSpPr>
        <p:spPr>
          <a:xfrm>
            <a:off x="4907280" y="365126"/>
            <a:ext cx="6918960" cy="1325563"/>
          </a:xfrm>
        </p:spPr>
        <p:txBody>
          <a:bodyPr>
            <a:normAutofit/>
          </a:bodyPr>
          <a:lstStyle/>
          <a:p>
            <a:r>
              <a:rPr lang="en-IN" sz="2800" dirty="0"/>
              <a:t>Construction, Installation and Commissioning</a:t>
            </a:r>
            <a:endParaRPr lang="en-IN" sz="2800" dirty="0">
              <a:latin typeface="+mj-lt"/>
            </a:endParaRPr>
          </a:p>
        </p:txBody>
      </p:sp>
      <p:sp>
        <p:nvSpPr>
          <p:cNvPr id="3" name="Content Placeholder 2">
            <a:extLst>
              <a:ext uri="{FF2B5EF4-FFF2-40B4-BE49-F238E27FC236}">
                <a16:creationId xmlns:a16="http://schemas.microsoft.com/office/drawing/2014/main" id="{BB35E7EE-70B4-44D3-D8C7-0D93F53ADCEF}"/>
              </a:ext>
            </a:extLst>
          </p:cNvPr>
          <p:cNvSpPr>
            <a:spLocks noGrp="1"/>
          </p:cNvSpPr>
          <p:nvPr>
            <p:ph idx="1"/>
          </p:nvPr>
        </p:nvSpPr>
        <p:spPr/>
        <p:txBody>
          <a:bodyPr>
            <a:normAutofit lnSpcReduction="10000"/>
          </a:bodyPr>
          <a:lstStyle/>
          <a:p>
            <a:pPr>
              <a:buFont typeface="Arial" panose="020B0604020202020204" pitchFamily="34" charset="0"/>
              <a:buChar char="•"/>
            </a:pPr>
            <a:r>
              <a:rPr lang="en-IN" b="1" dirty="0">
                <a:latin typeface="+mj-lt"/>
              </a:rPr>
              <a:t>Project Management Support</a:t>
            </a:r>
            <a:r>
              <a:rPr lang="en-IN" dirty="0">
                <a:latin typeface="+mj-lt"/>
              </a:rPr>
              <a:t>: Our clients can use our services to not only have the entire project managed right from initiation, construction, installation and commissioning. They can also utilize project management tools to oversee construction schedules, resource allocation, and budgetary control.</a:t>
            </a:r>
          </a:p>
          <a:p>
            <a:pPr>
              <a:buFont typeface="Arial" panose="020B0604020202020204" pitchFamily="34" charset="0"/>
              <a:buChar char="•"/>
            </a:pPr>
            <a:r>
              <a:rPr lang="en-IN" b="1" dirty="0">
                <a:latin typeface="+mj-lt"/>
              </a:rPr>
              <a:t>Cloud based Inspection</a:t>
            </a:r>
            <a:r>
              <a:rPr lang="en-IN" dirty="0">
                <a:latin typeface="+mj-lt"/>
              </a:rPr>
              <a:t>: We provide real-time monitoring of projects post commissioning through usage of IoT solutions.</a:t>
            </a:r>
          </a:p>
          <a:p>
            <a:pPr>
              <a:buFont typeface="Arial" panose="020B0604020202020204" pitchFamily="34" charset="0"/>
              <a:buChar char="•"/>
            </a:pPr>
            <a:r>
              <a:rPr lang="en-IN" dirty="0">
                <a:latin typeface="+mj-lt"/>
              </a:rPr>
              <a:t>In Future we propose to deploy drones and AI for real-time monitoring of construction sites, ensuring that installations are performed correctly and identifying any issues early to minimise time and cost over-runs.</a:t>
            </a:r>
            <a:endParaRPr lang="en-US" dirty="0">
              <a:latin typeface="+mj-lt"/>
            </a:endParaRPr>
          </a:p>
        </p:txBody>
      </p:sp>
      <p:pic>
        <p:nvPicPr>
          <p:cNvPr id="4" name="Picture 3" descr="A black text on a white background&#10;&#10;Description automatically generated">
            <a:extLst>
              <a:ext uri="{FF2B5EF4-FFF2-40B4-BE49-F238E27FC236}">
                <a16:creationId xmlns:a16="http://schemas.microsoft.com/office/drawing/2014/main" id="{0B17909A-6C95-5AB3-4FD1-BB1FE1ABCFE3}"/>
              </a:ext>
            </a:extLst>
          </p:cNvPr>
          <p:cNvPicPr>
            <a:picLocks noChangeAspect="1"/>
          </p:cNvPicPr>
          <p:nvPr/>
        </p:nvPicPr>
        <p:blipFill>
          <a:blip r:embed="rId2"/>
          <a:stretch>
            <a:fillRect/>
          </a:stretch>
        </p:blipFill>
        <p:spPr>
          <a:xfrm>
            <a:off x="0" y="0"/>
            <a:ext cx="3187782" cy="1044000"/>
          </a:xfrm>
          <a:prstGeom prst="rect">
            <a:avLst/>
          </a:prstGeom>
        </p:spPr>
      </p:pic>
    </p:spTree>
    <p:extLst>
      <p:ext uri="{BB962C8B-B14F-4D97-AF65-F5344CB8AC3E}">
        <p14:creationId xmlns:p14="http://schemas.microsoft.com/office/powerpoint/2010/main" val="420966093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Override1.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101177</TotalTime>
  <Words>2574</Words>
  <Application>Microsoft Macintosh PowerPoint</Application>
  <PresentationFormat>Custom</PresentationFormat>
  <Paragraphs>168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2013 - 2022 Theme</vt:lpstr>
      <vt:lpstr>    </vt:lpstr>
      <vt:lpstr>Introduction</vt:lpstr>
      <vt:lpstr>About INFRAMENTUM™</vt:lpstr>
      <vt:lpstr>About INFRAMENTUM™</vt:lpstr>
      <vt:lpstr>Services</vt:lpstr>
      <vt:lpstr>Asset Life Cycle Management Solutions </vt:lpstr>
      <vt:lpstr>Asset Planning and Design</vt:lpstr>
      <vt:lpstr>Asset Procurement</vt:lpstr>
      <vt:lpstr>Construction, Installation and Commissioning</vt:lpstr>
      <vt:lpstr>Operation and Maintenance (O&amp;M)</vt:lpstr>
      <vt:lpstr>Performance Optimization</vt:lpstr>
      <vt:lpstr>Lifecycle Cost Management</vt:lpstr>
      <vt:lpstr>Compliance and Reporting</vt:lpstr>
      <vt:lpstr>Compliance and Reporting</vt:lpstr>
      <vt:lpstr>End-of-Life Management</vt:lpstr>
      <vt:lpstr>Digital Twin Technology</vt:lpstr>
      <vt:lpstr>Blockchain for Asset Management</vt:lpstr>
      <vt:lpstr>Equipment Rental Solutions</vt:lpstr>
      <vt:lpstr>Equipment Lifecycle Management</vt:lpstr>
      <vt:lpstr>Sustainable Supply Chain</vt:lpstr>
      <vt:lpstr>Flexible Rental and Leasing Options</vt:lpstr>
      <vt:lpstr>Green Certification Support</vt:lpstr>
      <vt:lpstr>Sustainability Reporting and Compliance</vt:lpstr>
      <vt:lpstr>Financial services for RE Sector</vt:lpstr>
      <vt:lpstr>Capital Raising for RE Sector</vt:lpstr>
      <vt:lpstr>Mergers and Acquisitions (M&amp;A)</vt:lpstr>
      <vt:lpstr>Project Financing</vt:lpstr>
      <vt:lpstr>Financial Advisory</vt:lpstr>
      <vt:lpstr>Market Entry and Expansion Strategies</vt:lpstr>
      <vt:lpstr>Asset Management and Structured Finance</vt:lpstr>
      <vt:lpstr>Green Bonds and Sustainability-Linked Financing</vt:lpstr>
      <vt:lpstr>Private Placements and Venture Capital</vt:lpstr>
      <vt:lpstr>Corporate Finance Services</vt:lpstr>
      <vt:lpstr>Investor Relations and Market Communication</vt:lpstr>
      <vt:lpstr>Sustainable Investment Advisory</vt:lpstr>
      <vt:lpstr>Exit Strategies</vt:lpstr>
      <vt:lpstr>Exit Strategies</vt:lpstr>
      <vt:lpstr>VALUE PROPOSITION</vt:lpstr>
      <vt:lpstr>Our Target Customers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Inframentum</dc:title>
  <dc:subject/>
  <dc:creator>Ramakrishnan Venkateswaran</dc:creator>
  <cp:keywords/>
  <dc:description/>
  <cp:lastModifiedBy>Ramakrishnan V</cp:lastModifiedBy>
  <cp:revision>26</cp:revision>
  <dcterms:created xsi:type="dcterms:W3CDTF">2022-11-19T16:54:22Z</dcterms:created>
  <dcterms:modified xsi:type="dcterms:W3CDTF">2024-08-12T11:10:44Z</dcterms:modified>
  <cp:category/>
</cp:coreProperties>
</file>