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2" r:id="rId5"/>
    <p:sldId id="259" r:id="rId6"/>
    <p:sldId id="263" r:id="rId7"/>
    <p:sldId id="265" r:id="rId8"/>
    <p:sldId id="260" r:id="rId9"/>
    <p:sldId id="26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0267F-A60A-4F40-8DF2-E662DF1EBB99}" v="20" dt="2024-09-20T15:28:03.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aj Surana" userId="eba8c5b028e732d0" providerId="LiveId" clId="{4670267F-A60A-4F40-8DF2-E662DF1EBB99}"/>
    <pc:docChg chg="undo custSel addSld delSld modSld">
      <pc:chgData name="Viraj Surana" userId="eba8c5b028e732d0" providerId="LiveId" clId="{4670267F-A60A-4F40-8DF2-E662DF1EBB99}" dt="2024-09-20T15:29:17.741" v="1257" actId="14100"/>
      <pc:docMkLst>
        <pc:docMk/>
      </pc:docMkLst>
      <pc:sldChg chg="modSp mod">
        <pc:chgData name="Viraj Surana" userId="eba8c5b028e732d0" providerId="LiveId" clId="{4670267F-A60A-4F40-8DF2-E662DF1EBB99}" dt="2024-09-20T15:29:17.741" v="1257" actId="14100"/>
        <pc:sldMkLst>
          <pc:docMk/>
          <pc:sldMk cId="0" sldId="256"/>
        </pc:sldMkLst>
        <pc:spChg chg="mod">
          <ac:chgData name="Viraj Surana" userId="eba8c5b028e732d0" providerId="LiveId" clId="{4670267F-A60A-4F40-8DF2-E662DF1EBB99}" dt="2024-09-19T04:05:54.278" v="16" actId="1076"/>
          <ac:spMkLst>
            <pc:docMk/>
            <pc:sldMk cId="0" sldId="256"/>
            <ac:spMk id="55" creationId="{00000000-0000-0000-0000-000000000000}"/>
          </ac:spMkLst>
        </pc:spChg>
        <pc:spChg chg="mod">
          <ac:chgData name="Viraj Surana" userId="eba8c5b028e732d0" providerId="LiveId" clId="{4670267F-A60A-4F40-8DF2-E662DF1EBB99}" dt="2024-09-19T04:07:50.574" v="129" actId="20577"/>
          <ac:spMkLst>
            <pc:docMk/>
            <pc:sldMk cId="0" sldId="256"/>
            <ac:spMk id="56" creationId="{00000000-0000-0000-0000-000000000000}"/>
          </ac:spMkLst>
        </pc:spChg>
        <pc:spChg chg="mod">
          <ac:chgData name="Viraj Surana" userId="eba8c5b028e732d0" providerId="LiveId" clId="{4670267F-A60A-4F40-8DF2-E662DF1EBB99}" dt="2024-09-20T15:29:17.741" v="1257" actId="14100"/>
          <ac:spMkLst>
            <pc:docMk/>
            <pc:sldMk cId="0" sldId="256"/>
            <ac:spMk id="57" creationId="{00000000-0000-0000-0000-000000000000}"/>
          </ac:spMkLst>
        </pc:spChg>
      </pc:sldChg>
      <pc:sldChg chg="modSp mod">
        <pc:chgData name="Viraj Surana" userId="eba8c5b028e732d0" providerId="LiveId" clId="{4670267F-A60A-4F40-8DF2-E662DF1EBB99}" dt="2024-09-19T06:04:06.901" v="1193" actId="207"/>
        <pc:sldMkLst>
          <pc:docMk/>
          <pc:sldMk cId="0" sldId="257"/>
        </pc:sldMkLst>
        <pc:spChg chg="mod">
          <ac:chgData name="Viraj Surana" userId="eba8c5b028e732d0" providerId="LiveId" clId="{4670267F-A60A-4F40-8DF2-E662DF1EBB99}" dt="2024-09-19T06:04:06.901" v="1193" actId="207"/>
          <ac:spMkLst>
            <pc:docMk/>
            <pc:sldMk cId="0" sldId="257"/>
            <ac:spMk id="64" creationId="{00000000-0000-0000-0000-000000000000}"/>
          </ac:spMkLst>
        </pc:spChg>
      </pc:sldChg>
      <pc:sldChg chg="modSp mod">
        <pc:chgData name="Viraj Surana" userId="eba8c5b028e732d0" providerId="LiveId" clId="{4670267F-A60A-4F40-8DF2-E662DF1EBB99}" dt="2024-09-19T06:04:22.359" v="1195" actId="207"/>
        <pc:sldMkLst>
          <pc:docMk/>
          <pc:sldMk cId="0" sldId="258"/>
        </pc:sldMkLst>
        <pc:spChg chg="mod">
          <ac:chgData name="Viraj Surana" userId="eba8c5b028e732d0" providerId="LiveId" clId="{4670267F-A60A-4F40-8DF2-E662DF1EBB99}" dt="2024-09-19T06:04:22.359" v="1195" actId="207"/>
          <ac:spMkLst>
            <pc:docMk/>
            <pc:sldMk cId="0" sldId="258"/>
            <ac:spMk id="70" creationId="{00000000-0000-0000-0000-000000000000}"/>
          </ac:spMkLst>
        </pc:spChg>
      </pc:sldChg>
      <pc:sldChg chg="addSp delSp modSp mod">
        <pc:chgData name="Viraj Surana" userId="eba8c5b028e732d0" providerId="LiveId" clId="{4670267F-A60A-4F40-8DF2-E662DF1EBB99}" dt="2024-09-19T05:32:31.726" v="800" actId="27636"/>
        <pc:sldMkLst>
          <pc:docMk/>
          <pc:sldMk cId="0" sldId="259"/>
        </pc:sldMkLst>
        <pc:spChg chg="add">
          <ac:chgData name="Viraj Surana" userId="eba8c5b028e732d0" providerId="LiveId" clId="{4670267F-A60A-4F40-8DF2-E662DF1EBB99}" dt="2024-09-19T04:51:57.513" v="313"/>
          <ac:spMkLst>
            <pc:docMk/>
            <pc:sldMk cId="0" sldId="259"/>
            <ac:spMk id="2" creationId="{F557A63B-DEE4-0AE5-F7CD-9A7FC9E41EA9}"/>
          </ac:spMkLst>
        </pc:spChg>
        <pc:spChg chg="add del mod">
          <ac:chgData name="Viraj Surana" userId="eba8c5b028e732d0" providerId="LiveId" clId="{4670267F-A60A-4F40-8DF2-E662DF1EBB99}" dt="2024-09-19T05:06:23.474" v="469"/>
          <ac:spMkLst>
            <pc:docMk/>
            <pc:sldMk cId="0" sldId="259"/>
            <ac:spMk id="3" creationId="{7E08D284-4DB4-E8A2-4689-ABF9B0B250AD}"/>
          </ac:spMkLst>
        </pc:spChg>
        <pc:spChg chg="mod">
          <ac:chgData name="Viraj Surana" userId="eba8c5b028e732d0" providerId="LiveId" clId="{4670267F-A60A-4F40-8DF2-E662DF1EBB99}" dt="2024-09-19T05:06:31.620" v="470" actId="1076"/>
          <ac:spMkLst>
            <pc:docMk/>
            <pc:sldMk cId="0" sldId="259"/>
            <ac:spMk id="75" creationId="{00000000-0000-0000-0000-000000000000}"/>
          </ac:spMkLst>
        </pc:spChg>
        <pc:spChg chg="mod">
          <ac:chgData name="Viraj Surana" userId="eba8c5b028e732d0" providerId="LiveId" clId="{4670267F-A60A-4F40-8DF2-E662DF1EBB99}" dt="2024-09-19T05:32:31.726" v="800" actId="27636"/>
          <ac:spMkLst>
            <pc:docMk/>
            <pc:sldMk cId="0" sldId="259"/>
            <ac:spMk id="76" creationId="{00000000-0000-0000-0000-000000000000}"/>
          </ac:spMkLst>
        </pc:spChg>
      </pc:sldChg>
      <pc:sldChg chg="modSp mod">
        <pc:chgData name="Viraj Surana" userId="eba8c5b028e732d0" providerId="LiveId" clId="{4670267F-A60A-4F40-8DF2-E662DF1EBB99}" dt="2024-09-19T06:04:37.952" v="1196" actId="207"/>
        <pc:sldMkLst>
          <pc:docMk/>
          <pc:sldMk cId="0" sldId="260"/>
        </pc:sldMkLst>
        <pc:spChg chg="mod">
          <ac:chgData name="Viraj Surana" userId="eba8c5b028e732d0" providerId="LiveId" clId="{4670267F-A60A-4F40-8DF2-E662DF1EBB99}" dt="2024-09-19T06:04:37.952" v="1196" actId="207"/>
          <ac:spMkLst>
            <pc:docMk/>
            <pc:sldMk cId="0" sldId="260"/>
            <ac:spMk id="82" creationId="{00000000-0000-0000-0000-000000000000}"/>
          </ac:spMkLst>
        </pc:spChg>
      </pc:sldChg>
      <pc:sldChg chg="addSp delSp modSp add del mod">
        <pc:chgData name="Viraj Surana" userId="eba8c5b028e732d0" providerId="LiveId" clId="{4670267F-A60A-4F40-8DF2-E662DF1EBB99}" dt="2024-09-20T15:28:58.978" v="1256" actId="1076"/>
        <pc:sldMkLst>
          <pc:docMk/>
          <pc:sldMk cId="3699445537" sldId="262"/>
        </pc:sldMkLst>
        <pc:spChg chg="mod">
          <ac:chgData name="Viraj Surana" userId="eba8c5b028e732d0" providerId="LiveId" clId="{4670267F-A60A-4F40-8DF2-E662DF1EBB99}" dt="2024-09-20T15:24:54.768" v="1244" actId="20577"/>
          <ac:spMkLst>
            <pc:docMk/>
            <pc:sldMk cId="3699445537" sldId="262"/>
            <ac:spMk id="70" creationId="{00000000-0000-0000-0000-000000000000}"/>
          </ac:spMkLst>
        </pc:spChg>
        <pc:graphicFrameChg chg="add del mod">
          <ac:chgData name="Viraj Surana" userId="eba8c5b028e732d0" providerId="LiveId" clId="{4670267F-A60A-4F40-8DF2-E662DF1EBB99}" dt="2024-09-20T15:24:34.573" v="1243" actId="478"/>
          <ac:graphicFrameMkLst>
            <pc:docMk/>
            <pc:sldMk cId="3699445537" sldId="262"/>
            <ac:graphicFrameMk id="2" creationId="{CC34D4BA-C422-EB31-6374-F3271AAC753F}"/>
          </ac:graphicFrameMkLst>
        </pc:graphicFrameChg>
        <pc:graphicFrameChg chg="add del mod">
          <ac:chgData name="Viraj Surana" userId="eba8c5b028e732d0" providerId="LiveId" clId="{4670267F-A60A-4F40-8DF2-E662DF1EBB99}" dt="2024-09-20T15:25:08.799" v="1247" actId="478"/>
          <ac:graphicFrameMkLst>
            <pc:docMk/>
            <pc:sldMk cId="3699445537" sldId="262"/>
            <ac:graphicFrameMk id="3" creationId="{D032384F-B7EC-2790-86B6-504828696988}"/>
          </ac:graphicFrameMkLst>
        </pc:graphicFrameChg>
        <pc:picChg chg="add mod">
          <ac:chgData name="Viraj Surana" userId="eba8c5b028e732d0" providerId="LiveId" clId="{4670267F-A60A-4F40-8DF2-E662DF1EBB99}" dt="2024-09-20T15:28:58.978" v="1256" actId="1076"/>
          <ac:picMkLst>
            <pc:docMk/>
            <pc:sldMk cId="3699445537" sldId="262"/>
            <ac:picMk id="5" creationId="{C4489746-8558-3B70-560C-F143F12FC73A}"/>
          </ac:picMkLst>
        </pc:picChg>
      </pc:sldChg>
      <pc:sldChg chg="addSp delSp modSp add mod">
        <pc:chgData name="Viraj Surana" userId="eba8c5b028e732d0" providerId="LiveId" clId="{4670267F-A60A-4F40-8DF2-E662DF1EBB99}" dt="2024-09-19T05:32:22.350" v="796" actId="27636"/>
        <pc:sldMkLst>
          <pc:docMk/>
          <pc:sldMk cId="750487985" sldId="263"/>
        </pc:sldMkLst>
        <pc:spChg chg="add del">
          <ac:chgData name="Viraj Surana" userId="eba8c5b028e732d0" providerId="LiveId" clId="{4670267F-A60A-4F40-8DF2-E662DF1EBB99}" dt="2024-09-19T05:12:50.125" v="546" actId="21"/>
          <ac:spMkLst>
            <pc:docMk/>
            <pc:sldMk cId="750487985" sldId="263"/>
            <ac:spMk id="2" creationId="{83C0036A-C5D2-4A79-7445-3B3AE64C4806}"/>
          </ac:spMkLst>
        </pc:spChg>
        <pc:spChg chg="add mod">
          <ac:chgData name="Viraj Surana" userId="eba8c5b028e732d0" providerId="LiveId" clId="{4670267F-A60A-4F40-8DF2-E662DF1EBB99}" dt="2024-09-19T05:12:44.194" v="543" actId="21"/>
          <ac:spMkLst>
            <pc:docMk/>
            <pc:sldMk cId="750487985" sldId="263"/>
            <ac:spMk id="3" creationId="{012CE2CF-1C34-BC44-F93D-3E800C8232A6}"/>
          </ac:spMkLst>
        </pc:spChg>
        <pc:spChg chg="add mod">
          <ac:chgData name="Viraj Surana" userId="eba8c5b028e732d0" providerId="LiveId" clId="{4670267F-A60A-4F40-8DF2-E662DF1EBB99}" dt="2024-09-19T05:12:49.498" v="545"/>
          <ac:spMkLst>
            <pc:docMk/>
            <pc:sldMk cId="750487985" sldId="263"/>
            <ac:spMk id="4" creationId="{00000000-0000-0000-0000-000000000000}"/>
          </ac:spMkLst>
        </pc:spChg>
        <pc:spChg chg="add mod">
          <ac:chgData name="Viraj Surana" userId="eba8c5b028e732d0" providerId="LiveId" clId="{4670267F-A60A-4F40-8DF2-E662DF1EBB99}" dt="2024-09-19T05:12:47.222" v="544"/>
          <ac:spMkLst>
            <pc:docMk/>
            <pc:sldMk cId="750487985" sldId="263"/>
            <ac:spMk id="5" creationId="{83C0036A-C5D2-4A79-7445-3B3AE64C4806}"/>
          </ac:spMkLst>
        </pc:spChg>
        <pc:spChg chg="add mod">
          <ac:chgData name="Viraj Surana" userId="eba8c5b028e732d0" providerId="LiveId" clId="{4670267F-A60A-4F40-8DF2-E662DF1EBB99}" dt="2024-09-19T05:12:54.027" v="548"/>
          <ac:spMkLst>
            <pc:docMk/>
            <pc:sldMk cId="750487985" sldId="263"/>
            <ac:spMk id="6" creationId="{0E83FBC9-0368-CE5C-C455-AC162AC35256}"/>
          </ac:spMkLst>
        </pc:spChg>
        <pc:spChg chg="add mod">
          <ac:chgData name="Viraj Surana" userId="eba8c5b028e732d0" providerId="LiveId" clId="{4670267F-A60A-4F40-8DF2-E662DF1EBB99}" dt="2024-09-19T05:12:52.420" v="547"/>
          <ac:spMkLst>
            <pc:docMk/>
            <pc:sldMk cId="750487985" sldId="263"/>
            <ac:spMk id="7" creationId="{D2426E30-E119-F95B-613C-B0144666B906}"/>
          </ac:spMkLst>
        </pc:spChg>
        <pc:spChg chg="add del mod">
          <ac:chgData name="Viraj Surana" userId="eba8c5b028e732d0" providerId="LiveId" clId="{4670267F-A60A-4F40-8DF2-E662DF1EBB99}" dt="2024-09-19T05:13:33.352" v="553"/>
          <ac:spMkLst>
            <pc:docMk/>
            <pc:sldMk cId="750487985" sldId="263"/>
            <ac:spMk id="8" creationId="{F1CF187B-B309-A239-A6C0-133AE0F5B16D}"/>
          </ac:spMkLst>
        </pc:spChg>
        <pc:spChg chg="add del mod">
          <ac:chgData name="Viraj Surana" userId="eba8c5b028e732d0" providerId="LiveId" clId="{4670267F-A60A-4F40-8DF2-E662DF1EBB99}" dt="2024-09-19T05:20:24.630" v="625"/>
          <ac:spMkLst>
            <pc:docMk/>
            <pc:sldMk cId="750487985" sldId="263"/>
            <ac:spMk id="9" creationId="{39C09638-FDD3-CBE2-1FCA-3EFE23439228}"/>
          </ac:spMkLst>
        </pc:spChg>
        <pc:spChg chg="add del mod">
          <ac:chgData name="Viraj Surana" userId="eba8c5b028e732d0" providerId="LiveId" clId="{4670267F-A60A-4F40-8DF2-E662DF1EBB99}" dt="2024-09-19T05:27:39.997" v="732"/>
          <ac:spMkLst>
            <pc:docMk/>
            <pc:sldMk cId="750487985" sldId="263"/>
            <ac:spMk id="10" creationId="{D947F01A-A20E-FA91-CF89-0F75BCF5BBE7}"/>
          </ac:spMkLst>
        </pc:spChg>
        <pc:spChg chg="add del mod">
          <ac:chgData name="Viraj Surana" userId="eba8c5b028e732d0" providerId="LiveId" clId="{4670267F-A60A-4F40-8DF2-E662DF1EBB99}" dt="2024-09-19T05:28:58.827" v="748"/>
          <ac:spMkLst>
            <pc:docMk/>
            <pc:sldMk cId="750487985" sldId="263"/>
            <ac:spMk id="11" creationId="{CF205E91-1A9B-7A88-9341-321E637EF1A8}"/>
          </ac:spMkLst>
        </pc:spChg>
        <pc:spChg chg="del mod">
          <ac:chgData name="Viraj Surana" userId="eba8c5b028e732d0" providerId="LiveId" clId="{4670267F-A60A-4F40-8DF2-E662DF1EBB99}" dt="2024-09-19T05:23:58.826" v="687" actId="21"/>
          <ac:spMkLst>
            <pc:docMk/>
            <pc:sldMk cId="750487985" sldId="263"/>
            <ac:spMk id="75" creationId="{00000000-0000-0000-0000-000000000000}"/>
          </ac:spMkLst>
        </pc:spChg>
        <pc:spChg chg="add del mod">
          <ac:chgData name="Viraj Surana" userId="eba8c5b028e732d0" providerId="LiveId" clId="{4670267F-A60A-4F40-8DF2-E662DF1EBB99}" dt="2024-09-19T05:32:22.350" v="796" actId="27636"/>
          <ac:spMkLst>
            <pc:docMk/>
            <pc:sldMk cId="750487985" sldId="263"/>
            <ac:spMk id="76" creationId="{00000000-0000-0000-0000-000000000000}"/>
          </ac:spMkLst>
        </pc:spChg>
      </pc:sldChg>
      <pc:sldChg chg="new del">
        <pc:chgData name="Viraj Surana" userId="eba8c5b028e732d0" providerId="LiveId" clId="{4670267F-A60A-4F40-8DF2-E662DF1EBB99}" dt="2024-09-19T05:05:00.260" v="451" actId="2696"/>
        <pc:sldMkLst>
          <pc:docMk/>
          <pc:sldMk cId="1315909699" sldId="264"/>
        </pc:sldMkLst>
      </pc:sldChg>
      <pc:sldChg chg="add del">
        <pc:chgData name="Viraj Surana" userId="eba8c5b028e732d0" providerId="LiveId" clId="{4670267F-A60A-4F40-8DF2-E662DF1EBB99}" dt="2024-09-19T05:30:59.598" v="771" actId="47"/>
        <pc:sldMkLst>
          <pc:docMk/>
          <pc:sldMk cId="2722601389" sldId="264"/>
        </pc:sldMkLst>
      </pc:sldChg>
      <pc:sldChg chg="add del">
        <pc:chgData name="Viraj Surana" userId="eba8c5b028e732d0" providerId="LiveId" clId="{4670267F-A60A-4F40-8DF2-E662DF1EBB99}" dt="2024-09-19T05:26:40.033" v="715" actId="47"/>
        <pc:sldMkLst>
          <pc:docMk/>
          <pc:sldMk cId="3581041313" sldId="264"/>
        </pc:sldMkLst>
      </pc:sldChg>
      <pc:sldChg chg="modSp add mod">
        <pc:chgData name="Viraj Surana" userId="eba8c5b028e732d0" providerId="LiveId" clId="{4670267F-A60A-4F40-8DF2-E662DF1EBB99}" dt="2024-09-19T05:41:31.576" v="965" actId="207"/>
        <pc:sldMkLst>
          <pc:docMk/>
          <pc:sldMk cId="512703245" sldId="265"/>
        </pc:sldMkLst>
        <pc:spChg chg="mod">
          <ac:chgData name="Viraj Surana" userId="eba8c5b028e732d0" providerId="LiveId" clId="{4670267F-A60A-4F40-8DF2-E662DF1EBB99}" dt="2024-09-19T05:41:31.576" v="965" actId="207"/>
          <ac:spMkLst>
            <pc:docMk/>
            <pc:sldMk cId="512703245" sldId="265"/>
            <ac:spMk id="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8af063455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8af063455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af06345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af06345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af06345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af06345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07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af063455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8af06345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af063455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8af06345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89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af063455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8af06345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03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af063455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af063455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8af063455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8af063455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4725" y="0"/>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800"/>
              <a:t>Project - Phase 1</a:t>
            </a:r>
            <a:endParaRPr sz="3800"/>
          </a:p>
        </p:txBody>
      </p:sp>
      <p:sp>
        <p:nvSpPr>
          <p:cNvPr id="55" name="Google Shape;55;p13"/>
          <p:cNvSpPr txBox="1">
            <a:spLocks noGrp="1"/>
          </p:cNvSpPr>
          <p:nvPr>
            <p:ph type="subTitle" idx="1"/>
          </p:nvPr>
        </p:nvSpPr>
        <p:spPr>
          <a:xfrm>
            <a:off x="311700" y="1355001"/>
            <a:ext cx="8520600" cy="792600"/>
          </a:xfrm>
          <a:prstGeom prst="rect">
            <a:avLst/>
          </a:prstGeom>
        </p:spPr>
        <p:txBody>
          <a:bodyPr spcFirstLastPara="1" wrap="square" lIns="91425" tIns="91425" rIns="91425" bIns="91425" anchor="t" anchorCtr="0">
            <a:normAutofit/>
          </a:bodyPr>
          <a:lstStyle/>
          <a:p>
            <a:pPr marL="0" indent="0"/>
            <a:r>
              <a:rPr lang="en-US" sz="2800" b="1" dirty="0">
                <a:solidFill>
                  <a:schemeClr val="tx1">
                    <a:lumMod val="95000"/>
                    <a:lumOff val="5000"/>
                  </a:schemeClr>
                </a:solidFill>
              </a:rPr>
              <a:t>India Crime Insight</a:t>
            </a:r>
          </a:p>
        </p:txBody>
      </p:sp>
      <p:sp>
        <p:nvSpPr>
          <p:cNvPr id="56" name="Google Shape;56;p13"/>
          <p:cNvSpPr txBox="1"/>
          <p:nvPr/>
        </p:nvSpPr>
        <p:spPr>
          <a:xfrm>
            <a:off x="264725" y="2799575"/>
            <a:ext cx="4979100" cy="15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Team Members (Name with Roll.No.):</a:t>
            </a:r>
            <a:endParaRPr sz="1800" dirty="0">
              <a:solidFill>
                <a:schemeClr val="dk2"/>
              </a:solidFill>
            </a:endParaRPr>
          </a:p>
          <a:p>
            <a:pPr marL="457200" lvl="0" indent="-342900" algn="l" rtl="0">
              <a:spcBef>
                <a:spcPts val="0"/>
              </a:spcBef>
              <a:spcAft>
                <a:spcPts val="0"/>
              </a:spcAft>
              <a:buClr>
                <a:schemeClr val="dk2"/>
              </a:buClr>
              <a:buSzPts val="1800"/>
              <a:buAutoNum type="arabicPeriod"/>
            </a:pPr>
            <a:r>
              <a:rPr lang="en" sz="1800" dirty="0">
                <a:solidFill>
                  <a:schemeClr val="dk2"/>
                </a:solidFill>
              </a:rPr>
              <a:t>Arpit Nayak(22BDS006)</a:t>
            </a:r>
            <a:endParaRPr sz="1800" dirty="0">
              <a:solidFill>
                <a:schemeClr val="dk2"/>
              </a:solidFill>
            </a:endParaRPr>
          </a:p>
          <a:p>
            <a:pPr marL="457200" lvl="0" indent="-342900" algn="l" rtl="0">
              <a:spcBef>
                <a:spcPts val="0"/>
              </a:spcBef>
              <a:spcAft>
                <a:spcPts val="0"/>
              </a:spcAft>
              <a:buClr>
                <a:schemeClr val="dk2"/>
              </a:buClr>
              <a:buSzPts val="1800"/>
              <a:buAutoNum type="arabicPeriod"/>
            </a:pPr>
            <a:r>
              <a:rPr lang="en" sz="1800" dirty="0">
                <a:solidFill>
                  <a:schemeClr val="dk2"/>
                </a:solidFill>
              </a:rPr>
              <a:t>Ajay Rajput(22BDS049)</a:t>
            </a:r>
          </a:p>
          <a:p>
            <a:pPr marL="457200" lvl="0" indent="-342900" algn="l" rtl="0">
              <a:spcBef>
                <a:spcPts val="0"/>
              </a:spcBef>
              <a:spcAft>
                <a:spcPts val="0"/>
              </a:spcAft>
              <a:buClr>
                <a:schemeClr val="dk2"/>
              </a:buClr>
              <a:buSzPts val="1800"/>
              <a:buAutoNum type="arabicPeriod"/>
            </a:pPr>
            <a:r>
              <a:rPr lang="en" sz="1800" dirty="0">
                <a:solidFill>
                  <a:schemeClr val="dk2"/>
                </a:solidFill>
              </a:rPr>
              <a:t>Viraj Surana(22BDS064)</a:t>
            </a:r>
          </a:p>
          <a:p>
            <a:pPr marL="457200" lvl="0" indent="-342900" algn="l" rtl="0">
              <a:spcBef>
                <a:spcPts val="0"/>
              </a:spcBef>
              <a:spcAft>
                <a:spcPts val="0"/>
              </a:spcAft>
              <a:buClr>
                <a:schemeClr val="dk2"/>
              </a:buClr>
              <a:buSzPts val="1800"/>
              <a:buAutoNum type="arabicPeriod"/>
            </a:pPr>
            <a:r>
              <a:rPr lang="en" sz="1800" dirty="0">
                <a:solidFill>
                  <a:schemeClr val="dk2"/>
                </a:solidFill>
              </a:rPr>
              <a:t>Ganesh Bhabad(22BDS067)  </a:t>
            </a:r>
          </a:p>
          <a:p>
            <a:pPr marL="114300" lvl="0" algn="l" rtl="0">
              <a:spcBef>
                <a:spcPts val="0"/>
              </a:spcBef>
              <a:spcAft>
                <a:spcPts val="0"/>
              </a:spcAft>
              <a:buClr>
                <a:schemeClr val="dk2"/>
              </a:buClr>
              <a:buSzPts val="1800"/>
            </a:pPr>
            <a:endParaRPr lang="en-US" sz="1800" dirty="0">
              <a:solidFill>
                <a:schemeClr val="dk2"/>
              </a:solidFill>
            </a:endParaRPr>
          </a:p>
        </p:txBody>
      </p:sp>
      <p:sp>
        <p:nvSpPr>
          <p:cNvPr id="57" name="Google Shape;57;p13"/>
          <p:cNvSpPr txBox="1"/>
          <p:nvPr/>
        </p:nvSpPr>
        <p:spPr>
          <a:xfrm>
            <a:off x="295925" y="4737174"/>
            <a:ext cx="8349300" cy="406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Github Repo Link: </a:t>
            </a:r>
            <a:endParaRPr sz="1800">
              <a:solidFill>
                <a:schemeClr val="dk2"/>
              </a:solidFill>
            </a:endParaRPr>
          </a:p>
        </p:txBody>
      </p:sp>
      <p:pic>
        <p:nvPicPr>
          <p:cNvPr id="58" name="Google Shape;58;p13"/>
          <p:cNvPicPr preferRelativeResize="0"/>
          <p:nvPr/>
        </p:nvPicPr>
        <p:blipFill>
          <a:blip r:embed="rId3">
            <a:alphaModFix/>
          </a:blip>
          <a:stretch>
            <a:fillRect/>
          </a:stretch>
        </p:blipFill>
        <p:spPr>
          <a:xfrm>
            <a:off x="311700" y="173975"/>
            <a:ext cx="1270599" cy="1270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 of the Project</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Dataset / Feature description: </a:t>
            </a:r>
            <a:r>
              <a:rPr lang="en-US" sz="1200" dirty="0">
                <a:solidFill>
                  <a:schemeClr val="bg2">
                    <a:lumMod val="50000"/>
                  </a:schemeClr>
                </a:solidFill>
              </a:rPr>
              <a:t>The dataset contains crime statistics for various states and districts in India, with columns such as 'States/UTs', 'District', 'Year', and various crime categories like 'Murder', 'Rape', 'Kidnapping &amp; Abduction', and 'Theft'. Each row represents data for a specific district and year, detailing the number of incidents for different types of crimes. The dataset includes 91 columns, covering a wide range of criminal offenses, allowing for comprehensive analysis of crime patterns and trends across different regions.</a:t>
            </a:r>
          </a:p>
          <a:p>
            <a:pPr marL="457200" lvl="0" indent="-342900" algn="l" rtl="0">
              <a:spcBef>
                <a:spcPts val="1000"/>
              </a:spcBef>
              <a:spcAft>
                <a:spcPts val="0"/>
              </a:spcAft>
              <a:buSzPts val="1800"/>
              <a:buChar char="●"/>
            </a:pPr>
            <a:r>
              <a:rPr lang="en-US" dirty="0"/>
              <a:t>Project’s Scope/ Deliverables:</a:t>
            </a:r>
            <a:r>
              <a:rPr lang="en-US" sz="1200" dirty="0"/>
              <a:t> </a:t>
            </a:r>
            <a:r>
              <a:rPr lang="en-US" sz="1200" dirty="0">
                <a:solidFill>
                  <a:schemeClr val="bg2">
                    <a:lumMod val="50000"/>
                  </a:schemeClr>
                </a:solidFill>
              </a:rPr>
              <a:t>Key deliverables include an interactive dashboard with maps highlighting crime hotspots, filters to view specific crime types, and tools for analyzing crime trends over time, providing insights into crime patterns and aiding in decision-making for law enforcement and policy planning.</a:t>
            </a:r>
          </a:p>
          <a:p>
            <a:pPr marL="457200" lvl="0" indent="-342900" algn="l" rtl="0">
              <a:spcBef>
                <a:spcPts val="1000"/>
              </a:spcBef>
              <a:spcAft>
                <a:spcPts val="1000"/>
              </a:spcAft>
              <a:buSzPts val="1800"/>
              <a:buChar char="●"/>
            </a:pPr>
            <a:r>
              <a:rPr lang="en" dirty="0"/>
              <a:t>Tools and Technologies used: </a:t>
            </a:r>
            <a:r>
              <a:rPr lang="en" dirty="0">
                <a:solidFill>
                  <a:schemeClr val="bg2">
                    <a:lumMod val="50000"/>
                  </a:schemeClr>
                </a:solidFill>
              </a:rPr>
              <a:t>Power BI,Kotlin,Android Studio,Python,Google Colab</a:t>
            </a:r>
            <a:endParaRPr dirty="0">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Progress Achieved (Phase 1)</a:t>
            </a:r>
            <a:endParaRPr dirty="0"/>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Highlight key milestones and tasks completed. (Include %of work completed)</a:t>
            </a:r>
          </a:p>
          <a:p>
            <a:pPr marL="114300" lvl="0" indent="0" algn="l" rtl="0">
              <a:spcBef>
                <a:spcPts val="0"/>
              </a:spcBef>
              <a:spcAft>
                <a:spcPts val="0"/>
              </a:spcAft>
              <a:buSzPts val="1800"/>
              <a:buNone/>
            </a:pPr>
            <a:r>
              <a:rPr lang="en-US" sz="1200" dirty="0">
                <a:solidFill>
                  <a:schemeClr val="bg2">
                    <a:lumMod val="50000"/>
                  </a:schemeClr>
                </a:solidFill>
              </a:rPr>
              <a:t>So far, the project on developing the Crime Data Visualization App has made significant progress. We have successfully cleaned and pre-processed the dataset, which has set the stage for visualizing crime statistics. Some of the initial graphs are ready, providing valuable insights into crime patterns. Additionally, the login page of the app is complete, marking an essential milestone. Overall, we have accomplished around 30% of the work, with data preparation and UI development well underway.</a:t>
            </a:r>
            <a:endParaRPr sz="1200" dirty="0">
              <a:solidFill>
                <a:schemeClr val="bg2">
                  <a:lumMod val="50000"/>
                </a:schemeClr>
              </a:solidFill>
            </a:endParaRPr>
          </a:p>
          <a:p>
            <a:pPr marL="457200" lvl="0" indent="-342900" algn="l" rtl="0">
              <a:spcBef>
                <a:spcPts val="1000"/>
              </a:spcBef>
              <a:spcAft>
                <a:spcPts val="0"/>
              </a:spcAft>
              <a:buSzPts val="1800"/>
              <a:buChar char="●"/>
            </a:pPr>
            <a:r>
              <a:rPr lang="en" dirty="0"/>
              <a:t>Discuss challenges faced and solutions implemented.</a:t>
            </a:r>
          </a:p>
          <a:p>
            <a:pPr marL="114300" lvl="0" indent="0" algn="l" rtl="0">
              <a:spcBef>
                <a:spcPts val="1000"/>
              </a:spcBef>
              <a:spcAft>
                <a:spcPts val="0"/>
              </a:spcAft>
              <a:buSzPts val="1800"/>
              <a:buNone/>
            </a:pPr>
            <a:r>
              <a:rPr lang="en-US" sz="1200" dirty="0">
                <a:solidFill>
                  <a:schemeClr val="bg2">
                    <a:lumMod val="50000"/>
                  </a:schemeClr>
                </a:solidFill>
              </a:rPr>
              <a:t>During the development of the Crime Data Visualization App, we faced challenges with ensuring accurate and timely data integration and designing intuitive visualizations. To address these issues, we implemented robust data validation processes and leveraged advanced visualization libraries to enhance clarity and interactivity. </a:t>
            </a:r>
            <a:endParaRPr sz="1200" dirty="0">
              <a:solidFill>
                <a:schemeClr val="bg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Progress Achieved (Phase 1)</a:t>
            </a:r>
            <a:endParaRPr dirty="0"/>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SzPts val="1800"/>
              <a:buChar char="●"/>
            </a:pPr>
            <a:r>
              <a:rPr lang="en" dirty="0"/>
              <a:t>Include screenshots of any results, features, or functionalities achieved so far.</a:t>
            </a:r>
          </a:p>
          <a:p>
            <a:pPr marL="114300" lvl="0" indent="0" algn="l" rtl="0">
              <a:spcBef>
                <a:spcPts val="1000"/>
              </a:spcBef>
              <a:spcAft>
                <a:spcPts val="1000"/>
              </a:spcAft>
              <a:buSzPts val="1800"/>
              <a:buNone/>
            </a:pPr>
            <a:r>
              <a:rPr lang="en" dirty="0"/>
              <a:t>Screenshot of our app’s login page:</a:t>
            </a:r>
          </a:p>
          <a:p>
            <a:pPr marL="114300" lvl="0" indent="0" algn="l" rtl="0">
              <a:spcBef>
                <a:spcPts val="1000"/>
              </a:spcBef>
              <a:spcAft>
                <a:spcPts val="1000"/>
              </a:spcAft>
              <a:buSzPts val="1800"/>
              <a:buNone/>
            </a:pPr>
            <a:endParaRPr lang="en" dirty="0"/>
          </a:p>
          <a:p>
            <a:pPr marL="114300" lvl="0" indent="0" algn="l" rtl="0">
              <a:spcBef>
                <a:spcPts val="1000"/>
              </a:spcBef>
              <a:spcAft>
                <a:spcPts val="1000"/>
              </a:spcAft>
              <a:buSzPts val="1800"/>
              <a:buNone/>
            </a:pPr>
            <a:endParaRPr dirty="0"/>
          </a:p>
        </p:txBody>
      </p:sp>
      <p:pic>
        <p:nvPicPr>
          <p:cNvPr id="5" name="Picture 4">
            <a:extLst>
              <a:ext uri="{FF2B5EF4-FFF2-40B4-BE49-F238E27FC236}">
                <a16:creationId xmlns:a16="http://schemas.microsoft.com/office/drawing/2014/main" id="{C4489746-8558-3B70-560C-F143F12FC73A}"/>
              </a:ext>
            </a:extLst>
          </p:cNvPr>
          <p:cNvPicPr>
            <a:picLocks noChangeAspect="1"/>
          </p:cNvPicPr>
          <p:nvPr/>
        </p:nvPicPr>
        <p:blipFill>
          <a:blip r:embed="rId3"/>
          <a:stretch>
            <a:fillRect/>
          </a:stretch>
        </p:blipFill>
        <p:spPr>
          <a:xfrm>
            <a:off x="4274634" y="1760868"/>
            <a:ext cx="3828586" cy="4015464"/>
          </a:xfrm>
          <a:prstGeom prst="rect">
            <a:avLst/>
          </a:prstGeom>
        </p:spPr>
      </p:pic>
    </p:spTree>
    <p:extLst>
      <p:ext uri="{BB962C8B-B14F-4D97-AF65-F5344CB8AC3E}">
        <p14:creationId xmlns:p14="http://schemas.microsoft.com/office/powerpoint/2010/main" val="369944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Plan for Next Phase</a:t>
            </a:r>
            <a:endParaRPr dirty="0"/>
          </a:p>
        </p:txBody>
      </p:sp>
      <p:sp>
        <p:nvSpPr>
          <p:cNvPr id="76" name="Google Shape;76;p16"/>
          <p:cNvSpPr txBox="1">
            <a:spLocks noGrp="1"/>
          </p:cNvSpPr>
          <p:nvPr>
            <p:ph type="body" idx="1"/>
          </p:nvPr>
        </p:nvSpPr>
        <p:spPr>
          <a:xfrm>
            <a:off x="311700" y="636724"/>
            <a:ext cx="8520600" cy="4270555"/>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t>Outline the plan for the next phase of the project.</a:t>
            </a:r>
          </a:p>
          <a:p>
            <a:pPr marL="114300" lvl="0" indent="0" algn="l" rtl="0">
              <a:spcBef>
                <a:spcPts val="0"/>
              </a:spcBef>
              <a:spcAft>
                <a:spcPts val="0"/>
              </a:spcAft>
              <a:buSzPts val="1800"/>
              <a:buNone/>
            </a:pPr>
            <a:r>
              <a:rPr lang="en-US" sz="1200" dirty="0">
                <a:solidFill>
                  <a:schemeClr val="tx1">
                    <a:lumMod val="95000"/>
                    <a:lumOff val="5000"/>
                  </a:schemeClr>
                </a:solidFill>
              </a:rPr>
              <a:t>In the next phase of the project, we will focus on integrating the interactive features into the app. Firstly, we will start by developing the main dashboard where users can interact with crime maps to view hotspots by district and state. Secondly, we will implement crime type filters to allow users to narrow down the data based on specific crime categories. Additionally, we will incorporate trend analysis graphs to showcase crime trends over time. Finally, we will ensure that these components are seamlessly integrated and provide a smooth user experience, and we will test these features thoroughly to identify and fix any issues before moving on to the final design and deployment stages.</a:t>
            </a:r>
            <a:endParaRPr sz="1200" dirty="0">
              <a:solidFill>
                <a:schemeClr val="tx1">
                  <a:lumMod val="95000"/>
                  <a:lumOff val="5000"/>
                </a:schemeClr>
              </a:solidFill>
            </a:endParaRPr>
          </a:p>
          <a:p>
            <a:pPr marL="457200" lvl="0" indent="-342900" algn="l" rtl="0">
              <a:spcBef>
                <a:spcPts val="1000"/>
              </a:spcBef>
              <a:spcAft>
                <a:spcPts val="1000"/>
              </a:spcAft>
              <a:buSzPts val="1800"/>
              <a:buChar char="●"/>
            </a:pPr>
            <a:r>
              <a:rPr lang="en" dirty="0"/>
              <a:t>Mention the timeline and milestones to be achieved</a:t>
            </a:r>
          </a:p>
          <a:p>
            <a:pPr marL="114300" indent="0">
              <a:spcBef>
                <a:spcPts val="1000"/>
              </a:spcBef>
              <a:spcAft>
                <a:spcPts val="1000"/>
              </a:spcAft>
              <a:buNone/>
            </a:pPr>
            <a:r>
              <a:rPr lang="en-US" sz="1600" b="1" dirty="0">
                <a:solidFill>
                  <a:schemeClr val="tx1">
                    <a:lumMod val="95000"/>
                    <a:lumOff val="5000"/>
                  </a:schemeClr>
                </a:solidFill>
              </a:rPr>
              <a:t>1) Week 1: Setup and Initial Development</a:t>
            </a:r>
          </a:p>
          <a:p>
            <a:pPr marL="114300" lvl="0" indent="0" algn="l" rtl="0">
              <a:spcBef>
                <a:spcPts val="1000"/>
              </a:spcBef>
              <a:spcAft>
                <a:spcPts val="1000"/>
              </a:spcAft>
              <a:buSzPts val="1800"/>
              <a:buNone/>
            </a:pPr>
            <a:r>
              <a:rPr lang="en-US" sz="1600" i="1" dirty="0">
                <a:solidFill>
                  <a:schemeClr val="tx2">
                    <a:lumMod val="10000"/>
                  </a:schemeClr>
                </a:solidFill>
              </a:rPr>
              <a:t>Milestone 1:- Data Integration and Backend Setup: </a:t>
            </a:r>
          </a:p>
          <a:p>
            <a:pPr marL="285750" indent="-28575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300" b="0" i="0" u="none" strike="noStrike" cap="none" normalizeH="0" baseline="0" dirty="0">
                <a:ln>
                  <a:noFill/>
                </a:ln>
                <a:solidFill>
                  <a:schemeClr val="tx2">
                    <a:lumMod val="10000"/>
                  </a:schemeClr>
                </a:solidFill>
                <a:effectLst/>
                <a:latin typeface="Arial" panose="020B0604020202020204" pitchFamily="34" charset="0"/>
              </a:rPr>
              <a:t>  Integrating the cleaned and preprocessed dataset into the app. </a:t>
            </a:r>
          </a:p>
          <a:p>
            <a:pPr marL="285750" indent="-28575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300" b="0" i="0" u="none" strike="noStrike" cap="none" normalizeH="0" baseline="0" dirty="0">
                <a:ln>
                  <a:noFill/>
                </a:ln>
                <a:solidFill>
                  <a:schemeClr val="tx2">
                    <a:lumMod val="10000"/>
                  </a:schemeClr>
                </a:solidFill>
                <a:effectLst/>
                <a:latin typeface="Arial" panose="020B0604020202020204" pitchFamily="34" charset="0"/>
              </a:rPr>
              <a:t>  Setting up the backend infrastructure (e.g., database connections, API endpoints) to handle data queries and updates. </a:t>
            </a:r>
          </a:p>
          <a:p>
            <a:pPr marL="0" indent="0" eaLnBrk="0" fontAlgn="base" hangingPunct="0">
              <a:lnSpc>
                <a:spcPct val="100000"/>
              </a:lnSpc>
              <a:spcBef>
                <a:spcPct val="0"/>
              </a:spcBef>
              <a:spcAft>
                <a:spcPct val="0"/>
              </a:spcAft>
              <a:buClrTx/>
              <a:buSzTx/>
              <a:buNone/>
            </a:pPr>
            <a:endParaRPr kumimoji="0" lang="en-US" altLang="en-US" sz="1200" b="0" i="0" u="none" strike="noStrike" cap="none" normalizeH="0" baseline="0" dirty="0">
              <a:ln>
                <a:noFill/>
              </a:ln>
              <a:solidFill>
                <a:schemeClr val="tx2">
                  <a:lumMod val="10000"/>
                </a:schemeClr>
              </a:solidFill>
              <a:effectLst/>
              <a:latin typeface="Arial" panose="020B0604020202020204" pitchFamily="34" charset="0"/>
            </a:endParaRPr>
          </a:p>
          <a:p>
            <a:pPr marL="114300" indent="0">
              <a:buNone/>
            </a:pPr>
            <a:r>
              <a:rPr lang="en-US" sz="1600" i="1" dirty="0">
                <a:solidFill>
                  <a:schemeClr val="tx2">
                    <a:lumMod val="10000"/>
                  </a:schemeClr>
                </a:solidFill>
              </a:rPr>
              <a:t>Milestone 2: Interactive Maps Implementation</a:t>
            </a:r>
          </a:p>
          <a:p>
            <a:pPr marL="114300" indent="0">
              <a:buNone/>
            </a:pPr>
            <a:endParaRPr lang="en-US" sz="1600" i="1" dirty="0">
              <a:solidFill>
                <a:schemeClr val="tx2">
                  <a:lumMod val="10000"/>
                </a:schemeClr>
              </a:solidFill>
            </a:endParaRPr>
          </a:p>
          <a:p>
            <a:pPr>
              <a:buFont typeface="Wingdings" panose="05000000000000000000" pitchFamily="2" charset="2"/>
              <a:buChar char="Ø"/>
            </a:pPr>
            <a:r>
              <a:rPr lang="en-US" sz="1300" dirty="0">
                <a:solidFill>
                  <a:schemeClr val="tx2">
                    <a:lumMod val="10000"/>
                  </a:schemeClr>
                </a:solidFill>
              </a:rPr>
              <a:t>Developing and integrating interactive maps to display crime hotspots.</a:t>
            </a:r>
          </a:p>
          <a:p>
            <a:pPr>
              <a:buFont typeface="Wingdings" panose="05000000000000000000" pitchFamily="2" charset="2"/>
              <a:buChar char="Ø"/>
            </a:pPr>
            <a:r>
              <a:rPr lang="en-US" sz="1300" dirty="0">
                <a:solidFill>
                  <a:schemeClr val="tx2">
                    <a:lumMod val="10000"/>
                  </a:schemeClr>
                </a:solidFill>
              </a:rPr>
              <a:t>Ensuring that the maps are interactive and responsive, with features such as zooming and panning.</a:t>
            </a:r>
          </a:p>
          <a:p>
            <a:pPr marL="114300" lvl="0" indent="0" algn="l" rtl="0">
              <a:spcBef>
                <a:spcPts val="1000"/>
              </a:spcBef>
              <a:spcAft>
                <a:spcPts val="1000"/>
              </a:spcAft>
              <a:buSzPts val="1800"/>
              <a:buNone/>
            </a:pPr>
            <a:endParaRPr lang="en-US" dirty="0"/>
          </a:p>
          <a:p>
            <a:pPr marL="114300" lvl="0" indent="0" algn="l" rtl="0">
              <a:spcBef>
                <a:spcPts val="1000"/>
              </a:spcBef>
              <a:spcAft>
                <a:spcPts val="1000"/>
              </a:spcAft>
              <a:buSzPts val="1800"/>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6"/>
          <p:cNvSpPr txBox="1">
            <a:spLocks noGrp="1"/>
          </p:cNvSpPr>
          <p:nvPr>
            <p:ph type="body" idx="1"/>
          </p:nvPr>
        </p:nvSpPr>
        <p:spPr>
          <a:xfrm>
            <a:off x="215057" y="63000"/>
            <a:ext cx="8520600" cy="4461541"/>
          </a:xfrm>
          <a:prstGeom prst="rect">
            <a:avLst/>
          </a:prstGeom>
        </p:spPr>
        <p:txBody>
          <a:bodyPr spcFirstLastPara="1" wrap="square" lIns="91425" tIns="91425" rIns="91425" bIns="91425" anchor="t" anchorCtr="0">
            <a:normAutofit lnSpcReduction="10000"/>
          </a:bodyPr>
          <a:lstStyle/>
          <a:p>
            <a:pPr marL="114300" lvl="0" indent="0" algn="l" rtl="0">
              <a:spcBef>
                <a:spcPts val="1000"/>
              </a:spcBef>
              <a:spcAft>
                <a:spcPts val="1000"/>
              </a:spcAft>
              <a:buSzPts val="1800"/>
              <a:buNone/>
            </a:pPr>
            <a:r>
              <a:rPr lang="en-US" sz="1500" b="1" dirty="0">
                <a:solidFill>
                  <a:schemeClr val="tx1">
                    <a:lumMod val="95000"/>
                    <a:lumOff val="5000"/>
                  </a:schemeClr>
                </a:solidFill>
              </a:rPr>
              <a:t>2) Week 2: Feature Development and Design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1" u="none" strike="noStrike" cap="none" normalizeH="0" baseline="0" dirty="0">
                <a:ln>
                  <a:noFill/>
                </a:ln>
                <a:solidFill>
                  <a:schemeClr val="tx2">
                    <a:lumMod val="10000"/>
                  </a:schemeClr>
                </a:solidFill>
                <a:effectLst/>
                <a:latin typeface="Arial" panose="020B0604020202020204" pitchFamily="34" charset="0"/>
              </a:rPr>
              <a:t>  </a:t>
            </a:r>
            <a:r>
              <a:rPr kumimoji="0" lang="en-US" altLang="en-US" sz="1500" i="1" u="none" strike="noStrike" cap="none" normalizeH="0" baseline="0" dirty="0">
                <a:ln>
                  <a:noFill/>
                </a:ln>
                <a:solidFill>
                  <a:schemeClr val="tx2">
                    <a:lumMod val="10000"/>
                  </a:schemeClr>
                </a:solidFill>
                <a:effectLst/>
                <a:latin typeface="Arial" panose="020B0604020202020204" pitchFamily="34" charset="0"/>
              </a:rPr>
              <a:t>Milestone 3: Crime Type Filters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i="1" u="none" strike="noStrike" cap="none" normalizeH="0" baseline="0" dirty="0">
              <a:ln>
                <a:noFill/>
              </a:ln>
              <a:solidFill>
                <a:schemeClr val="tx2">
                  <a:lumMod val="10000"/>
                </a:schemeClr>
              </a:solidFill>
              <a:effectLst/>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200" b="0" i="0" u="none" strike="noStrike" cap="none" normalizeH="0" baseline="0" dirty="0">
                <a:ln>
                  <a:noFill/>
                </a:ln>
                <a:solidFill>
                  <a:schemeClr val="tx2">
                    <a:lumMod val="10000"/>
                  </a:schemeClr>
                </a:solidFill>
                <a:effectLst/>
                <a:latin typeface="Arial" panose="020B0604020202020204" pitchFamily="34" charset="0"/>
              </a:rPr>
              <a:t> Implementing filter options for different types of crime.</a:t>
            </a:r>
          </a:p>
          <a:p>
            <a:pPr marL="171450" indent="-17145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200" b="0" i="0" u="none" strike="noStrike" cap="none" normalizeH="0" baseline="0" dirty="0">
                <a:ln>
                  <a:noFill/>
                </a:ln>
                <a:solidFill>
                  <a:schemeClr val="tx2">
                    <a:lumMod val="10000"/>
                  </a:schemeClr>
                </a:solidFill>
                <a:effectLst/>
                <a:latin typeface="Arial" panose="020B0604020202020204" pitchFamily="34" charset="0"/>
              </a:rPr>
              <a:t> Allowing users to select and view specific crime categories on the maps and graphs.</a:t>
            </a:r>
          </a:p>
          <a:p>
            <a:pPr marL="114300" lvl="0" indent="0" algn="l" rtl="0">
              <a:spcBef>
                <a:spcPts val="1000"/>
              </a:spcBef>
              <a:spcAft>
                <a:spcPts val="1000"/>
              </a:spcAft>
              <a:buSzPts val="1800"/>
              <a:buNone/>
            </a:pPr>
            <a:r>
              <a:rPr lang="en-US" sz="1500" i="1" dirty="0">
                <a:solidFill>
                  <a:schemeClr val="tx2">
                    <a:lumMod val="10000"/>
                  </a:schemeClr>
                </a:solidFill>
              </a:rPr>
              <a:t>Milestone 4: Trend Analysis Graphs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2">
                    <a:lumMod val="10000"/>
                  </a:schemeClr>
                </a:solidFill>
                <a:effectLst/>
                <a:latin typeface="Arial" panose="020B0604020202020204" pitchFamily="34" charset="0"/>
              </a:rPr>
              <a:t>Creating graphs to show crime trends over time.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2">
                    <a:lumMod val="10000"/>
                  </a:schemeClr>
                </a:solidFill>
                <a:effectLst/>
                <a:latin typeface="Arial" panose="020B0604020202020204" pitchFamily="34" charset="0"/>
              </a:rPr>
              <a:t>Ensuring that graphs are interactive and updated based on user-selected filters or map regions.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200" dirty="0">
              <a:solidFill>
                <a:schemeClr val="tx2">
                  <a:lumMod val="10000"/>
                </a:schemeClr>
              </a:solidFill>
              <a:latin typeface="Arial" panose="020B0604020202020204" pitchFamily="34" charset="0"/>
            </a:endParaRPr>
          </a:p>
          <a:p>
            <a:pPr marL="0" indent="0" eaLnBrk="0" fontAlgn="base" hangingPunct="0">
              <a:lnSpc>
                <a:spcPct val="100000"/>
              </a:lnSpc>
              <a:spcBef>
                <a:spcPct val="0"/>
              </a:spcBef>
              <a:spcAft>
                <a:spcPct val="0"/>
              </a:spcAft>
              <a:buClrTx/>
              <a:buSzTx/>
              <a:buNone/>
            </a:pPr>
            <a:r>
              <a:rPr lang="en-US" sz="1500" b="1" dirty="0">
                <a:solidFill>
                  <a:schemeClr val="tx1">
                    <a:lumMod val="95000"/>
                    <a:lumOff val="5000"/>
                  </a:schemeClr>
                </a:solidFill>
              </a:rPr>
              <a:t> 3) Week 3:</a:t>
            </a:r>
            <a:r>
              <a:rPr lang="en-US" sz="1500" b="1" dirty="0">
                <a:solidFill>
                  <a:schemeClr val="tx2">
                    <a:lumMod val="10000"/>
                  </a:schemeClr>
                </a:solidFill>
              </a:rPr>
              <a:t>User Interface and Experience Enhancement</a:t>
            </a:r>
            <a:endParaRPr kumimoji="0" lang="en-US" altLang="en-US" sz="1500" b="1" i="0" u="none" strike="noStrike" cap="none" normalizeH="0" baseline="0" dirty="0">
              <a:ln>
                <a:noFill/>
              </a:ln>
              <a:solidFill>
                <a:schemeClr val="tx2">
                  <a:lumMod val="10000"/>
                </a:schemeClr>
              </a:solidFill>
              <a:effectLst/>
              <a:latin typeface="Arial" panose="020B0604020202020204" pitchFamily="34" charset="0"/>
            </a:endParaRPr>
          </a:p>
          <a:p>
            <a:pPr marL="114300" lvl="0" indent="0" algn="l" rtl="0">
              <a:spcBef>
                <a:spcPts val="1000"/>
              </a:spcBef>
              <a:spcAft>
                <a:spcPts val="1000"/>
              </a:spcAft>
              <a:buSzPts val="1800"/>
              <a:buNone/>
            </a:pPr>
            <a:r>
              <a:rPr lang="en-US" sz="1500" i="1" dirty="0">
                <a:solidFill>
                  <a:schemeClr val="bg2">
                    <a:lumMod val="50000"/>
                  </a:schemeClr>
                </a:solidFill>
              </a:rPr>
              <a:t>Milestone 5: UI/UX Design Improvement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bg2">
                    <a:lumMod val="50000"/>
                  </a:schemeClr>
                </a:solidFill>
                <a:effectLst/>
                <a:latin typeface="Arial" panose="020B0604020202020204" pitchFamily="34" charset="0"/>
              </a:rPr>
              <a:t>Enhancing the user interface for better usability and aesthetics.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bg2">
                    <a:lumMod val="50000"/>
                  </a:schemeClr>
                </a:solidFill>
                <a:effectLst/>
                <a:latin typeface="Arial" panose="020B0604020202020204" pitchFamily="34" charset="0"/>
              </a:rPr>
              <a:t>Ensuring that interactive elements are intuitive and the app is user-friendly. </a:t>
            </a:r>
          </a:p>
          <a:p>
            <a:pPr marL="114300" lvl="0" indent="0" algn="l" rtl="0">
              <a:spcBef>
                <a:spcPts val="1000"/>
              </a:spcBef>
              <a:spcAft>
                <a:spcPts val="1000"/>
              </a:spcAft>
              <a:buSzPts val="1800"/>
              <a:buNone/>
            </a:pPr>
            <a:r>
              <a:rPr lang="en-US" sz="1500" i="1" dirty="0">
                <a:solidFill>
                  <a:schemeClr val="bg2">
                    <a:lumMod val="50000"/>
                  </a:schemeClr>
                </a:solidFill>
              </a:rPr>
              <a:t>Milestone 6: Integration of Login Functionality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bg2">
                    <a:lumMod val="50000"/>
                  </a:schemeClr>
                </a:solidFill>
                <a:effectLst/>
                <a:latin typeface="Arial" panose="020B0604020202020204" pitchFamily="34" charset="0"/>
              </a:rPr>
              <a:t>Finalizing and test the login page.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bg2">
                    <a:lumMod val="50000"/>
                  </a:schemeClr>
                </a:solidFill>
                <a:effectLst/>
                <a:latin typeface="Arial" panose="020B0604020202020204" pitchFamily="34" charset="0"/>
              </a:rPr>
              <a:t>Ensuring secure authentication and session management. </a:t>
            </a:r>
          </a:p>
          <a:p>
            <a:pPr marL="114300" lvl="0" indent="0" algn="l" rtl="0">
              <a:spcBef>
                <a:spcPts val="1000"/>
              </a:spcBef>
              <a:spcAft>
                <a:spcPts val="1000"/>
              </a:spcAft>
              <a:buSzPts val="1800"/>
              <a:buNone/>
            </a:pPr>
            <a:endParaRPr lang="en-US" sz="1500" i="1" dirty="0">
              <a:solidFill>
                <a:schemeClr val="bg2">
                  <a:lumMod val="50000"/>
                </a:schemeClr>
              </a:solidFill>
            </a:endParaRPr>
          </a:p>
          <a:p>
            <a:pPr marL="114300" lvl="0" indent="0" algn="l" rtl="0">
              <a:spcBef>
                <a:spcPts val="1000"/>
              </a:spcBef>
              <a:spcAft>
                <a:spcPts val="1000"/>
              </a:spcAft>
              <a:buSzPts val="1800"/>
              <a:buNone/>
            </a:pPr>
            <a:endParaRPr lang="en-US" sz="1500" i="1" dirty="0">
              <a:solidFill>
                <a:schemeClr val="bg2">
                  <a:lumMod val="50000"/>
                </a:schemeClr>
              </a:solidFill>
            </a:endParaRPr>
          </a:p>
          <a:p>
            <a:pPr marL="114300" lvl="0" indent="0" algn="l" rtl="0">
              <a:spcBef>
                <a:spcPts val="1000"/>
              </a:spcBef>
              <a:spcAft>
                <a:spcPts val="1000"/>
              </a:spcAft>
              <a:buSzPts val="1800"/>
              <a:buNone/>
            </a:pPr>
            <a:endParaRPr lang="en-US" sz="1500" i="1" dirty="0">
              <a:solidFill>
                <a:schemeClr val="bg2">
                  <a:lumMod val="50000"/>
                </a:schemeClr>
              </a:solidFill>
            </a:endParaRPr>
          </a:p>
          <a:p>
            <a:pPr marL="114300" lvl="0" indent="0" algn="l" rtl="0">
              <a:spcBef>
                <a:spcPts val="1000"/>
              </a:spcBef>
              <a:spcAft>
                <a:spcPts val="1000"/>
              </a:spcAft>
              <a:buSzPts val="1800"/>
              <a:buNone/>
            </a:pPr>
            <a:endParaRPr lang="en-US" sz="1500" i="1" dirty="0">
              <a:solidFill>
                <a:schemeClr val="tx2">
                  <a:lumMod val="10000"/>
                </a:schemeClr>
              </a:solidFill>
            </a:endParaRPr>
          </a:p>
          <a:p>
            <a:pPr marL="114300" lvl="0" indent="0" algn="l" rtl="0">
              <a:spcBef>
                <a:spcPts val="1000"/>
              </a:spcBef>
              <a:spcAft>
                <a:spcPts val="1000"/>
              </a:spcAft>
              <a:buSzPts val="1800"/>
              <a:buNone/>
            </a:pPr>
            <a:endParaRPr sz="1500" b="1" dirty="0">
              <a:solidFill>
                <a:schemeClr val="tx1">
                  <a:lumMod val="95000"/>
                  <a:lumOff val="5000"/>
                </a:schemeClr>
              </a:solidFill>
            </a:endParaRPr>
          </a:p>
        </p:txBody>
      </p:sp>
    </p:spTree>
    <p:extLst>
      <p:ext uri="{BB962C8B-B14F-4D97-AF65-F5344CB8AC3E}">
        <p14:creationId xmlns:p14="http://schemas.microsoft.com/office/powerpoint/2010/main" val="75048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6"/>
          <p:cNvSpPr txBox="1">
            <a:spLocks noGrp="1"/>
          </p:cNvSpPr>
          <p:nvPr>
            <p:ph type="body" idx="1"/>
          </p:nvPr>
        </p:nvSpPr>
        <p:spPr>
          <a:xfrm>
            <a:off x="215057" y="63000"/>
            <a:ext cx="8520600" cy="4461541"/>
          </a:xfrm>
          <a:prstGeom prst="rect">
            <a:avLst/>
          </a:prstGeom>
        </p:spPr>
        <p:txBody>
          <a:bodyPr spcFirstLastPara="1" wrap="square" lIns="91425" tIns="91425" rIns="91425" bIns="91425" anchor="t" anchorCtr="0">
            <a:normAutofit lnSpcReduction="10000"/>
          </a:bodyPr>
          <a:lstStyle/>
          <a:p>
            <a:pPr marL="114300" lvl="0" indent="0" algn="l" rtl="0">
              <a:spcBef>
                <a:spcPts val="1000"/>
              </a:spcBef>
              <a:spcAft>
                <a:spcPts val="1000"/>
              </a:spcAft>
              <a:buSzPts val="1800"/>
              <a:buNone/>
            </a:pPr>
            <a:r>
              <a:rPr lang="en-US" sz="1500" b="1" dirty="0">
                <a:solidFill>
                  <a:schemeClr val="tx1">
                    <a:lumMod val="95000"/>
                    <a:lumOff val="5000"/>
                  </a:schemeClr>
                </a:solidFill>
              </a:rPr>
              <a:t>4) </a:t>
            </a:r>
            <a:r>
              <a:rPr lang="en-US" sz="1500" b="1" dirty="0">
                <a:solidFill>
                  <a:schemeClr val="tx2">
                    <a:lumMod val="10000"/>
                  </a:schemeClr>
                </a:solidFill>
              </a:rPr>
              <a:t>Week 4:Testing and Optimization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1" u="none" strike="noStrike" cap="none" normalizeH="0" baseline="0" dirty="0">
                <a:ln>
                  <a:noFill/>
                </a:ln>
                <a:solidFill>
                  <a:schemeClr val="tx2">
                    <a:lumMod val="10000"/>
                  </a:schemeClr>
                </a:solidFill>
                <a:effectLst/>
                <a:latin typeface="Arial" panose="020B0604020202020204" pitchFamily="34" charset="0"/>
              </a:rPr>
              <a:t>  </a:t>
            </a:r>
            <a:r>
              <a:rPr kumimoji="0" lang="en-US" altLang="en-US" sz="1500" i="1" u="none" strike="noStrike" cap="none" normalizeH="0" baseline="0" dirty="0">
                <a:ln>
                  <a:noFill/>
                </a:ln>
                <a:solidFill>
                  <a:schemeClr val="tx2">
                    <a:lumMod val="10000"/>
                  </a:schemeClr>
                </a:solidFill>
                <a:effectLst/>
                <a:latin typeface="Arial" panose="020B0604020202020204" pitchFamily="34" charset="0"/>
              </a:rPr>
              <a:t>Milestone 7: </a:t>
            </a:r>
            <a:r>
              <a:rPr lang="en-US" sz="1500" i="1" dirty="0">
                <a:solidFill>
                  <a:schemeClr val="bg2">
                    <a:lumMod val="50000"/>
                  </a:schemeClr>
                </a:solidFill>
              </a:rPr>
              <a:t>Comprehensive Testing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i="1" u="none" strike="noStrike" cap="none" normalizeH="0" baseline="0" dirty="0">
              <a:ln>
                <a:noFill/>
              </a:ln>
              <a:solidFill>
                <a:schemeClr val="bg2">
                  <a:lumMod val="50000"/>
                </a:schemeClr>
              </a:solidFill>
              <a:effectLst/>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200" b="0" i="0" u="none" strike="noStrike" cap="none" normalizeH="0" baseline="0" dirty="0">
                <a:ln>
                  <a:noFill/>
                </a:ln>
                <a:solidFill>
                  <a:schemeClr val="tx2">
                    <a:lumMod val="10000"/>
                  </a:schemeClr>
                </a:solidFill>
                <a:effectLst/>
                <a:latin typeface="Arial" panose="020B0604020202020204" pitchFamily="34" charset="0"/>
              </a:rPr>
              <a:t> </a:t>
            </a:r>
            <a:r>
              <a:rPr lang="en-US" sz="1200" dirty="0">
                <a:solidFill>
                  <a:schemeClr val="bg2">
                    <a:lumMod val="50000"/>
                  </a:schemeClr>
                </a:solidFill>
              </a:rPr>
              <a:t>Performing thorough testing of all features, including maps, filters, and trend analysis.</a:t>
            </a:r>
          </a:p>
          <a:p>
            <a:pPr marL="171450" indent="-17145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200" b="0" i="0" u="none" strike="noStrike" cap="none" normalizeH="0" baseline="0" dirty="0">
                <a:ln>
                  <a:noFill/>
                </a:ln>
                <a:solidFill>
                  <a:schemeClr val="tx2">
                    <a:lumMod val="10000"/>
                  </a:schemeClr>
                </a:solidFill>
                <a:effectLst/>
                <a:latin typeface="Arial" panose="020B0604020202020204" pitchFamily="34" charset="0"/>
              </a:rPr>
              <a:t> </a:t>
            </a:r>
            <a:r>
              <a:rPr lang="en-US" sz="1200" dirty="0">
                <a:solidFill>
                  <a:schemeClr val="bg2">
                    <a:lumMod val="50000"/>
                  </a:schemeClr>
                </a:solidFill>
              </a:rPr>
              <a:t>Fixing any bugs or issues identified during testing.</a:t>
            </a:r>
          </a:p>
          <a:p>
            <a:pPr marL="0" indent="0" eaLnBrk="0" fontAlgn="base" hangingPunct="0">
              <a:lnSpc>
                <a:spcPct val="100000"/>
              </a:lnSpc>
              <a:spcBef>
                <a:spcPct val="0"/>
              </a:spcBef>
              <a:spcAft>
                <a:spcPct val="0"/>
              </a:spcAft>
              <a:buClrTx/>
              <a:buSzTx/>
              <a:buNone/>
            </a:pPr>
            <a:endParaRPr lang="en-US" sz="1200" i="1" dirty="0">
              <a:solidFill>
                <a:schemeClr val="tx2">
                  <a:lumMod val="10000"/>
                </a:schemeClr>
              </a:solidFill>
            </a:endParaRPr>
          </a:p>
          <a:p>
            <a:pPr marL="0" indent="0" eaLnBrk="0" fontAlgn="base" hangingPunct="0">
              <a:lnSpc>
                <a:spcPct val="100000"/>
              </a:lnSpc>
              <a:spcBef>
                <a:spcPct val="0"/>
              </a:spcBef>
              <a:spcAft>
                <a:spcPct val="0"/>
              </a:spcAft>
              <a:buClrTx/>
              <a:buSzTx/>
              <a:buNone/>
            </a:pPr>
            <a:r>
              <a:rPr lang="en-US" sz="1500" i="1" dirty="0">
                <a:solidFill>
                  <a:schemeClr val="tx2">
                    <a:lumMod val="10000"/>
                  </a:schemeClr>
                </a:solidFill>
              </a:rPr>
              <a:t>  Milestone 8: </a:t>
            </a:r>
            <a:r>
              <a:rPr lang="en-US" sz="1500" i="1" dirty="0">
                <a:solidFill>
                  <a:schemeClr val="bg2">
                    <a:lumMod val="50000"/>
                  </a:schemeClr>
                </a:solidFill>
              </a:rPr>
              <a:t>Performance Optimization</a:t>
            </a:r>
          </a:p>
          <a:p>
            <a:pPr marL="0" indent="0" eaLnBrk="0" fontAlgn="base" hangingPunct="0">
              <a:lnSpc>
                <a:spcPct val="100000"/>
              </a:lnSpc>
              <a:spcBef>
                <a:spcPct val="0"/>
              </a:spcBef>
              <a:spcAft>
                <a:spcPct val="0"/>
              </a:spcAft>
              <a:buClrTx/>
              <a:buSzTx/>
              <a:buNone/>
            </a:pPr>
            <a:endParaRPr lang="en-US" sz="1500" i="1" dirty="0">
              <a:solidFill>
                <a:schemeClr val="bg2">
                  <a:lumMod val="50000"/>
                </a:schemeClr>
              </a:solidFil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200" dirty="0">
                <a:solidFill>
                  <a:schemeClr val="bg2">
                    <a:lumMod val="50000"/>
                  </a:schemeClr>
                </a:solidFill>
              </a:rPr>
              <a:t>Optimizing app performance, including loading times and responsiveness</a:t>
            </a:r>
            <a:r>
              <a:rPr lang="en-US" sz="1200" dirty="0"/>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200" dirty="0">
                <a:solidFill>
                  <a:schemeClr val="bg2">
                    <a:lumMod val="50000"/>
                  </a:schemeClr>
                </a:solidFill>
              </a:rPr>
              <a:t>Conducting performance tests to ensure the app handles large datasets efficiently.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chemeClr val="bg2">
                  <a:lumMod val="50000"/>
                </a:schemeClr>
              </a:solidFill>
              <a:latin typeface="Arial" panose="020B0604020202020204" pitchFamily="34" charset="0"/>
            </a:endParaRPr>
          </a:p>
          <a:p>
            <a:pPr marL="0" indent="0" eaLnBrk="0" fontAlgn="base" hangingPunct="0">
              <a:lnSpc>
                <a:spcPct val="100000"/>
              </a:lnSpc>
              <a:spcBef>
                <a:spcPct val="0"/>
              </a:spcBef>
              <a:spcAft>
                <a:spcPct val="0"/>
              </a:spcAft>
              <a:buClrTx/>
              <a:buSzTx/>
              <a:buNone/>
            </a:pPr>
            <a:r>
              <a:rPr lang="en-US" sz="1500" b="1" dirty="0">
                <a:solidFill>
                  <a:schemeClr val="tx2">
                    <a:lumMod val="10000"/>
                  </a:schemeClr>
                </a:solidFill>
              </a:rPr>
              <a:t> 5) Week 5:Finalization and Deployment</a:t>
            </a:r>
            <a:endParaRPr kumimoji="0" lang="en-US" altLang="en-US" sz="1500" b="1" i="0" u="none" strike="noStrike" cap="none" normalizeH="0" baseline="0" dirty="0">
              <a:ln>
                <a:noFill/>
              </a:ln>
              <a:solidFill>
                <a:schemeClr val="tx2">
                  <a:lumMod val="10000"/>
                </a:schemeClr>
              </a:solidFill>
              <a:effectLst/>
              <a:latin typeface="Arial" panose="020B0604020202020204" pitchFamily="34" charset="0"/>
            </a:endParaRPr>
          </a:p>
          <a:p>
            <a:pPr marL="114300" lvl="0" indent="0" algn="l" rtl="0">
              <a:spcBef>
                <a:spcPts val="1000"/>
              </a:spcBef>
              <a:spcAft>
                <a:spcPts val="1000"/>
              </a:spcAft>
              <a:buSzPts val="1800"/>
              <a:buNone/>
            </a:pPr>
            <a:r>
              <a:rPr lang="en-US" sz="1500" i="1" dirty="0">
                <a:solidFill>
                  <a:schemeClr val="bg2">
                    <a:lumMod val="50000"/>
                  </a:schemeClr>
                </a:solidFill>
              </a:rPr>
              <a:t>Milestone 9: Final Review and Refinements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200" dirty="0">
                <a:solidFill>
                  <a:schemeClr val="bg2">
                    <a:lumMod val="50000"/>
                  </a:schemeClr>
                </a:solidFill>
              </a:rPr>
              <a:t>Conducting a final review of the app and make any necessary refinements based on feedback.</a:t>
            </a:r>
            <a:endParaRPr kumimoji="0" lang="en-US" altLang="en-US" sz="1200" b="0" i="0" u="none" strike="noStrike" cap="none" normalizeH="0" baseline="0" dirty="0">
              <a:ln>
                <a:noFill/>
              </a:ln>
              <a:solidFill>
                <a:schemeClr val="bg2">
                  <a:lumMod val="50000"/>
                </a:schemeClr>
              </a:solidFill>
              <a:effectLst/>
              <a:latin typeface="Arial" panose="020B0604020202020204" pitchFamily="34" charset="0"/>
            </a:endParaRPr>
          </a:p>
          <a:p>
            <a:pPr marL="114300" lvl="0" indent="0" algn="l" rtl="0">
              <a:spcBef>
                <a:spcPts val="1000"/>
              </a:spcBef>
              <a:spcAft>
                <a:spcPts val="1000"/>
              </a:spcAft>
              <a:buSzPts val="1800"/>
              <a:buNone/>
            </a:pPr>
            <a:r>
              <a:rPr lang="en-US" sz="1500" i="1" dirty="0">
                <a:solidFill>
                  <a:schemeClr val="bg2">
                    <a:lumMod val="50000"/>
                  </a:schemeClr>
                </a:solidFill>
              </a:rPr>
              <a:t>Milestone 10: Deployment and Documentation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200" dirty="0">
                <a:solidFill>
                  <a:schemeClr val="bg2">
                    <a:lumMod val="50000"/>
                  </a:schemeClr>
                </a:solidFill>
              </a:rPr>
              <a:t>Deploying the app to the production environment.</a:t>
            </a:r>
            <a:endParaRPr kumimoji="0" lang="en-US" altLang="en-US" sz="1200" b="0" i="0" u="none" strike="noStrike" cap="none" normalizeH="0" baseline="0" dirty="0">
              <a:ln>
                <a:noFill/>
              </a:ln>
              <a:solidFill>
                <a:schemeClr val="bg2">
                  <a:lumMod val="5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200" dirty="0">
                <a:solidFill>
                  <a:schemeClr val="bg2">
                    <a:lumMod val="50000"/>
                  </a:schemeClr>
                </a:solidFill>
              </a:rPr>
              <a:t>Preparing and providing documentation for the app, including user guides and technical details.</a:t>
            </a:r>
            <a:r>
              <a:rPr kumimoji="0" lang="en-US" altLang="en-US" sz="1200" b="0" i="0" u="none" strike="noStrike" cap="none" normalizeH="0" baseline="0" dirty="0">
                <a:ln>
                  <a:noFill/>
                </a:ln>
                <a:solidFill>
                  <a:schemeClr val="bg2">
                    <a:lumMod val="50000"/>
                  </a:schemeClr>
                </a:solidFill>
                <a:effectLst/>
                <a:latin typeface="Arial" panose="020B0604020202020204" pitchFamily="34" charset="0"/>
              </a:rPr>
              <a:t>. </a:t>
            </a:r>
          </a:p>
          <a:p>
            <a:pPr marL="114300" lvl="0" indent="0" algn="l" rtl="0">
              <a:spcBef>
                <a:spcPts val="1000"/>
              </a:spcBef>
              <a:spcAft>
                <a:spcPts val="1000"/>
              </a:spcAft>
              <a:buSzPts val="1800"/>
              <a:buNone/>
            </a:pPr>
            <a:endParaRPr lang="en-US" sz="1500" i="1" dirty="0">
              <a:solidFill>
                <a:schemeClr val="bg2">
                  <a:lumMod val="50000"/>
                </a:schemeClr>
              </a:solidFill>
            </a:endParaRPr>
          </a:p>
          <a:p>
            <a:pPr marL="114300" lvl="0" indent="0" algn="l" rtl="0">
              <a:spcBef>
                <a:spcPts val="1000"/>
              </a:spcBef>
              <a:spcAft>
                <a:spcPts val="1000"/>
              </a:spcAft>
              <a:buSzPts val="1800"/>
              <a:buNone/>
            </a:pPr>
            <a:endParaRPr lang="en-US" sz="1500" i="1" dirty="0">
              <a:solidFill>
                <a:schemeClr val="bg2">
                  <a:lumMod val="50000"/>
                </a:schemeClr>
              </a:solidFill>
            </a:endParaRPr>
          </a:p>
          <a:p>
            <a:pPr marL="114300" lvl="0" indent="0" algn="l" rtl="0">
              <a:spcBef>
                <a:spcPts val="1000"/>
              </a:spcBef>
              <a:spcAft>
                <a:spcPts val="1000"/>
              </a:spcAft>
              <a:buSzPts val="1800"/>
              <a:buNone/>
            </a:pPr>
            <a:endParaRPr lang="en-US" sz="1500" i="1" dirty="0">
              <a:solidFill>
                <a:schemeClr val="bg2">
                  <a:lumMod val="50000"/>
                </a:schemeClr>
              </a:solidFill>
            </a:endParaRPr>
          </a:p>
          <a:p>
            <a:pPr marL="114300" lvl="0" indent="0" algn="l" rtl="0">
              <a:spcBef>
                <a:spcPts val="1000"/>
              </a:spcBef>
              <a:spcAft>
                <a:spcPts val="1000"/>
              </a:spcAft>
              <a:buSzPts val="1800"/>
              <a:buNone/>
            </a:pPr>
            <a:endParaRPr lang="en-US" sz="1500" i="1" dirty="0">
              <a:solidFill>
                <a:schemeClr val="tx2">
                  <a:lumMod val="10000"/>
                </a:schemeClr>
              </a:solidFill>
            </a:endParaRPr>
          </a:p>
          <a:p>
            <a:pPr marL="114300" lvl="0" indent="0" algn="l" rtl="0">
              <a:spcBef>
                <a:spcPts val="1000"/>
              </a:spcBef>
              <a:spcAft>
                <a:spcPts val="1000"/>
              </a:spcAft>
              <a:buSzPts val="1800"/>
              <a:buNone/>
            </a:pPr>
            <a:endParaRPr sz="1500" b="1" dirty="0">
              <a:solidFill>
                <a:schemeClr val="tx1">
                  <a:lumMod val="95000"/>
                  <a:lumOff val="5000"/>
                </a:schemeClr>
              </a:solidFill>
            </a:endParaRPr>
          </a:p>
        </p:txBody>
      </p:sp>
    </p:spTree>
    <p:extLst>
      <p:ext uri="{BB962C8B-B14F-4D97-AF65-F5344CB8AC3E}">
        <p14:creationId xmlns:p14="http://schemas.microsoft.com/office/powerpoint/2010/main" val="51270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 References</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A brief summary of the project’s progress and its significance.</a:t>
            </a:r>
          </a:p>
          <a:p>
            <a:pPr marL="114300" lvl="0" indent="0" algn="l" rtl="0">
              <a:spcBef>
                <a:spcPts val="0"/>
              </a:spcBef>
              <a:spcAft>
                <a:spcPts val="0"/>
              </a:spcAft>
              <a:buSzPts val="1800"/>
              <a:buNone/>
            </a:pPr>
            <a:r>
              <a:rPr lang="en-US" dirty="0">
                <a:solidFill>
                  <a:schemeClr val="bg2">
                    <a:lumMod val="50000"/>
                  </a:schemeClr>
                </a:solidFill>
              </a:rPr>
              <a:t>Our project’s progress includes creating the app's login page and generating 2 to 3 insightful graphs. This app is significant as it empowers users to visualize and understand crime patterns, aiding in better decision-making for law enforcement and community safety initiatives. The graphs helps us to visualize the data of the dataset better, and also provide insights for future visualization.</a:t>
            </a:r>
            <a:endParaRPr lang="en" dirty="0">
              <a:solidFill>
                <a:schemeClr val="bg2">
                  <a:lumMod val="50000"/>
                </a:schemeClr>
              </a:solidFill>
            </a:endParaRP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List any resources, tools, or references used during this phase.</a:t>
            </a:r>
          </a:p>
          <a:p>
            <a:pPr marL="114300" lvl="0" indent="0" algn="l" rtl="0">
              <a:spcBef>
                <a:spcPts val="0"/>
              </a:spcBef>
              <a:spcAft>
                <a:spcPts val="0"/>
              </a:spcAft>
              <a:buSzPts val="1800"/>
              <a:buNone/>
            </a:pPr>
            <a:endParaRPr lang="en" dirty="0"/>
          </a:p>
          <a:p>
            <a:pPr lvl="0" algn="l" rtl="0">
              <a:spcBef>
                <a:spcPts val="0"/>
              </a:spcBef>
              <a:spcAft>
                <a:spcPts val="0"/>
              </a:spcAft>
              <a:buSzPts val="1800"/>
              <a:buFont typeface="Wingdings" panose="05000000000000000000" pitchFamily="2" charset="2"/>
              <a:buChar char="Ø"/>
            </a:pPr>
            <a:r>
              <a:rPr lang="en" sz="1500" dirty="0"/>
              <a:t>Power BI</a:t>
            </a:r>
          </a:p>
          <a:p>
            <a:pPr lvl="0" algn="l" rtl="0">
              <a:spcBef>
                <a:spcPts val="0"/>
              </a:spcBef>
              <a:spcAft>
                <a:spcPts val="0"/>
              </a:spcAft>
              <a:buSzPts val="1800"/>
              <a:buFont typeface="Wingdings" panose="05000000000000000000" pitchFamily="2" charset="2"/>
              <a:buChar char="Ø"/>
            </a:pPr>
            <a:r>
              <a:rPr lang="en" sz="1500" dirty="0"/>
              <a:t>Android Studio</a:t>
            </a:r>
          </a:p>
          <a:p>
            <a:pPr lvl="0" algn="l" rtl="0">
              <a:spcBef>
                <a:spcPts val="0"/>
              </a:spcBef>
              <a:spcAft>
                <a:spcPts val="0"/>
              </a:spcAft>
              <a:buSzPts val="1800"/>
              <a:buFont typeface="Wingdings" panose="05000000000000000000" pitchFamily="2" charset="2"/>
              <a:buChar char="Ø"/>
            </a:pPr>
            <a:r>
              <a:rPr lang="en" sz="1500" dirty="0"/>
              <a:t>Google Colab</a:t>
            </a:r>
            <a:endParaRPr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Thank You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992</Words>
  <Application>Microsoft Office PowerPoint</Application>
  <PresentationFormat>On-screen Show (16:9)</PresentationFormat>
  <Paragraphs>82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Simple Light</vt:lpstr>
      <vt:lpstr>Project - Phase 1</vt:lpstr>
      <vt:lpstr>Overview of the Project</vt:lpstr>
      <vt:lpstr>Progress Achieved (Phase 1)</vt:lpstr>
      <vt:lpstr>Progress Achieved (Phase 1)</vt:lpstr>
      <vt:lpstr>Plan for Next Phase</vt:lpstr>
      <vt:lpstr>PowerPoint Presentation</vt:lpstr>
      <vt:lpstr>PowerPoint Presentation</vt:lpstr>
      <vt:lpstr>Conclusion /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Viraj Surana</cp:lastModifiedBy>
  <cp:revision>1</cp:revision>
  <dcterms:modified xsi:type="dcterms:W3CDTF">2024-09-20T15:29:20Z</dcterms:modified>
</cp:coreProperties>
</file>