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8" r:id="rId3"/>
    <p:sldId id="257" r:id="rId4"/>
    <p:sldId id="265" r:id="rId5"/>
    <p:sldId id="260" r:id="rId6"/>
    <p:sldId id="285" r:id="rId7"/>
    <p:sldId id="269" r:id="rId8"/>
    <p:sldId id="263" r:id="rId9"/>
    <p:sldId id="286" r:id="rId10"/>
    <p:sldId id="287" r:id="rId11"/>
    <p:sldId id="288" r:id="rId12"/>
    <p:sldId id="262" r:id="rId13"/>
    <p:sldId id="289" r:id="rId14"/>
    <p:sldId id="290" r:id="rId15"/>
    <p:sldId id="291" r:id="rId16"/>
    <p:sldId id="292" r:id="rId17"/>
    <p:sldId id="293" r:id="rId18"/>
    <p:sldId id="299" r:id="rId19"/>
    <p:sldId id="305" r:id="rId20"/>
    <p:sldId id="300" r:id="rId21"/>
    <p:sldId id="301" r:id="rId22"/>
    <p:sldId id="271" r:id="rId23"/>
    <p:sldId id="274" r:id="rId24"/>
    <p:sldId id="275" r:id="rId25"/>
    <p:sldId id="294" r:id="rId26"/>
    <p:sldId id="295" r:id="rId27"/>
    <p:sldId id="296" r:id="rId28"/>
    <p:sldId id="278" r:id="rId29"/>
    <p:sldId id="276" r:id="rId30"/>
    <p:sldId id="298" r:id="rId31"/>
    <p:sldId id="264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29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E20D84E-5A83-4C9A-9718-55E1E84F2E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DA7420-CD35-44A9-9F4E-8DB059D77B6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3C13A-DF23-472A-B85D-5C9F49F2EB2A}" type="datetimeFigureOut">
              <a:rPr lang="en-US" smtClean="0"/>
              <a:t>01-Dec-18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713664-ADD4-43B3-A115-52235AD0B7E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KLETECH/SoCSE/2016-2020/5thSem/DMA course project/5ADMACP16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192456-5658-4A76-A7A2-89A53893906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62D19D-6DF8-4438-AE73-72604E8EE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50615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E6697A-7A44-4F65-BF2C-B74CD1A19926}" type="datetimeFigureOut">
              <a:rPr lang="en-US" smtClean="0"/>
              <a:t>01-Dec-18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KLETECH/SoCSE/2016-2020/5thSem/DMA course project/5ADMACP16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18B3C-BFF2-42B4-BF01-76097F8AF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58456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D7503-4DE0-4998-A680-1DB42AA25656}" type="datetime1">
              <a:rPr lang="en-US" smtClean="0"/>
              <a:t>01-Dec-18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KLETECH/SoCSE/2016-2020/5thSem/DMA course project/5ADMACP16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02AB-5469-48EE-A536-9CDE100E807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620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01BE-2194-4156-AA92-E122D2E932F8}" type="datetime1">
              <a:rPr lang="en-US" smtClean="0"/>
              <a:t>01-Dec-18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KLETECH/SoCSE/2016-2020/5thSem/DMA course project/5ADMACP16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02AB-5469-48EE-A536-9CDE100E807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197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A873F-F43A-405B-AC04-83B4FF04E6EC}" type="datetime1">
              <a:rPr lang="en-US" smtClean="0"/>
              <a:t>01-Dec-18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KLETECH/SoCSE/2016-2020/5thSem/DMA course project/5ADMACP16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02AB-5469-48EE-A536-9CDE100E807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9384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DABF-0C1A-4D15-9BC6-DECB7C66B95E}" type="datetime1">
              <a:rPr lang="en-US" smtClean="0"/>
              <a:t>01-Dec-18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KLETECH/SoCSE/2016-2020/5thSem/DMA course project/5ADMACP16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02AB-5469-48EE-A536-9CDE100E807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855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116D6-25DC-4AAC-A36A-3B2D9120EFCC}" type="datetime1">
              <a:rPr lang="en-US" smtClean="0"/>
              <a:t>01-Dec-18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KLETECH/SoCSE/2016-2020/5thSem/DMA course project/5ADMACP16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02AB-5469-48EE-A536-9CDE100E807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98380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3408F-7370-409F-B862-DFC69E822389}" type="datetime1">
              <a:rPr lang="en-US" smtClean="0"/>
              <a:t>01-Dec-18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KLETECH/SoCSE/2016-2020/5thSem/DMA course project/5ADMACP16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02AB-5469-48EE-A536-9CDE100E807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1552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C5CE9-0F1A-4919-B767-94C1D42B152D}" type="datetime1">
              <a:rPr lang="en-US" smtClean="0"/>
              <a:t>01-Dec-18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KLETECH/SoCSE/2016-2020/5thSem/DMA course project/5ADMACP16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02AB-5469-48EE-A536-9CDE100E807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38462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7E6F-5858-4078-888F-C5C0B9B100C0}" type="datetime1">
              <a:rPr lang="en-US" smtClean="0"/>
              <a:t>01-Dec-18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KLETECH/SoCSE/2016-2020/5thSem/DMA course project/5ADMACP16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02AB-5469-48EE-A536-9CDE100E807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29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B2367-F878-403E-8087-325F8D42DBAE}" type="datetime1">
              <a:rPr lang="en-US" smtClean="0"/>
              <a:t>01-Dec-18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KLETECH/SoCSE/2016-2020/5thSem/DMA course project/5ADMACP16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02AB-5469-48EE-A536-9CDE100E807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3037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81EA2-1031-41ED-A255-F6B56CEED178}" type="datetime1">
              <a:rPr lang="en-US" smtClean="0"/>
              <a:t>01-Dec-18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KLETECH/SoCSE/2016-2020/5thSem/DMA course project/5ADMACP16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02AB-5469-48EE-A536-9CDE100E807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275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9E02-394F-49F0-8A12-C6AF5D40EBB6}" type="datetime1">
              <a:rPr lang="en-US" smtClean="0"/>
              <a:t>01-Dec-18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KLETECH/SoCSE/2016-2020/5thSem/DMA course project/5ADMACP16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02AB-5469-48EE-A536-9CDE100E807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3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CFCF-5473-47B3-8A2D-D5B1ED1D81C3}" type="datetime1">
              <a:rPr lang="en-US" smtClean="0"/>
              <a:t>01-Dec-18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KLETECH/SoCSE/2016-2020/5thSem/DMA course project/5ADMACP16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02AB-5469-48EE-A536-9CDE100E807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367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3491-DF09-4213-92ED-9D8B648D7ECF}" type="datetime1">
              <a:rPr lang="en-US" smtClean="0"/>
              <a:t>01-Dec-18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KLETECH/SoCSE/2016-2020/5thSem/DMA course project/5ADMACP16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02AB-5469-48EE-A536-9CDE100E807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901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A0EE-5958-4A41-9008-703812A2CAF4}" type="datetime1">
              <a:rPr lang="en-US" smtClean="0"/>
              <a:t>01-Dec-18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KLETECH/SoCSE/2016-2020/5thSem/DMA course project/5ADMACP16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02AB-5469-48EE-A536-9CDE100E807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080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0589-E43C-44AA-8CD0-233561DF92C0}" type="datetime1">
              <a:rPr lang="en-US" smtClean="0"/>
              <a:t>01-Dec-18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KLETECH/SoCSE/2016-2020/5thSem/DMA course project/5ADMACP16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02AB-5469-48EE-A536-9CDE100E807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348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1CE8E-5D27-4B9D-8432-F6BAEF17EC0F}" type="datetime1">
              <a:rPr lang="en-US" smtClean="0"/>
              <a:t>01-Dec-18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KLETECH/SoCSE/2016-2020/5thSem/DMA course project/5ADMACP16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02AB-5469-48EE-A536-9CDE100E807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0768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11E15-DE56-4E8C-8E03-99CC7A715EF9}" type="datetime1">
              <a:rPr lang="en-US" smtClean="0"/>
              <a:t>01-Dec-18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KLETECH/SoCSE/2016-2020/5thSem/DMA course project/5ADMACP16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05702AB-5469-48EE-A536-9CDE100E807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515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47664" y="4425258"/>
            <a:ext cx="77867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TEAM MEMBERS: </a:t>
            </a:r>
          </a:p>
          <a:p>
            <a:r>
              <a:rPr lang="en-IN" sz="2400" dirty="0"/>
              <a:t>		Apoorva Hegde		01FE16BCS040</a:t>
            </a:r>
          </a:p>
          <a:p>
            <a:r>
              <a:rPr lang="en-IN" sz="2400" dirty="0"/>
              <a:t>		Ganesh Jadhav		01FE16BCS070</a:t>
            </a:r>
          </a:p>
          <a:p>
            <a:r>
              <a:rPr lang="en-IN" sz="2400" dirty="0"/>
              <a:t>		Girish Illanad	 		01FE16BCS071</a:t>
            </a:r>
          </a:p>
          <a:p>
            <a:r>
              <a:rPr lang="en-IN" sz="2400" dirty="0"/>
              <a:t>		Hemanth Kumar	     01FE16BCS072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DEC798E-8776-4846-A664-32C248BA6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73061"/>
            <a:ext cx="3240360" cy="98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CD3B08D-EBA0-44A0-BDA0-C0099E1F0F63}"/>
              </a:ext>
            </a:extLst>
          </p:cNvPr>
          <p:cNvSpPr txBox="1"/>
          <p:nvPr/>
        </p:nvSpPr>
        <p:spPr>
          <a:xfrm>
            <a:off x="1733789" y="1692566"/>
            <a:ext cx="56764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  Data Mining and Analysis (18ECSC301)</a:t>
            </a:r>
          </a:p>
          <a:p>
            <a:r>
              <a:rPr lang="en-US" sz="2000" b="1" dirty="0"/>
              <a:t>		    Course Project </a:t>
            </a:r>
          </a:p>
          <a:p>
            <a:r>
              <a:rPr lang="en-US" sz="2000" b="1" dirty="0"/>
              <a:t>				on </a:t>
            </a:r>
            <a:endParaRPr lang="en-US" sz="2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E2B2D1-C5C2-4BAD-981E-D2035533C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36369" y="2457965"/>
            <a:ext cx="8460432" cy="1201894"/>
          </a:xfrm>
        </p:spPr>
        <p:txBody>
          <a:bodyPr/>
          <a:lstStyle/>
          <a:p>
            <a:r>
              <a:rPr lang="en-US" sz="4800" dirty="0">
                <a:solidFill>
                  <a:schemeClr val="tx1"/>
                </a:solidFill>
              </a:rPr>
              <a:t>Cold Start Energy Forecast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6347713" cy="648072"/>
          </a:xfrm>
        </p:spPr>
        <p:txBody>
          <a:bodyPr>
            <a:noAutofit/>
          </a:bodyPr>
          <a:lstStyle/>
          <a:p>
            <a:pPr algn="l"/>
            <a:r>
              <a:rPr lang="en-IN" dirty="0"/>
              <a:t>DATA PREPROCESSING</a:t>
            </a:r>
            <a:br>
              <a:rPr lang="en-IN" dirty="0"/>
            </a:br>
            <a:r>
              <a:rPr lang="en-IN" dirty="0">
                <a:solidFill>
                  <a:schemeClr val="tx1"/>
                </a:solidFill>
              </a:rPr>
              <a:t>	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BF048D-5D83-406F-8B99-68E0339DD1A7}"/>
              </a:ext>
            </a:extLst>
          </p:cNvPr>
          <p:cNvSpPr txBox="1"/>
          <p:nvPr/>
        </p:nvSpPr>
        <p:spPr>
          <a:xfrm>
            <a:off x="609599" y="1303524"/>
            <a:ext cx="4538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Data Integration</a:t>
            </a:r>
            <a:endParaRPr lang="en-US" sz="20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15E0DEC-2CDF-4063-8DFD-1E2DD6BDF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600" y="2276872"/>
            <a:ext cx="6347714" cy="3880773"/>
          </a:xfrm>
        </p:spPr>
        <p:txBody>
          <a:bodyPr/>
          <a:lstStyle/>
          <a:p>
            <a:r>
              <a:rPr lang="en-US" dirty="0"/>
              <a:t>Concatenating training and testing data.</a:t>
            </a:r>
          </a:p>
          <a:p>
            <a:r>
              <a:rPr lang="en-US" dirty="0"/>
              <a:t>Merging with meta data(on series id).</a:t>
            </a:r>
          </a:p>
          <a:p>
            <a:endParaRPr lang="en-US" dirty="0"/>
          </a:p>
          <a:p>
            <a:r>
              <a:rPr lang="en-US" dirty="0"/>
              <a:t>No. of rows = 621360</a:t>
            </a:r>
          </a:p>
          <a:p>
            <a:r>
              <a:rPr lang="en-US" dirty="0"/>
              <a:t>No. of columns = 13(4+2+7)</a:t>
            </a:r>
          </a:p>
          <a:p>
            <a:endParaRPr lang="en-US" dirty="0"/>
          </a:p>
          <a:p>
            <a:r>
              <a:rPr lang="en-US" dirty="0"/>
              <a:t>Missing data = 44%(temperature only)</a:t>
            </a:r>
          </a:p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389748A-40E6-48DC-9948-6CCC41AB3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KLETECH/SoCSE/2016-2020/5thSem/DMA course project/5ADMACP16</a:t>
            </a:r>
            <a:endParaRPr lang="en-IN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BC10EC1-8A38-4CAE-A6A6-496FE5772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02AB-5469-48EE-A536-9CDE100E8076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8064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6347713" cy="648072"/>
          </a:xfrm>
        </p:spPr>
        <p:txBody>
          <a:bodyPr>
            <a:noAutofit/>
          </a:bodyPr>
          <a:lstStyle/>
          <a:p>
            <a:pPr algn="l"/>
            <a:r>
              <a:rPr lang="en-IN" dirty="0"/>
              <a:t>DATA PREPROCESSING</a:t>
            </a:r>
            <a:br>
              <a:rPr lang="en-IN" dirty="0"/>
            </a:br>
            <a:r>
              <a:rPr lang="en-IN" dirty="0">
                <a:solidFill>
                  <a:schemeClr val="tx1"/>
                </a:solidFill>
              </a:rPr>
              <a:t>	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BF048D-5D83-406F-8B99-68E0339DD1A7}"/>
              </a:ext>
            </a:extLst>
          </p:cNvPr>
          <p:cNvSpPr txBox="1"/>
          <p:nvPr/>
        </p:nvSpPr>
        <p:spPr>
          <a:xfrm>
            <a:off x="653946" y="1264701"/>
            <a:ext cx="4782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Data Transformation</a:t>
            </a:r>
            <a:endParaRPr lang="en-US" sz="20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15E0DEC-2CDF-4063-8DFD-1E2DD6BDF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600" y="2204865"/>
            <a:ext cx="6347714" cy="2088232"/>
          </a:xfrm>
        </p:spPr>
        <p:txBody>
          <a:bodyPr/>
          <a:lstStyle/>
          <a:p>
            <a:r>
              <a:rPr lang="en-US" dirty="0"/>
              <a:t>Extracting units of time from timestamp(1-&gt;5)</a:t>
            </a:r>
          </a:p>
          <a:p>
            <a:pPr marL="0" indent="0">
              <a:buNone/>
            </a:pPr>
            <a:r>
              <a:rPr lang="en-US" dirty="0"/>
              <a:t>	timestamp = minute, hour, weekday…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Converting time variables to cyclic features(1-&gt;2).</a:t>
            </a:r>
          </a:p>
          <a:p>
            <a:pPr marL="457200" lvl="1" indent="0">
              <a:buNone/>
            </a:pPr>
            <a:r>
              <a:rPr lang="en-US" sz="1800" dirty="0"/>
              <a:t>Weekday = sine</a:t>
            </a:r>
            <a:r>
              <a:rPr lang="en-US" dirty="0"/>
              <a:t>(</a:t>
            </a:r>
            <a:r>
              <a:rPr lang="en-US" sz="1800" dirty="0"/>
              <a:t>Weekday</a:t>
            </a:r>
            <a:r>
              <a:rPr lang="en-US" dirty="0"/>
              <a:t>)+</a:t>
            </a:r>
            <a:r>
              <a:rPr lang="en-US" sz="1800" dirty="0"/>
              <a:t>cos(Weekday).	</a:t>
            </a: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6C1BF22E-3B08-4D72-BF59-802EE0CA0786}"/>
              </a:ext>
            </a:extLst>
          </p:cNvPr>
          <p:cNvSpPr txBox="1">
            <a:spLocks/>
          </p:cNvSpPr>
          <p:nvPr/>
        </p:nvSpPr>
        <p:spPr>
          <a:xfrm>
            <a:off x="971600" y="4221088"/>
            <a:ext cx="6347714" cy="2088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dirty="0"/>
          </a:p>
          <a:p>
            <a:r>
              <a:rPr lang="en-US" dirty="0"/>
              <a:t>Converting days off to a single attribute(7-&gt;1).</a:t>
            </a:r>
          </a:p>
          <a:p>
            <a:pPr marL="457200" lvl="1" indent="0">
              <a:buFont typeface="Wingdings 3" charset="2"/>
              <a:buNone/>
            </a:pPr>
            <a:r>
              <a:rPr lang="en-US" sz="1800" dirty="0"/>
              <a:t>True = 1</a:t>
            </a:r>
          </a:p>
          <a:p>
            <a:pPr marL="457200" lvl="1" indent="0">
              <a:buFont typeface="Wingdings 3" charset="2"/>
              <a:buNone/>
            </a:pPr>
            <a:r>
              <a:rPr lang="en-US" sz="1800" dirty="0"/>
              <a:t>False = 0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21E6A7-686D-4CD5-A7CA-116F682A2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KLETECH/SoCSE/2016-2020/5thSem/DMA course project/5ADMACP16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FA6096-1D35-487E-B2B1-B411EB96C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02AB-5469-48EE-A536-9CDE100E8076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3107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6347713" cy="648072"/>
          </a:xfrm>
        </p:spPr>
        <p:txBody>
          <a:bodyPr>
            <a:noAutofit/>
          </a:bodyPr>
          <a:lstStyle/>
          <a:p>
            <a:pPr algn="l"/>
            <a:r>
              <a:rPr lang="en-IN" dirty="0"/>
              <a:t>DATA PREPROCESSING</a:t>
            </a:r>
            <a:br>
              <a:rPr lang="en-IN" dirty="0"/>
            </a:br>
            <a:r>
              <a:rPr lang="en-IN" dirty="0">
                <a:solidFill>
                  <a:schemeClr val="tx1"/>
                </a:solidFill>
              </a:rPr>
              <a:t>	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BF048D-5D83-406F-8B99-68E0339DD1A7}"/>
              </a:ext>
            </a:extLst>
          </p:cNvPr>
          <p:cNvSpPr txBox="1"/>
          <p:nvPr/>
        </p:nvSpPr>
        <p:spPr>
          <a:xfrm>
            <a:off x="653946" y="1264701"/>
            <a:ext cx="34029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Missing</a:t>
            </a:r>
            <a:r>
              <a:rPr lang="en-US" sz="2000" dirty="0"/>
              <a:t> </a:t>
            </a:r>
            <a:r>
              <a:rPr lang="en-US" sz="3200" dirty="0"/>
              <a:t>Values</a:t>
            </a:r>
            <a:endParaRPr lang="en-US" sz="20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15E0DEC-2CDF-4063-8DFD-1E2DD6BDF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608" y="2204864"/>
            <a:ext cx="6347714" cy="4103863"/>
          </a:xfrm>
        </p:spPr>
        <p:txBody>
          <a:bodyPr/>
          <a:lstStyle/>
          <a:p>
            <a:r>
              <a:rPr lang="en-US" dirty="0"/>
              <a:t>Total missing data = ~44%(temperature)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/>
              <a:t>Groupby</a:t>
            </a:r>
            <a:r>
              <a:rPr lang="en-US" dirty="0"/>
              <a:t> on series id, month and year fill with mean.</a:t>
            </a:r>
          </a:p>
          <a:p>
            <a:pPr marL="0" indent="0">
              <a:buNone/>
            </a:pPr>
            <a:r>
              <a:rPr lang="en-US" dirty="0"/>
              <a:t>	Total missing data = ~34%(temperature)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/>
              <a:t>Groupby</a:t>
            </a:r>
            <a:r>
              <a:rPr lang="en-US" dirty="0"/>
              <a:t> on series id, month and year with mean.</a:t>
            </a:r>
          </a:p>
          <a:p>
            <a:pPr marL="0" indent="0">
              <a:buNone/>
            </a:pPr>
            <a:r>
              <a:rPr lang="en-US" dirty="0"/>
              <a:t>       Total missing data = ~33%(temperature)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Machine Learning (</a:t>
            </a:r>
            <a:r>
              <a:rPr lang="en-US" dirty="0" err="1"/>
              <a:t>RandomForestReggresor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sz="1800" dirty="0"/>
              <a:t>No missing data!</a:t>
            </a:r>
          </a:p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DC5C4E4-49E3-4306-8A49-343F840E4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KLETECH/SoCSE/2016-2020/5thSem/DMA course project/5ADMACP16</a:t>
            </a:r>
            <a:endParaRPr lang="en-IN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ADCC7AB-3998-4B7D-B300-CCE8A4EAC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02AB-5469-48EE-A536-9CDE100E8076}" type="slidenum">
              <a:rPr lang="en-IN" smtClean="0"/>
              <a:pPr/>
              <a:t>12</a:t>
            </a:fld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6347713" cy="648072"/>
          </a:xfrm>
        </p:spPr>
        <p:txBody>
          <a:bodyPr>
            <a:noAutofit/>
          </a:bodyPr>
          <a:lstStyle/>
          <a:p>
            <a:pPr algn="l"/>
            <a:r>
              <a:rPr lang="en-IN" dirty="0"/>
              <a:t>DATA PREPROCESSING</a:t>
            </a:r>
            <a:br>
              <a:rPr lang="en-IN" dirty="0"/>
            </a:br>
            <a:r>
              <a:rPr lang="en-IN" dirty="0">
                <a:solidFill>
                  <a:schemeClr val="tx1"/>
                </a:solidFill>
              </a:rPr>
              <a:t>	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BF048D-5D83-406F-8B99-68E0339DD1A7}"/>
              </a:ext>
            </a:extLst>
          </p:cNvPr>
          <p:cNvSpPr txBox="1"/>
          <p:nvPr/>
        </p:nvSpPr>
        <p:spPr>
          <a:xfrm>
            <a:off x="653946" y="1264701"/>
            <a:ext cx="5358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Feature Engineering</a:t>
            </a:r>
            <a:endParaRPr lang="en-US" sz="2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CFED3DC-5697-4DD6-9684-D73F7F7C93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4" t="10110" r="10283" b="3461"/>
          <a:stretch/>
        </p:blipFill>
        <p:spPr>
          <a:xfrm>
            <a:off x="1062407" y="1798141"/>
            <a:ext cx="7463388" cy="5030448"/>
          </a:xfr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527A49B-04AF-4CFA-B2AF-CFD8C9410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KLETECH/SoCSE/2016-2020/5thSem/DMA course project/5ADMACP16</a:t>
            </a:r>
            <a:endParaRPr lang="en-IN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8AB6B2E-B8F0-4314-9407-122A7B3C5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02AB-5469-48EE-A536-9CDE100E8076}" type="slidenum">
              <a:rPr lang="en-IN" smtClean="0"/>
              <a:pPr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33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6347713" cy="648072"/>
          </a:xfrm>
        </p:spPr>
        <p:txBody>
          <a:bodyPr>
            <a:noAutofit/>
          </a:bodyPr>
          <a:lstStyle/>
          <a:p>
            <a:pPr algn="l"/>
            <a:r>
              <a:rPr lang="en-IN" dirty="0"/>
              <a:t>DATA PREPROCESSING</a:t>
            </a:r>
            <a:br>
              <a:rPr lang="en-IN" dirty="0"/>
            </a:br>
            <a:r>
              <a:rPr lang="en-IN" dirty="0">
                <a:solidFill>
                  <a:schemeClr val="tx1"/>
                </a:solidFill>
              </a:rPr>
              <a:t>	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BF048D-5D83-406F-8B99-68E0339DD1A7}"/>
              </a:ext>
            </a:extLst>
          </p:cNvPr>
          <p:cNvSpPr txBox="1"/>
          <p:nvPr/>
        </p:nvSpPr>
        <p:spPr>
          <a:xfrm>
            <a:off x="653946" y="1264701"/>
            <a:ext cx="5358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Feature Engineering</a:t>
            </a:r>
            <a:endParaRPr lang="en-US" sz="20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B29F34A-1CE0-4323-9B91-8929F43B26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98" t="30623" r="68518" b="22795"/>
          <a:stretch/>
        </p:blipFill>
        <p:spPr>
          <a:xfrm>
            <a:off x="2267744" y="1988839"/>
            <a:ext cx="2664296" cy="3816425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0FE35E2-E6CD-4D4F-AD8B-2F47A899FE64}"/>
              </a:ext>
            </a:extLst>
          </p:cNvPr>
          <p:cNvSpPr txBox="1"/>
          <p:nvPr/>
        </p:nvSpPr>
        <p:spPr>
          <a:xfrm>
            <a:off x="920785" y="5807004"/>
            <a:ext cx="5358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Dropping columns </a:t>
            </a:r>
            <a:r>
              <a:rPr lang="en-US" dirty="0" err="1"/>
              <a:t>yday_sin</a:t>
            </a:r>
            <a:r>
              <a:rPr lang="en-US" dirty="0"/>
              <a:t>, </a:t>
            </a:r>
            <a:r>
              <a:rPr lang="en-US" dirty="0" err="1"/>
              <a:t>month_cos</a:t>
            </a:r>
            <a:endParaRPr lang="en-US" dirty="0"/>
          </a:p>
          <a:p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86CEE360-4FDC-49E9-B22B-4AC45527A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5116" y="6270773"/>
            <a:ext cx="4622973" cy="365125"/>
          </a:xfrm>
        </p:spPr>
        <p:txBody>
          <a:bodyPr/>
          <a:lstStyle/>
          <a:p>
            <a:r>
              <a:rPr lang="en-US" dirty="0"/>
              <a:t>KLETECH/</a:t>
            </a:r>
            <a:r>
              <a:rPr lang="en-US" dirty="0" err="1"/>
              <a:t>SoCSE</a:t>
            </a:r>
            <a:r>
              <a:rPr lang="en-US" dirty="0"/>
              <a:t>/2016-2020/5thSem/DMA course project/5ADMACP16</a:t>
            </a:r>
            <a:endParaRPr lang="en-IN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F08F6EC-9B8A-4F05-A7B2-A48DEFE21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02AB-5469-48EE-A536-9CDE100E8076}" type="slidenum">
              <a:rPr lang="en-IN" smtClean="0"/>
              <a:pPr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125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6347713" cy="648072"/>
          </a:xfrm>
        </p:spPr>
        <p:txBody>
          <a:bodyPr>
            <a:noAutofit/>
          </a:bodyPr>
          <a:lstStyle/>
          <a:p>
            <a:pPr algn="l"/>
            <a:r>
              <a:rPr lang="en-IN" dirty="0"/>
              <a:t>PREPARING TRAINING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BF048D-5D83-406F-8B99-68E0339DD1A7}"/>
              </a:ext>
            </a:extLst>
          </p:cNvPr>
          <p:cNvSpPr txBox="1"/>
          <p:nvPr/>
        </p:nvSpPr>
        <p:spPr>
          <a:xfrm>
            <a:off x="653946" y="1264701"/>
            <a:ext cx="7446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Looking back at data understanding</a:t>
            </a:r>
            <a:endParaRPr lang="en-US" sz="20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9E14BC6-7427-4666-B920-8B96DCC900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99" t="40026" r="53404" b="25799"/>
          <a:stretch/>
        </p:blipFill>
        <p:spPr>
          <a:xfrm>
            <a:off x="1691680" y="2055234"/>
            <a:ext cx="5188705" cy="3379725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4A8CEAF-8257-42ED-9C89-02993229A879}"/>
              </a:ext>
            </a:extLst>
          </p:cNvPr>
          <p:cNvSpPr txBox="1"/>
          <p:nvPr/>
        </p:nvSpPr>
        <p:spPr>
          <a:xfrm>
            <a:off x="1691680" y="5434959"/>
            <a:ext cx="6408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high/low temperature in the base temperature </a:t>
            </a:r>
            <a:r>
              <a:rPr lang="en-US" dirty="0" err="1"/>
              <a:t>does’nt</a:t>
            </a:r>
            <a:r>
              <a:rPr lang="en-US" dirty="0"/>
              <a:t> imply any relation with target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1243285-E4D4-4A79-ADC5-683E415E6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KLETECH/SoCSE/2016-2020/5thSem/DMA course project/5ADMACP16</a:t>
            </a:r>
            <a:endParaRPr lang="en-IN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D5A2E5B-9EE0-49C5-87DC-9D0049E82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02AB-5469-48EE-A536-9CDE100E8076}" type="slidenum">
              <a:rPr lang="en-IN" smtClean="0"/>
              <a:pPr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506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6347713" cy="648072"/>
          </a:xfrm>
        </p:spPr>
        <p:txBody>
          <a:bodyPr>
            <a:noAutofit/>
          </a:bodyPr>
          <a:lstStyle/>
          <a:p>
            <a:pPr algn="l"/>
            <a:r>
              <a:rPr lang="en-IN" dirty="0"/>
              <a:t>PREPARING TRAINING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BF048D-5D83-406F-8B99-68E0339DD1A7}"/>
              </a:ext>
            </a:extLst>
          </p:cNvPr>
          <p:cNvSpPr txBox="1"/>
          <p:nvPr/>
        </p:nvSpPr>
        <p:spPr>
          <a:xfrm>
            <a:off x="653946" y="1264701"/>
            <a:ext cx="7446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Looking back at data understanding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A8CEAF-8257-42ED-9C89-02993229A879}"/>
              </a:ext>
            </a:extLst>
          </p:cNvPr>
          <p:cNvSpPr txBox="1"/>
          <p:nvPr/>
        </p:nvSpPr>
        <p:spPr>
          <a:xfrm>
            <a:off x="1691680" y="5434959"/>
            <a:ext cx="6408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surface (buildings) marked - 'large' consume the most energy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86441C4-B5D7-4A31-8831-BA6CEF1BB7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5" t="37216" r="52330" b="28487"/>
          <a:stretch/>
        </p:blipFill>
        <p:spPr>
          <a:xfrm>
            <a:off x="1475656" y="2037061"/>
            <a:ext cx="5051570" cy="3180617"/>
          </a:xfr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513DF7D-2EDC-4F68-97B8-96B876100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KLETECH/SoCSE/2016-2020/5thSem/DMA course project/5ADMACP16</a:t>
            </a:r>
            <a:endParaRPr lang="en-IN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8A012F6-A7B2-41E8-A254-C3E978B28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02AB-5469-48EE-A536-9CDE100E8076}" type="slidenum">
              <a:rPr lang="en-IN" smtClean="0"/>
              <a:pPr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539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6347713" cy="648072"/>
          </a:xfrm>
        </p:spPr>
        <p:txBody>
          <a:bodyPr>
            <a:noAutofit/>
          </a:bodyPr>
          <a:lstStyle/>
          <a:p>
            <a:pPr algn="l"/>
            <a:r>
              <a:rPr lang="en-IN" dirty="0"/>
              <a:t>PREPARING TRAINING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BF048D-5D83-406F-8B99-68E0339DD1A7}"/>
              </a:ext>
            </a:extLst>
          </p:cNvPr>
          <p:cNvSpPr txBox="1"/>
          <p:nvPr/>
        </p:nvSpPr>
        <p:spPr>
          <a:xfrm>
            <a:off x="653946" y="1264701"/>
            <a:ext cx="7446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Looking back at data understanding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A8CEAF-8257-42ED-9C89-02993229A879}"/>
              </a:ext>
            </a:extLst>
          </p:cNvPr>
          <p:cNvSpPr txBox="1"/>
          <p:nvPr/>
        </p:nvSpPr>
        <p:spPr>
          <a:xfrm>
            <a:off x="1691680" y="5434959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Surface doesn’t relate with temperature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99642DF-EE5B-41D0-AF36-FF55DABB2C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5" t="39233" r="53464" b="24582"/>
          <a:stretch/>
        </p:blipFill>
        <p:spPr>
          <a:xfrm>
            <a:off x="1278307" y="1863999"/>
            <a:ext cx="5472609" cy="3501040"/>
          </a:xfr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E31D39A-75C4-4602-9EE2-B5C4B60FB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KLETECH/SoCSE/2016-2020/5thSem/DMA course project/5ADMACP16</a:t>
            </a:r>
            <a:endParaRPr lang="en-IN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04F7777-54D9-4FF4-8CBC-9B55B331E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02AB-5469-48EE-A536-9CDE100E8076}" type="slidenum">
              <a:rPr lang="en-IN" smtClean="0"/>
              <a:pPr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269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0EE3B3A-3A02-4362-A835-D58A1F296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404664"/>
            <a:ext cx="6347713" cy="648072"/>
          </a:xfrm>
        </p:spPr>
        <p:txBody>
          <a:bodyPr>
            <a:noAutofit/>
          </a:bodyPr>
          <a:lstStyle/>
          <a:p>
            <a:pPr algn="l"/>
            <a:r>
              <a:rPr lang="en-IN" dirty="0"/>
              <a:t>MODELS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CF65B0-20AD-4F15-9B3E-F815171B572C}"/>
              </a:ext>
            </a:extLst>
          </p:cNvPr>
          <p:cNvSpPr txBox="1"/>
          <p:nvPr/>
        </p:nvSpPr>
        <p:spPr>
          <a:xfrm>
            <a:off x="307267" y="1464749"/>
            <a:ext cx="7446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Linear Regression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9929B0-E858-499C-9A9D-D722E0CF8FA8}"/>
              </a:ext>
            </a:extLst>
          </p:cNvPr>
          <p:cNvSpPr/>
          <p:nvPr/>
        </p:nvSpPr>
        <p:spPr>
          <a:xfrm>
            <a:off x="293028" y="2276872"/>
            <a:ext cx="71592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95858"/>
                </a:solidFill>
                <a:latin typeface="+mj-lt"/>
              </a:rPr>
              <a:t>Linear Regression establishes a relationship between </a:t>
            </a:r>
            <a:r>
              <a:rPr lang="en-US" b="1" dirty="0">
                <a:solidFill>
                  <a:srgbClr val="333333"/>
                </a:solidFill>
                <a:latin typeface="+mj-lt"/>
              </a:rPr>
              <a:t>dependent variable (Y)</a:t>
            </a:r>
            <a:r>
              <a:rPr lang="en-US" dirty="0">
                <a:solidFill>
                  <a:srgbClr val="595858"/>
                </a:solidFill>
                <a:latin typeface="+mj-lt"/>
              </a:rPr>
              <a:t> and one or more </a:t>
            </a:r>
            <a:r>
              <a:rPr lang="en-US" b="1" dirty="0">
                <a:solidFill>
                  <a:srgbClr val="333333"/>
                </a:solidFill>
                <a:latin typeface="+mj-lt"/>
              </a:rPr>
              <a:t>independent variables (X)</a:t>
            </a:r>
            <a:r>
              <a:rPr lang="en-US" dirty="0">
                <a:solidFill>
                  <a:srgbClr val="595858"/>
                </a:solidFill>
                <a:latin typeface="+mj-lt"/>
              </a:rPr>
              <a:t> using a </a:t>
            </a:r>
            <a:r>
              <a:rPr lang="en-US" b="1" dirty="0">
                <a:solidFill>
                  <a:srgbClr val="333333"/>
                </a:solidFill>
                <a:latin typeface="+mj-lt"/>
              </a:rPr>
              <a:t>best fit straight line</a:t>
            </a:r>
            <a:endParaRPr lang="en-US" dirty="0">
              <a:latin typeface="+mj-lt"/>
            </a:endParaRPr>
          </a:p>
        </p:txBody>
      </p:sp>
      <p:pic>
        <p:nvPicPr>
          <p:cNvPr id="3074" name="Picture 2" descr="https://cdn-images-1.medium.com/max/720/1*VanG05Ab6yknqJ2bRGFzrQ.png">
            <a:extLst>
              <a:ext uri="{FF2B5EF4-FFF2-40B4-BE49-F238E27FC236}">
                <a16:creationId xmlns:a16="http://schemas.microsoft.com/office/drawing/2014/main" id="{51C95E40-A2A2-4898-AC70-34F6DEC40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265" y="4077072"/>
            <a:ext cx="4536504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85B681E5-6976-470C-84A2-946434C96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KLETECH/SoCSE/2016-2020/5thSem/DMA course project/5ADMACP16</a:t>
            </a:r>
            <a:endParaRPr lang="en-IN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495109A-38E3-41E0-9EAB-63CB8804A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02AB-5469-48EE-A536-9CDE100E8076}" type="slidenum">
              <a:rPr lang="en-IN" smtClean="0"/>
              <a:pPr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288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B3A0A2-8D03-4BFC-8669-E3C5510CD8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09"/>
          <a:stretch/>
        </p:blipFill>
        <p:spPr>
          <a:xfrm>
            <a:off x="757944" y="2204864"/>
            <a:ext cx="5985305" cy="3308578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90B7F59-5581-49F7-8EFC-23BA94E27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260648"/>
            <a:ext cx="6347713" cy="648072"/>
          </a:xfrm>
        </p:spPr>
        <p:txBody>
          <a:bodyPr>
            <a:noAutofit/>
          </a:bodyPr>
          <a:lstStyle/>
          <a:p>
            <a:pPr algn="l"/>
            <a:r>
              <a:rPr lang="en-IN" dirty="0"/>
              <a:t>MODELS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C8B194-5420-4409-9433-67F2F1327014}"/>
              </a:ext>
            </a:extLst>
          </p:cNvPr>
          <p:cNvSpPr txBox="1"/>
          <p:nvPr/>
        </p:nvSpPr>
        <p:spPr>
          <a:xfrm>
            <a:off x="539552" y="1052736"/>
            <a:ext cx="7446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Bagging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76D4DD-51A1-4CB0-AA5C-A50707F57835}"/>
              </a:ext>
            </a:extLst>
          </p:cNvPr>
          <p:cNvSpPr txBox="1"/>
          <p:nvPr/>
        </p:nvSpPr>
        <p:spPr>
          <a:xfrm>
            <a:off x="971600" y="5813064"/>
            <a:ext cx="7446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variance is reduced in case of bagging.</a:t>
            </a:r>
          </a:p>
          <a:p>
            <a:endParaRPr lang="en-US" sz="2000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EE9B3F48-16F5-43B0-8BC9-700816386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KLETECH/SoCSE/2016-2020/5thSem/DMA course project/5ADMACP16</a:t>
            </a:r>
            <a:endParaRPr lang="en-IN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2D278D4-4EA4-4D3F-A41E-344BAEEAB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02AB-5469-48EE-A536-9CDE100E8076}" type="slidenum">
              <a:rPr lang="en-IN" smtClean="0"/>
              <a:pPr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511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404664"/>
            <a:ext cx="6347713" cy="1320800"/>
          </a:xfrm>
        </p:spPr>
        <p:txBody>
          <a:bodyPr/>
          <a:lstStyle/>
          <a:p>
            <a:pPr algn="l"/>
            <a:r>
              <a:rPr lang="en-IN" b="1" dirty="0"/>
              <a:t>Problem Statement	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7776863" cy="1320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/>
              <a:t>To forecast energy consumption from varying amounts of cold start data, and little other building information. 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A96498-E25C-44B9-8175-12A2383A5A59}"/>
              </a:ext>
            </a:extLst>
          </p:cNvPr>
          <p:cNvSpPr txBox="1"/>
          <p:nvPr/>
        </p:nvSpPr>
        <p:spPr>
          <a:xfrm>
            <a:off x="395536" y="3212976"/>
            <a:ext cx="7920880" cy="3528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B6DAF-9B9F-49F6-BE58-0E0F6AFE0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KLETECH/SoCSE/2016-2020/5thSem/DMA course project/5ADMACP16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E5A3E8-3C3F-43B2-A657-32748D967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02AB-5469-48EE-A536-9CDE100E8076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091E80-5399-4A56-8F0C-E349AAACFFA1}"/>
              </a:ext>
            </a:extLst>
          </p:cNvPr>
          <p:cNvSpPr txBox="1"/>
          <p:nvPr/>
        </p:nvSpPr>
        <p:spPr>
          <a:xfrm>
            <a:off x="667259" y="1142817"/>
            <a:ext cx="7446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Random forest Regressor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1FE61F-3DEB-4E17-89D7-FE26E5DD97C2}"/>
              </a:ext>
            </a:extLst>
          </p:cNvPr>
          <p:cNvSpPr/>
          <p:nvPr/>
        </p:nvSpPr>
        <p:spPr>
          <a:xfrm>
            <a:off x="791580" y="1802758"/>
            <a:ext cx="7560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D1F22"/>
                </a:solidFill>
                <a:latin typeface="Helvetica" panose="020B0604020202020204" pitchFamily="34" charset="0"/>
              </a:rPr>
              <a:t>A random forest is a meta estimator that fits a number of classifying decision trees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481D85-ED88-4B1C-B6EA-1CAF57FA057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1" r="9051"/>
          <a:stretch/>
        </p:blipFill>
        <p:spPr>
          <a:xfrm>
            <a:off x="683568" y="2708920"/>
            <a:ext cx="7488832" cy="433136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315D59C-8E79-476D-9E07-188C5EE7B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404664"/>
            <a:ext cx="6347713" cy="648072"/>
          </a:xfrm>
        </p:spPr>
        <p:txBody>
          <a:bodyPr>
            <a:noAutofit/>
          </a:bodyPr>
          <a:lstStyle/>
          <a:p>
            <a:pPr algn="l"/>
            <a:r>
              <a:rPr lang="en-IN" dirty="0"/>
              <a:t>MODELS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A8CA0DC-7E18-42BB-9C67-8B792F16D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9552" y="6525324"/>
            <a:ext cx="4622973" cy="365125"/>
          </a:xfrm>
        </p:spPr>
        <p:txBody>
          <a:bodyPr/>
          <a:lstStyle/>
          <a:p>
            <a:r>
              <a:rPr lang="en-US" dirty="0"/>
              <a:t>KLETECH/</a:t>
            </a:r>
            <a:r>
              <a:rPr lang="en-US" dirty="0" err="1"/>
              <a:t>SoCSE</a:t>
            </a:r>
            <a:r>
              <a:rPr lang="en-US" dirty="0"/>
              <a:t>/2016-2020/5thSem/DMA course project/5ADMACP16</a:t>
            </a:r>
            <a:endParaRPr lang="en-IN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7FD2218-0C74-4011-A347-1C9A1F689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02AB-5469-48EE-A536-9CDE100E8076}" type="slidenum">
              <a:rPr lang="en-IN" smtClean="0"/>
              <a:pPr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8390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F9CBFE-C451-4CFA-85E8-165C86658B3E}"/>
              </a:ext>
            </a:extLst>
          </p:cNvPr>
          <p:cNvSpPr/>
          <p:nvPr/>
        </p:nvSpPr>
        <p:spPr>
          <a:xfrm>
            <a:off x="934098" y="1988840"/>
            <a:ext cx="69127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D1F22"/>
                </a:solidFill>
                <a:latin typeface="+mj-lt"/>
              </a:rPr>
              <a:t>Instead of the most discriminative thresholds, thresholds are drawn at random for each candidate feature</a:t>
            </a:r>
            <a:endParaRPr lang="en-US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4472D7-2A81-4FC0-B75C-FC4831902BC2}"/>
              </a:ext>
            </a:extLst>
          </p:cNvPr>
          <p:cNvSpPr txBox="1"/>
          <p:nvPr/>
        </p:nvSpPr>
        <p:spPr>
          <a:xfrm>
            <a:off x="667259" y="1142817"/>
            <a:ext cx="7446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Extra Trees Regressor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A6A4E69-7DBC-4EEE-9D7B-FEF39C068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404664"/>
            <a:ext cx="6347713" cy="648072"/>
          </a:xfrm>
        </p:spPr>
        <p:txBody>
          <a:bodyPr>
            <a:noAutofit/>
          </a:bodyPr>
          <a:lstStyle/>
          <a:p>
            <a:pPr algn="l"/>
            <a:r>
              <a:rPr lang="en-IN" dirty="0"/>
              <a:t>MODELS</a:t>
            </a:r>
          </a:p>
        </p:txBody>
      </p:sp>
      <p:pic>
        <p:nvPicPr>
          <p:cNvPr id="4098" name="Picture 2" descr="Image result for extra trees regressor">
            <a:extLst>
              <a:ext uri="{FF2B5EF4-FFF2-40B4-BE49-F238E27FC236}">
                <a16:creationId xmlns:a16="http://schemas.microsoft.com/office/drawing/2014/main" id="{00DA05FD-D771-41CB-AE33-02918051E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68" y="3789040"/>
            <a:ext cx="8748464" cy="2073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C385DF-3FAD-4B89-B4AF-1F3F1B226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KLETECH/SoCSE/2016-2020/5thSem/DMA course project/5ADMACP16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F3804-182C-44EE-A706-50DECCBDA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02AB-5469-48EE-A536-9CDE100E8076}" type="slidenum">
              <a:rPr lang="en-IN" smtClean="0"/>
              <a:pPr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404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9546D-FC46-417B-ACF5-5C09C8D9D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and Score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6489D93-C085-4C30-9C7E-A3224A1442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3815137"/>
              </p:ext>
            </p:extLst>
          </p:nvPr>
        </p:nvGraphicFramePr>
        <p:xfrm>
          <a:off x="827584" y="1930400"/>
          <a:ext cx="6348412" cy="25958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174206">
                  <a:extLst>
                    <a:ext uri="{9D8B030D-6E8A-4147-A177-3AD203B41FA5}">
                      <a16:colId xmlns:a16="http://schemas.microsoft.com/office/drawing/2014/main" val="17882088"/>
                    </a:ext>
                  </a:extLst>
                </a:gridCol>
                <a:gridCol w="3174206">
                  <a:extLst>
                    <a:ext uri="{9D8B030D-6E8A-4147-A177-3AD203B41FA5}">
                      <a16:colId xmlns:a16="http://schemas.microsoft.com/office/drawing/2014/main" val="1346568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 marL="74687" marR="7468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Score(R2_SCORE)</a:t>
                      </a:r>
                    </a:p>
                  </a:txBody>
                  <a:tcPr marL="74687" marR="74687"/>
                </a:tc>
                <a:extLst>
                  <a:ext uri="{0D108BD9-81ED-4DB2-BD59-A6C34878D82A}">
                    <a16:rowId xmlns:a16="http://schemas.microsoft.com/office/drawing/2014/main" val="1080439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LinearRegression</a:t>
                      </a:r>
                    </a:p>
                  </a:txBody>
                  <a:tcPr marL="74687" marR="7468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0.0976395086467</a:t>
                      </a:r>
                    </a:p>
                  </a:txBody>
                  <a:tcPr marL="74687" marR="74687"/>
                </a:tc>
                <a:extLst>
                  <a:ext uri="{0D108BD9-81ED-4DB2-BD59-A6C34878D82A}">
                    <a16:rowId xmlns:a16="http://schemas.microsoft.com/office/drawing/2014/main" val="1890076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RandomForestRegressor</a:t>
                      </a:r>
                      <a:endParaRPr lang="en-US" dirty="0"/>
                    </a:p>
                  </a:txBody>
                  <a:tcPr marL="74687" marR="7468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0.982153104726</a:t>
                      </a:r>
                    </a:p>
                  </a:txBody>
                  <a:tcPr marL="74687" marR="74687"/>
                </a:tc>
                <a:extLst>
                  <a:ext uri="{0D108BD9-81ED-4DB2-BD59-A6C34878D82A}">
                    <a16:rowId xmlns:a16="http://schemas.microsoft.com/office/drawing/2014/main" val="1183634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ExtraTreesRegressor</a:t>
                      </a:r>
                      <a:endParaRPr lang="en-US" dirty="0"/>
                    </a:p>
                  </a:txBody>
                  <a:tcPr marL="74687" marR="7468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0.9893852444566</a:t>
                      </a:r>
                    </a:p>
                  </a:txBody>
                  <a:tcPr marL="74687" marR="74687"/>
                </a:tc>
                <a:extLst>
                  <a:ext uri="{0D108BD9-81ED-4DB2-BD59-A6C34878D82A}">
                    <a16:rowId xmlns:a16="http://schemas.microsoft.com/office/drawing/2014/main" val="1546417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BaggingRegressor</a:t>
                      </a:r>
                      <a:endParaRPr lang="en-US" dirty="0"/>
                    </a:p>
                  </a:txBody>
                  <a:tcPr marL="74687" marR="7468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0.98271301025</a:t>
                      </a:r>
                    </a:p>
                  </a:txBody>
                  <a:tcPr marL="74687" marR="74687"/>
                </a:tc>
                <a:extLst>
                  <a:ext uri="{0D108BD9-81ED-4DB2-BD59-A6C34878D82A}">
                    <a16:rowId xmlns:a16="http://schemas.microsoft.com/office/drawing/2014/main" val="201490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LSTM</a:t>
                      </a:r>
                    </a:p>
                  </a:txBody>
                  <a:tcPr marL="74687" marR="74687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0.9645904985480551</a:t>
                      </a:r>
                      <a:endParaRPr lang="en-US" dirty="0"/>
                    </a:p>
                  </a:txBody>
                  <a:tcPr marL="74687" marR="74687"/>
                </a:tc>
                <a:extLst>
                  <a:ext uri="{0D108BD9-81ED-4DB2-BD59-A6C34878D82A}">
                    <a16:rowId xmlns:a16="http://schemas.microsoft.com/office/drawing/2014/main" val="4193291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4687" marR="74687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4687" marR="74687"/>
                </a:tc>
                <a:extLst>
                  <a:ext uri="{0D108BD9-81ED-4DB2-BD59-A6C34878D82A}">
                    <a16:rowId xmlns:a16="http://schemas.microsoft.com/office/drawing/2014/main" val="2201413123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C4A728-13A0-40F8-BD12-190303C83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KLETECH/SoCSE/2016-2020/5thSem/DMA course project/5ADMACP16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183B4-CE4A-4BAD-9AF1-1F9683845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02AB-5469-48EE-A536-9CDE100E8076}" type="slidenum">
              <a:rPr lang="en-IN" smtClean="0"/>
              <a:pPr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8194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2D017-FFC7-4A38-9EC0-251B62519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47173"/>
            <a:ext cx="6347713" cy="660400"/>
          </a:xfrm>
        </p:spPr>
        <p:txBody>
          <a:bodyPr/>
          <a:lstStyle/>
          <a:p>
            <a:r>
              <a:rPr lang="en-US" dirty="0"/>
              <a:t>MODEL BUILDING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E16084-25A5-4F1B-A806-781EC1F075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65" t="51265" r="55604" b="10917"/>
          <a:stretch/>
        </p:blipFill>
        <p:spPr>
          <a:xfrm>
            <a:off x="899592" y="1494655"/>
            <a:ext cx="6576568" cy="403244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66F886-D493-4312-AC10-D65D4F3C954D}"/>
              </a:ext>
            </a:extLst>
          </p:cNvPr>
          <p:cNvSpPr txBox="1"/>
          <p:nvPr/>
        </p:nvSpPr>
        <p:spPr>
          <a:xfrm>
            <a:off x="2051720" y="5711437"/>
            <a:ext cx="63477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Max_depth</a:t>
            </a:r>
            <a:r>
              <a:rPr lang="en-US" dirty="0"/>
              <a:t> ==&gt; Score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Max score at depth = 30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Inference = </a:t>
            </a:r>
            <a:r>
              <a:rPr lang="en-US" dirty="0" err="1"/>
              <a:t>Iow</a:t>
            </a:r>
            <a:r>
              <a:rPr lang="en-US" dirty="0"/>
              <a:t> bias – low variance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2E10A7-8709-46DD-B4DC-63279B2306E8}"/>
              </a:ext>
            </a:extLst>
          </p:cNvPr>
          <p:cNvSpPr txBox="1"/>
          <p:nvPr/>
        </p:nvSpPr>
        <p:spPr>
          <a:xfrm>
            <a:off x="761080" y="889504"/>
            <a:ext cx="518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Parameter Tuning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AE27984-007B-45A5-B46D-54DD605F4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2603" y="6492875"/>
            <a:ext cx="4622973" cy="365125"/>
          </a:xfrm>
        </p:spPr>
        <p:txBody>
          <a:bodyPr/>
          <a:lstStyle/>
          <a:p>
            <a:r>
              <a:rPr lang="en-US" dirty="0"/>
              <a:t>KLETECH/</a:t>
            </a:r>
            <a:r>
              <a:rPr lang="en-US" dirty="0" err="1"/>
              <a:t>SoCSE</a:t>
            </a:r>
            <a:r>
              <a:rPr lang="en-US" dirty="0"/>
              <a:t>/2016-2020/5thSem/DMA course project/5ADMACP16</a:t>
            </a:r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9418E43-0688-4180-BA03-645FF5586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02AB-5469-48EE-A536-9CDE100E8076}" type="slidenum">
              <a:rPr lang="en-IN" smtClean="0"/>
              <a:pPr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8988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4C1100-E386-453B-B227-B7143D0F93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1" t="37818" r="53268" b="22910"/>
          <a:stretch/>
        </p:blipFill>
        <p:spPr>
          <a:xfrm>
            <a:off x="735928" y="1628800"/>
            <a:ext cx="6860408" cy="3902658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0CA78DE-D7E2-40E5-BDF4-4950F73D9F2E}"/>
              </a:ext>
            </a:extLst>
          </p:cNvPr>
          <p:cNvSpPr txBox="1">
            <a:spLocks/>
          </p:cNvSpPr>
          <p:nvPr/>
        </p:nvSpPr>
        <p:spPr>
          <a:xfrm>
            <a:off x="179512" y="147173"/>
            <a:ext cx="6347713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MODEL BUILDING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FE5117-6911-424E-8B07-004E36612F25}"/>
              </a:ext>
            </a:extLst>
          </p:cNvPr>
          <p:cNvSpPr txBox="1"/>
          <p:nvPr/>
        </p:nvSpPr>
        <p:spPr>
          <a:xfrm>
            <a:off x="761080" y="889504"/>
            <a:ext cx="518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Parameter Tuning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53AE19-9592-4961-BA53-ABF3F29E8680}"/>
              </a:ext>
            </a:extLst>
          </p:cNvPr>
          <p:cNvSpPr txBox="1"/>
          <p:nvPr/>
        </p:nvSpPr>
        <p:spPr>
          <a:xfrm>
            <a:off x="2051720" y="5711437"/>
            <a:ext cx="63477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Max_depth</a:t>
            </a:r>
            <a:r>
              <a:rPr lang="en-US" dirty="0"/>
              <a:t>==&gt; 1/ </a:t>
            </a:r>
            <a:r>
              <a:rPr lang="en-US" dirty="0" err="1"/>
              <a:t>Error_rate</a:t>
            </a:r>
            <a:r>
              <a:rPr lang="en-US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Min. error at depth = 30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Inference = </a:t>
            </a:r>
            <a:r>
              <a:rPr lang="en-US" dirty="0" err="1"/>
              <a:t>Iow</a:t>
            </a:r>
            <a:r>
              <a:rPr lang="en-US" dirty="0"/>
              <a:t> bias – low variance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D862857-FD29-4C97-A053-4DDCA0988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2603" y="6465520"/>
            <a:ext cx="4622973" cy="365125"/>
          </a:xfrm>
        </p:spPr>
        <p:txBody>
          <a:bodyPr/>
          <a:lstStyle/>
          <a:p>
            <a:r>
              <a:rPr lang="en-US" dirty="0"/>
              <a:t>KLETECH/</a:t>
            </a:r>
            <a:r>
              <a:rPr lang="en-US" dirty="0" err="1"/>
              <a:t>SoCSE</a:t>
            </a:r>
            <a:r>
              <a:rPr lang="en-US" dirty="0"/>
              <a:t>/2016-2020/5thSem/DMA course project/5ADMACP16</a:t>
            </a:r>
            <a:endParaRPr lang="en-IN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A7D19AA-F018-4F97-ACB5-89012803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02AB-5469-48EE-A536-9CDE100E8076}" type="slidenum">
              <a:rPr lang="en-IN" smtClean="0"/>
              <a:pPr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2210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0CA78DE-D7E2-40E5-BDF4-4950F73D9F2E}"/>
              </a:ext>
            </a:extLst>
          </p:cNvPr>
          <p:cNvSpPr txBox="1">
            <a:spLocks/>
          </p:cNvSpPr>
          <p:nvPr/>
        </p:nvSpPr>
        <p:spPr>
          <a:xfrm>
            <a:off x="179512" y="147173"/>
            <a:ext cx="6347713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MODEL BUILDING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FE5117-6911-424E-8B07-004E36612F25}"/>
              </a:ext>
            </a:extLst>
          </p:cNvPr>
          <p:cNvSpPr txBox="1"/>
          <p:nvPr/>
        </p:nvSpPr>
        <p:spPr>
          <a:xfrm>
            <a:off x="761080" y="889504"/>
            <a:ext cx="518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Parameter Tuning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53AE19-9592-4961-BA53-ABF3F29E8680}"/>
              </a:ext>
            </a:extLst>
          </p:cNvPr>
          <p:cNvSpPr txBox="1"/>
          <p:nvPr/>
        </p:nvSpPr>
        <p:spPr>
          <a:xfrm>
            <a:off x="2051720" y="5510498"/>
            <a:ext cx="63477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Max_depth</a:t>
            </a:r>
            <a:r>
              <a:rPr lang="en-US" dirty="0"/>
              <a:t> ==&gt; 1/ </a:t>
            </a:r>
            <a:r>
              <a:rPr lang="en-US" dirty="0" err="1"/>
              <a:t>Error_rate</a:t>
            </a:r>
            <a:r>
              <a:rPr lang="en-US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Min. error at depth = 30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Inference = </a:t>
            </a:r>
            <a:r>
              <a:rPr lang="en-US" dirty="0" err="1"/>
              <a:t>Iow</a:t>
            </a:r>
            <a:r>
              <a:rPr lang="en-US" dirty="0"/>
              <a:t> bias – low variance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FCF2336-3516-48FE-A4E1-66AF57A88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8" t="45286" r="54598" b="14365"/>
          <a:stretch/>
        </p:blipFill>
        <p:spPr>
          <a:xfrm>
            <a:off x="1547664" y="1541895"/>
            <a:ext cx="5472608" cy="3774210"/>
          </a:xfr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F5D4D7E-113D-40CE-8AC6-A89CCE2CF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2603" y="6406488"/>
            <a:ext cx="4622973" cy="365125"/>
          </a:xfrm>
        </p:spPr>
        <p:txBody>
          <a:bodyPr/>
          <a:lstStyle/>
          <a:p>
            <a:r>
              <a:rPr lang="en-US" dirty="0"/>
              <a:t>KLETECH/</a:t>
            </a:r>
            <a:r>
              <a:rPr lang="en-US" dirty="0" err="1"/>
              <a:t>SoCSE</a:t>
            </a:r>
            <a:r>
              <a:rPr lang="en-US" dirty="0"/>
              <a:t>/2016-2020/5thSem/DMA course project/5ADMACP16</a:t>
            </a:r>
            <a:endParaRPr lang="en-IN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661D7-AA45-4C1C-B6C0-C0D917CB8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02AB-5469-48EE-A536-9CDE100E8076}" type="slidenum">
              <a:rPr lang="en-IN" smtClean="0"/>
              <a:pPr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0380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0CA78DE-D7E2-40E5-BDF4-4950F73D9F2E}"/>
              </a:ext>
            </a:extLst>
          </p:cNvPr>
          <p:cNvSpPr txBox="1">
            <a:spLocks/>
          </p:cNvSpPr>
          <p:nvPr/>
        </p:nvSpPr>
        <p:spPr>
          <a:xfrm>
            <a:off x="179512" y="147173"/>
            <a:ext cx="6347713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POST PROCESSING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FE5117-6911-424E-8B07-004E36612F25}"/>
              </a:ext>
            </a:extLst>
          </p:cNvPr>
          <p:cNvSpPr txBox="1"/>
          <p:nvPr/>
        </p:nvSpPr>
        <p:spPr>
          <a:xfrm>
            <a:off x="786746" y="889504"/>
            <a:ext cx="5133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Learning curve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53AE19-9592-4961-BA53-ABF3F29E8680}"/>
              </a:ext>
            </a:extLst>
          </p:cNvPr>
          <p:cNvSpPr txBox="1"/>
          <p:nvPr/>
        </p:nvSpPr>
        <p:spPr>
          <a:xfrm>
            <a:off x="2051720" y="5711437"/>
            <a:ext cx="63477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Samples ==&gt; 1/ </a:t>
            </a:r>
            <a:r>
              <a:rPr lang="en-US" dirty="0" err="1"/>
              <a:t>Error_rate</a:t>
            </a:r>
            <a:r>
              <a:rPr lang="en-US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Inference = </a:t>
            </a:r>
            <a:r>
              <a:rPr lang="en-US" dirty="0" err="1"/>
              <a:t>Iow</a:t>
            </a:r>
            <a:r>
              <a:rPr lang="en-US" dirty="0"/>
              <a:t> bias – low variance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326401F-9C84-4499-AD36-95DDB2BF1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9056" y="6406488"/>
            <a:ext cx="4622973" cy="365125"/>
          </a:xfrm>
        </p:spPr>
        <p:txBody>
          <a:bodyPr/>
          <a:lstStyle/>
          <a:p>
            <a:r>
              <a:rPr lang="en-US" dirty="0"/>
              <a:t>KLETECH/</a:t>
            </a:r>
            <a:r>
              <a:rPr lang="en-US" dirty="0" err="1"/>
              <a:t>SoCSE</a:t>
            </a:r>
            <a:r>
              <a:rPr lang="en-US" dirty="0"/>
              <a:t>/2016-2020/5thSem/DMA course project/5ADMACP16</a:t>
            </a:r>
            <a:endParaRPr lang="en-IN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E0A2357-2DC2-425B-B576-57EF0995C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02AB-5469-48EE-A536-9CDE100E8076}" type="slidenum">
              <a:rPr lang="en-IN" smtClean="0"/>
              <a:pPr/>
              <a:t>26</a:t>
            </a:fld>
            <a:endParaRPr lang="en-IN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96D9C79B-50DB-439E-A518-C7D29584BB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201" b="11409"/>
          <a:stretch/>
        </p:blipFill>
        <p:spPr>
          <a:xfrm>
            <a:off x="1190820" y="1717806"/>
            <a:ext cx="5766494" cy="3551163"/>
          </a:xfrm>
        </p:spPr>
      </p:pic>
    </p:spTree>
    <p:extLst>
      <p:ext uri="{BB962C8B-B14F-4D97-AF65-F5344CB8AC3E}">
        <p14:creationId xmlns:p14="http://schemas.microsoft.com/office/powerpoint/2010/main" val="17760823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0CA78DE-D7E2-40E5-BDF4-4950F73D9F2E}"/>
              </a:ext>
            </a:extLst>
          </p:cNvPr>
          <p:cNvSpPr txBox="1">
            <a:spLocks/>
          </p:cNvSpPr>
          <p:nvPr/>
        </p:nvSpPr>
        <p:spPr>
          <a:xfrm>
            <a:off x="179512" y="147173"/>
            <a:ext cx="6347713" cy="660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POST PROCESSING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FE5117-6911-424E-8B07-004E36612F25}"/>
              </a:ext>
            </a:extLst>
          </p:cNvPr>
          <p:cNvSpPr txBox="1"/>
          <p:nvPr/>
        </p:nvSpPr>
        <p:spPr>
          <a:xfrm>
            <a:off x="761080" y="889504"/>
            <a:ext cx="518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K Fold Cross Validation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4CBB30B-179D-4DDF-ABBE-F77061E0F5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21" t="43762" r="41804" b="49022"/>
          <a:stretch/>
        </p:blipFill>
        <p:spPr>
          <a:xfrm>
            <a:off x="539552" y="2268393"/>
            <a:ext cx="6801276" cy="660401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660706-8AA1-4483-A083-F3A051A99E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38" t="61941" r="41337" b="31791"/>
          <a:stretch/>
        </p:blipFill>
        <p:spPr>
          <a:xfrm>
            <a:off x="430292" y="3451563"/>
            <a:ext cx="6801276" cy="660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09E962-F824-4016-AB50-DD1A301D74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38" t="80198" r="42125" b="13583"/>
          <a:stretch/>
        </p:blipFill>
        <p:spPr>
          <a:xfrm>
            <a:off x="430292" y="4869160"/>
            <a:ext cx="7094036" cy="58648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EBB4E19-E93B-475D-9649-645F1B4374BA}"/>
              </a:ext>
            </a:extLst>
          </p:cNvPr>
          <p:cNvSpPr txBox="1"/>
          <p:nvPr/>
        </p:nvSpPr>
        <p:spPr>
          <a:xfrm>
            <a:off x="323528" y="1810298"/>
            <a:ext cx="6347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RFRegressor</a:t>
            </a:r>
            <a:r>
              <a:rPr lang="en-US" dirty="0"/>
              <a:t>(</a:t>
            </a:r>
            <a:r>
              <a:rPr lang="en-US" dirty="0" err="1"/>
              <a:t>max_depth</a:t>
            </a:r>
            <a:r>
              <a:rPr lang="en-US" dirty="0"/>
              <a:t> = 10)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EED365-6D66-43EB-9A4B-28B0077B4E91}"/>
              </a:ext>
            </a:extLst>
          </p:cNvPr>
          <p:cNvSpPr txBox="1"/>
          <p:nvPr/>
        </p:nvSpPr>
        <p:spPr>
          <a:xfrm>
            <a:off x="430292" y="3059668"/>
            <a:ext cx="6347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RFRegressor</a:t>
            </a:r>
            <a:r>
              <a:rPr lang="en-US" dirty="0"/>
              <a:t>(</a:t>
            </a:r>
            <a:r>
              <a:rPr lang="en-US" dirty="0" err="1"/>
              <a:t>max_depth</a:t>
            </a:r>
            <a:r>
              <a:rPr lang="en-US" dirty="0"/>
              <a:t> = 30)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75C193-DA96-4206-B857-642362FC23C9}"/>
              </a:ext>
            </a:extLst>
          </p:cNvPr>
          <p:cNvSpPr txBox="1"/>
          <p:nvPr/>
        </p:nvSpPr>
        <p:spPr>
          <a:xfrm>
            <a:off x="430291" y="4450066"/>
            <a:ext cx="6347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ETreesRegressor</a:t>
            </a:r>
            <a:r>
              <a:rPr lang="en-US" dirty="0"/>
              <a:t>(</a:t>
            </a:r>
            <a:r>
              <a:rPr lang="en-US" dirty="0" err="1"/>
              <a:t>max_depth</a:t>
            </a:r>
            <a:r>
              <a:rPr lang="en-US" dirty="0"/>
              <a:t> = 30)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AC9EE3CD-3E31-4AC5-968E-2FFF1C83C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KLETECH/SoCSE/2016-2020/5thSem/DMA course project/5ADMACP16</a:t>
            </a:r>
            <a:endParaRPr lang="en-IN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BE2FA122-154E-464F-B7A4-F65B113D8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02AB-5469-48EE-A536-9CDE100E8076}" type="slidenum">
              <a:rPr lang="en-IN" smtClean="0"/>
              <a:pPr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40713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D1DA9-13E1-4671-9AA0-2C6270534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492" y="156237"/>
            <a:ext cx="6347713" cy="1320800"/>
          </a:xfrm>
        </p:spPr>
        <p:txBody>
          <a:bodyPr/>
          <a:lstStyle/>
          <a:p>
            <a:r>
              <a:rPr lang="en-IN" dirty="0"/>
              <a:t>Time Series Forecasting</a:t>
            </a:r>
            <a:br>
              <a:rPr lang="en-IN" dirty="0"/>
            </a:br>
            <a:r>
              <a:rPr lang="en-IN" dirty="0"/>
              <a:t>(second approach)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8AADA-27ED-4655-ACB8-D1A49A443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899184"/>
            <a:ext cx="6347714" cy="3880773"/>
          </a:xfrm>
        </p:spPr>
        <p:txBody>
          <a:bodyPr/>
          <a:lstStyle/>
          <a:p>
            <a:pPr fontAlgn="t">
              <a:buFont typeface="Wingdings" panose="05000000000000000000" pitchFamily="2" charset="2"/>
              <a:buChar char="Ø"/>
            </a:pPr>
            <a:r>
              <a:rPr lang="en-US" b="1" dirty="0"/>
              <a:t>Preprocessing : parsing date time</a:t>
            </a:r>
          </a:p>
          <a:p>
            <a:pPr marL="1828800" lvl="4" indent="0" fontAlgn="t">
              <a:buNone/>
            </a:pPr>
            <a:r>
              <a:rPr lang="en-US" b="1" dirty="0"/>
              <a:t>     </a:t>
            </a:r>
            <a:r>
              <a:rPr lang="en-US" sz="1600" b="1" dirty="0"/>
              <a:t>Creating lagged features</a:t>
            </a:r>
          </a:p>
          <a:p>
            <a:pPr marL="1828800" lvl="4" indent="0" fontAlgn="t">
              <a:buNone/>
            </a:pPr>
            <a:r>
              <a:rPr lang="en-US" sz="1600" b="1" dirty="0"/>
              <a:t>    Normalization</a:t>
            </a:r>
            <a:endParaRPr lang="en-US" b="1" dirty="0"/>
          </a:p>
          <a:p>
            <a:pPr fontAlgn="t">
              <a:buFont typeface="Wingdings" panose="05000000000000000000" pitchFamily="2" charset="2"/>
              <a:buChar char="Ø"/>
            </a:pPr>
            <a:r>
              <a:rPr lang="en-US" b="1" dirty="0"/>
              <a:t>Model Building</a:t>
            </a:r>
          </a:p>
          <a:p>
            <a:pPr fontAlgn="t"/>
            <a:endParaRPr lang="en-US" b="1" dirty="0"/>
          </a:p>
          <a:p>
            <a:pPr fontAlgn="t"/>
            <a:endParaRPr lang="en-US" b="1" dirty="0"/>
          </a:p>
          <a:p>
            <a:pPr fontAlgn="t"/>
            <a:endParaRPr lang="en-US" b="1" dirty="0"/>
          </a:p>
          <a:p>
            <a:pPr fontAlgn="t"/>
            <a:endParaRPr lang="en-US" b="1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064553-34C1-4935-848E-E31E850A4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KLETECH/SoCSE/2016-2020/5thSem/DMA course project/5ADMACP16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0D069D-C91F-4BB3-A399-24ED43FB0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02AB-5469-48EE-A536-9CDE100E8076}" type="slidenum">
              <a:rPr lang="en-IN" smtClean="0"/>
              <a:pPr/>
              <a:t>28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9F91CD-3049-4BBF-9B09-9ECBA7EFE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028" y="3429000"/>
            <a:ext cx="5320281" cy="19741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4D107C-3491-4C5E-903C-CFD05590E915}"/>
              </a:ext>
            </a:extLst>
          </p:cNvPr>
          <p:cNvSpPr txBox="1"/>
          <p:nvPr/>
        </p:nvSpPr>
        <p:spPr>
          <a:xfrm>
            <a:off x="1891217" y="5555773"/>
            <a:ext cx="5361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R2_SCORE0.9645904985480551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3746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D8C84-0F75-4372-BA91-0EABB6534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AA887-3184-451C-8F4B-874B8EDA7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624" y="1953767"/>
            <a:ext cx="6347714" cy="3880773"/>
          </a:xfrm>
        </p:spPr>
        <p:txBody>
          <a:bodyPr/>
          <a:lstStyle/>
          <a:p>
            <a:r>
              <a:rPr lang="en-US" dirty="0"/>
              <a:t>Performance </a:t>
            </a:r>
            <a:r>
              <a:rPr lang="en-US" dirty="0" err="1"/>
              <a:t>meteric</a:t>
            </a:r>
            <a:r>
              <a:rPr lang="en-US" dirty="0"/>
              <a:t> :</a:t>
            </a:r>
          </a:p>
          <a:p>
            <a:pPr marL="0" indent="0">
              <a:buNone/>
            </a:pPr>
            <a:r>
              <a:rPr lang="en-US" dirty="0"/>
              <a:t>	NMAE =  1/N|Y`-</a:t>
            </a:r>
            <a:r>
              <a:rPr lang="en-US" dirty="0" err="1"/>
              <a:t>Y|c</a:t>
            </a:r>
            <a:endParaRPr lang="en-US" dirty="0"/>
          </a:p>
          <a:p>
            <a:r>
              <a:rPr lang="en-US" dirty="0"/>
              <a:t>Our  </a:t>
            </a:r>
            <a:r>
              <a:rPr lang="en-US" dirty="0" err="1"/>
              <a:t>Bestscore</a:t>
            </a:r>
            <a:r>
              <a:rPr lang="en-US" dirty="0"/>
              <a:t> = 11.23</a:t>
            </a:r>
          </a:p>
          <a:p>
            <a:r>
              <a:rPr lang="en-US" dirty="0"/>
              <a:t>Leader’ </a:t>
            </a:r>
            <a:r>
              <a:rPr lang="en-US" dirty="0" err="1"/>
              <a:t>Bestscore</a:t>
            </a:r>
            <a:r>
              <a:rPr lang="en-US" dirty="0"/>
              <a:t> = 0.26</a:t>
            </a:r>
          </a:p>
          <a:p>
            <a:r>
              <a:rPr lang="en-US" dirty="0"/>
              <a:t>Our Rank = 242</a:t>
            </a:r>
          </a:p>
          <a:p>
            <a:r>
              <a:rPr lang="en-US" dirty="0"/>
              <a:t>Total </a:t>
            </a:r>
            <a:r>
              <a:rPr lang="en-US" dirty="0" err="1"/>
              <a:t>Paricipants</a:t>
            </a:r>
            <a:r>
              <a:rPr lang="en-US" dirty="0"/>
              <a:t> = 1241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195D5D-612C-40D6-950E-64FB9EFDD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KLETECH/SoCSE/2016-2020/5thSem/DMA course project/5ADMACP16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9FAB59-8386-456D-BFBA-0DB15466B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02AB-5469-48EE-A536-9CDE100E8076}" type="slidenum">
              <a:rPr lang="en-IN" smtClean="0"/>
              <a:pPr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838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8065"/>
            <a:ext cx="7772400" cy="846679"/>
          </a:xfrm>
        </p:spPr>
        <p:txBody>
          <a:bodyPr/>
          <a:lstStyle/>
          <a:p>
            <a:pPr algn="l"/>
            <a:r>
              <a:rPr lang="en-IN" b="1" dirty="0"/>
              <a:t>Introduction to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12776"/>
            <a:ext cx="8147248" cy="4789512"/>
          </a:xfrm>
        </p:spPr>
        <p:txBody>
          <a:bodyPr>
            <a:normAutofit/>
          </a:bodyPr>
          <a:lstStyle/>
          <a:p>
            <a:r>
              <a:rPr lang="en-IN" sz="2000" dirty="0"/>
              <a:t>This is one of the challenges in the "Power Laws" series run by Schneider Electric.</a:t>
            </a:r>
          </a:p>
          <a:p>
            <a:r>
              <a:rPr lang="en-IN" sz="2000" dirty="0"/>
              <a:t>Schneider Electric SE is a French multinational corporation that specializes in energy management, automation solutions, spanning hardware, software, and services.</a:t>
            </a:r>
          </a:p>
          <a:p>
            <a:r>
              <a:rPr lang="en-IN" sz="2000" dirty="0"/>
              <a:t>Hosted by Driven data.</a:t>
            </a:r>
          </a:p>
          <a:p>
            <a:r>
              <a:rPr lang="en-US" sz="2000" dirty="0"/>
              <a:t>We must make accurate predictions for new buildings, which don't have a long consumption history (cold start). </a:t>
            </a:r>
          </a:p>
          <a:p>
            <a:endParaRPr lang="en-IN" sz="2000" dirty="0"/>
          </a:p>
          <a:p>
            <a:endParaRPr lang="en-IN" sz="2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11EDE-3D27-4C6C-A9B7-43C790A7E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KLETECH/SoCSE/2016-2020/5thSem/DMA course project/5ADMACP16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D7B0C-D0D6-494E-B7D0-63445F3BF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02AB-5469-48EE-A536-9CDE100E8076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E5C15-F866-47B9-A2EB-E6AE06236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415049"/>
            <a:ext cx="6347713" cy="803176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B5392-0B82-4A5A-89EB-2B50E1050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608725"/>
            <a:ext cx="7058746" cy="405252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meta data had important attributes that played important role.</a:t>
            </a:r>
          </a:p>
          <a:p>
            <a:r>
              <a:rPr lang="en-US" dirty="0"/>
              <a:t>The only attribute with missing values was the  temperature; it was first filled via group by and later with machine learning.</a:t>
            </a:r>
          </a:p>
          <a:p>
            <a:r>
              <a:rPr lang="en-US" dirty="0"/>
              <a:t>The ensemble methods fit best than the linear models because of the non linear property of data.</a:t>
            </a:r>
          </a:p>
          <a:p>
            <a:r>
              <a:rPr lang="en-US" dirty="0"/>
              <a:t>The randomforestregressor and extratreesregressor gave score of 98.27 and 98.9 respectively and were better among all other ensemble techniques</a:t>
            </a:r>
          </a:p>
          <a:p>
            <a:r>
              <a:rPr lang="en-US" dirty="0"/>
              <a:t>The learning curves fit(neither underfit not overfit) well for both training and testing for both the models mentioned above.</a:t>
            </a:r>
          </a:p>
          <a:p>
            <a:r>
              <a:rPr lang="en-US" dirty="0"/>
              <a:t>LSTM does well but suffers from high bias.</a:t>
            </a:r>
          </a:p>
          <a:p>
            <a:r>
              <a:rPr lang="en-US" dirty="0"/>
              <a:t>The extratreesregressor would be used for prediction because of the accuracy and the fit over the validation curves.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11545-CD29-4577-ABB0-E583FC0A5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KLETECH/SoCSE/2016-2020/5thSem/DMA course project/5ADMACP16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EB398-E6EB-46CC-82D3-BA9D7A4E3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02AB-5469-48EE-A536-9CDE100E8076}" type="slidenum">
              <a:rPr lang="en-IN" smtClean="0"/>
              <a:pPr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827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https://www.drivendata.org/competitions/55/schneider-cold-start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3D7C9-EDD7-4B22-BD50-704967A8F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KLETECH/SoCSE/2016-2020/5thSem/DMA course project/5ADMACP16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E2CFC-7B4B-49D3-B74A-1851E5D9E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02AB-5469-48EE-A536-9CDE100E8076}" type="slidenum">
              <a:rPr lang="en-IN" smtClean="0"/>
              <a:pPr/>
              <a:t>31</a:t>
            </a:fld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/>
              <a:t>The dataset provided are in 4 formats.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Consumption train.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Cold start test.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Meta.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Submission format.</a:t>
            </a:r>
          </a:p>
          <a:p>
            <a:pPr marL="514350" indent="-514350">
              <a:buNone/>
            </a:pPr>
            <a:endParaRPr lang="en-IN" dirty="0"/>
          </a:p>
          <a:p>
            <a:pPr marL="514350" indent="-514350">
              <a:buNone/>
            </a:pP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19F5B-0BB3-43C1-8548-370243FC0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KLETECH/SoCSE/2016-2020/5thSem/DMA course project/5ADMACP16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96614-BD1D-4364-AF6E-280D99108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02AB-5469-48EE-A536-9CDE100E8076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070" y="569315"/>
            <a:ext cx="6704210" cy="1320800"/>
          </a:xfrm>
        </p:spPr>
        <p:txBody>
          <a:bodyPr/>
          <a:lstStyle/>
          <a:p>
            <a:pPr algn="l"/>
            <a:r>
              <a:rPr lang="en-IN" dirty="0"/>
              <a:t>Data Snapshots(training data)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E2DBDD-1F4A-44BC-8026-5EF9DC32F5B3}"/>
              </a:ext>
            </a:extLst>
          </p:cNvPr>
          <p:cNvSpPr txBox="1"/>
          <p:nvPr/>
        </p:nvSpPr>
        <p:spPr>
          <a:xfrm>
            <a:off x="860835" y="4839543"/>
            <a:ext cx="57586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None/>
            </a:pPr>
            <a:r>
              <a:rPr lang="en-IN" dirty="0"/>
              <a:t>Number of rows:509376</a:t>
            </a:r>
          </a:p>
          <a:p>
            <a:pPr marL="514350" indent="-514350">
              <a:buNone/>
            </a:pPr>
            <a:r>
              <a:rPr lang="en-IN" dirty="0"/>
              <a:t>Number of columns:5</a:t>
            </a:r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11C7FFD-94B9-4D36-AFC6-F9A80C386E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10" t="39233" r="52330" b="38574"/>
          <a:stretch/>
        </p:blipFill>
        <p:spPr>
          <a:xfrm>
            <a:off x="748558" y="1556792"/>
            <a:ext cx="6666561" cy="2619005"/>
          </a:xfr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9CB381C-002E-4291-B521-FF2BFBFF0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KLETECH/SoCSE/2016-2020/5thSem/DMA course project/5ADMACP16</a:t>
            </a:r>
            <a:endParaRPr lang="en-IN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58B6F8F-AA35-4AB4-AF96-BDD2A7467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02AB-5469-48EE-A536-9CDE100E8076}" type="slidenum">
              <a:rPr lang="en-IN" smtClean="0"/>
              <a:pPr/>
              <a:t>5</a:t>
            </a:fld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B80A2-7E73-4AEE-899D-6D754988C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548680"/>
            <a:ext cx="6347713" cy="1320800"/>
          </a:xfrm>
        </p:spPr>
        <p:txBody>
          <a:bodyPr/>
          <a:lstStyle/>
          <a:p>
            <a:r>
              <a:rPr lang="en-IN" dirty="0"/>
              <a:t>Data Snapshots(testing data)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4191AB-5847-4B64-813D-A8CEC111A3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63" t="38342" r="55733" b="38575"/>
          <a:stretch/>
        </p:blipFill>
        <p:spPr>
          <a:xfrm>
            <a:off x="755576" y="1484784"/>
            <a:ext cx="6636737" cy="295232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D54F9E-7BB7-4D19-81C4-55DAF23DABB4}"/>
              </a:ext>
            </a:extLst>
          </p:cNvPr>
          <p:cNvSpPr txBox="1"/>
          <p:nvPr/>
        </p:nvSpPr>
        <p:spPr>
          <a:xfrm>
            <a:off x="840554" y="5013176"/>
            <a:ext cx="57586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None/>
            </a:pPr>
            <a:r>
              <a:rPr lang="en-IN" dirty="0"/>
              <a:t>Number of rows: 111984 </a:t>
            </a:r>
          </a:p>
          <a:p>
            <a:pPr marL="514350" indent="-514350">
              <a:buNone/>
            </a:pPr>
            <a:r>
              <a:rPr lang="en-IN" dirty="0"/>
              <a:t>Number of columns:5</a:t>
            </a:r>
          </a:p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1029CE-A364-4CC8-BEDB-B75D8826D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KLETECH/SoCSE/2016-2020/5thSem/DMA course project/5ADMACP16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D2C556-BF5A-46C5-8F14-931D01A32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02AB-5469-48EE-A536-9CDE100E8076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612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5CB6F-57D9-4BC3-81D1-50D36C245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535" y="591629"/>
            <a:ext cx="6347713" cy="1320800"/>
          </a:xfrm>
        </p:spPr>
        <p:txBody>
          <a:bodyPr/>
          <a:lstStyle/>
          <a:p>
            <a:r>
              <a:rPr lang="en-IN" dirty="0"/>
              <a:t>Data Snapshot(meta data)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288F285-B68B-4F57-9F52-F8AFD3DBA8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76" t="34183" r="45009" b="39679"/>
          <a:stretch/>
        </p:blipFill>
        <p:spPr>
          <a:xfrm>
            <a:off x="353631" y="1912429"/>
            <a:ext cx="6859647" cy="2506714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82F9BD-9343-46D0-9114-5CA02FDBC21F}"/>
              </a:ext>
            </a:extLst>
          </p:cNvPr>
          <p:cNvSpPr txBox="1"/>
          <p:nvPr/>
        </p:nvSpPr>
        <p:spPr>
          <a:xfrm>
            <a:off x="840554" y="5013176"/>
            <a:ext cx="5758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N" dirty="0"/>
              <a:t>Number of rows:1383</a:t>
            </a:r>
          </a:p>
          <a:p>
            <a:pPr>
              <a:buNone/>
            </a:pPr>
            <a:r>
              <a:rPr lang="en-IN" dirty="0"/>
              <a:t>Number of columns:10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B21E78-88DB-4A46-A533-8E197B078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KLETECH/SoCSE/2016-2020/5thSem/DMA course project/5ADMACP16</a:t>
            </a:r>
            <a:endParaRPr lang="en-IN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CED97D4-8FDB-44E2-A9E8-29830E6F8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02AB-5469-48EE-A536-9CDE100E8076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5890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86427"/>
            <a:ext cx="6347713" cy="1320800"/>
          </a:xfrm>
        </p:spPr>
        <p:txBody>
          <a:bodyPr/>
          <a:lstStyle/>
          <a:p>
            <a:pPr algn="l"/>
            <a:r>
              <a:rPr lang="en-IN" dirty="0"/>
              <a:t>Understanding  Data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930400"/>
            <a:ext cx="7202761" cy="3880773"/>
          </a:xfrm>
        </p:spPr>
        <p:txBody>
          <a:bodyPr/>
          <a:lstStyle/>
          <a:p>
            <a:r>
              <a:rPr lang="en-IN" dirty="0"/>
              <a:t>Attributes of training and testing dataset:</a:t>
            </a:r>
          </a:p>
          <a:p>
            <a:pPr>
              <a:buNone/>
            </a:pPr>
            <a:r>
              <a:rPr lang="en-IN" dirty="0"/>
              <a:t> '</a:t>
            </a:r>
            <a:r>
              <a:rPr lang="en-IN" dirty="0" err="1"/>
              <a:t>series_id</a:t>
            </a:r>
            <a:r>
              <a:rPr lang="en-IN" dirty="0"/>
              <a:t>', 'timestamp', 'consumption', 'temperature‘.</a:t>
            </a:r>
          </a:p>
          <a:p>
            <a:pPr>
              <a:buNone/>
            </a:pPr>
            <a:endParaRPr lang="en-IN" dirty="0"/>
          </a:p>
          <a:p>
            <a:r>
              <a:rPr lang="en-IN" dirty="0"/>
              <a:t>Attributes in meta data file:</a:t>
            </a:r>
          </a:p>
          <a:p>
            <a:pPr>
              <a:buNone/>
            </a:pPr>
            <a:r>
              <a:rPr lang="en-IN" dirty="0"/>
              <a:t>'</a:t>
            </a:r>
            <a:r>
              <a:rPr lang="en-IN" dirty="0" err="1"/>
              <a:t>series_id</a:t>
            </a:r>
            <a:r>
              <a:rPr lang="en-IN" dirty="0"/>
              <a:t>', 'surface', '</a:t>
            </a:r>
            <a:r>
              <a:rPr lang="en-IN" dirty="0" err="1"/>
              <a:t>base_temperature</a:t>
            </a:r>
            <a:r>
              <a:rPr lang="en-IN" dirty="0"/>
              <a:t>', '</a:t>
            </a:r>
            <a:r>
              <a:rPr lang="en-IN" dirty="0" err="1"/>
              <a:t>monday_is_day_off</a:t>
            </a:r>
            <a:r>
              <a:rPr lang="en-IN" dirty="0"/>
              <a:t>', '</a:t>
            </a:r>
            <a:r>
              <a:rPr lang="en-IN" dirty="0" err="1"/>
              <a:t>tuesday_is_day_off</a:t>
            </a:r>
            <a:r>
              <a:rPr lang="en-IN" dirty="0"/>
              <a:t>', '</a:t>
            </a:r>
            <a:r>
              <a:rPr lang="en-IN" dirty="0" err="1"/>
              <a:t>wednesday_is_day_off</a:t>
            </a:r>
            <a:r>
              <a:rPr lang="en-IN" dirty="0"/>
              <a:t>', '</a:t>
            </a:r>
            <a:r>
              <a:rPr lang="en-IN" dirty="0" err="1"/>
              <a:t>thursday_is_day_off</a:t>
            </a:r>
            <a:r>
              <a:rPr lang="en-IN" dirty="0"/>
              <a:t>', '</a:t>
            </a:r>
            <a:r>
              <a:rPr lang="en-IN" dirty="0" err="1"/>
              <a:t>friday_is_day_off</a:t>
            </a:r>
            <a:r>
              <a:rPr lang="en-IN" dirty="0"/>
              <a:t>', '</a:t>
            </a:r>
            <a:r>
              <a:rPr lang="en-IN" dirty="0" err="1"/>
              <a:t>saturday_is_day_off</a:t>
            </a:r>
            <a:r>
              <a:rPr lang="en-IN" dirty="0"/>
              <a:t>', '</a:t>
            </a:r>
            <a:r>
              <a:rPr lang="en-IN" dirty="0" err="1"/>
              <a:t>sunday_is_day_off</a:t>
            </a:r>
            <a:r>
              <a:rPr lang="en-IN" dirty="0"/>
              <a:t>’.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Surface: ‘x-large’, ‘x-small’, ‘medium’, ‘large’, ‘xx-large’, ‘xx-small’.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Base temperature: ‘low’, ‘high’.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7057E-7FEC-4391-92FD-8FCBE2029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KLETECH/SoCSE/2016-2020/5thSem/DMA course project/5ADMACP16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7B5AD-205C-4A9D-B59A-90CA75E24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02AB-5469-48EE-A536-9CDE100E8076}" type="slidenum">
              <a:rPr lang="en-IN" smtClean="0"/>
              <a:pPr/>
              <a:t>8</a:t>
            </a:fld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FA31F-328C-478D-8E73-8626E8242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445" y="4978152"/>
            <a:ext cx="6770713" cy="1320800"/>
          </a:xfrm>
        </p:spPr>
        <p:txBody>
          <a:bodyPr/>
          <a:lstStyle/>
          <a:p>
            <a:r>
              <a:rPr lang="en-US" dirty="0"/>
              <a:t>Total unique series id’s in training data = 758</a:t>
            </a:r>
          </a:p>
          <a:p>
            <a:r>
              <a:rPr lang="en-US" dirty="0"/>
              <a:t>Total unique series id’s in training data = 625</a:t>
            </a:r>
          </a:p>
          <a:p>
            <a:r>
              <a:rPr lang="en-US" dirty="0"/>
              <a:t>Total unique series id’s in meta data = 1383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7474AB6-28FC-4BA4-9BB5-CB93B0A2E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476672"/>
            <a:ext cx="6348413" cy="864096"/>
          </a:xfrm>
        </p:spPr>
        <p:txBody>
          <a:bodyPr/>
          <a:lstStyle/>
          <a:p>
            <a:pPr algn="l"/>
            <a:r>
              <a:rPr lang="en-IN" dirty="0"/>
              <a:t>Understanding  Data	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A2F1CE1-6E30-430F-8A7C-234D59D73FCF}"/>
              </a:ext>
            </a:extLst>
          </p:cNvPr>
          <p:cNvSpPr txBox="1">
            <a:spLocks/>
          </p:cNvSpPr>
          <p:nvPr/>
        </p:nvSpPr>
        <p:spPr>
          <a:xfrm>
            <a:off x="899592" y="1946449"/>
            <a:ext cx="6347714" cy="1194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total missing values in training = ~40%</a:t>
            </a:r>
          </a:p>
          <a:p>
            <a:r>
              <a:rPr lang="en-US" dirty="0"/>
              <a:t>The total missing values in testing= ~44%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72BE48-8E95-44F2-8464-36FA66CA1AA9}"/>
              </a:ext>
            </a:extLst>
          </p:cNvPr>
          <p:cNvSpPr txBox="1"/>
          <p:nvPr/>
        </p:nvSpPr>
        <p:spPr>
          <a:xfrm>
            <a:off x="539552" y="1412776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Missing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CB961C-0461-4FDE-AEED-C2FB8EEA4E1E}"/>
              </a:ext>
            </a:extLst>
          </p:cNvPr>
          <p:cNvSpPr txBox="1"/>
          <p:nvPr/>
        </p:nvSpPr>
        <p:spPr>
          <a:xfrm>
            <a:off x="545799" y="4552268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Unique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B2EDC4-3598-451F-B80C-C1148E609264}"/>
              </a:ext>
            </a:extLst>
          </p:cNvPr>
          <p:cNvSpPr txBox="1"/>
          <p:nvPr/>
        </p:nvSpPr>
        <p:spPr>
          <a:xfrm>
            <a:off x="539552" y="3024632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Outlier check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DDB4576-F2A0-47D8-A93E-623EE453053D}"/>
              </a:ext>
            </a:extLst>
          </p:cNvPr>
          <p:cNvSpPr txBox="1">
            <a:spLocks/>
          </p:cNvSpPr>
          <p:nvPr/>
        </p:nvSpPr>
        <p:spPr>
          <a:xfrm>
            <a:off x="899592" y="3444410"/>
            <a:ext cx="6770713" cy="132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Temperature : Min = -13.47C , Max = 44.35C</a:t>
            </a:r>
          </a:p>
          <a:p>
            <a:r>
              <a:rPr lang="en-US" dirty="0"/>
              <a:t>Consumption : Min = 0		, Max = 42MegaWatts</a:t>
            </a:r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D801A36-74C5-4E58-BA98-FFFD79753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KLETECH/SoCSE/2016-2020/5thSem/DMA course project/5ADMACP16</a:t>
            </a:r>
            <a:endParaRPr lang="en-IN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66109FE-5597-4C19-9D90-62D8B497F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702AB-5469-48EE-A536-9CDE100E8076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59500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1483</TotalTime>
  <Words>1210</Words>
  <Application>Microsoft Office PowerPoint</Application>
  <PresentationFormat>On-screen Show (4:3)</PresentationFormat>
  <Paragraphs>231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Helvetica</vt:lpstr>
      <vt:lpstr>Trebuchet MS</vt:lpstr>
      <vt:lpstr>Wingdings</vt:lpstr>
      <vt:lpstr>Wingdings 3</vt:lpstr>
      <vt:lpstr>Facet</vt:lpstr>
      <vt:lpstr>Cold Start Energy Forecast</vt:lpstr>
      <vt:lpstr>Problem Statement   </vt:lpstr>
      <vt:lpstr>Introduction to challenge</vt:lpstr>
      <vt:lpstr>DATASET</vt:lpstr>
      <vt:lpstr>Data Snapshots(training data)</vt:lpstr>
      <vt:lpstr>Data Snapshots(testing data)</vt:lpstr>
      <vt:lpstr>Data Snapshot(meta data)</vt:lpstr>
      <vt:lpstr>Understanding  Data </vt:lpstr>
      <vt:lpstr>Understanding  Data </vt:lpstr>
      <vt:lpstr>DATA PREPROCESSING  </vt:lpstr>
      <vt:lpstr>DATA PREPROCESSING  </vt:lpstr>
      <vt:lpstr>DATA PREPROCESSING  </vt:lpstr>
      <vt:lpstr>DATA PREPROCESSING  </vt:lpstr>
      <vt:lpstr>DATA PREPROCESSING  </vt:lpstr>
      <vt:lpstr>PREPARING TRAINING DATA</vt:lpstr>
      <vt:lpstr>PREPARING TRAINING DATA</vt:lpstr>
      <vt:lpstr>PREPARING TRAINING DATA</vt:lpstr>
      <vt:lpstr>MODELS</vt:lpstr>
      <vt:lpstr>MODELS</vt:lpstr>
      <vt:lpstr>MODELS</vt:lpstr>
      <vt:lpstr>MODELS</vt:lpstr>
      <vt:lpstr>Models and Score</vt:lpstr>
      <vt:lpstr>MODEL BUILDING</vt:lpstr>
      <vt:lpstr>PowerPoint Presentation</vt:lpstr>
      <vt:lpstr>PowerPoint Presentation</vt:lpstr>
      <vt:lpstr>PowerPoint Presentation</vt:lpstr>
      <vt:lpstr>PowerPoint Presentation</vt:lpstr>
      <vt:lpstr>Time Series Forecasting (second approach)</vt:lpstr>
      <vt:lpstr>Submissions</vt:lpstr>
      <vt:lpstr>CONCLUSIONS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Cold Start Energy Forecasting</dc:title>
  <dc:creator>Apoorva</dc:creator>
  <cp:lastModifiedBy>Ganesh</cp:lastModifiedBy>
  <cp:revision>119</cp:revision>
  <dcterms:created xsi:type="dcterms:W3CDTF">2018-09-12T05:14:49Z</dcterms:created>
  <dcterms:modified xsi:type="dcterms:W3CDTF">2018-12-01T03:45:33Z</dcterms:modified>
</cp:coreProperties>
</file>