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6" r:id="rId5"/>
    <p:sldId id="263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1B1"/>
    <a:srgbClr val="20C9E0"/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1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8A0C8-B177-DD51-B93F-834F29638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>
            <a:solidFill>
              <a:srgbClr val="4FB1B1">
                <a:alpha val="48000"/>
              </a:srgb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A4CEECF-E62A-C056-5C70-4764656869DD}"/>
              </a:ext>
            </a:extLst>
          </p:cNvPr>
          <p:cNvSpPr/>
          <p:nvPr/>
        </p:nvSpPr>
        <p:spPr>
          <a:xfrm>
            <a:off x="2171700" y="1262062"/>
            <a:ext cx="8001000" cy="4333875"/>
          </a:xfrm>
          <a:prstGeom prst="ellipse">
            <a:avLst/>
          </a:prstGeom>
          <a:noFill/>
          <a:ln w="50800">
            <a:solidFill>
              <a:schemeClr val="bg1">
                <a:alpha val="62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  <a:bevelB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18F0C-C363-6CD3-ADC5-6795948034F9}"/>
              </a:ext>
            </a:extLst>
          </p:cNvPr>
          <p:cNvSpPr txBox="1"/>
          <p:nvPr/>
        </p:nvSpPr>
        <p:spPr>
          <a:xfrm>
            <a:off x="2657475" y="2979807"/>
            <a:ext cx="718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>
                <a:solidFill>
                  <a:srgbClr val="ECECEC"/>
                </a:solidFill>
                <a:effectLst/>
                <a:latin typeface="Algerian" panose="04020705040A02060702" pitchFamily="82" charset="0"/>
              </a:rPr>
              <a:t>ELECTRIC VEHICLE ANALYSIS </a:t>
            </a:r>
            <a:endParaRPr lang="en-IN" sz="4000" b="1" u="sng" dirty="0">
              <a:solidFill>
                <a:srgbClr val="4FB1B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55413-A12C-6174-9051-FB0D394FE11B}"/>
              </a:ext>
            </a:extLst>
          </p:cNvPr>
          <p:cNvSpPr txBox="1"/>
          <p:nvPr/>
        </p:nvSpPr>
        <p:spPr>
          <a:xfrm>
            <a:off x="7391400" y="5857561"/>
            <a:ext cx="718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ECECEC"/>
                </a:solidFill>
                <a:latin typeface="Algerian" panose="04020705040A02060702" pitchFamily="82" charset="0"/>
              </a:rPr>
              <a:t>PRESENTED BY GANESH KARWA</a:t>
            </a:r>
            <a:r>
              <a:rPr lang="en-IN" sz="2400" b="1" i="0" dirty="0">
                <a:solidFill>
                  <a:srgbClr val="ECECEC"/>
                </a:solidFill>
                <a:effectLst/>
                <a:latin typeface="Algerian" panose="04020705040A02060702" pitchFamily="82" charset="0"/>
              </a:rPr>
              <a:t> </a:t>
            </a:r>
            <a:endParaRPr lang="en-IN" sz="2400" b="1" u="sng" dirty="0">
              <a:solidFill>
                <a:srgbClr val="4FB1B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1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A65C6-D63E-2866-59C1-5D4061914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109E25-164B-3FA5-7081-D6C40D085CFB}"/>
              </a:ext>
            </a:extLst>
          </p:cNvPr>
          <p:cNvSpPr txBox="1"/>
          <p:nvPr/>
        </p:nvSpPr>
        <p:spPr>
          <a:xfrm>
            <a:off x="219831" y="1039415"/>
            <a:ext cx="10782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The objective of this project is to comprehensively analyze the electric vehicle (EV) landscape, encompassing both Battery Electric Vehicles (BEVs) and Plug-in Hybrid Electric Vehicles (PHEVs). Through data visualization and insights, we aim to:</a:t>
            </a:r>
          </a:p>
          <a:p>
            <a:pPr algn="l"/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Understand the overall market size and growth trends of electric vehicles.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Gauge the technological advancements and efficiency of EVs by determining the average electric range.</a:t>
            </a:r>
          </a:p>
          <a:p>
            <a:pPr algn="l"/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Identify and analyze the total number of BEVs and PHEVs in the dataset, along with their respective percentages relative to the total number of electric vehicles.</a:t>
            </a:r>
          </a:p>
          <a:p>
            <a:pPr algn="l"/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Provide insights into the dominance of fully electric models versus plug-in hybrid models in the market.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218F6-6A4E-14F3-83EC-0BDEB4D8C6AD}"/>
              </a:ext>
            </a:extLst>
          </p:cNvPr>
          <p:cNvSpPr txBox="1"/>
          <p:nvPr/>
        </p:nvSpPr>
        <p:spPr>
          <a:xfrm>
            <a:off x="202218" y="0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O</a:t>
            </a:r>
            <a:r>
              <a:rPr lang="en-IN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BJECTIVE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A22CD-8E5E-AAF4-708F-2F7AAC700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83D0-3464-F101-D7EF-D77D796624BB}"/>
              </a:ext>
            </a:extLst>
          </p:cNvPr>
          <p:cNvSpPr txBox="1"/>
          <p:nvPr/>
        </p:nvSpPr>
        <p:spPr>
          <a:xfrm>
            <a:off x="285750" y="991650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4FB1B1"/>
                </a:solidFill>
                <a:effectLst/>
              </a:rPr>
              <a:t> Total Vehicles:</a:t>
            </a:r>
            <a:endParaRPr lang="en-US" b="0" i="0" dirty="0">
              <a:solidFill>
                <a:srgbClr val="4FB1B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FB1B1"/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4FB1B1"/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FB1B1"/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BC3C5-E2B5-CD2B-406D-99BF429043E7}"/>
              </a:ext>
            </a:extLst>
          </p:cNvPr>
          <p:cNvSpPr txBox="1"/>
          <p:nvPr/>
        </p:nvSpPr>
        <p:spPr>
          <a:xfrm>
            <a:off x="218114" y="0"/>
            <a:ext cx="539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PROBLEM</a:t>
            </a:r>
            <a:r>
              <a:rPr lang="en-IN" sz="4000" b="1" dirty="0">
                <a:solidFill>
                  <a:srgbClr val="4FB1B1"/>
                </a:solidFill>
              </a:rPr>
              <a:t> </a:t>
            </a:r>
            <a:r>
              <a:rPr lang="en-IN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78C3F-9246-DDD4-BE2D-3AA3DCA8697E}"/>
              </a:ext>
            </a:extLst>
          </p:cNvPr>
          <p:cNvSpPr txBox="1"/>
          <p:nvPr/>
        </p:nvSpPr>
        <p:spPr>
          <a:xfrm>
            <a:off x="285750" y="591540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14225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218114" y="0"/>
            <a:ext cx="539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4FB1B1"/>
                </a:solidFill>
              </a:rPr>
              <a:t>PROBLEM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86EA3-1AF0-8521-1AA7-786886E85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DDEE0-96F5-3A1E-16E6-841896DC85B0}"/>
              </a:ext>
            </a:extLst>
          </p:cNvPr>
          <p:cNvSpPr txBox="1"/>
          <p:nvPr/>
        </p:nvSpPr>
        <p:spPr>
          <a:xfrm>
            <a:off x="202218" y="0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PROBLEM</a:t>
            </a:r>
            <a:r>
              <a:rPr lang="en-IN" sz="4000" b="1" dirty="0">
                <a:solidFill>
                  <a:srgbClr val="4FB1B1"/>
                </a:solidFill>
              </a:rPr>
              <a:t> </a:t>
            </a:r>
            <a:r>
              <a:rPr lang="en-IN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1FE1A-5372-52C1-9196-7437F324D3F0}"/>
              </a:ext>
            </a:extLst>
          </p:cNvPr>
          <p:cNvSpPr txBox="1"/>
          <p:nvPr/>
        </p:nvSpPr>
        <p:spPr>
          <a:xfrm>
            <a:off x="329421" y="707886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Charts Requirement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296B0D-0C84-5D6B-7F9E-D1DEDF1D5F73}"/>
              </a:ext>
            </a:extLst>
          </p:cNvPr>
          <p:cNvSpPr txBox="1"/>
          <p:nvPr/>
        </p:nvSpPr>
        <p:spPr>
          <a:xfrm>
            <a:off x="491346" y="1107996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rgbClr val="4FB1B1"/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Visualization</a:t>
            </a:r>
            <a:r>
              <a:rPr lang="en-US" b="0" i="0" dirty="0">
                <a:solidFill>
                  <a:schemeClr val="bg1"/>
                </a:solidFill>
                <a:effectLst/>
              </a:rPr>
              <a:t>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rgbClr val="4FB1B1"/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rgbClr val="4FB1B1"/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rgbClr val="4FB1B1"/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rgbClr val="4FB1B1"/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Treemap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4424-0A8F-3E62-6D09-349D789B0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6191-0BAB-B71C-F3CA-F0CA20FCE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D1B20-8A38-FE39-29BF-AB7BEDF3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" y="0"/>
            <a:ext cx="121832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1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B6907-22FF-C3B9-BB54-3B90819F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88ED8-F0C0-6FF7-0B21-968A0B7A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7D0AD8-F65C-EE54-54B4-B21707B57D12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SOFTWARES</a:t>
            </a:r>
            <a:r>
              <a:rPr lang="en-IN" sz="4000" b="1" dirty="0">
                <a:solidFill>
                  <a:srgbClr val="4FB1B1"/>
                </a:solidFill>
              </a:rPr>
              <a:t> </a:t>
            </a:r>
            <a:r>
              <a:rPr lang="en-IN" sz="4000" b="1" u="sng" dirty="0">
                <a:solidFill>
                  <a:srgbClr val="4FB1B1"/>
                </a:solidFill>
                <a:latin typeface="Algerian" panose="04020705040A02060702" pitchFamily="82" charset="0"/>
              </a:rPr>
              <a:t>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77E46-6588-4DD7-B914-B0A807581DB1}"/>
              </a:ext>
            </a:extLst>
          </p:cNvPr>
          <p:cNvSpPr txBox="1"/>
          <p:nvPr/>
        </p:nvSpPr>
        <p:spPr>
          <a:xfrm>
            <a:off x="232554" y="813000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7B1BA-0285-E06C-07B5-CC110586C1CC}"/>
              </a:ext>
            </a:extLst>
          </p:cNvPr>
          <p:cNvSpPr txBox="1"/>
          <p:nvPr/>
        </p:nvSpPr>
        <p:spPr>
          <a:xfrm>
            <a:off x="232554" y="2980591"/>
            <a:ext cx="113949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Through our analysis, we gained several key insights into the electric vehicle landscape: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electric vehicle market has experienced significant growth over the years, with a steady increase in adoption since 2010.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Technological advancements have led to improvements in electric range, indicating progress in battery technology and efficiency.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Battery Electric Vehicles (BEVs) dominate the market, constituting a significant percentage of total electric vehicles, showcasing a preference for fully electric models.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Plug-in Hybrid Electric Vehicles (PHEVs) also hold a notable market share, indicating consumer interest in hybrid models with both electric and gasoline propulsion.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8564E-633D-4C47-B701-34785AEE5610}"/>
              </a:ext>
            </a:extLst>
          </p:cNvPr>
          <p:cNvSpPr txBox="1"/>
          <p:nvPr/>
        </p:nvSpPr>
        <p:spPr>
          <a:xfrm>
            <a:off x="232554" y="2243585"/>
            <a:ext cx="249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4FB1B1"/>
                </a:solidFill>
              </a:defRPr>
            </a:lvl1pPr>
          </a:lstStyle>
          <a:p>
            <a:r>
              <a:rPr lang="en-US" u="sng" dirty="0">
                <a:latin typeface="Algerian" panose="04020705040A02060702" pitchFamily="82" charset="0"/>
              </a:rPr>
              <a:t>INSIGHTS</a:t>
            </a:r>
            <a:endParaRPr lang="en-IN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7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E2F3-FA51-F158-90E1-2B742BFA8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CEE47-7676-ED8A-8783-2A4452E7F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876AB-1BA7-C389-A684-53835A73B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D696F-A41B-77D2-37B3-719F8417EC4C}"/>
              </a:ext>
            </a:extLst>
          </p:cNvPr>
          <p:cNvSpPr txBox="1"/>
          <p:nvPr/>
        </p:nvSpPr>
        <p:spPr>
          <a:xfrm>
            <a:off x="333375" y="1600200"/>
            <a:ext cx="10039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In conclusion, our analysis provides a comprehensive understanding of the EV landscape, highlighting market trends, technological advancements, and consumer preferences. This insight is invaluable for stakeholders in the electric vehicle industry, guiding strategic decision-making and future planning efforts. As the industry continues to evolve, it is essential to monitor these trends and adapt to meet the changing demands of the market.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78F6D-508D-16A0-D550-65C2ACBCDCA7}"/>
              </a:ext>
            </a:extLst>
          </p:cNvPr>
          <p:cNvSpPr txBox="1"/>
          <p:nvPr/>
        </p:nvSpPr>
        <p:spPr>
          <a:xfrm>
            <a:off x="333375" y="586622"/>
            <a:ext cx="34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4FB1B1"/>
                </a:solidFill>
              </a:defRPr>
            </a:lvl1pPr>
          </a:lstStyle>
          <a:p>
            <a:r>
              <a:rPr lang="en-US" u="sng" dirty="0">
                <a:latin typeface="Algerian" panose="04020705040A02060702" pitchFamily="82" charset="0"/>
              </a:rPr>
              <a:t>CONCLUSION</a:t>
            </a:r>
            <a:endParaRPr lang="en-IN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8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A271-6A7D-68B8-9E81-6FB6CE5C0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2BC0-3627-3133-BF44-07F7F5C23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F5EE1-7615-BD75-BD3A-976BF393C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88E8E78-9FB8-5255-625D-4C90D3566790}"/>
              </a:ext>
            </a:extLst>
          </p:cNvPr>
          <p:cNvSpPr/>
          <p:nvPr/>
        </p:nvSpPr>
        <p:spPr>
          <a:xfrm>
            <a:off x="2028825" y="1262062"/>
            <a:ext cx="8001000" cy="4333875"/>
          </a:xfrm>
          <a:prstGeom prst="ellipse">
            <a:avLst/>
          </a:prstGeom>
          <a:noFill/>
          <a:ln w="50800">
            <a:solidFill>
              <a:schemeClr val="bg1">
                <a:alpha val="62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  <a:bevelB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14D7D-31A9-0428-5B40-3D345460CF32}"/>
              </a:ext>
            </a:extLst>
          </p:cNvPr>
          <p:cNvSpPr txBox="1"/>
          <p:nvPr/>
        </p:nvSpPr>
        <p:spPr>
          <a:xfrm>
            <a:off x="2286000" y="2971146"/>
            <a:ext cx="718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ECECEC"/>
                </a:solidFill>
                <a:latin typeface="Algerian" panose="04020705040A02060702" pitchFamily="82" charset="0"/>
              </a:rPr>
              <a:t>                 THANK YOU</a:t>
            </a:r>
            <a:r>
              <a:rPr lang="en-IN" sz="4000" b="1" i="0" dirty="0">
                <a:solidFill>
                  <a:srgbClr val="ECECEC"/>
                </a:solidFill>
                <a:effectLst/>
                <a:latin typeface="Algerian" panose="04020705040A02060702" pitchFamily="82" charset="0"/>
              </a:rPr>
              <a:t> </a:t>
            </a:r>
            <a:endParaRPr lang="en-IN" sz="4000" b="1" u="sng" dirty="0">
              <a:solidFill>
                <a:srgbClr val="4FB1B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6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710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Century Gothic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ganesh karwa</cp:lastModifiedBy>
  <cp:revision>8</cp:revision>
  <dcterms:created xsi:type="dcterms:W3CDTF">2024-02-05T09:30:29Z</dcterms:created>
  <dcterms:modified xsi:type="dcterms:W3CDTF">2024-03-21T04:35:10Z</dcterms:modified>
</cp:coreProperties>
</file>