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84" r:id="rId2"/>
    <p:sldId id="405" r:id="rId3"/>
    <p:sldId id="406" r:id="rId4"/>
    <p:sldId id="434" r:id="rId5"/>
    <p:sldId id="431" r:id="rId6"/>
    <p:sldId id="433" r:id="rId7"/>
    <p:sldId id="411" r:id="rId8"/>
    <p:sldId id="435" r:id="rId9"/>
    <p:sldId id="409" r:id="rId10"/>
    <p:sldId id="413" r:id="rId11"/>
    <p:sldId id="414" r:id="rId12"/>
    <p:sldId id="432" r:id="rId13"/>
    <p:sldId id="436" r:id="rId14"/>
    <p:sldId id="442" r:id="rId15"/>
    <p:sldId id="439" r:id="rId16"/>
    <p:sldId id="443" r:id="rId17"/>
    <p:sldId id="441" r:id="rId18"/>
    <p:sldId id="445" r:id="rId19"/>
    <p:sldId id="446" r:id="rId20"/>
    <p:sldId id="447" r:id="rId21"/>
    <p:sldId id="448" r:id="rId22"/>
    <p:sldId id="449" r:id="rId23"/>
    <p:sldId id="450" r:id="rId24"/>
    <p:sldId id="451" r:id="rId25"/>
    <p:sldId id="452" r:id="rId26"/>
    <p:sldId id="444" r:id="rId27"/>
    <p:sldId id="438" r:id="rId28"/>
    <p:sldId id="428" r:id="rId29"/>
    <p:sldId id="42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00FF"/>
    <a:srgbClr val="FAE4E4"/>
    <a:srgbClr val="F8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62545" autoAdjust="0"/>
  </p:normalViewPr>
  <p:slideViewPr>
    <p:cSldViewPr>
      <p:cViewPr varScale="1">
        <p:scale>
          <a:sx n="72" d="100"/>
          <a:sy n="72" d="100"/>
        </p:scale>
        <p:origin x="516"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Lst>
  <dgm:cxnLst>
    <dgm:cxn modelId="{2AACE649-42D9-4895-855A-EC39F594F8EF}" type="presOf" srcId="{864081F7-FB71-4614-9C46-1A0768482D5E}" destId="{A88A329E-F90F-4F18-BAEF-56D9A27166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Block Diagram</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Bibliography </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Thank You </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Content in this presentation</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Problem Statement</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Abstract</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Introduction</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Literature Survey </a:t>
          </a:r>
          <a:endParaRPr lang="en-US" b="1" dirty="0"/>
        </a:p>
      </dgm:t>
    </dgm:pt>
    <dgm:pt modelId="{B8DF8B38-CA32-4034-94C9-39FD91EB1006}" type="sibTrans" cxnId="{DD6D5D9D-F182-4E1E-BB4F-11E94061F655}">
      <dgm:prSet/>
      <dgm:spPr/>
      <dgm:t>
        <a:bodyPr/>
        <a:lstStyle/>
        <a:p>
          <a:endParaRPr lang="en-US"/>
        </a:p>
      </dgm:t>
    </dgm:pt>
    <dgm:pt modelId="{348C3F2B-206B-4F3C-A80B-A40A8C277BDD}" type="par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custLinFactNeighborX="-926">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Lst>
  <dgm:cxnLst>
    <dgm:cxn modelId="{2AACE649-42D9-4895-855A-EC39F594F8EF}" type="presOf" srcId="{864081F7-FB71-4614-9C46-1A0768482D5E}" destId="{A88A329E-F90F-4F18-BAEF-56D9A27166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Existing System </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4081F7-FB71-4614-9C46-1A0768482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373A60-25F8-4EB7-A1F1-F01336B2C1C6}">
      <dgm:prSet/>
      <dgm:spPr>
        <a:solidFill>
          <a:srgbClr val="0070C0"/>
        </a:solidFill>
        <a:ln w="76200"/>
      </dgm:spPr>
      <dgm:t>
        <a:bodyPr/>
        <a:lstStyle/>
        <a:p>
          <a:pPr algn="ctr" rtl="0"/>
          <a:r>
            <a:rPr lang="en-IN" b="1" dirty="0"/>
            <a:t>    Proposed solution</a:t>
          </a:r>
          <a:endParaRPr lang="en-US" b="1" dirty="0"/>
        </a:p>
      </dgm:t>
    </dgm:pt>
    <dgm:pt modelId="{348C3F2B-206B-4F3C-A80B-A40A8C277BDD}" type="parTrans" cxnId="{DD6D5D9D-F182-4E1E-BB4F-11E94061F655}">
      <dgm:prSet/>
      <dgm:spPr/>
      <dgm:t>
        <a:bodyPr/>
        <a:lstStyle/>
        <a:p>
          <a:endParaRPr lang="en-US"/>
        </a:p>
      </dgm:t>
    </dgm:pt>
    <dgm:pt modelId="{B8DF8B38-CA32-4034-94C9-39FD91EB1006}" type="sibTrans" cxnId="{DD6D5D9D-F182-4E1E-BB4F-11E94061F655}">
      <dgm:prSet/>
      <dgm:spPr/>
      <dgm:t>
        <a:bodyPr/>
        <a:lstStyle/>
        <a:p>
          <a:endParaRPr lang="en-US"/>
        </a:p>
      </dgm:t>
    </dgm:pt>
    <dgm:pt modelId="{A88A329E-F90F-4F18-BAEF-56D9A27166F9}" type="pres">
      <dgm:prSet presAssocID="{864081F7-FB71-4614-9C46-1A0768482D5E}" presName="linear" presStyleCnt="0">
        <dgm:presLayoutVars>
          <dgm:animLvl val="lvl"/>
          <dgm:resizeHandles val="exact"/>
        </dgm:presLayoutVars>
      </dgm:prSet>
      <dgm:spPr/>
    </dgm:pt>
    <dgm:pt modelId="{C589CD5D-C973-4B78-B0C3-2CDB5CEE537F}" type="pres">
      <dgm:prSet presAssocID="{17373A60-25F8-4EB7-A1F1-F01336B2C1C6}" presName="parentText" presStyleLbl="node1" presStyleIdx="0" presStyleCnt="1">
        <dgm:presLayoutVars>
          <dgm:chMax val="0"/>
          <dgm:bulletEnabled val="1"/>
        </dgm:presLayoutVars>
      </dgm:prSet>
      <dgm:spPr/>
    </dgm:pt>
  </dgm:ptLst>
  <dgm:cxnLst>
    <dgm:cxn modelId="{2AACE649-42D9-4895-855A-EC39F594F8EF}" type="presOf" srcId="{864081F7-FB71-4614-9C46-1A0768482D5E}" destId="{A88A329E-F90F-4F18-BAEF-56D9A27166F9}" srcOrd="0" destOrd="0" presId="urn:microsoft.com/office/officeart/2005/8/layout/vList2"/>
    <dgm:cxn modelId="{CFAF877B-77D8-4AD2-8674-857D9EDC5882}" type="presOf" srcId="{17373A60-25F8-4EB7-A1F1-F01336B2C1C6}" destId="{C589CD5D-C973-4B78-B0C3-2CDB5CEE537F}" srcOrd="0" destOrd="0" presId="urn:microsoft.com/office/officeart/2005/8/layout/vList2"/>
    <dgm:cxn modelId="{DD6D5D9D-F182-4E1E-BB4F-11E94061F655}" srcId="{864081F7-FB71-4614-9C46-1A0768482D5E}" destId="{17373A60-25F8-4EB7-A1F1-F01336B2C1C6}" srcOrd="0" destOrd="0" parTransId="{348C3F2B-206B-4F3C-A80B-A40A8C277BDD}" sibTransId="{B8DF8B38-CA32-4034-94C9-39FD91EB1006}"/>
    <dgm:cxn modelId="{252BF9D6-BC89-499B-8AB8-32E20F961EFF}" type="presParOf" srcId="{A88A329E-F90F-4F18-BAEF-56D9A27166F9}" destId="{C589CD5D-C973-4B78-B0C3-2CDB5CEE53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5953"/>
          <a:ext cx="7620000" cy="55165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IN" sz="2300" b="1" kern="1200" dirty="0"/>
            <a:t>  Block Diagram</a:t>
          </a:r>
          <a:endParaRPr lang="en-US" sz="2300" b="1" kern="1200" dirty="0"/>
        </a:p>
      </dsp:txBody>
      <dsp:txXfrm>
        <a:off x="26930" y="32883"/>
        <a:ext cx="7566140" cy="4977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Bibliography </a:t>
          </a:r>
          <a:endParaRPr lang="en-US" sz="4700" b="1" kern="1200" dirty="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Thank You </a:t>
          </a:r>
          <a:endParaRPr lang="en-US" sz="4700" b="1" kern="1200" dirty="0"/>
        </a:p>
      </dsp:txBody>
      <dsp:txXfrm>
        <a:off x="55030" y="62882"/>
        <a:ext cx="8119540" cy="1017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7852"/>
          <a:ext cx="8229600" cy="112729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Content in this presentation</a:t>
          </a:r>
          <a:endParaRPr lang="en-US" sz="4700" b="1" kern="1200" dirty="0"/>
        </a:p>
      </dsp:txBody>
      <dsp:txXfrm>
        <a:off x="55030" y="62882"/>
        <a:ext cx="8119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328"/>
          <a:ext cx="7924800" cy="79150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IN" sz="3300" b="1" kern="1200" dirty="0"/>
            <a:t>  Problem Statement</a:t>
          </a:r>
          <a:endParaRPr lang="en-US" sz="3300" b="1" kern="1200" dirty="0"/>
        </a:p>
      </dsp:txBody>
      <dsp:txXfrm>
        <a:off x="38638" y="38966"/>
        <a:ext cx="7847524"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328"/>
          <a:ext cx="7924800" cy="79150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IN" sz="3300" b="1" kern="1200" dirty="0"/>
            <a:t>  Abstract</a:t>
          </a:r>
          <a:endParaRPr lang="en-US" sz="3300" b="1" kern="1200" dirty="0"/>
        </a:p>
      </dsp:txBody>
      <dsp:txXfrm>
        <a:off x="38638" y="38966"/>
        <a:ext cx="7847524"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328"/>
          <a:ext cx="7924800" cy="79150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IN" sz="3300" b="1" kern="1200" dirty="0"/>
            <a:t>  Introduction</a:t>
          </a:r>
          <a:endParaRPr lang="en-US" sz="3300" b="1" kern="1200" dirty="0"/>
        </a:p>
      </dsp:txBody>
      <dsp:txXfrm>
        <a:off x="38638" y="38966"/>
        <a:ext cx="7847524"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328"/>
          <a:ext cx="8305800" cy="79150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IN" sz="3300" b="1" kern="1200" dirty="0"/>
            <a:t>  Literature Survey </a:t>
          </a:r>
          <a:endParaRPr lang="en-US" sz="3300" b="1" kern="1200" dirty="0"/>
        </a:p>
      </dsp:txBody>
      <dsp:txXfrm>
        <a:off x="38638" y="38966"/>
        <a:ext cx="8228524"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10198"/>
          <a:ext cx="7924800" cy="69556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IN" sz="2900" b="1" kern="1200" dirty="0"/>
            <a:t>    Existing System </a:t>
          </a:r>
          <a:endParaRPr lang="en-US" sz="2900" b="1" kern="1200" dirty="0"/>
        </a:p>
      </dsp:txBody>
      <dsp:txXfrm>
        <a:off x="33955" y="44153"/>
        <a:ext cx="7856890" cy="6276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9CD5D-C973-4B78-B0C3-2CDB5CEE537F}">
      <dsp:nvSpPr>
        <dsp:cNvPr id="0" name=""/>
        <dsp:cNvSpPr/>
      </dsp:nvSpPr>
      <dsp:spPr>
        <a:xfrm>
          <a:off x="0" y="10198"/>
          <a:ext cx="8229600" cy="695565"/>
        </a:xfrm>
        <a:prstGeom prst="roundRect">
          <a:avLst/>
        </a:prstGeom>
        <a:solidFill>
          <a:srgbClr val="0070C0"/>
        </a:solidFill>
        <a:ln w="7620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IN" sz="2900" b="1" kern="1200" dirty="0"/>
            <a:t>    Proposed solution</a:t>
          </a:r>
          <a:endParaRPr lang="en-US" sz="2900" b="1" kern="1200" dirty="0"/>
        </a:p>
      </dsp:txBody>
      <dsp:txXfrm>
        <a:off x="33955" y="44153"/>
        <a:ext cx="8161690"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B46DD-072E-41D8-9BD8-A93CC18EFF25}" type="datetimeFigureOut">
              <a:rPr lang="en-IN" smtClean="0"/>
              <a:t>16-05-2023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E8C42-413C-4767-B60A-9979E884357D}" type="slidenum">
              <a:rPr lang="en-IN" smtClean="0"/>
              <a:t>‹#›</a:t>
            </a:fld>
            <a:endParaRPr lang="en-IN" dirty="0"/>
          </a:p>
        </p:txBody>
      </p:sp>
    </p:spTree>
    <p:extLst>
      <p:ext uri="{BB962C8B-B14F-4D97-AF65-F5344CB8AC3E}">
        <p14:creationId xmlns:p14="http://schemas.microsoft.com/office/powerpoint/2010/main" val="359298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 for Teachers: </a:t>
            </a:r>
          </a:p>
          <a:p>
            <a:r>
              <a:rPr lang="en-US" dirty="0"/>
              <a:t>The</a:t>
            </a:r>
            <a:r>
              <a:rPr lang="en-US" baseline="0" dirty="0"/>
              <a:t> Synopsis presentation should contain 1. Real life applications 2. Overview of the subject 3. PO’s CO’s of the course 4. Individual Units overview 5. Lesson Plan 6. Flip Class topics</a:t>
            </a:r>
            <a:endParaRPr lang="en-US" dirty="0"/>
          </a:p>
          <a:p>
            <a:endParaRPr lang="en-US" dirty="0"/>
          </a:p>
          <a:p>
            <a:pPr algn="ctr"/>
            <a:r>
              <a:rPr lang="en-US" sz="1220" b="1" i="1" dirty="0">
                <a:solidFill>
                  <a:srgbClr val="C00000"/>
                </a:solidFill>
                <a:latin typeface="Monotype Corsiva" pitchFamily="66" charset="0"/>
              </a:rPr>
              <a:t>“ Be professionally dressed and use a QUALITY PEN. Never hand an ordinary PEN</a:t>
            </a:r>
            <a:r>
              <a:rPr lang="en-US" sz="1220" b="1" i="1" baseline="0" dirty="0">
                <a:solidFill>
                  <a:srgbClr val="C00000"/>
                </a:solidFill>
                <a:latin typeface="Monotype Corsiva" pitchFamily="66" charset="0"/>
              </a:rPr>
              <a:t> as a Cosmetic Effect”</a:t>
            </a:r>
            <a:endParaRPr lang="en-US" sz="1220" b="1" i="1" dirty="0">
              <a:solidFill>
                <a:srgbClr val="C00000"/>
              </a:solidFill>
              <a:latin typeface="Monotype Corsiva" pitchFamily="66" charset="0"/>
            </a:endParaRPr>
          </a:p>
        </p:txBody>
      </p:sp>
      <p:sp>
        <p:nvSpPr>
          <p:cNvPr id="4" name="Slide Number Placeholder 3"/>
          <p:cNvSpPr>
            <a:spLocks noGrp="1"/>
          </p:cNvSpPr>
          <p:nvPr>
            <p:ph type="sldNum" sz="quarter" idx="10"/>
          </p:nvPr>
        </p:nvSpPr>
        <p:spPr/>
        <p:txBody>
          <a:bodyPr/>
          <a:lstStyle/>
          <a:p>
            <a:fld id="{23C5960A-C161-4416-85AC-2BD0C05F56D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64D412-A23A-4DDB-9BC0-35736CA3CAAA}" type="datetime1">
              <a:rPr lang="en-IN" smtClean="0"/>
              <a:t>16-05-2023</a:t>
            </a:fld>
            <a:endParaRPr lang="en-US" dirty="0"/>
          </a:p>
        </p:txBody>
      </p:sp>
      <p:sp>
        <p:nvSpPr>
          <p:cNvPr id="5" name="Footer Placeholder 4"/>
          <p:cNvSpPr>
            <a:spLocks noGrp="1"/>
          </p:cNvSpPr>
          <p:nvPr>
            <p:ph type="ftr" sz="quarter" idx="11"/>
          </p:nvPr>
        </p:nvSpPr>
        <p:spPr/>
        <p:txBody>
          <a:bodyPr/>
          <a:lstStyle/>
          <a:p>
            <a:r>
              <a:rPr lang="en-US" dirty="0"/>
              <a:t>Project Work - M.A.M. College of Engineering and Technology, Siruganur, Tiruchirappalli – 621 105.</a:t>
            </a:r>
          </a:p>
        </p:txBody>
      </p:sp>
      <p:sp>
        <p:nvSpPr>
          <p:cNvPr id="6" name="Slide Number Placeholder 5"/>
          <p:cNvSpPr>
            <a:spLocks noGrp="1"/>
          </p:cNvSpPr>
          <p:nvPr>
            <p:ph type="sldNum" sz="quarter" idx="12"/>
          </p:nvPr>
        </p:nvSpPr>
        <p:spPr/>
        <p:txBody>
          <a:bodyPr/>
          <a:lstStyle/>
          <a:p>
            <a:fld id="{5A619095-575C-496E-95DC-197D27EB977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18467-A90F-4086-968F-BBC23B6795C6}" type="datetime1">
              <a:rPr lang="en-IN" smtClean="0"/>
              <a:t>16-05-2023</a:t>
            </a:fld>
            <a:endParaRPr lang="en-US" dirty="0"/>
          </a:p>
        </p:txBody>
      </p:sp>
      <p:sp>
        <p:nvSpPr>
          <p:cNvPr id="5" name="Footer Placeholder 4"/>
          <p:cNvSpPr>
            <a:spLocks noGrp="1"/>
          </p:cNvSpPr>
          <p:nvPr>
            <p:ph type="ftr" sz="quarter" idx="11"/>
          </p:nvPr>
        </p:nvSpPr>
        <p:spPr/>
        <p:txBody>
          <a:bodyPr/>
          <a:lstStyle/>
          <a:p>
            <a:r>
              <a:rPr lang="en-US" dirty="0"/>
              <a:t>Project Work - M.A.M. College of Engineering and Technology, Siruganur, Tiruchirappalli – 621 105.</a:t>
            </a:r>
          </a:p>
        </p:txBody>
      </p:sp>
      <p:sp>
        <p:nvSpPr>
          <p:cNvPr id="6" name="Slide Number Placeholder 5"/>
          <p:cNvSpPr>
            <a:spLocks noGrp="1"/>
          </p:cNvSpPr>
          <p:nvPr>
            <p:ph type="sldNum" sz="quarter" idx="12"/>
          </p:nvPr>
        </p:nvSpPr>
        <p:spPr/>
        <p:txBody>
          <a:bodyPr/>
          <a:lstStyle/>
          <a:p>
            <a:fld id="{5A619095-575C-496E-95DC-197D27EB977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C1033-9966-4D95-AD5B-13AF4E3E3C8F}" type="datetime1">
              <a:rPr lang="en-IN" smtClean="0"/>
              <a:t>16-05-2023</a:t>
            </a:fld>
            <a:endParaRPr lang="en-US" dirty="0"/>
          </a:p>
        </p:txBody>
      </p:sp>
      <p:sp>
        <p:nvSpPr>
          <p:cNvPr id="5" name="Footer Placeholder 4"/>
          <p:cNvSpPr>
            <a:spLocks noGrp="1"/>
          </p:cNvSpPr>
          <p:nvPr>
            <p:ph type="ftr" sz="quarter" idx="11"/>
          </p:nvPr>
        </p:nvSpPr>
        <p:spPr/>
        <p:txBody>
          <a:bodyPr/>
          <a:lstStyle/>
          <a:p>
            <a:r>
              <a:rPr lang="en-US" dirty="0"/>
              <a:t>Project Work - M.A.M. College of Engineering and Technology, Siruganur, Tiruchirappalli – 621 105.</a:t>
            </a:r>
          </a:p>
        </p:txBody>
      </p:sp>
      <p:sp>
        <p:nvSpPr>
          <p:cNvPr id="6" name="Slide Number Placeholder 5"/>
          <p:cNvSpPr>
            <a:spLocks noGrp="1"/>
          </p:cNvSpPr>
          <p:nvPr>
            <p:ph type="sldNum" sz="quarter" idx="12"/>
          </p:nvPr>
        </p:nvSpPr>
        <p:spPr/>
        <p:txBody>
          <a:bodyPr/>
          <a:lstStyle/>
          <a:p>
            <a:fld id="{5A619095-575C-496E-95DC-197D27EB977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A9D1454E-7947-4354-B043-33FB151C8854}"/>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8" name="Footer Placeholder 5">
            <a:extLst>
              <a:ext uri="{FF2B5EF4-FFF2-40B4-BE49-F238E27FC236}">
                <a16:creationId xmlns:a16="http://schemas.microsoft.com/office/drawing/2014/main" id="{A2C719FC-0F95-4AFE-9501-71E30E7BA4F6}"/>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9" name="Slide Number Placeholder 6">
            <a:extLst>
              <a:ext uri="{FF2B5EF4-FFF2-40B4-BE49-F238E27FC236}">
                <a16:creationId xmlns:a16="http://schemas.microsoft.com/office/drawing/2014/main" id="{11690B48-A5A9-41A9-B93F-A1A70A3545EA}"/>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5" name="Picture 4">
            <a:extLst>
              <a:ext uri="{FF2B5EF4-FFF2-40B4-BE49-F238E27FC236}">
                <a16:creationId xmlns:a16="http://schemas.microsoft.com/office/drawing/2014/main" id="{BE72A4FE-E4E7-4D6E-9BD5-923A17CD79DF}"/>
              </a:ext>
            </a:extLst>
          </p:cNvPr>
          <p:cNvPicPr>
            <a:picLocks noChangeAspect="1"/>
          </p:cNvPicPr>
          <p:nvPr userDrawn="1"/>
        </p:nvPicPr>
        <p:blipFill>
          <a:blip r:embed="rId2"/>
          <a:stretch>
            <a:fillRect/>
          </a:stretch>
        </p:blipFill>
        <p:spPr>
          <a:xfrm>
            <a:off x="11582400" y="6211452"/>
            <a:ext cx="609600" cy="7758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4">
            <a:extLst>
              <a:ext uri="{FF2B5EF4-FFF2-40B4-BE49-F238E27FC236}">
                <a16:creationId xmlns:a16="http://schemas.microsoft.com/office/drawing/2014/main" id="{08E25D96-F34D-4C43-9C2A-25500D1F3939}"/>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8" name="Footer Placeholder 5">
            <a:extLst>
              <a:ext uri="{FF2B5EF4-FFF2-40B4-BE49-F238E27FC236}">
                <a16:creationId xmlns:a16="http://schemas.microsoft.com/office/drawing/2014/main" id="{E4897C29-D0A3-4384-992C-7F0A37A806BB}"/>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9" name="Slide Number Placeholder 6">
            <a:extLst>
              <a:ext uri="{FF2B5EF4-FFF2-40B4-BE49-F238E27FC236}">
                <a16:creationId xmlns:a16="http://schemas.microsoft.com/office/drawing/2014/main" id="{399D790D-ED4E-4891-BFE9-F4737862682B}"/>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11" name="Picture 10">
            <a:extLst>
              <a:ext uri="{FF2B5EF4-FFF2-40B4-BE49-F238E27FC236}">
                <a16:creationId xmlns:a16="http://schemas.microsoft.com/office/drawing/2014/main" id="{77B7C52B-ABEC-472D-A6E9-18700A8D26F6}"/>
              </a:ext>
            </a:extLst>
          </p:cNvPr>
          <p:cNvPicPr>
            <a:picLocks noChangeAspect="1"/>
          </p:cNvPicPr>
          <p:nvPr userDrawn="1"/>
        </p:nvPicPr>
        <p:blipFill>
          <a:blip r:embed="rId2"/>
          <a:stretch>
            <a:fillRect/>
          </a:stretch>
        </p:blipFill>
        <p:spPr>
          <a:xfrm>
            <a:off x="11582400" y="6109853"/>
            <a:ext cx="609600" cy="77585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6" name="Footer Placeholder 5"/>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7" name="Slide Number Placeholder 6"/>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9" name="Picture 8">
            <a:extLst>
              <a:ext uri="{FF2B5EF4-FFF2-40B4-BE49-F238E27FC236}">
                <a16:creationId xmlns:a16="http://schemas.microsoft.com/office/drawing/2014/main" id="{FD5F6C9D-9F86-42BE-B073-A620D3BD13BB}"/>
              </a:ext>
            </a:extLst>
          </p:cNvPr>
          <p:cNvPicPr>
            <a:picLocks noChangeAspect="1"/>
          </p:cNvPicPr>
          <p:nvPr userDrawn="1"/>
        </p:nvPicPr>
        <p:blipFill>
          <a:blip r:embed="rId2"/>
          <a:stretch>
            <a:fillRect/>
          </a:stretch>
        </p:blipFill>
        <p:spPr>
          <a:xfrm>
            <a:off x="11582400" y="6109853"/>
            <a:ext cx="609600" cy="77585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a:extLst>
              <a:ext uri="{FF2B5EF4-FFF2-40B4-BE49-F238E27FC236}">
                <a16:creationId xmlns:a16="http://schemas.microsoft.com/office/drawing/2014/main" id="{48B95999-9A49-48B2-B6F0-EC1C87538F90}"/>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11" name="Footer Placeholder 5">
            <a:extLst>
              <a:ext uri="{FF2B5EF4-FFF2-40B4-BE49-F238E27FC236}">
                <a16:creationId xmlns:a16="http://schemas.microsoft.com/office/drawing/2014/main" id="{8B15A20A-F4F9-4F18-89B3-B3F164C35C1D}"/>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12" name="Slide Number Placeholder 6">
            <a:extLst>
              <a:ext uri="{FF2B5EF4-FFF2-40B4-BE49-F238E27FC236}">
                <a16:creationId xmlns:a16="http://schemas.microsoft.com/office/drawing/2014/main" id="{0BA572F0-2EAB-41DE-9A86-72F1F067A15D}"/>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14" name="Picture 13">
            <a:extLst>
              <a:ext uri="{FF2B5EF4-FFF2-40B4-BE49-F238E27FC236}">
                <a16:creationId xmlns:a16="http://schemas.microsoft.com/office/drawing/2014/main" id="{50EA2E0E-6B68-4EE4-BE27-135B00CD52C9}"/>
              </a:ext>
            </a:extLst>
          </p:cNvPr>
          <p:cNvPicPr>
            <a:picLocks noChangeAspect="1"/>
          </p:cNvPicPr>
          <p:nvPr userDrawn="1"/>
        </p:nvPicPr>
        <p:blipFill>
          <a:blip r:embed="rId2"/>
          <a:stretch>
            <a:fillRect/>
          </a:stretch>
        </p:blipFill>
        <p:spPr>
          <a:xfrm>
            <a:off x="11582400" y="6109853"/>
            <a:ext cx="609600" cy="77585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4">
            <a:extLst>
              <a:ext uri="{FF2B5EF4-FFF2-40B4-BE49-F238E27FC236}">
                <a16:creationId xmlns:a16="http://schemas.microsoft.com/office/drawing/2014/main" id="{A22E57B3-05F2-42BE-ADF1-1E8627D13EAD}"/>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7" name="Footer Placeholder 5">
            <a:extLst>
              <a:ext uri="{FF2B5EF4-FFF2-40B4-BE49-F238E27FC236}">
                <a16:creationId xmlns:a16="http://schemas.microsoft.com/office/drawing/2014/main" id="{469978EC-741E-4974-B9D9-7C7B4AB7B772}"/>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8" name="Slide Number Placeholder 6">
            <a:extLst>
              <a:ext uri="{FF2B5EF4-FFF2-40B4-BE49-F238E27FC236}">
                <a16:creationId xmlns:a16="http://schemas.microsoft.com/office/drawing/2014/main" id="{C978A802-44F8-4514-B702-753F56CCF7E5}"/>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10" name="Picture 9">
            <a:extLst>
              <a:ext uri="{FF2B5EF4-FFF2-40B4-BE49-F238E27FC236}">
                <a16:creationId xmlns:a16="http://schemas.microsoft.com/office/drawing/2014/main" id="{6B405BC3-9988-4D38-9B9A-FC374BCE700F}"/>
              </a:ext>
            </a:extLst>
          </p:cNvPr>
          <p:cNvPicPr>
            <a:picLocks noChangeAspect="1"/>
          </p:cNvPicPr>
          <p:nvPr userDrawn="1"/>
        </p:nvPicPr>
        <p:blipFill>
          <a:blip r:embed="rId2"/>
          <a:stretch>
            <a:fillRect/>
          </a:stretch>
        </p:blipFill>
        <p:spPr>
          <a:xfrm>
            <a:off x="11582400" y="6109853"/>
            <a:ext cx="609600" cy="77585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A5B38D3-D49B-4132-A527-5B7970F75A21}"/>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6" name="Footer Placeholder 5">
            <a:extLst>
              <a:ext uri="{FF2B5EF4-FFF2-40B4-BE49-F238E27FC236}">
                <a16:creationId xmlns:a16="http://schemas.microsoft.com/office/drawing/2014/main" id="{ACE4EB01-C0B1-47DF-925E-3BC67D83568F}"/>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7" name="Slide Number Placeholder 6">
            <a:extLst>
              <a:ext uri="{FF2B5EF4-FFF2-40B4-BE49-F238E27FC236}">
                <a16:creationId xmlns:a16="http://schemas.microsoft.com/office/drawing/2014/main" id="{D08A2341-1B47-45C1-AA8F-91B2BA3D11C3}"/>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9" name="Picture 8">
            <a:extLst>
              <a:ext uri="{FF2B5EF4-FFF2-40B4-BE49-F238E27FC236}">
                <a16:creationId xmlns:a16="http://schemas.microsoft.com/office/drawing/2014/main" id="{DCFE296E-E5A3-42D9-81D9-65FEF1194C85}"/>
              </a:ext>
            </a:extLst>
          </p:cNvPr>
          <p:cNvPicPr>
            <a:picLocks noChangeAspect="1"/>
          </p:cNvPicPr>
          <p:nvPr userDrawn="1"/>
        </p:nvPicPr>
        <p:blipFill>
          <a:blip r:embed="rId2"/>
          <a:stretch>
            <a:fillRect/>
          </a:stretch>
        </p:blipFill>
        <p:spPr>
          <a:xfrm>
            <a:off x="11582400" y="6109853"/>
            <a:ext cx="609600" cy="77585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a:extLst>
              <a:ext uri="{FF2B5EF4-FFF2-40B4-BE49-F238E27FC236}">
                <a16:creationId xmlns:a16="http://schemas.microsoft.com/office/drawing/2014/main" id="{ADC66889-D8E8-4EA5-AB7F-BCDD1EFB51E6}"/>
              </a:ext>
            </a:extLst>
          </p:cNvPr>
          <p:cNvSpPr>
            <a:spLocks noGrp="1"/>
          </p:cNvSpPr>
          <p:nvPr>
            <p:ph type="dt" sz="half" idx="10"/>
          </p:nvPr>
        </p:nvSpPr>
        <p:spPr>
          <a:xfrm>
            <a:off x="609600" y="6356351"/>
            <a:ext cx="1066800" cy="365125"/>
          </a:xfrm>
        </p:spPr>
        <p:txBody>
          <a:bodyPr/>
          <a:lstStyle>
            <a:lvl1pPr>
              <a:defRPr sz="1400" b="1">
                <a:solidFill>
                  <a:schemeClr val="tx2">
                    <a:lumMod val="75000"/>
                  </a:schemeClr>
                </a:solidFill>
              </a:defRPr>
            </a:lvl1pPr>
          </a:lstStyle>
          <a:p>
            <a:fld id="{174CF85F-0F99-4DF3-84E5-8C644CD0615F}" type="datetime1">
              <a:rPr lang="en-IN" smtClean="0"/>
              <a:pPr/>
              <a:t>16-05-2023</a:t>
            </a:fld>
            <a:endParaRPr lang="en-US" sz="1400" dirty="0"/>
          </a:p>
        </p:txBody>
      </p:sp>
      <p:sp>
        <p:nvSpPr>
          <p:cNvPr id="9" name="Footer Placeholder 5">
            <a:extLst>
              <a:ext uri="{FF2B5EF4-FFF2-40B4-BE49-F238E27FC236}">
                <a16:creationId xmlns:a16="http://schemas.microsoft.com/office/drawing/2014/main" id="{A6E48B87-3604-4361-9BFE-11162C52DB03}"/>
              </a:ext>
            </a:extLst>
          </p:cNvPr>
          <p:cNvSpPr>
            <a:spLocks noGrp="1"/>
          </p:cNvSpPr>
          <p:nvPr>
            <p:ph type="ftr" sz="quarter" idx="11"/>
          </p:nvPr>
        </p:nvSpPr>
        <p:spPr>
          <a:xfrm>
            <a:off x="2413000" y="6356351"/>
            <a:ext cx="7797800" cy="365125"/>
          </a:xfrm>
        </p:spPr>
        <p:txBody>
          <a:bodyPr/>
          <a:lstStyle>
            <a:lvl1pPr>
              <a:defRPr b="1">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Project Work - M.A.M. College of Engineering and Technology, Siruganur, Tiruchirappalli – 621 105.</a:t>
            </a:r>
            <a:endParaRPr lang="en-US" b="1" dirty="0"/>
          </a:p>
        </p:txBody>
      </p:sp>
      <p:sp>
        <p:nvSpPr>
          <p:cNvPr id="10" name="Slide Number Placeholder 6">
            <a:extLst>
              <a:ext uri="{FF2B5EF4-FFF2-40B4-BE49-F238E27FC236}">
                <a16:creationId xmlns:a16="http://schemas.microsoft.com/office/drawing/2014/main" id="{F0AEAF26-23D5-4134-A1F7-028D2A4EC557}"/>
              </a:ext>
            </a:extLst>
          </p:cNvPr>
          <p:cNvSpPr>
            <a:spLocks noGrp="1"/>
          </p:cNvSpPr>
          <p:nvPr>
            <p:ph type="sldNum" sz="quarter" idx="12"/>
          </p:nvPr>
        </p:nvSpPr>
        <p:spPr>
          <a:xfrm>
            <a:off x="10515600" y="6373448"/>
            <a:ext cx="609600" cy="365125"/>
          </a:xfrm>
        </p:spPr>
        <p:txBody>
          <a:bodyPr/>
          <a:lstStyle>
            <a:lvl1pPr>
              <a:defRPr sz="1400" b="1">
                <a:solidFill>
                  <a:schemeClr val="tx2">
                    <a:lumMod val="75000"/>
                  </a:schemeClr>
                </a:solidFill>
                <a:latin typeface="Arial Rounded MT Bold" panose="020F0704030504030204" pitchFamily="34" charset="0"/>
              </a:defRPr>
            </a:lvl1pPr>
          </a:lstStyle>
          <a:p>
            <a:fld id="{5A619095-575C-496E-95DC-197D27EB9777}" type="slidenum">
              <a:rPr lang="en-US" smtClean="0"/>
              <a:pPr/>
              <a:t>‹#›</a:t>
            </a:fld>
            <a:endParaRPr lang="en-US" b="1" dirty="0"/>
          </a:p>
        </p:txBody>
      </p:sp>
      <p:pic>
        <p:nvPicPr>
          <p:cNvPr id="12" name="Picture 11">
            <a:extLst>
              <a:ext uri="{FF2B5EF4-FFF2-40B4-BE49-F238E27FC236}">
                <a16:creationId xmlns:a16="http://schemas.microsoft.com/office/drawing/2014/main" id="{E0041620-BAC5-4063-8A69-FEECAEBDD576}"/>
              </a:ext>
            </a:extLst>
          </p:cNvPr>
          <p:cNvPicPr>
            <a:picLocks noChangeAspect="1"/>
          </p:cNvPicPr>
          <p:nvPr userDrawn="1"/>
        </p:nvPicPr>
        <p:blipFill>
          <a:blip r:embed="rId2"/>
          <a:stretch>
            <a:fillRect/>
          </a:stretch>
        </p:blipFill>
        <p:spPr>
          <a:xfrm>
            <a:off x="11582400" y="6109853"/>
            <a:ext cx="609600" cy="77585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6848F-C5AE-4DEE-9C29-3B7073E4FDD7}" type="datetime1">
              <a:rPr lang="en-IN" smtClean="0"/>
              <a:t>16-05-2023</a:t>
            </a:fld>
            <a:endParaRPr lang="en-US" dirty="0"/>
          </a:p>
        </p:txBody>
      </p:sp>
      <p:sp>
        <p:nvSpPr>
          <p:cNvPr id="6" name="Footer Placeholder 5"/>
          <p:cNvSpPr>
            <a:spLocks noGrp="1"/>
          </p:cNvSpPr>
          <p:nvPr>
            <p:ph type="ftr" sz="quarter" idx="11"/>
          </p:nvPr>
        </p:nvSpPr>
        <p:spPr/>
        <p:txBody>
          <a:bodyPr/>
          <a:lstStyle/>
          <a:p>
            <a:r>
              <a:rPr lang="en-US" dirty="0"/>
              <a:t>Project Work - M.A.M. College of Engineering and Technology, Siruganur, Tiruchirappalli – 621 105.</a:t>
            </a:r>
          </a:p>
        </p:txBody>
      </p:sp>
      <p:sp>
        <p:nvSpPr>
          <p:cNvPr id="7" name="Slide Number Placeholder 6"/>
          <p:cNvSpPr>
            <a:spLocks noGrp="1"/>
          </p:cNvSpPr>
          <p:nvPr>
            <p:ph type="sldNum" sz="quarter" idx="12"/>
          </p:nvPr>
        </p:nvSpPr>
        <p:spPr/>
        <p:txBody>
          <a:bodyPr/>
          <a:lstStyle/>
          <a:p>
            <a:fld id="{5A619095-575C-496E-95DC-197D27EB977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35AA6-B97E-40CC-A24E-F000E27A15C0}" type="datetime1">
              <a:rPr lang="en-IN" smtClean="0"/>
              <a:t>16-05-2023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Work - M.A.M. College of Engineering and Technology, Siruganur, Tiruchirappalli – 621 105.</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19095-575C-496E-95DC-197D27EB977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59744"/>
            <a:ext cx="9144000" cy="773535"/>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IT8811 Project Work</a:t>
            </a:r>
          </a:p>
        </p:txBody>
      </p:sp>
      <p:sp>
        <p:nvSpPr>
          <p:cNvPr id="5" name="TextBox 4"/>
          <p:cNvSpPr txBox="1"/>
          <p:nvPr/>
        </p:nvSpPr>
        <p:spPr>
          <a:xfrm>
            <a:off x="4572000" y="6373745"/>
            <a:ext cx="2438400" cy="338554"/>
          </a:xfrm>
          <a:prstGeom prst="rect">
            <a:avLst/>
          </a:prstGeom>
          <a:noFill/>
        </p:spPr>
        <p:txBody>
          <a:bodyPr wrap="square" rtlCol="0">
            <a:spAutoFit/>
          </a:bodyPr>
          <a:lstStyle/>
          <a:p>
            <a:pPr algn="r"/>
            <a:r>
              <a:rPr lang="en-US" sz="1600" b="1" dirty="0">
                <a:solidFill>
                  <a:schemeClr val="tx1">
                    <a:lumMod val="65000"/>
                    <a:lumOff val="35000"/>
                  </a:schemeClr>
                </a:solidFill>
              </a:rPr>
              <a:t>Version: MAMCET_PR-1.1</a:t>
            </a:r>
          </a:p>
        </p:txBody>
      </p:sp>
      <p:sp>
        <p:nvSpPr>
          <p:cNvPr id="9" name="Rectangle 4">
            <a:extLst>
              <a:ext uri="{FF2B5EF4-FFF2-40B4-BE49-F238E27FC236}">
                <a16:creationId xmlns:a16="http://schemas.microsoft.com/office/drawing/2014/main" id="{D705FB9B-6794-4E07-B138-486DA587019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0" name="Rectangle 6">
            <a:extLst>
              <a:ext uri="{FF2B5EF4-FFF2-40B4-BE49-F238E27FC236}">
                <a16:creationId xmlns:a16="http://schemas.microsoft.com/office/drawing/2014/main" id="{AAFFF6FD-F65A-4B58-BADA-1DE1EF282D37}"/>
              </a:ext>
            </a:extLst>
          </p:cNvPr>
          <p:cNvSpPr>
            <a:spLocks noChangeArrowheads="1"/>
          </p:cNvSpPr>
          <p:nvPr/>
        </p:nvSpPr>
        <p:spPr bwMode="auto">
          <a:xfrm>
            <a:off x="6003634" y="187896"/>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ubtitle 10">
            <a:extLst>
              <a:ext uri="{FF2B5EF4-FFF2-40B4-BE49-F238E27FC236}">
                <a16:creationId xmlns:a16="http://schemas.microsoft.com/office/drawing/2014/main" id="{70006240-57DA-45B8-97FE-5E51CDB8FF12}"/>
              </a:ext>
            </a:extLst>
          </p:cNvPr>
          <p:cNvSpPr>
            <a:spLocks noGrp="1"/>
          </p:cNvSpPr>
          <p:nvPr>
            <p:ph type="subTitle" idx="1"/>
          </p:nvPr>
        </p:nvSpPr>
        <p:spPr>
          <a:xfrm>
            <a:off x="393279" y="1841467"/>
            <a:ext cx="11590172" cy="606138"/>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l"/>
            <a:r>
              <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rPr>
              <a:t>Project Title: </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Web based solution for road management and public complaint registry</a:t>
            </a:r>
            <a:endParaRPr lang="en-IN" sz="2800" dirty="0">
              <a:solidFill>
                <a:schemeClr val="tx1"/>
              </a:solidFill>
            </a:endParaRPr>
          </a:p>
          <a:p>
            <a:pPr algn="l"/>
            <a:endParaRPr lang="en-IN"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4" name="Table 13">
            <a:extLst>
              <a:ext uri="{FF2B5EF4-FFF2-40B4-BE49-F238E27FC236}">
                <a16:creationId xmlns:a16="http://schemas.microsoft.com/office/drawing/2014/main" id="{5553979D-E8DB-47E3-98B2-90FAD1836ED2}"/>
              </a:ext>
            </a:extLst>
          </p:cNvPr>
          <p:cNvGraphicFramePr>
            <a:graphicFrameLocks noGrp="1"/>
          </p:cNvGraphicFramePr>
          <p:nvPr>
            <p:extLst>
              <p:ext uri="{D42A27DB-BD31-4B8C-83A1-F6EECF244321}">
                <p14:modId xmlns:p14="http://schemas.microsoft.com/office/powerpoint/2010/main" val="4017243588"/>
              </p:ext>
            </p:extLst>
          </p:nvPr>
        </p:nvGraphicFramePr>
        <p:xfrm>
          <a:off x="2781299" y="2777485"/>
          <a:ext cx="6629400" cy="1481076"/>
        </p:xfrm>
        <a:graphic>
          <a:graphicData uri="http://schemas.openxmlformats.org/drawingml/2006/table">
            <a:tbl>
              <a:tblPr firstRow="1" firstCol="1" bandRow="1">
                <a:tableStyleId>{69CF1AB2-1976-4502-BF36-3FF5EA218861}</a:tableStyleId>
              </a:tblPr>
              <a:tblGrid>
                <a:gridCol w="3038962">
                  <a:extLst>
                    <a:ext uri="{9D8B030D-6E8A-4147-A177-3AD203B41FA5}">
                      <a16:colId xmlns:a16="http://schemas.microsoft.com/office/drawing/2014/main" val="3816532377"/>
                    </a:ext>
                  </a:extLst>
                </a:gridCol>
                <a:gridCol w="3590438">
                  <a:extLst>
                    <a:ext uri="{9D8B030D-6E8A-4147-A177-3AD203B41FA5}">
                      <a16:colId xmlns:a16="http://schemas.microsoft.com/office/drawing/2014/main" val="2076077100"/>
                    </a:ext>
                  </a:extLst>
                </a:gridCol>
              </a:tblGrid>
              <a:tr h="0">
                <a:tc>
                  <a:txBody>
                    <a:bodyPr/>
                    <a:lstStyle/>
                    <a:p>
                      <a:pPr algn="ctr">
                        <a:lnSpc>
                          <a:spcPct val="107000"/>
                        </a:lnSpc>
                        <a:spcAft>
                          <a:spcPts val="800"/>
                        </a:spcAft>
                        <a:tabLst>
                          <a:tab pos="2514600" algn="l"/>
                        </a:tabLst>
                      </a:pPr>
                      <a:r>
                        <a:rPr lang="en-IN" sz="2400" dirty="0">
                          <a:effectLst/>
                        </a:rPr>
                        <a:t>Register Number</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dirty="0">
                          <a:effectLst/>
                        </a:rPr>
                        <a:t>Name of student</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504650394"/>
                  </a:ext>
                </a:extLst>
              </a:tr>
              <a:tr h="0">
                <a:tc>
                  <a:txBody>
                    <a:bodyPr/>
                    <a:lstStyle/>
                    <a:p>
                      <a:pPr algn="ctr">
                        <a:lnSpc>
                          <a:spcPct val="107000"/>
                        </a:lnSpc>
                        <a:spcAft>
                          <a:spcPts val="800"/>
                        </a:spcAft>
                        <a:tabLst>
                          <a:tab pos="2514600" algn="l"/>
                        </a:tabLst>
                      </a:pPr>
                      <a:r>
                        <a:rPr lang="en-IN" sz="2400" dirty="0">
                          <a:effectLst/>
                        </a:rPr>
                        <a:t>812019205009 </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dirty="0">
                          <a:effectLst/>
                        </a:rPr>
                        <a:t>Ganesh Kumar R </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3396076735"/>
                  </a:ext>
                </a:extLst>
              </a:tr>
              <a:tr h="0">
                <a:tc>
                  <a:txBody>
                    <a:bodyPr/>
                    <a:lstStyle/>
                    <a:p>
                      <a:pPr algn="ctr">
                        <a:lnSpc>
                          <a:spcPct val="107000"/>
                        </a:lnSpc>
                        <a:spcAft>
                          <a:spcPts val="800"/>
                        </a:spcAft>
                        <a:tabLst>
                          <a:tab pos="2514600" algn="l"/>
                        </a:tabLst>
                      </a:pPr>
                      <a:r>
                        <a:rPr lang="en-IN" sz="2400" dirty="0">
                          <a:effectLst/>
                        </a:rPr>
                        <a:t>812019205002 </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dirty="0">
                          <a:effectLst/>
                        </a:rPr>
                        <a:t>Akash E </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3459363207"/>
                  </a:ext>
                </a:extLst>
              </a:tr>
              <a:tr h="0">
                <a:tc>
                  <a:txBody>
                    <a:bodyPr/>
                    <a:lstStyle/>
                    <a:p>
                      <a:pPr algn="ctr">
                        <a:lnSpc>
                          <a:spcPct val="107000"/>
                        </a:lnSpc>
                        <a:spcAft>
                          <a:spcPts val="800"/>
                        </a:spcAft>
                        <a:tabLst>
                          <a:tab pos="2514600" algn="l"/>
                        </a:tabLst>
                      </a:pPr>
                      <a:r>
                        <a:rPr lang="en-IN" sz="2400" dirty="0">
                          <a:effectLst/>
                        </a:rPr>
                        <a:t>812019205049 </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800"/>
                        </a:spcAft>
                        <a:tabLst>
                          <a:tab pos="2514600" algn="l"/>
                        </a:tabLst>
                      </a:pPr>
                      <a:r>
                        <a:rPr lang="en-IN" sz="2400" dirty="0">
                          <a:effectLst/>
                        </a:rPr>
                        <a:t>Surya M </a:t>
                      </a:r>
                      <a:endParaRPr lang="en-IN" sz="24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3649281246"/>
                  </a:ext>
                </a:extLst>
              </a:tr>
            </a:tbl>
          </a:graphicData>
        </a:graphic>
      </p:graphicFrame>
      <p:sp>
        <p:nvSpPr>
          <p:cNvPr id="17" name="Subtitle 10">
            <a:extLst>
              <a:ext uri="{FF2B5EF4-FFF2-40B4-BE49-F238E27FC236}">
                <a16:creationId xmlns:a16="http://schemas.microsoft.com/office/drawing/2014/main" id="{18E86B34-9D8C-45D8-A8EF-B86E17F9A79C}"/>
              </a:ext>
            </a:extLst>
          </p:cNvPr>
          <p:cNvSpPr txBox="1">
            <a:spLocks/>
          </p:cNvSpPr>
          <p:nvPr/>
        </p:nvSpPr>
        <p:spPr>
          <a:xfrm>
            <a:off x="2476500" y="5060240"/>
            <a:ext cx="7239000" cy="104974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Under the esteemed guidance of</a:t>
            </a:r>
          </a:p>
          <a:p>
            <a:pPr algn="l"/>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Supervisor Name: Mathumitha M</a:t>
            </a:r>
          </a:p>
          <a:p>
            <a:pPr algn="l"/>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Designation: Assistant Professor, IT</a:t>
            </a:r>
            <a:endParaRPr lang="en-IN" sz="28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2">
            <a:extLst>
              <a:ext uri="{FF2B5EF4-FFF2-40B4-BE49-F238E27FC236}">
                <a16:creationId xmlns:a16="http://schemas.microsoft.com/office/drawing/2014/main" id="{23703306-BB4F-486E-9987-FBFF18156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737" y="48115"/>
            <a:ext cx="8001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
            <a:extLst>
              <a:ext uri="{FF2B5EF4-FFF2-40B4-BE49-F238E27FC236}">
                <a16:creationId xmlns:a16="http://schemas.microsoft.com/office/drawing/2014/main" id="{59F26F44-31B1-4A80-9BE5-A862DA32862B}"/>
              </a:ext>
            </a:extLst>
          </p:cNvPr>
          <p:cNvSpPr txBox="1">
            <a:spLocks noChangeArrowheads="1"/>
          </p:cNvSpPr>
          <p:nvPr/>
        </p:nvSpPr>
        <p:spPr bwMode="auto">
          <a:xfrm>
            <a:off x="1084263" y="78576"/>
            <a:ext cx="10058400" cy="1066800"/>
          </a:xfrm>
          <a:prstGeom prst="rect">
            <a:avLst/>
          </a:prstGeom>
          <a:solidFill>
            <a:srgbClr val="FFFFFF"/>
          </a:solidFill>
          <a:ln w="9525">
            <a:solidFill>
              <a:srgbClr val="FFFFFF"/>
            </a:solidFill>
            <a:miter lim="800000"/>
            <a:headEnd/>
            <a:tailEnd/>
          </a:ln>
        </p:spPr>
        <p:txBody>
          <a:bodyPr/>
          <a:lstStyle/>
          <a:p>
            <a:pPr algn="ctr">
              <a:defRPr/>
            </a:pPr>
            <a:r>
              <a:rPr lang="en-US" altLang="en-US" sz="2800" b="1" dirty="0">
                <a:solidFill>
                  <a:srgbClr val="0C54E4"/>
                </a:solidFill>
                <a:latin typeface="Tahoma" panose="020B0604030504040204" pitchFamily="34" charset="0"/>
                <a:ea typeface="Tahoma" panose="020B0604030504040204" pitchFamily="34" charset="0"/>
                <a:cs typeface="Tahoma" panose="020B0604030504040204" pitchFamily="34" charset="0"/>
              </a:rPr>
              <a:t>M.A.M. COLLEGE OF ENGINEERING AND TECHNOLOGY</a:t>
            </a:r>
            <a:endParaRPr lang="en-US" altLang="en-US" sz="1000" b="1" dirty="0">
              <a:solidFill>
                <a:srgbClr val="0C54E4"/>
              </a:solidFill>
              <a:latin typeface="Tahoma" panose="020B0604030504040204" pitchFamily="34" charset="0"/>
              <a:ea typeface="Tahoma" panose="020B0604030504040204" pitchFamily="34" charset="0"/>
              <a:cs typeface="Tahoma" panose="020B0604030504040204" pitchFamily="34" charset="0"/>
            </a:endParaRPr>
          </a:p>
          <a:p>
            <a:pPr algn="ctr">
              <a:defRPr/>
            </a:pPr>
            <a:r>
              <a:rPr lang="en-US" altLang="en-US" sz="2400" b="1" dirty="0">
                <a:solidFill>
                  <a:srgbClr val="0C54E4"/>
                </a:solidFill>
                <a:latin typeface="Tahoma" panose="020B0604030504040204" pitchFamily="34" charset="0"/>
                <a:ea typeface="Tahoma" panose="020B0604030504040204" pitchFamily="34" charset="0"/>
                <a:cs typeface="Tahoma" panose="020B0604030504040204" pitchFamily="34" charset="0"/>
              </a:rPr>
              <a:t>Siruganur, Tiruchirappalli – 621 105.</a:t>
            </a:r>
            <a:endParaRPr lang="en-US" altLang="en-US" sz="1050" b="1" dirty="0">
              <a:solidFill>
                <a:srgbClr val="0C54E4"/>
              </a:solidFill>
              <a:latin typeface="Tahoma" panose="020B0604030504040204" pitchFamily="34" charset="0"/>
              <a:ea typeface="Tahoma" panose="020B0604030504040204" pitchFamily="34" charset="0"/>
              <a:cs typeface="Tahoma" panose="020B0604030504040204" pitchFamily="34" charset="0"/>
            </a:endParaRPr>
          </a:p>
          <a:p>
            <a:pPr>
              <a:defRPr/>
            </a:pPr>
            <a:endParaRPr lang="en-US" altLang="en-US" sz="2800" b="1" dirty="0">
              <a:solidFill>
                <a:srgbClr val="0C54E4"/>
              </a:solidFill>
              <a:latin typeface="Tahoma" panose="020B0604030504040204" pitchFamily="34" charset="0"/>
              <a:ea typeface="Tahoma" panose="020B0604030504040204" pitchFamily="34" charset="0"/>
              <a:cs typeface="Tahoma" panose="020B0604030504040204" pitchFamily="34" charset="0"/>
            </a:endParaRPr>
          </a:p>
        </p:txBody>
      </p:sp>
      <p:pic>
        <p:nvPicPr>
          <p:cNvPr id="15" name="Picture 11">
            <a:extLst>
              <a:ext uri="{FF2B5EF4-FFF2-40B4-BE49-F238E27FC236}">
                <a16:creationId xmlns:a16="http://schemas.microsoft.com/office/drawing/2014/main" id="{9E99A5D9-8D71-4F9D-8450-5078F5EFB8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363" y="31313"/>
            <a:ext cx="7016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533"/>
    </mc:Choice>
    <mc:Fallback xmlns="">
      <p:transition spd="slow" advTm="35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998443691"/>
              </p:ext>
            </p:extLst>
          </p:nvPr>
        </p:nvGraphicFramePr>
        <p:xfrm>
          <a:off x="1981200" y="274638"/>
          <a:ext cx="7924800" cy="71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a16="http://schemas.microsoft.com/office/drawing/2014/main" id="{B5AAAA5C-4677-4639-8BA5-2BAE699E9F92}"/>
              </a:ext>
            </a:extLst>
          </p:cNvPr>
          <p:cNvSpPr>
            <a:spLocks noGrp="1"/>
          </p:cNvSpPr>
          <p:nvPr>
            <p:ph type="dt" sz="half" idx="10"/>
          </p:nvPr>
        </p:nvSpPr>
        <p:spPr>
          <a:xfrm>
            <a:off x="609600" y="6356351"/>
            <a:ext cx="2844800" cy="365125"/>
          </a:xfrm>
        </p:spPr>
        <p:txBody>
          <a:bodyPr/>
          <a:lstStyle/>
          <a:p>
            <a:fld id="{766641E0-313F-4988-B4F4-A61A574BE5A4}" type="datetime1">
              <a:rPr lang="en-IN" smtClean="0"/>
              <a:t>16-05-2023</a:t>
            </a:fld>
            <a:endParaRPr lang="en-US" dirty="0"/>
          </a:p>
        </p:txBody>
      </p:sp>
      <p:sp>
        <p:nvSpPr>
          <p:cNvPr id="4" name="Footer Placeholder 3">
            <a:extLst>
              <a:ext uri="{FF2B5EF4-FFF2-40B4-BE49-F238E27FC236}">
                <a16:creationId xmlns:a16="http://schemas.microsoft.com/office/drawing/2014/main" id="{EC256AFA-3FF1-49E2-93FD-F3F3A2D49BA6}"/>
              </a:ext>
            </a:extLst>
          </p:cNvPr>
          <p:cNvSpPr>
            <a:spLocks noGrp="1"/>
          </p:cNvSpPr>
          <p:nvPr>
            <p:ph type="ftr" sz="quarter" idx="11"/>
          </p:nvPr>
        </p:nvSpPr>
        <p:spPr>
          <a:xfrm>
            <a:off x="1752600" y="6356351"/>
            <a:ext cx="86106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DC511EA3-9B38-43E2-A651-817EB6EDEF62}"/>
              </a:ext>
            </a:extLst>
          </p:cNvPr>
          <p:cNvSpPr>
            <a:spLocks noGrp="1"/>
          </p:cNvSpPr>
          <p:nvPr>
            <p:ph type="sldNum" sz="quarter" idx="12"/>
          </p:nvPr>
        </p:nvSpPr>
        <p:spPr>
          <a:xfrm>
            <a:off x="8737600" y="6356351"/>
            <a:ext cx="2616200" cy="365125"/>
          </a:xfrm>
        </p:spPr>
        <p:txBody>
          <a:bodyPr/>
          <a:lstStyle/>
          <a:p>
            <a:fld id="{5A619095-575C-496E-95DC-197D27EB9777}" type="slidenum">
              <a:rPr lang="en-US" smtClean="0"/>
              <a:pPr/>
              <a:t>10</a:t>
            </a:fld>
            <a:endParaRPr lang="en-US" dirty="0"/>
          </a:p>
        </p:txBody>
      </p:sp>
      <p:sp>
        <p:nvSpPr>
          <p:cNvPr id="7" name="Rectangle 6">
            <a:extLst>
              <a:ext uri="{FF2B5EF4-FFF2-40B4-BE49-F238E27FC236}">
                <a16:creationId xmlns:a16="http://schemas.microsoft.com/office/drawing/2014/main" id="{FC24908E-77DD-4E19-8C4C-CD7B843FEB1B}"/>
              </a:ext>
            </a:extLst>
          </p:cNvPr>
          <p:cNvSpPr/>
          <p:nvPr/>
        </p:nvSpPr>
        <p:spPr>
          <a:xfrm>
            <a:off x="1031846" y="1593908"/>
            <a:ext cx="11007754" cy="4876749"/>
          </a:xfrm>
          <a:prstGeom prst="rect">
            <a:avLst/>
          </a:prstGeom>
        </p:spPr>
        <p:txBody>
          <a:bodyPr wrap="square">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previous road management systems are only Show the detail of the construction of road using Webgis.</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Other system collect the data about the condition of road and report to the user.</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Another application will helpful for planning assistant and construction supervision.</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eyes on road system similar to our system but road inspection is not involved in the system.</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6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386777056"/>
              </p:ext>
            </p:extLst>
          </p:nvPr>
        </p:nvGraphicFramePr>
        <p:xfrm>
          <a:off x="1981200" y="274638"/>
          <a:ext cx="8229600" cy="71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a16="http://schemas.microsoft.com/office/drawing/2014/main" id="{59957FE9-BAEF-4DAB-BC9D-22A8E532E0E1}"/>
              </a:ext>
            </a:extLst>
          </p:cNvPr>
          <p:cNvSpPr>
            <a:spLocks noGrp="1"/>
          </p:cNvSpPr>
          <p:nvPr>
            <p:ph type="dt" sz="half" idx="10"/>
          </p:nvPr>
        </p:nvSpPr>
        <p:spPr>
          <a:xfrm>
            <a:off x="609600" y="6356351"/>
            <a:ext cx="2844800" cy="365125"/>
          </a:xfrm>
        </p:spPr>
        <p:txBody>
          <a:bodyPr/>
          <a:lstStyle/>
          <a:p>
            <a:fld id="{265AC561-5712-407B-90F5-D7C71F3255B1}" type="datetime1">
              <a:rPr lang="en-IN" smtClean="0"/>
              <a:t>16-05-2023</a:t>
            </a:fld>
            <a:endParaRPr lang="en-US" dirty="0"/>
          </a:p>
        </p:txBody>
      </p:sp>
      <p:sp>
        <p:nvSpPr>
          <p:cNvPr id="4" name="Footer Placeholder 3">
            <a:extLst>
              <a:ext uri="{FF2B5EF4-FFF2-40B4-BE49-F238E27FC236}">
                <a16:creationId xmlns:a16="http://schemas.microsoft.com/office/drawing/2014/main" id="{97377DED-4382-4F07-A798-DE71D2708656}"/>
              </a:ext>
            </a:extLst>
          </p:cNvPr>
          <p:cNvSpPr>
            <a:spLocks noGrp="1"/>
          </p:cNvSpPr>
          <p:nvPr>
            <p:ph type="ftr" sz="quarter" idx="11"/>
          </p:nvPr>
        </p:nvSpPr>
        <p:spPr>
          <a:xfrm>
            <a:off x="1905000" y="6356351"/>
            <a:ext cx="8305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4F5D26E3-7FB4-4560-B789-430B37C2520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11</a:t>
            </a:fld>
            <a:endParaRPr lang="en-US" dirty="0"/>
          </a:p>
        </p:txBody>
      </p:sp>
      <p:sp>
        <p:nvSpPr>
          <p:cNvPr id="7" name="Rectangle 6">
            <a:extLst>
              <a:ext uri="{FF2B5EF4-FFF2-40B4-BE49-F238E27FC236}">
                <a16:creationId xmlns:a16="http://schemas.microsoft.com/office/drawing/2014/main" id="{05C481CC-88D9-4161-8138-4843E68F4814}"/>
              </a:ext>
            </a:extLst>
          </p:cNvPr>
          <p:cNvSpPr/>
          <p:nvPr/>
        </p:nvSpPr>
        <p:spPr>
          <a:xfrm>
            <a:off x="1070113" y="1140163"/>
            <a:ext cx="10210800" cy="5019131"/>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proposed solution for a web application for road maintenance and management system including the following modules:</a:t>
            </a:r>
          </a:p>
          <a:p>
            <a:pPr algn="just"/>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system should have an efficient user management module to manage the users, their roles and permissions.</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Road inventory should be maintained in the system to keep track of all the roads, their length, width, type, location, and other relevant details.</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system should have a mobile-friendly interface to allow engineers, contractors, and other field personnel to access the information and update the system from the field.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29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69390349"/>
              </p:ext>
            </p:extLst>
          </p:nvPr>
        </p:nvGraphicFramePr>
        <p:xfrm>
          <a:off x="1981200" y="274638"/>
          <a:ext cx="7620000" cy="5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t>16-05-2023</a:t>
            </a:fld>
            <a:endParaRPr lang="en-US" dirty="0"/>
          </a:p>
        </p:txBody>
      </p:sp>
      <p:sp>
        <p:nvSpPr>
          <p:cNvPr id="4" name="Footer Placeholder 3">
            <a:extLst>
              <a:ext uri="{FF2B5EF4-FFF2-40B4-BE49-F238E27FC236}">
                <a16:creationId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12</a:t>
            </a:fld>
            <a:endParaRPr lang="en-US" dirty="0"/>
          </a:p>
        </p:txBody>
      </p:sp>
      <p:sp>
        <p:nvSpPr>
          <p:cNvPr id="7" name="Rectangle 6">
            <a:extLst>
              <a:ext uri="{FF2B5EF4-FFF2-40B4-BE49-F238E27FC236}">
                <a16:creationId xmlns:a16="http://schemas.microsoft.com/office/drawing/2014/main" id="{890969C7-B682-4925-8D53-841811768A01}"/>
              </a:ext>
            </a:extLst>
          </p:cNvPr>
          <p:cNvSpPr/>
          <p:nvPr/>
        </p:nvSpPr>
        <p:spPr>
          <a:xfrm>
            <a:off x="990600" y="1447800"/>
            <a:ext cx="18288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Public</a:t>
            </a:r>
            <a:endParaRPr lang="en-IN" dirty="0"/>
          </a:p>
        </p:txBody>
      </p:sp>
      <p:sp>
        <p:nvSpPr>
          <p:cNvPr id="8" name="Rectangle 7">
            <a:extLst>
              <a:ext uri="{FF2B5EF4-FFF2-40B4-BE49-F238E27FC236}">
                <a16:creationId xmlns:a16="http://schemas.microsoft.com/office/drawing/2014/main" id="{9CE33E06-D9AE-4D1F-A7DB-0609A977FC46}"/>
              </a:ext>
            </a:extLst>
          </p:cNvPr>
          <p:cNvSpPr/>
          <p:nvPr/>
        </p:nvSpPr>
        <p:spPr>
          <a:xfrm>
            <a:off x="967409" y="3033713"/>
            <a:ext cx="18288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Admin</a:t>
            </a:r>
          </a:p>
          <a:p>
            <a:pPr algn="ctr"/>
            <a:r>
              <a:rPr lang="en-GB" dirty="0"/>
              <a:t>(Municipality)</a:t>
            </a:r>
            <a:endParaRPr lang="en-IN" dirty="0"/>
          </a:p>
        </p:txBody>
      </p:sp>
      <p:sp>
        <p:nvSpPr>
          <p:cNvPr id="9" name="Rectangle 8">
            <a:extLst>
              <a:ext uri="{FF2B5EF4-FFF2-40B4-BE49-F238E27FC236}">
                <a16:creationId xmlns:a16="http://schemas.microsoft.com/office/drawing/2014/main" id="{600F4DB7-0130-469E-A89E-1C884AE39294}"/>
              </a:ext>
            </a:extLst>
          </p:cNvPr>
          <p:cNvSpPr/>
          <p:nvPr/>
        </p:nvSpPr>
        <p:spPr>
          <a:xfrm>
            <a:off x="957470" y="4901408"/>
            <a:ext cx="18288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Officer</a:t>
            </a:r>
            <a:endParaRPr lang="en-IN" dirty="0"/>
          </a:p>
        </p:txBody>
      </p:sp>
      <p:sp>
        <p:nvSpPr>
          <p:cNvPr id="10" name="Rectangle 9">
            <a:extLst>
              <a:ext uri="{FF2B5EF4-FFF2-40B4-BE49-F238E27FC236}">
                <a16:creationId xmlns:a16="http://schemas.microsoft.com/office/drawing/2014/main" id="{0BC05F2E-C0BF-4BEC-A366-F14E9F139C7E}"/>
              </a:ext>
            </a:extLst>
          </p:cNvPr>
          <p:cNvSpPr/>
          <p:nvPr/>
        </p:nvSpPr>
        <p:spPr>
          <a:xfrm>
            <a:off x="4267200" y="1088180"/>
            <a:ext cx="18288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 about road damages</a:t>
            </a:r>
            <a:endParaRPr lang="en-IN" dirty="0"/>
          </a:p>
        </p:txBody>
      </p:sp>
      <p:sp>
        <p:nvSpPr>
          <p:cNvPr id="11" name="Rectangle 10">
            <a:extLst>
              <a:ext uri="{FF2B5EF4-FFF2-40B4-BE49-F238E27FC236}">
                <a16:creationId xmlns:a16="http://schemas.microsoft.com/office/drawing/2014/main" id="{4DA84F78-64EF-4865-BF5D-3342C2193FF8}"/>
              </a:ext>
            </a:extLst>
          </p:cNvPr>
          <p:cNvSpPr/>
          <p:nvPr/>
        </p:nvSpPr>
        <p:spPr>
          <a:xfrm>
            <a:off x="4267200" y="1797211"/>
            <a:ext cx="18288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Update the street details</a:t>
            </a:r>
            <a:endParaRPr lang="en-IN" dirty="0"/>
          </a:p>
        </p:txBody>
      </p:sp>
      <p:sp>
        <p:nvSpPr>
          <p:cNvPr id="12" name="Rectangle 11">
            <a:extLst>
              <a:ext uri="{FF2B5EF4-FFF2-40B4-BE49-F238E27FC236}">
                <a16:creationId xmlns:a16="http://schemas.microsoft.com/office/drawing/2014/main" id="{07E9ED20-A708-432D-856A-EBA31F5D3D76}"/>
              </a:ext>
            </a:extLst>
          </p:cNvPr>
          <p:cNvSpPr/>
          <p:nvPr/>
        </p:nvSpPr>
        <p:spPr>
          <a:xfrm>
            <a:off x="4267200" y="2442126"/>
            <a:ext cx="1828800" cy="563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Manage the complaint</a:t>
            </a:r>
            <a:endParaRPr lang="en-IN" dirty="0"/>
          </a:p>
        </p:txBody>
      </p:sp>
      <p:sp>
        <p:nvSpPr>
          <p:cNvPr id="13" name="Rectangle 12">
            <a:extLst>
              <a:ext uri="{FF2B5EF4-FFF2-40B4-BE49-F238E27FC236}">
                <a16:creationId xmlns:a16="http://schemas.microsoft.com/office/drawing/2014/main" id="{D297A90C-23A6-4F70-B5CD-25106A0B4C09}"/>
              </a:ext>
            </a:extLst>
          </p:cNvPr>
          <p:cNvSpPr/>
          <p:nvPr/>
        </p:nvSpPr>
        <p:spPr>
          <a:xfrm>
            <a:off x="4267200" y="3083728"/>
            <a:ext cx="1828800" cy="798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Allocating budget for damaged roads</a:t>
            </a:r>
            <a:endParaRPr lang="en-IN" dirty="0"/>
          </a:p>
        </p:txBody>
      </p:sp>
      <p:sp>
        <p:nvSpPr>
          <p:cNvPr id="15" name="Rectangle 14">
            <a:extLst>
              <a:ext uri="{FF2B5EF4-FFF2-40B4-BE49-F238E27FC236}">
                <a16:creationId xmlns:a16="http://schemas.microsoft.com/office/drawing/2014/main" id="{E70AEAB7-2A5C-43C7-A146-41420A427966}"/>
              </a:ext>
            </a:extLst>
          </p:cNvPr>
          <p:cNvSpPr/>
          <p:nvPr/>
        </p:nvSpPr>
        <p:spPr>
          <a:xfrm>
            <a:off x="4267200" y="3964769"/>
            <a:ext cx="1828800" cy="103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Update contractor details for repairing roads</a:t>
            </a:r>
            <a:endParaRPr lang="en-IN" dirty="0"/>
          </a:p>
        </p:txBody>
      </p:sp>
      <p:sp>
        <p:nvSpPr>
          <p:cNvPr id="16" name="Rectangle 15">
            <a:extLst>
              <a:ext uri="{FF2B5EF4-FFF2-40B4-BE49-F238E27FC236}">
                <a16:creationId xmlns:a16="http://schemas.microsoft.com/office/drawing/2014/main" id="{35EA0260-E862-4B5B-B814-E3A5FE079867}"/>
              </a:ext>
            </a:extLst>
          </p:cNvPr>
          <p:cNvSpPr/>
          <p:nvPr/>
        </p:nvSpPr>
        <p:spPr>
          <a:xfrm>
            <a:off x="4267200" y="5153225"/>
            <a:ext cx="1828800" cy="885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Monitor and report the road conditions</a:t>
            </a:r>
            <a:endParaRPr lang="en-IN" dirty="0"/>
          </a:p>
        </p:txBody>
      </p:sp>
      <p:sp>
        <p:nvSpPr>
          <p:cNvPr id="17" name="Cylinder 16">
            <a:extLst>
              <a:ext uri="{FF2B5EF4-FFF2-40B4-BE49-F238E27FC236}">
                <a16:creationId xmlns:a16="http://schemas.microsoft.com/office/drawing/2014/main" id="{E6960CCA-93BD-4953-915C-75F9C0ACF338}"/>
              </a:ext>
            </a:extLst>
          </p:cNvPr>
          <p:cNvSpPr/>
          <p:nvPr/>
        </p:nvSpPr>
        <p:spPr>
          <a:xfrm>
            <a:off x="7467600" y="2413789"/>
            <a:ext cx="2286000" cy="16747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Database</a:t>
            </a:r>
            <a:endParaRPr lang="en-IN" dirty="0"/>
          </a:p>
        </p:txBody>
      </p:sp>
      <p:cxnSp>
        <p:nvCxnSpPr>
          <p:cNvPr id="19" name="Straight Connector 18">
            <a:extLst>
              <a:ext uri="{FF2B5EF4-FFF2-40B4-BE49-F238E27FC236}">
                <a16:creationId xmlns:a16="http://schemas.microsoft.com/office/drawing/2014/main" id="{90BE05B2-2C85-45FB-B39B-F2D73A539008}"/>
              </a:ext>
            </a:extLst>
          </p:cNvPr>
          <p:cNvCxnSpPr>
            <a:cxnSpLocks/>
            <a:endCxn id="8" idx="0"/>
          </p:cNvCxnSpPr>
          <p:nvPr/>
        </p:nvCxnSpPr>
        <p:spPr>
          <a:xfrm flipH="1">
            <a:off x="1881809" y="1960681"/>
            <a:ext cx="11596" cy="1073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5BC6DA-F460-4758-8182-AC5A5D90EF53}"/>
              </a:ext>
            </a:extLst>
          </p:cNvPr>
          <p:cNvCxnSpPr>
            <a:cxnSpLocks/>
            <a:endCxn id="9" idx="0"/>
          </p:cNvCxnSpPr>
          <p:nvPr/>
        </p:nvCxnSpPr>
        <p:spPr>
          <a:xfrm>
            <a:off x="1871870" y="3597275"/>
            <a:ext cx="0" cy="1304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2ADD51-E4C4-4B9D-AF55-F9CE27B3B17A}"/>
              </a:ext>
            </a:extLst>
          </p:cNvPr>
          <p:cNvCxnSpPr>
            <a:stCxn id="7" idx="3"/>
            <a:endCxn id="10" idx="1"/>
          </p:cNvCxnSpPr>
          <p:nvPr/>
        </p:nvCxnSpPr>
        <p:spPr>
          <a:xfrm flipV="1">
            <a:off x="2819400" y="1369961"/>
            <a:ext cx="1447800" cy="35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B34CF7-F931-4965-B98B-36A893104939}"/>
              </a:ext>
            </a:extLst>
          </p:cNvPr>
          <p:cNvCxnSpPr>
            <a:cxnSpLocks/>
            <a:endCxn id="11" idx="1"/>
          </p:cNvCxnSpPr>
          <p:nvPr/>
        </p:nvCxnSpPr>
        <p:spPr>
          <a:xfrm flipV="1">
            <a:off x="2786270" y="2078992"/>
            <a:ext cx="1480930" cy="99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C5CE710-68C6-42D4-A726-66A17111C0FD}"/>
              </a:ext>
            </a:extLst>
          </p:cNvPr>
          <p:cNvCxnSpPr>
            <a:cxnSpLocks/>
            <a:endCxn id="12" idx="1"/>
          </p:cNvCxnSpPr>
          <p:nvPr/>
        </p:nvCxnSpPr>
        <p:spPr>
          <a:xfrm flipV="1">
            <a:off x="2758109" y="2723907"/>
            <a:ext cx="1509091" cy="45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8B44A2-A7AB-4E9A-BFA6-0702F87CDBB8}"/>
              </a:ext>
            </a:extLst>
          </p:cNvPr>
          <p:cNvCxnSpPr>
            <a:cxnSpLocks/>
          </p:cNvCxnSpPr>
          <p:nvPr/>
        </p:nvCxnSpPr>
        <p:spPr>
          <a:xfrm>
            <a:off x="2784614" y="3276968"/>
            <a:ext cx="1482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44AE87E-AF0E-4D7E-8DC4-0620E0C7FE9E}"/>
              </a:ext>
            </a:extLst>
          </p:cNvPr>
          <p:cNvCxnSpPr>
            <a:cxnSpLocks/>
          </p:cNvCxnSpPr>
          <p:nvPr/>
        </p:nvCxnSpPr>
        <p:spPr>
          <a:xfrm>
            <a:off x="2802007" y="3393287"/>
            <a:ext cx="1465193" cy="707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0302F39-5F44-44B6-A07A-BC14D3A3478B}"/>
              </a:ext>
            </a:extLst>
          </p:cNvPr>
          <p:cNvCxnSpPr>
            <a:cxnSpLocks/>
          </p:cNvCxnSpPr>
          <p:nvPr/>
        </p:nvCxnSpPr>
        <p:spPr>
          <a:xfrm>
            <a:off x="2730500" y="5156623"/>
            <a:ext cx="1520963" cy="33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5138F1-3DA6-47B7-A404-FB9C0BCF0512}"/>
              </a:ext>
            </a:extLst>
          </p:cNvPr>
          <p:cNvCxnSpPr/>
          <p:nvPr/>
        </p:nvCxnSpPr>
        <p:spPr>
          <a:xfrm>
            <a:off x="6629400" y="1369961"/>
            <a:ext cx="0" cy="422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983062-B971-4325-AEA5-F0ED6B7DEFB8}"/>
              </a:ext>
            </a:extLst>
          </p:cNvPr>
          <p:cNvCxnSpPr>
            <a:endCxn id="10" idx="3"/>
          </p:cNvCxnSpPr>
          <p:nvPr/>
        </p:nvCxnSpPr>
        <p:spPr>
          <a:xfrm flipH="1">
            <a:off x="6096000" y="136996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E286CD0-AF5A-4640-A08B-13F866DC145C}"/>
              </a:ext>
            </a:extLst>
          </p:cNvPr>
          <p:cNvCxnSpPr/>
          <p:nvPr/>
        </p:nvCxnSpPr>
        <p:spPr>
          <a:xfrm flipH="1">
            <a:off x="6096000" y="2011362"/>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F1EC684-B41D-425F-A8AB-D68F556FF67C}"/>
              </a:ext>
            </a:extLst>
          </p:cNvPr>
          <p:cNvCxnSpPr/>
          <p:nvPr/>
        </p:nvCxnSpPr>
        <p:spPr>
          <a:xfrm flipH="1">
            <a:off x="6096000" y="2723907"/>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AFB8A2B-C71B-426D-BB1D-818380C8E8BD}"/>
              </a:ext>
            </a:extLst>
          </p:cNvPr>
          <p:cNvCxnSpPr/>
          <p:nvPr/>
        </p:nvCxnSpPr>
        <p:spPr>
          <a:xfrm flipH="1">
            <a:off x="6096000" y="3482882"/>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B812D4A-18EC-4A11-863C-626D262AA207}"/>
              </a:ext>
            </a:extLst>
          </p:cNvPr>
          <p:cNvCxnSpPr/>
          <p:nvPr/>
        </p:nvCxnSpPr>
        <p:spPr>
          <a:xfrm flipH="1">
            <a:off x="6096000" y="43434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191512-B72F-481E-BD3B-2B27C1FED1ED}"/>
              </a:ext>
            </a:extLst>
          </p:cNvPr>
          <p:cNvCxnSpPr/>
          <p:nvPr/>
        </p:nvCxnSpPr>
        <p:spPr>
          <a:xfrm flipH="1">
            <a:off x="6096000" y="5595803"/>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73C654-CA62-4F63-A4E7-DE1D5F2107D8}"/>
              </a:ext>
            </a:extLst>
          </p:cNvPr>
          <p:cNvCxnSpPr>
            <a:cxnSpLocks/>
          </p:cNvCxnSpPr>
          <p:nvPr/>
        </p:nvCxnSpPr>
        <p:spPr>
          <a:xfrm>
            <a:off x="6629400" y="313462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47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603921-D958-453A-BCDE-DB1C2AB6FF65}"/>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5" name="Footer Placeholder 4">
            <a:extLst>
              <a:ext uri="{FF2B5EF4-FFF2-40B4-BE49-F238E27FC236}">
                <a16:creationId xmlns:a16="http://schemas.microsoft.com/office/drawing/2014/main" id="{A1CCB866-739D-405E-86AE-8262B331E5DF}"/>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6" name="Slide Number Placeholder 5">
            <a:extLst>
              <a:ext uri="{FF2B5EF4-FFF2-40B4-BE49-F238E27FC236}">
                <a16:creationId xmlns:a16="http://schemas.microsoft.com/office/drawing/2014/main" id="{F717DC65-0FFB-4922-AAC6-4E390B9C689D}"/>
              </a:ext>
            </a:extLst>
          </p:cNvPr>
          <p:cNvSpPr>
            <a:spLocks noGrp="1"/>
          </p:cNvSpPr>
          <p:nvPr>
            <p:ph type="sldNum" sz="quarter" idx="12"/>
          </p:nvPr>
        </p:nvSpPr>
        <p:spPr/>
        <p:txBody>
          <a:bodyPr/>
          <a:lstStyle/>
          <a:p>
            <a:fld id="{5A619095-575C-496E-95DC-197D27EB9777}" type="slidenum">
              <a:rPr lang="en-US" smtClean="0"/>
              <a:pPr/>
              <a:t>13</a:t>
            </a:fld>
            <a:endParaRPr lang="en-US" b="1" dirty="0"/>
          </a:p>
        </p:txBody>
      </p:sp>
      <p:grpSp>
        <p:nvGrpSpPr>
          <p:cNvPr id="7" name="Group 6">
            <a:extLst>
              <a:ext uri="{FF2B5EF4-FFF2-40B4-BE49-F238E27FC236}">
                <a16:creationId xmlns:a16="http://schemas.microsoft.com/office/drawing/2014/main" id="{DD8CD7B2-5417-489A-BBCC-A0822C04FE6C}"/>
              </a:ext>
            </a:extLst>
          </p:cNvPr>
          <p:cNvGrpSpPr/>
          <p:nvPr/>
        </p:nvGrpSpPr>
        <p:grpSpPr>
          <a:xfrm>
            <a:off x="1981200" y="168189"/>
            <a:ext cx="8229600" cy="670012"/>
            <a:chOff x="0" y="7852"/>
            <a:chExt cx="8229600" cy="1127295"/>
          </a:xfrm>
        </p:grpSpPr>
        <p:sp>
          <p:nvSpPr>
            <p:cNvPr id="8" name="Rectangle: Rounded Corners 7">
              <a:extLst>
                <a:ext uri="{FF2B5EF4-FFF2-40B4-BE49-F238E27FC236}">
                  <a16:creationId xmlns:a16="http://schemas.microsoft.com/office/drawing/2014/main" id="{40BDAE7A-FC9D-447B-9D86-6D8BC8D59BC0}"/>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5168489B-407C-4CFF-AE5A-DEB5D6671DED}"/>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IN" sz="4700" b="1" dirty="0"/>
                <a:t>Modules</a:t>
              </a:r>
              <a:r>
                <a:rPr lang="en-IN" sz="4700" b="1" kern="1200" dirty="0"/>
                <a:t>  </a:t>
              </a:r>
              <a:endParaRPr lang="en-US" sz="4700" b="1" kern="1200" dirty="0"/>
            </a:p>
          </p:txBody>
        </p:sp>
      </p:grpSp>
      <p:sp>
        <p:nvSpPr>
          <p:cNvPr id="10" name="Content Placeholder 9">
            <a:extLst>
              <a:ext uri="{FF2B5EF4-FFF2-40B4-BE49-F238E27FC236}">
                <a16:creationId xmlns:a16="http://schemas.microsoft.com/office/drawing/2014/main" id="{25893C58-8B48-B4F9-C134-14B06424FBF0}"/>
              </a:ext>
            </a:extLst>
          </p:cNvPr>
          <p:cNvSpPr>
            <a:spLocks noGrp="1"/>
          </p:cNvSpPr>
          <p:nvPr>
            <p:ph idx="1"/>
          </p:nvPr>
        </p:nvSpPr>
        <p:spPr>
          <a:xfrm>
            <a:off x="1066800" y="1334294"/>
            <a:ext cx="10972800" cy="4525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Login Module</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Public complaint Module</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Inspection  Module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Maintenance Planning and Scheduling Module</a:t>
            </a:r>
          </a:p>
          <a:p>
            <a:pPr algn="ct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50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6578F-465B-A439-720E-CE4712F72C56}"/>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195C00DB-5EAC-75BF-AAE5-1D380BDD2969}"/>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C5F778E5-72B3-4CCE-C0F4-98042B7A1B28}"/>
              </a:ext>
            </a:extLst>
          </p:cNvPr>
          <p:cNvSpPr>
            <a:spLocks noGrp="1"/>
          </p:cNvSpPr>
          <p:nvPr>
            <p:ph type="sldNum" sz="quarter" idx="12"/>
          </p:nvPr>
        </p:nvSpPr>
        <p:spPr/>
        <p:txBody>
          <a:bodyPr/>
          <a:lstStyle/>
          <a:p>
            <a:fld id="{5A619095-575C-496E-95DC-197D27EB9777}" type="slidenum">
              <a:rPr lang="en-US" smtClean="0"/>
              <a:pPr/>
              <a:t>14</a:t>
            </a:fld>
            <a:endParaRPr lang="en-US" b="1" dirty="0"/>
          </a:p>
        </p:txBody>
      </p:sp>
      <p:sp>
        <p:nvSpPr>
          <p:cNvPr id="6" name="TextBox 5">
            <a:extLst>
              <a:ext uri="{FF2B5EF4-FFF2-40B4-BE49-F238E27FC236}">
                <a16:creationId xmlns:a16="http://schemas.microsoft.com/office/drawing/2014/main" id="{A468DF91-AF56-DDF0-63BF-5B1781B37567}"/>
              </a:ext>
            </a:extLst>
          </p:cNvPr>
          <p:cNvSpPr txBox="1"/>
          <p:nvPr/>
        </p:nvSpPr>
        <p:spPr>
          <a:xfrm>
            <a:off x="838200" y="609600"/>
            <a:ext cx="10134599" cy="6124754"/>
          </a:xfrm>
          <a:prstGeom prst="rect">
            <a:avLst/>
          </a:prstGeom>
          <a:noFill/>
        </p:spPr>
        <p:txBody>
          <a:bodyPr wrap="square">
            <a:spAutoFit/>
          </a:bodyPr>
          <a:lstStyle/>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Login Module:</a:t>
            </a:r>
          </a:p>
          <a:p>
            <a:pPr algn="just"/>
            <a:endParaRPr lang="en-US" sz="3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login module for a road management system would require users to enter their username and password to access the system.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login module would typically check the user's credentials against the information stored in the system's database and grant access to the user if the credentials match.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user enters an incorrect username or password, the login module would display an error message and prompt the user to try again. Additionally, the login module might have features such as password recovery, two-factor authentication, or captcha verification to enhance security and prevent unauthorized access to the system.</a:t>
            </a:r>
          </a:p>
          <a:p>
            <a:pPr algn="just"/>
            <a:endParaRPr lang="en-US"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8D821609-2689-6B9F-A491-6D24F1334BFA}"/>
              </a:ext>
            </a:extLst>
          </p:cNvPr>
          <p:cNvGrpSpPr/>
          <p:nvPr/>
        </p:nvGrpSpPr>
        <p:grpSpPr>
          <a:xfrm>
            <a:off x="1981200" y="168189"/>
            <a:ext cx="8229600" cy="670012"/>
            <a:chOff x="0" y="7852"/>
            <a:chExt cx="8229600" cy="1127295"/>
          </a:xfrm>
        </p:grpSpPr>
        <p:sp>
          <p:nvSpPr>
            <p:cNvPr id="7" name="Rectangle: Rounded Corners 6">
              <a:extLst>
                <a:ext uri="{FF2B5EF4-FFF2-40B4-BE49-F238E27FC236}">
                  <a16:creationId xmlns:a16="http://schemas.microsoft.com/office/drawing/2014/main" id="{394CC6AD-515A-FA5F-AB48-EA0C67FE68CE}"/>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2310113-D334-BE85-3AB3-4FEB374AEFE9}"/>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IN" sz="4700" b="1" dirty="0"/>
                <a:t>Modules</a:t>
              </a:r>
              <a:r>
                <a:rPr lang="en-IN" sz="4700" b="1" kern="1200" dirty="0"/>
                <a:t> </a:t>
              </a:r>
              <a:r>
                <a:rPr lang="en-IN" sz="4700" b="1" dirty="0"/>
                <a:t>d</a:t>
              </a:r>
              <a:r>
                <a:rPr lang="en-IN" sz="4700" b="1" kern="1200" dirty="0"/>
                <a:t>escription </a:t>
              </a:r>
              <a:endParaRPr lang="en-US" sz="4700" b="1" kern="1200" dirty="0"/>
            </a:p>
          </p:txBody>
        </p:sp>
      </p:grpSp>
    </p:spTree>
    <p:extLst>
      <p:ext uri="{BB962C8B-B14F-4D97-AF65-F5344CB8AC3E}">
        <p14:creationId xmlns:p14="http://schemas.microsoft.com/office/powerpoint/2010/main" val="112191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309AFD-59D9-4F0B-7DE6-7FAD07DA926C}"/>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4" name="Footer Placeholder 3">
            <a:extLst>
              <a:ext uri="{FF2B5EF4-FFF2-40B4-BE49-F238E27FC236}">
                <a16:creationId xmlns:a16="http://schemas.microsoft.com/office/drawing/2014/main" id="{A60651FC-787E-C18C-2CFE-37F94D0B930A}"/>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5" name="Slide Number Placeholder 4">
            <a:extLst>
              <a:ext uri="{FF2B5EF4-FFF2-40B4-BE49-F238E27FC236}">
                <a16:creationId xmlns:a16="http://schemas.microsoft.com/office/drawing/2014/main" id="{AC2A19CD-3D44-D367-4D4B-0AD1B5429DB9}"/>
              </a:ext>
            </a:extLst>
          </p:cNvPr>
          <p:cNvSpPr>
            <a:spLocks noGrp="1"/>
          </p:cNvSpPr>
          <p:nvPr>
            <p:ph type="sldNum" sz="quarter" idx="12"/>
          </p:nvPr>
        </p:nvSpPr>
        <p:spPr/>
        <p:txBody>
          <a:bodyPr/>
          <a:lstStyle/>
          <a:p>
            <a:fld id="{5A619095-575C-496E-95DC-197D27EB9777}" type="slidenum">
              <a:rPr lang="en-US" smtClean="0"/>
              <a:pPr/>
              <a:t>15</a:t>
            </a:fld>
            <a:endParaRPr lang="en-US" b="1" dirty="0"/>
          </a:p>
        </p:txBody>
      </p:sp>
      <p:sp>
        <p:nvSpPr>
          <p:cNvPr id="6" name="Content Placeholder 2">
            <a:extLst>
              <a:ext uri="{FF2B5EF4-FFF2-40B4-BE49-F238E27FC236}">
                <a16:creationId xmlns:a16="http://schemas.microsoft.com/office/drawing/2014/main" id="{A0787CC9-A308-377D-100D-EDF54ECA8837}"/>
              </a:ext>
            </a:extLst>
          </p:cNvPr>
          <p:cNvSpPr txBox="1">
            <a:spLocks/>
          </p:cNvSpPr>
          <p:nvPr/>
        </p:nvSpPr>
        <p:spPr>
          <a:xfrm>
            <a:off x="419100" y="457200"/>
            <a:ext cx="11353800" cy="51355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GB" sz="2800" b="1" dirty="0">
                <a:latin typeface="Times New Roman" panose="02020603050405020304" pitchFamily="18" charset="0"/>
                <a:cs typeface="Times New Roman" panose="02020603050405020304" pitchFamily="18" charset="0"/>
              </a:rPr>
              <a:t>Public complaint Module: </a:t>
            </a:r>
          </a:p>
          <a:p>
            <a:pPr marL="0" indent="0" algn="just">
              <a:buNone/>
            </a:pPr>
            <a:endParaRPr lang="en-GB" sz="2800" b="1"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A public complaint module for a road management system is a software system that allows members of the public to report issues with roads and other transportation infrastructure to the relevant authorities.</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module typically provides an online platform where users can submit complaints, which are then forwarded to the appropriate department or agency for action.</a:t>
            </a:r>
          </a:p>
          <a:p>
            <a:pPr algn="just"/>
            <a:endParaRPr lang="en-GB" sz="2400" b="1"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module typically includes a user-friendly interface that guides users through the complaint submission process. Users can typically provide details about the location and nature of the problem, such as potholes, damaged signage, or road closures. They may also be able to upload photos to support their complaint.</a:t>
            </a:r>
          </a:p>
          <a:p>
            <a:pPr marL="0" indent="0" algn="just">
              <a:buFont typeface="Arial" pitchFamily="34" charset="0"/>
              <a:buNone/>
            </a:pPr>
            <a:endParaRPr lang="en-GB" sz="2800" dirty="0">
              <a:latin typeface="Times New Roman" panose="02020603050405020304" pitchFamily="18" charset="0"/>
              <a:cs typeface="Times New Roman" panose="02020603050405020304" pitchFamily="18" charset="0"/>
            </a:endParaRPr>
          </a:p>
          <a:p>
            <a:pPr marL="0" indent="0" algn="just">
              <a:buFont typeface="Arial" pitchFamily="34" charset="0"/>
              <a:buNone/>
            </a:pPr>
            <a:endParaRPr lang="en-GB"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57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EBF920-DDEC-8D00-BCC4-D3AFDF7E7B0C}"/>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4" name="Footer Placeholder 3">
            <a:extLst>
              <a:ext uri="{FF2B5EF4-FFF2-40B4-BE49-F238E27FC236}">
                <a16:creationId xmlns:a16="http://schemas.microsoft.com/office/drawing/2014/main" id="{CF1CD36A-08E3-25F7-FF5A-906F8CD17DAF}"/>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5" name="Slide Number Placeholder 4">
            <a:extLst>
              <a:ext uri="{FF2B5EF4-FFF2-40B4-BE49-F238E27FC236}">
                <a16:creationId xmlns:a16="http://schemas.microsoft.com/office/drawing/2014/main" id="{0256EF55-D91D-E78E-55DD-E37CC128FC2E}"/>
              </a:ext>
            </a:extLst>
          </p:cNvPr>
          <p:cNvSpPr>
            <a:spLocks noGrp="1"/>
          </p:cNvSpPr>
          <p:nvPr>
            <p:ph type="sldNum" sz="quarter" idx="12"/>
          </p:nvPr>
        </p:nvSpPr>
        <p:spPr/>
        <p:txBody>
          <a:bodyPr/>
          <a:lstStyle/>
          <a:p>
            <a:fld id="{5A619095-575C-496E-95DC-197D27EB9777}" type="slidenum">
              <a:rPr lang="en-US" smtClean="0"/>
              <a:pPr/>
              <a:t>16</a:t>
            </a:fld>
            <a:endParaRPr lang="en-US" b="1" dirty="0"/>
          </a:p>
        </p:txBody>
      </p:sp>
      <p:sp>
        <p:nvSpPr>
          <p:cNvPr id="7" name="TextBox 6">
            <a:extLst>
              <a:ext uri="{FF2B5EF4-FFF2-40B4-BE49-F238E27FC236}">
                <a16:creationId xmlns:a16="http://schemas.microsoft.com/office/drawing/2014/main" id="{31D705D2-F280-F9F2-0468-0A1B5399C11F}"/>
              </a:ext>
            </a:extLst>
          </p:cNvPr>
          <p:cNvSpPr txBox="1"/>
          <p:nvPr/>
        </p:nvSpPr>
        <p:spPr>
          <a:xfrm>
            <a:off x="381000" y="609600"/>
            <a:ext cx="11277600" cy="5078313"/>
          </a:xfrm>
          <a:prstGeom prst="rect">
            <a:avLst/>
          </a:prstGeom>
          <a:noFill/>
        </p:spPr>
        <p:txBody>
          <a:bodyPr wrap="square">
            <a:spAutoFit/>
          </a:bodyPr>
          <a:lstStyle/>
          <a:p>
            <a:pPr marL="0" indent="0" algn="just">
              <a:buNone/>
            </a:pPr>
            <a:r>
              <a:rPr lang="en-GB" sz="2800" b="1" dirty="0">
                <a:latin typeface="Times New Roman" panose="02020603050405020304" pitchFamily="18" charset="0"/>
                <a:cs typeface="Times New Roman" panose="02020603050405020304" pitchFamily="18" charset="0"/>
              </a:rPr>
              <a:t>Inspection Module:</a:t>
            </a:r>
          </a:p>
          <a:p>
            <a:pPr marL="0" indent="0" algn="just">
              <a:buNone/>
            </a:pPr>
            <a:endParaRPr lang="en-GB" sz="3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Inspection Module is a component of a road management system that focuses on the inspection of the physical condition of the road network.</a:t>
            </a:r>
          </a:p>
          <a:p>
            <a:pPr marL="285750" indent="-285750" algn="just">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module provides standardized forms that inspectors can use to record the condition of the road network during inspections. These forms may include fields for recording the location of defects, the type and severity of defects, and any other relevant information.</a:t>
            </a:r>
          </a:p>
          <a:p>
            <a:pPr marL="285750" indent="-285750" algn="just">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module enables road managers to track and manage defects identified during inspections. This includes assigning responsibility for repairing defects, setting priorities for repair work, and monitoring progress.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77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FC1C3-BA78-26D6-7D44-7568E244ECEA}"/>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5073CE32-D00D-C500-B46D-DEAE2386DFB1}"/>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FDCC1C58-D601-B468-F520-897B92741C2D}"/>
              </a:ext>
            </a:extLst>
          </p:cNvPr>
          <p:cNvSpPr>
            <a:spLocks noGrp="1"/>
          </p:cNvSpPr>
          <p:nvPr>
            <p:ph type="sldNum" sz="quarter" idx="12"/>
          </p:nvPr>
        </p:nvSpPr>
        <p:spPr/>
        <p:txBody>
          <a:bodyPr/>
          <a:lstStyle/>
          <a:p>
            <a:fld id="{5A619095-575C-496E-95DC-197D27EB9777}" type="slidenum">
              <a:rPr lang="en-US" smtClean="0"/>
              <a:pPr/>
              <a:t>17</a:t>
            </a:fld>
            <a:endParaRPr lang="en-US" b="1" dirty="0"/>
          </a:p>
        </p:txBody>
      </p:sp>
      <p:sp>
        <p:nvSpPr>
          <p:cNvPr id="8" name="TextBox 7">
            <a:extLst>
              <a:ext uri="{FF2B5EF4-FFF2-40B4-BE49-F238E27FC236}">
                <a16:creationId xmlns:a16="http://schemas.microsoft.com/office/drawing/2014/main" id="{06E13D28-E656-31C3-E957-C83D05043133}"/>
              </a:ext>
            </a:extLst>
          </p:cNvPr>
          <p:cNvSpPr txBox="1"/>
          <p:nvPr/>
        </p:nvSpPr>
        <p:spPr>
          <a:xfrm>
            <a:off x="304800" y="457200"/>
            <a:ext cx="11658600" cy="6555641"/>
          </a:xfrm>
          <a:prstGeom prst="rect">
            <a:avLst/>
          </a:prstGeom>
          <a:noFill/>
        </p:spPr>
        <p:txBody>
          <a:bodyPr wrap="square">
            <a:spAutoFit/>
          </a:bodyPr>
          <a:lstStyle/>
          <a:p>
            <a:pPr algn="just"/>
            <a:r>
              <a:rPr lang="en-GB" sz="2800" b="1" dirty="0">
                <a:latin typeface="Times New Roman" panose="02020603050405020304" pitchFamily="18" charset="0"/>
                <a:cs typeface="Times New Roman" panose="02020603050405020304" pitchFamily="18" charset="0"/>
              </a:rPr>
              <a:t>Maintenance Planning and Scheduling Module:</a:t>
            </a:r>
          </a:p>
          <a:p>
            <a:pPr algn="just"/>
            <a:endParaRPr lang="en-GB"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Maintenance planning and scheduling module is an essential component of a road management system, which helps to optimize the maintenance activities and ensure the safe and efficient operation of the road network. </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module involves various processes, such as planning, scheduling, and tracking of maintenance activities to ensure that they are performed in a timely and cost-effective manner.</a:t>
            </a:r>
          </a:p>
          <a:p>
            <a:pPr marL="285750" indent="-285750" algn="just">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Once the maintenance plan is developed, the scheduling module is used to create a maintenance schedule that assigns specific maintenance activities to specific maintenance crews or contractors. This schedule takes into account factors such as the priority of the maintenance activity, the availability of resources, and any constraints that may impact the schedule.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5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E0F12-1156-4AC1-BC1F-FE58F9CC7CB4}"/>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8BF41477-E4CB-4D8C-932F-D3FCE62DFF3A}"/>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A9290A3B-FDBC-4175-9ADE-60B2E30CB7C7}"/>
              </a:ext>
            </a:extLst>
          </p:cNvPr>
          <p:cNvSpPr>
            <a:spLocks noGrp="1"/>
          </p:cNvSpPr>
          <p:nvPr>
            <p:ph type="sldNum" sz="quarter" idx="12"/>
          </p:nvPr>
        </p:nvSpPr>
        <p:spPr/>
        <p:txBody>
          <a:bodyPr/>
          <a:lstStyle/>
          <a:p>
            <a:fld id="{5A619095-575C-496E-95DC-197D27EB9777}" type="slidenum">
              <a:rPr lang="en-US" smtClean="0"/>
              <a:pPr/>
              <a:t>18</a:t>
            </a:fld>
            <a:endParaRPr lang="en-US" b="1" dirty="0"/>
          </a:p>
        </p:txBody>
      </p:sp>
      <p:grpSp>
        <p:nvGrpSpPr>
          <p:cNvPr id="5" name="Group 4">
            <a:extLst>
              <a:ext uri="{FF2B5EF4-FFF2-40B4-BE49-F238E27FC236}">
                <a16:creationId xmlns:a16="http://schemas.microsoft.com/office/drawing/2014/main" id="{4E666CF5-66C9-461B-8EF2-1007D5100263}"/>
              </a:ext>
            </a:extLst>
          </p:cNvPr>
          <p:cNvGrpSpPr/>
          <p:nvPr/>
        </p:nvGrpSpPr>
        <p:grpSpPr>
          <a:xfrm>
            <a:off x="2312504" y="396830"/>
            <a:ext cx="7974496" cy="593770"/>
            <a:chOff x="0" y="7852"/>
            <a:chExt cx="8229600" cy="1127295"/>
          </a:xfrm>
        </p:grpSpPr>
        <p:sp>
          <p:nvSpPr>
            <p:cNvPr id="6" name="Rectangle: Rounded Corners 5">
              <a:extLst>
                <a:ext uri="{FF2B5EF4-FFF2-40B4-BE49-F238E27FC236}">
                  <a16:creationId xmlns:a16="http://schemas.microsoft.com/office/drawing/2014/main" id="{54264169-7655-4C1A-A4DA-6D657FCC3DF1}"/>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DA79FFE2-E116-4622-A8C8-BD1FCEE0A020}"/>
                </a:ext>
              </a:extLst>
            </p:cNvPr>
            <p:cNvSpPr txBox="1"/>
            <p:nvPr/>
          </p:nvSpPr>
          <p:spPr>
            <a:xfrm>
              <a:off x="55029" y="62880"/>
              <a:ext cx="8174570" cy="1072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US" sz="4700" b="1" dirty="0"/>
                <a:t>Screenshots</a:t>
              </a:r>
              <a:endParaRPr lang="en-US" sz="4700" b="1" kern="1200" dirty="0"/>
            </a:p>
          </p:txBody>
        </p:sp>
      </p:grpSp>
      <p:pic>
        <p:nvPicPr>
          <p:cNvPr id="10" name="Picture 9">
            <a:extLst>
              <a:ext uri="{FF2B5EF4-FFF2-40B4-BE49-F238E27FC236}">
                <a16:creationId xmlns:a16="http://schemas.microsoft.com/office/drawing/2014/main" id="{6D9A00C7-9377-48EA-88D0-626277B2C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47800"/>
            <a:ext cx="9220200" cy="4903878"/>
          </a:xfrm>
          <a:prstGeom prst="rect">
            <a:avLst/>
          </a:prstGeom>
        </p:spPr>
      </p:pic>
    </p:spTree>
    <p:extLst>
      <p:ext uri="{BB962C8B-B14F-4D97-AF65-F5344CB8AC3E}">
        <p14:creationId xmlns:p14="http://schemas.microsoft.com/office/powerpoint/2010/main" val="3679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14A82-7268-487C-8429-90B89D6DBEF3}"/>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CCACDF4B-44C9-4F6A-97AF-8EB4C60FA873}"/>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243D7F39-9491-4B53-9448-D5A0FF7DC66E}"/>
              </a:ext>
            </a:extLst>
          </p:cNvPr>
          <p:cNvSpPr>
            <a:spLocks noGrp="1"/>
          </p:cNvSpPr>
          <p:nvPr>
            <p:ph type="sldNum" sz="quarter" idx="12"/>
          </p:nvPr>
        </p:nvSpPr>
        <p:spPr/>
        <p:txBody>
          <a:bodyPr/>
          <a:lstStyle/>
          <a:p>
            <a:fld id="{5A619095-575C-496E-95DC-197D27EB9777}" type="slidenum">
              <a:rPr lang="en-US" smtClean="0"/>
              <a:pPr/>
              <a:t>19</a:t>
            </a:fld>
            <a:endParaRPr lang="en-US" b="1" dirty="0"/>
          </a:p>
        </p:txBody>
      </p:sp>
      <p:pic>
        <p:nvPicPr>
          <p:cNvPr id="7" name="Picture 6">
            <a:extLst>
              <a:ext uri="{FF2B5EF4-FFF2-40B4-BE49-F238E27FC236}">
                <a16:creationId xmlns:a16="http://schemas.microsoft.com/office/drawing/2014/main" id="{E047D475-74B6-425F-9DBB-456F63034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92566"/>
            <a:ext cx="10363200" cy="5872867"/>
          </a:xfrm>
          <a:prstGeom prst="rect">
            <a:avLst/>
          </a:prstGeom>
        </p:spPr>
      </p:pic>
    </p:spTree>
    <p:extLst>
      <p:ext uri="{BB962C8B-B14F-4D97-AF65-F5344CB8AC3E}">
        <p14:creationId xmlns:p14="http://schemas.microsoft.com/office/powerpoint/2010/main" val="167966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486013995"/>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a:xfrm>
            <a:off x="685800" y="2819400"/>
            <a:ext cx="10896600" cy="3306764"/>
          </a:xfrm>
        </p:spPr>
        <p:txBody>
          <a:bodyPr/>
          <a:lstStyle/>
          <a:p>
            <a:pPr marL="0" indent="0" algn="ctr">
              <a:buNone/>
            </a:pPr>
            <a:r>
              <a:rPr lang="en-US" b="1" dirty="0">
                <a:latin typeface="Tahoma" panose="020B0604030504040204" pitchFamily="34" charset="0"/>
                <a:ea typeface="Tahoma" panose="020B0604030504040204" pitchFamily="34" charset="0"/>
                <a:cs typeface="Tahoma" panose="020B0604030504040204" pitchFamily="34" charset="0"/>
              </a:rPr>
              <a:t>Web based solution for road management and public complaint registry</a:t>
            </a:r>
            <a:endParaRPr lang="en-IN" dirty="0"/>
          </a:p>
          <a:p>
            <a:pPr marL="0" indent="0" algn="ctr">
              <a:buNone/>
            </a:pPr>
            <a:endParaRPr lang="en-IN" dirty="0"/>
          </a:p>
        </p:txBody>
      </p:sp>
      <p:sp>
        <p:nvSpPr>
          <p:cNvPr id="2" name="Date Placeholder 1">
            <a:extLst>
              <a:ext uri="{FF2B5EF4-FFF2-40B4-BE49-F238E27FC236}">
                <a16:creationId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t>16-05-2023</a:t>
            </a:fld>
            <a:endParaRPr lang="en-US" dirty="0"/>
          </a:p>
        </p:txBody>
      </p:sp>
      <p:sp>
        <p:nvSpPr>
          <p:cNvPr id="4" name="Footer Placeholder 3">
            <a:extLst>
              <a:ext uri="{FF2B5EF4-FFF2-40B4-BE49-F238E27FC236}">
                <a16:creationId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2</a:t>
            </a:fld>
            <a:endParaRPr lang="en-US" dirty="0"/>
          </a:p>
        </p:txBody>
      </p:sp>
    </p:spTree>
    <p:extLst>
      <p:ext uri="{BB962C8B-B14F-4D97-AF65-F5344CB8AC3E}">
        <p14:creationId xmlns:p14="http://schemas.microsoft.com/office/powerpoint/2010/main" val="4276173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FD746-F4C8-44FD-8CAC-6B6F5AA6EC83}"/>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BF4FFC2C-1E26-4393-BF43-460651812955}"/>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CBA15ABB-5CDE-44A7-B3ED-72F9D6929AEC}"/>
              </a:ext>
            </a:extLst>
          </p:cNvPr>
          <p:cNvSpPr>
            <a:spLocks noGrp="1"/>
          </p:cNvSpPr>
          <p:nvPr>
            <p:ph type="sldNum" sz="quarter" idx="12"/>
          </p:nvPr>
        </p:nvSpPr>
        <p:spPr/>
        <p:txBody>
          <a:bodyPr/>
          <a:lstStyle/>
          <a:p>
            <a:fld id="{5A619095-575C-496E-95DC-197D27EB9777}" type="slidenum">
              <a:rPr lang="en-US" smtClean="0"/>
              <a:pPr/>
              <a:t>20</a:t>
            </a:fld>
            <a:endParaRPr lang="en-US" b="1" dirty="0"/>
          </a:p>
        </p:txBody>
      </p:sp>
      <p:pic>
        <p:nvPicPr>
          <p:cNvPr id="6" name="Picture 5">
            <a:extLst>
              <a:ext uri="{FF2B5EF4-FFF2-40B4-BE49-F238E27FC236}">
                <a16:creationId xmlns:a16="http://schemas.microsoft.com/office/drawing/2014/main" id="{95CF7CFF-C8DF-4E31-A3AC-0F3054C0C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91" y="838200"/>
            <a:ext cx="10278909" cy="4448796"/>
          </a:xfrm>
          <a:prstGeom prst="rect">
            <a:avLst/>
          </a:prstGeom>
        </p:spPr>
      </p:pic>
    </p:spTree>
    <p:extLst>
      <p:ext uri="{BB962C8B-B14F-4D97-AF65-F5344CB8AC3E}">
        <p14:creationId xmlns:p14="http://schemas.microsoft.com/office/powerpoint/2010/main" val="187454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6BA5A-D364-4A8C-813E-922D7C15BAFC}"/>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C6765627-E7C9-41A4-B555-8704E1DAA523}"/>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B69F5E76-3D8B-4758-8054-5F6879EB77D7}"/>
              </a:ext>
            </a:extLst>
          </p:cNvPr>
          <p:cNvSpPr>
            <a:spLocks noGrp="1"/>
          </p:cNvSpPr>
          <p:nvPr>
            <p:ph type="sldNum" sz="quarter" idx="12"/>
          </p:nvPr>
        </p:nvSpPr>
        <p:spPr/>
        <p:txBody>
          <a:bodyPr/>
          <a:lstStyle/>
          <a:p>
            <a:fld id="{5A619095-575C-496E-95DC-197D27EB9777}" type="slidenum">
              <a:rPr lang="en-US" smtClean="0"/>
              <a:pPr/>
              <a:t>21</a:t>
            </a:fld>
            <a:endParaRPr lang="en-US" b="1" dirty="0"/>
          </a:p>
        </p:txBody>
      </p:sp>
      <p:pic>
        <p:nvPicPr>
          <p:cNvPr id="6" name="Picture 5">
            <a:extLst>
              <a:ext uri="{FF2B5EF4-FFF2-40B4-BE49-F238E27FC236}">
                <a16:creationId xmlns:a16="http://schemas.microsoft.com/office/drawing/2014/main" id="{EFDF8C9A-0C38-4BA4-9602-B5ED7C02C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05955"/>
            <a:ext cx="11506200" cy="5666246"/>
          </a:xfrm>
          <a:prstGeom prst="rect">
            <a:avLst/>
          </a:prstGeom>
        </p:spPr>
      </p:pic>
    </p:spTree>
    <p:extLst>
      <p:ext uri="{BB962C8B-B14F-4D97-AF65-F5344CB8AC3E}">
        <p14:creationId xmlns:p14="http://schemas.microsoft.com/office/powerpoint/2010/main" val="311867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BD728-D4B7-4232-963D-BF1325C84671}"/>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C7AADEAC-0C00-4CFC-9A78-A5149A5D367D}"/>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6848DB6F-6383-4DCD-A35D-7C5341790A44}"/>
              </a:ext>
            </a:extLst>
          </p:cNvPr>
          <p:cNvSpPr>
            <a:spLocks noGrp="1"/>
          </p:cNvSpPr>
          <p:nvPr>
            <p:ph type="sldNum" sz="quarter" idx="12"/>
          </p:nvPr>
        </p:nvSpPr>
        <p:spPr/>
        <p:txBody>
          <a:bodyPr/>
          <a:lstStyle/>
          <a:p>
            <a:fld id="{5A619095-575C-496E-95DC-197D27EB9777}" type="slidenum">
              <a:rPr lang="en-US" smtClean="0"/>
              <a:pPr/>
              <a:t>22</a:t>
            </a:fld>
            <a:endParaRPr lang="en-US" b="1" dirty="0"/>
          </a:p>
        </p:txBody>
      </p:sp>
      <p:pic>
        <p:nvPicPr>
          <p:cNvPr id="6" name="Picture 5">
            <a:extLst>
              <a:ext uri="{FF2B5EF4-FFF2-40B4-BE49-F238E27FC236}">
                <a16:creationId xmlns:a16="http://schemas.microsoft.com/office/drawing/2014/main" id="{9A934F52-A5CC-4CB1-8DB7-BC34A0A2C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
            <a:ext cx="11125200" cy="5506928"/>
          </a:xfrm>
          <a:prstGeom prst="rect">
            <a:avLst/>
          </a:prstGeom>
        </p:spPr>
      </p:pic>
    </p:spTree>
    <p:extLst>
      <p:ext uri="{BB962C8B-B14F-4D97-AF65-F5344CB8AC3E}">
        <p14:creationId xmlns:p14="http://schemas.microsoft.com/office/powerpoint/2010/main" val="12199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B8BCC-431B-49F6-833B-5BF70B904CDA}"/>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EFEA4577-39E2-4B49-A979-62B239851386}"/>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5DB21071-6113-4FC5-BE49-43775B068049}"/>
              </a:ext>
            </a:extLst>
          </p:cNvPr>
          <p:cNvSpPr>
            <a:spLocks noGrp="1"/>
          </p:cNvSpPr>
          <p:nvPr>
            <p:ph type="sldNum" sz="quarter" idx="12"/>
          </p:nvPr>
        </p:nvSpPr>
        <p:spPr/>
        <p:txBody>
          <a:bodyPr/>
          <a:lstStyle/>
          <a:p>
            <a:fld id="{5A619095-575C-496E-95DC-197D27EB9777}" type="slidenum">
              <a:rPr lang="en-US" smtClean="0"/>
              <a:pPr/>
              <a:t>23</a:t>
            </a:fld>
            <a:endParaRPr lang="en-US" b="1" dirty="0"/>
          </a:p>
        </p:txBody>
      </p:sp>
      <p:pic>
        <p:nvPicPr>
          <p:cNvPr id="6" name="Picture 5">
            <a:extLst>
              <a:ext uri="{FF2B5EF4-FFF2-40B4-BE49-F238E27FC236}">
                <a16:creationId xmlns:a16="http://schemas.microsoft.com/office/drawing/2014/main" id="{D52C0379-EF66-4BA0-B39A-CA3FE27DB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30828"/>
            <a:ext cx="10896600" cy="5796343"/>
          </a:xfrm>
          <a:prstGeom prst="rect">
            <a:avLst/>
          </a:prstGeom>
        </p:spPr>
      </p:pic>
    </p:spTree>
    <p:extLst>
      <p:ext uri="{BB962C8B-B14F-4D97-AF65-F5344CB8AC3E}">
        <p14:creationId xmlns:p14="http://schemas.microsoft.com/office/powerpoint/2010/main" val="648869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B13CC-C7C7-4C67-951F-2E8256A07E99}"/>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DAAEDD9A-4AD7-48CE-93CF-F5520B69B319}"/>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4A72C66A-34EB-46B8-8F0D-85FFAF5F6054}"/>
              </a:ext>
            </a:extLst>
          </p:cNvPr>
          <p:cNvSpPr>
            <a:spLocks noGrp="1"/>
          </p:cNvSpPr>
          <p:nvPr>
            <p:ph type="sldNum" sz="quarter" idx="12"/>
          </p:nvPr>
        </p:nvSpPr>
        <p:spPr/>
        <p:txBody>
          <a:bodyPr/>
          <a:lstStyle/>
          <a:p>
            <a:fld id="{5A619095-575C-496E-95DC-197D27EB9777}" type="slidenum">
              <a:rPr lang="en-US" smtClean="0"/>
              <a:pPr/>
              <a:t>24</a:t>
            </a:fld>
            <a:endParaRPr lang="en-US" b="1" dirty="0"/>
          </a:p>
        </p:txBody>
      </p:sp>
      <p:pic>
        <p:nvPicPr>
          <p:cNvPr id="6" name="Picture 5">
            <a:extLst>
              <a:ext uri="{FF2B5EF4-FFF2-40B4-BE49-F238E27FC236}">
                <a16:creationId xmlns:a16="http://schemas.microsoft.com/office/drawing/2014/main" id="{E49F4E4E-1810-4D11-AADF-B6DC7FB2B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38200"/>
            <a:ext cx="10287000" cy="4409113"/>
          </a:xfrm>
          <a:prstGeom prst="rect">
            <a:avLst/>
          </a:prstGeom>
        </p:spPr>
      </p:pic>
    </p:spTree>
    <p:extLst>
      <p:ext uri="{BB962C8B-B14F-4D97-AF65-F5344CB8AC3E}">
        <p14:creationId xmlns:p14="http://schemas.microsoft.com/office/powerpoint/2010/main" val="3265613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058B4-86F8-4936-B4CA-D0B763AEB72F}"/>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3" name="Footer Placeholder 2">
            <a:extLst>
              <a:ext uri="{FF2B5EF4-FFF2-40B4-BE49-F238E27FC236}">
                <a16:creationId xmlns:a16="http://schemas.microsoft.com/office/drawing/2014/main" id="{B8BFDD4B-F448-4B76-9982-DD15BAF885FD}"/>
              </a:ext>
            </a:extLst>
          </p:cNvPr>
          <p:cNvSpPr>
            <a:spLocks noGrp="1"/>
          </p:cNvSpPr>
          <p:nvPr>
            <p:ph type="ftr" sz="quarter" idx="11"/>
          </p:nvPr>
        </p:nvSpPr>
        <p:spPr/>
        <p:txBody>
          <a:bodyPr/>
          <a:lstStyle/>
          <a:p>
            <a:r>
              <a:rPr lang="en-US"/>
              <a:t>Project Work - M.A.M. College of Engineering and Technology, Siruganur, Tiruchirappalli – 621 105.</a:t>
            </a:r>
            <a:endParaRPr lang="en-US" b="1" dirty="0"/>
          </a:p>
        </p:txBody>
      </p:sp>
      <p:sp>
        <p:nvSpPr>
          <p:cNvPr id="4" name="Slide Number Placeholder 3">
            <a:extLst>
              <a:ext uri="{FF2B5EF4-FFF2-40B4-BE49-F238E27FC236}">
                <a16:creationId xmlns:a16="http://schemas.microsoft.com/office/drawing/2014/main" id="{B7521C04-6383-4ADC-AED1-37E7593EFAD6}"/>
              </a:ext>
            </a:extLst>
          </p:cNvPr>
          <p:cNvSpPr>
            <a:spLocks noGrp="1"/>
          </p:cNvSpPr>
          <p:nvPr>
            <p:ph type="sldNum" sz="quarter" idx="12"/>
          </p:nvPr>
        </p:nvSpPr>
        <p:spPr/>
        <p:txBody>
          <a:bodyPr/>
          <a:lstStyle/>
          <a:p>
            <a:fld id="{5A619095-575C-496E-95DC-197D27EB9777}" type="slidenum">
              <a:rPr lang="en-US" smtClean="0"/>
              <a:pPr/>
              <a:t>25</a:t>
            </a:fld>
            <a:endParaRPr lang="en-US" b="1" dirty="0"/>
          </a:p>
        </p:txBody>
      </p:sp>
      <p:pic>
        <p:nvPicPr>
          <p:cNvPr id="6" name="Picture 5">
            <a:extLst>
              <a:ext uri="{FF2B5EF4-FFF2-40B4-BE49-F238E27FC236}">
                <a16:creationId xmlns:a16="http://schemas.microsoft.com/office/drawing/2014/main" id="{0B0C3FDF-C7B3-4F99-A3B4-7492B1015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9959"/>
            <a:ext cx="10896600" cy="4354334"/>
          </a:xfrm>
          <a:prstGeom prst="rect">
            <a:avLst/>
          </a:prstGeom>
        </p:spPr>
      </p:pic>
      <p:pic>
        <p:nvPicPr>
          <p:cNvPr id="7" name="Picture 6">
            <a:extLst>
              <a:ext uri="{FF2B5EF4-FFF2-40B4-BE49-F238E27FC236}">
                <a16:creationId xmlns:a16="http://schemas.microsoft.com/office/drawing/2014/main" id="{DDA5ECC3-A8BF-4B8A-9CE2-025B0ADD5945}"/>
              </a:ext>
            </a:extLst>
          </p:cNvPr>
          <p:cNvPicPr>
            <a:picLocks noChangeAspect="1"/>
          </p:cNvPicPr>
          <p:nvPr/>
        </p:nvPicPr>
        <p:blipFill>
          <a:blip r:embed="rId3"/>
          <a:stretch>
            <a:fillRect/>
          </a:stretch>
        </p:blipFill>
        <p:spPr>
          <a:xfrm>
            <a:off x="626165" y="3329923"/>
            <a:ext cx="10896600" cy="2989985"/>
          </a:xfrm>
          <a:prstGeom prst="rect">
            <a:avLst/>
          </a:prstGeom>
        </p:spPr>
      </p:pic>
    </p:spTree>
    <p:extLst>
      <p:ext uri="{BB962C8B-B14F-4D97-AF65-F5344CB8AC3E}">
        <p14:creationId xmlns:p14="http://schemas.microsoft.com/office/powerpoint/2010/main" val="22539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2245C-F8C0-5910-32EE-E80F41F1CC2F}"/>
              </a:ext>
            </a:extLst>
          </p:cNvPr>
          <p:cNvSpPr>
            <a:spLocks noGrp="1"/>
          </p:cNvSpPr>
          <p:nvPr>
            <p:ph idx="1"/>
          </p:nvPr>
        </p:nvSpPr>
        <p:spPr/>
        <p:txBody>
          <a:bodyPr>
            <a:normAutofit fontScale="92500"/>
          </a:bodyPr>
          <a:lstStyle/>
          <a:p>
            <a:pPr marL="0" indent="0">
              <a:buNone/>
            </a:pPr>
            <a:r>
              <a:rPr lang="en-GB" sz="3000" b="1" dirty="0">
                <a:latin typeface="Times New Roman" panose="02020603050405020304" pitchFamily="18" charset="0"/>
                <a:cs typeface="Times New Roman" panose="02020603050405020304" pitchFamily="18" charset="0"/>
              </a:rPr>
              <a:t>Real-time updates:</a:t>
            </a:r>
          </a:p>
          <a:p>
            <a:pPr marL="0" indent="0" algn="just">
              <a:buNone/>
            </a:pPr>
            <a:r>
              <a:rPr lang="en-GB" sz="2600" dirty="0">
                <a:latin typeface="Times New Roman" panose="02020603050405020304" pitchFamily="18" charset="0"/>
                <a:cs typeface="Times New Roman" panose="02020603050405020304" pitchFamily="18" charset="0"/>
              </a:rPr>
              <a:t>One possible enhancement is to integrate real-time data feeds into the application, such as traffic data, weather data, and road closure information. This could help road crews prioritize their work and respond more quickly to changing conditions.</a:t>
            </a: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r>
              <a:rPr lang="en-GB" sz="3000" b="1" dirty="0">
                <a:latin typeface="Times New Roman" panose="02020603050405020304" pitchFamily="18" charset="0"/>
                <a:cs typeface="Times New Roman" panose="02020603050405020304" pitchFamily="18" charset="0"/>
              </a:rPr>
              <a:t>Predictive analytics: </a:t>
            </a:r>
          </a:p>
          <a:p>
            <a:pPr marL="0" indent="0" algn="just">
              <a:buNone/>
            </a:pPr>
            <a:r>
              <a:rPr lang="en-GB" sz="2600" dirty="0">
                <a:latin typeface="Times New Roman" panose="02020603050405020304" pitchFamily="18" charset="0"/>
                <a:cs typeface="Times New Roman" panose="02020603050405020304" pitchFamily="18" charset="0"/>
              </a:rPr>
              <a:t>Another enhancement could be to use machine learning algorithms to analyze historical data and predict future road maintenance needs. For example, the application could use data on traffic volume, road age, and weather patterns to predict when certain sections of road are likely to need repairs.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ECB0B9-1568-CAD4-2989-DF80F7A944AE}"/>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5" name="Footer Placeholder 4">
            <a:extLst>
              <a:ext uri="{FF2B5EF4-FFF2-40B4-BE49-F238E27FC236}">
                <a16:creationId xmlns:a16="http://schemas.microsoft.com/office/drawing/2014/main" id="{02B1E7FC-4C98-32D2-C84F-F8D3E1BC6FE2}"/>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6" name="Slide Number Placeholder 5">
            <a:extLst>
              <a:ext uri="{FF2B5EF4-FFF2-40B4-BE49-F238E27FC236}">
                <a16:creationId xmlns:a16="http://schemas.microsoft.com/office/drawing/2014/main" id="{E6BCF1C3-FCCF-2977-515F-1F9D97DC0879}"/>
              </a:ext>
            </a:extLst>
          </p:cNvPr>
          <p:cNvSpPr>
            <a:spLocks noGrp="1"/>
          </p:cNvSpPr>
          <p:nvPr>
            <p:ph type="sldNum" sz="quarter" idx="12"/>
          </p:nvPr>
        </p:nvSpPr>
        <p:spPr/>
        <p:txBody>
          <a:bodyPr/>
          <a:lstStyle/>
          <a:p>
            <a:fld id="{5A619095-575C-496E-95DC-197D27EB9777}" type="slidenum">
              <a:rPr lang="en-US" smtClean="0"/>
              <a:pPr/>
              <a:t>26</a:t>
            </a:fld>
            <a:endParaRPr lang="en-US" b="1" dirty="0"/>
          </a:p>
        </p:txBody>
      </p:sp>
      <p:sp>
        <p:nvSpPr>
          <p:cNvPr id="7" name="Rectangle: Rounded Corners 4">
            <a:extLst>
              <a:ext uri="{FF2B5EF4-FFF2-40B4-BE49-F238E27FC236}">
                <a16:creationId xmlns:a16="http://schemas.microsoft.com/office/drawing/2014/main" id="{366C3503-CC11-8B97-F334-164F1F9A070F}"/>
              </a:ext>
            </a:extLst>
          </p:cNvPr>
          <p:cNvSpPr txBox="1">
            <a:spLocks noGrp="1"/>
          </p:cNvSpPr>
          <p:nvPr>
            <p:ph type="title"/>
          </p:nvPr>
        </p:nvSpPr>
        <p:spPr>
          <a:xfrm>
            <a:off x="609600" y="274638"/>
            <a:ext cx="10972800" cy="1143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US" sz="4700" b="1" dirty="0"/>
              <a:t>Features Enhancement</a:t>
            </a:r>
            <a:endParaRPr lang="en-US" sz="4700" b="1" kern="1200" dirty="0"/>
          </a:p>
        </p:txBody>
      </p:sp>
      <p:grpSp>
        <p:nvGrpSpPr>
          <p:cNvPr id="8" name="Group 7">
            <a:extLst>
              <a:ext uri="{FF2B5EF4-FFF2-40B4-BE49-F238E27FC236}">
                <a16:creationId xmlns:a16="http://schemas.microsoft.com/office/drawing/2014/main" id="{91DC8B07-D9FA-1497-91A7-13BC49D91B9D}"/>
              </a:ext>
            </a:extLst>
          </p:cNvPr>
          <p:cNvGrpSpPr/>
          <p:nvPr/>
        </p:nvGrpSpPr>
        <p:grpSpPr>
          <a:xfrm>
            <a:off x="2312504" y="396830"/>
            <a:ext cx="8203096" cy="669970"/>
            <a:chOff x="0" y="7852"/>
            <a:chExt cx="8229600" cy="1127295"/>
          </a:xfrm>
        </p:grpSpPr>
        <p:sp>
          <p:nvSpPr>
            <p:cNvPr id="9" name="Rectangle: Rounded Corners 8">
              <a:extLst>
                <a:ext uri="{FF2B5EF4-FFF2-40B4-BE49-F238E27FC236}">
                  <a16:creationId xmlns:a16="http://schemas.microsoft.com/office/drawing/2014/main" id="{C0ACEC62-3735-E8F1-CFB7-A240027B4028}"/>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A7C8DF3F-7345-FD26-CAF2-9B357D25C1DC}"/>
                </a:ext>
              </a:extLst>
            </p:cNvPr>
            <p:cNvSpPr txBox="1"/>
            <p:nvPr/>
          </p:nvSpPr>
          <p:spPr>
            <a:xfrm>
              <a:off x="55029" y="62880"/>
              <a:ext cx="8174570" cy="1072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a:t>
              </a:r>
              <a:r>
                <a:rPr lang="en-US" sz="4700" b="1" kern="1200" dirty="0"/>
                <a:t>Future</a:t>
              </a:r>
              <a:r>
                <a:rPr lang="en-IN" sz="4700" b="1" kern="1200" dirty="0"/>
                <a:t> </a:t>
              </a:r>
              <a:r>
                <a:rPr lang="en-US" sz="4700" b="1" kern="1200" dirty="0"/>
                <a:t>Enhancement</a:t>
              </a:r>
            </a:p>
          </p:txBody>
        </p:sp>
      </p:grpSp>
    </p:spTree>
    <p:extLst>
      <p:ext uri="{BB962C8B-B14F-4D97-AF65-F5344CB8AC3E}">
        <p14:creationId xmlns:p14="http://schemas.microsoft.com/office/powerpoint/2010/main" val="322165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481C8-99B5-4036-B490-4946F430716F}"/>
              </a:ext>
            </a:extLst>
          </p:cNvPr>
          <p:cNvSpPr>
            <a:spLocks noGrp="1"/>
          </p:cNvSpPr>
          <p:nvPr>
            <p:ph idx="1"/>
          </p:nvPr>
        </p:nvSpPr>
        <p:spPr>
          <a:xfrm>
            <a:off x="609600" y="1166018"/>
            <a:ext cx="10972800" cy="4525963"/>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Road maintenance and management system is a comprehensive solution that helps transportation authorities and public works departments to manage and maintain their road infrastructure. The system consists of various modules, including inspection and assessment, maintenance planning and scheduling, public communication, and mobile app integration. By using this system, transportation authorities and public works departments can improve the efficiency and effectiveness of their road maintenance activities, reduce costs, enhance public safety and satisfaction, and ensure compliance with regulatory requirements.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FC4B29F-E7B8-4CB0-A122-EA5A7D7A2A4B}"/>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5" name="Footer Placeholder 4">
            <a:extLst>
              <a:ext uri="{FF2B5EF4-FFF2-40B4-BE49-F238E27FC236}">
                <a16:creationId xmlns:a16="http://schemas.microsoft.com/office/drawing/2014/main" id="{F36BE0AA-4795-4F20-B822-29B610848809}"/>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6" name="Slide Number Placeholder 5">
            <a:extLst>
              <a:ext uri="{FF2B5EF4-FFF2-40B4-BE49-F238E27FC236}">
                <a16:creationId xmlns:a16="http://schemas.microsoft.com/office/drawing/2014/main" id="{24D0034A-5E93-4D70-8F17-B37731917C69}"/>
              </a:ext>
            </a:extLst>
          </p:cNvPr>
          <p:cNvSpPr>
            <a:spLocks noGrp="1"/>
          </p:cNvSpPr>
          <p:nvPr>
            <p:ph type="sldNum" sz="quarter" idx="12"/>
          </p:nvPr>
        </p:nvSpPr>
        <p:spPr/>
        <p:txBody>
          <a:bodyPr/>
          <a:lstStyle/>
          <a:p>
            <a:fld id="{5A619095-575C-496E-95DC-197D27EB9777}" type="slidenum">
              <a:rPr lang="en-US" smtClean="0"/>
              <a:pPr/>
              <a:t>27</a:t>
            </a:fld>
            <a:endParaRPr lang="en-US" b="1" dirty="0"/>
          </a:p>
        </p:txBody>
      </p:sp>
      <p:grpSp>
        <p:nvGrpSpPr>
          <p:cNvPr id="7" name="Group 6">
            <a:extLst>
              <a:ext uri="{FF2B5EF4-FFF2-40B4-BE49-F238E27FC236}">
                <a16:creationId xmlns:a16="http://schemas.microsoft.com/office/drawing/2014/main" id="{CB288997-D853-481E-A8A4-60D06115C5C0}"/>
              </a:ext>
            </a:extLst>
          </p:cNvPr>
          <p:cNvGrpSpPr/>
          <p:nvPr/>
        </p:nvGrpSpPr>
        <p:grpSpPr>
          <a:xfrm>
            <a:off x="1981200" y="168189"/>
            <a:ext cx="8229600" cy="670012"/>
            <a:chOff x="0" y="7852"/>
            <a:chExt cx="8229600" cy="1127295"/>
          </a:xfrm>
        </p:grpSpPr>
        <p:sp>
          <p:nvSpPr>
            <p:cNvPr id="8" name="Rectangle: Rounded Corners 7">
              <a:extLst>
                <a:ext uri="{FF2B5EF4-FFF2-40B4-BE49-F238E27FC236}">
                  <a16:creationId xmlns:a16="http://schemas.microsoft.com/office/drawing/2014/main" id="{61F64DC7-283E-4ADF-92CD-9DBE952C87A9}"/>
                </a:ext>
              </a:extLst>
            </p:cNvPr>
            <p:cNvSpPr/>
            <p:nvPr/>
          </p:nvSpPr>
          <p:spPr>
            <a:xfrm>
              <a:off x="0" y="7852"/>
              <a:ext cx="8229600" cy="1127295"/>
            </a:xfrm>
            <a:prstGeom prst="roundRect">
              <a:avLst/>
            </a:prstGeom>
            <a:solidFill>
              <a:srgbClr val="0070C0"/>
            </a:solidFill>
            <a:ln w="76200"/>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BCBCD747-593D-452B-88BA-6B6A211BC885}"/>
                </a:ext>
              </a:extLst>
            </p:cNvPr>
            <p:cNvSpPr txBox="1"/>
            <p:nvPr/>
          </p:nvSpPr>
          <p:spPr>
            <a:xfrm>
              <a:off x="55030" y="62882"/>
              <a:ext cx="8119540" cy="10172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179070" rIns="179070" bIns="179070" numCol="1" spcCol="1270" anchor="ctr" anchorCtr="0">
              <a:noAutofit/>
            </a:bodyPr>
            <a:lstStyle/>
            <a:p>
              <a:pPr marL="0" lvl="0" indent="0" algn="ctr" defTabSz="2089150" rtl="0">
                <a:lnSpc>
                  <a:spcPct val="90000"/>
                </a:lnSpc>
                <a:spcBef>
                  <a:spcPct val="0"/>
                </a:spcBef>
                <a:spcAft>
                  <a:spcPct val="35000"/>
                </a:spcAft>
                <a:buNone/>
              </a:pPr>
              <a:r>
                <a:rPr lang="en-IN" sz="4700" b="1" kern="1200" dirty="0"/>
                <a:t>    Conclusion </a:t>
              </a:r>
              <a:endParaRPr lang="en-US" sz="4700" b="1" kern="1200" dirty="0"/>
            </a:p>
          </p:txBody>
        </p:sp>
      </p:grpSp>
    </p:spTree>
    <p:extLst>
      <p:ext uri="{BB962C8B-B14F-4D97-AF65-F5344CB8AC3E}">
        <p14:creationId xmlns:p14="http://schemas.microsoft.com/office/powerpoint/2010/main" val="560242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a16="http://schemas.microsoft.com/office/drawing/2014/main" id="{9C2F3CB1-002B-474C-BE34-C67F024078B2}"/>
              </a:ext>
            </a:extLst>
          </p:cNvPr>
          <p:cNvSpPr>
            <a:spLocks noGrp="1"/>
          </p:cNvSpPr>
          <p:nvPr>
            <p:ph type="dt" sz="half" idx="10"/>
          </p:nvPr>
        </p:nvSpPr>
        <p:spPr>
          <a:xfrm>
            <a:off x="609600" y="6356351"/>
            <a:ext cx="2844800" cy="365125"/>
          </a:xfrm>
        </p:spPr>
        <p:txBody>
          <a:bodyPr/>
          <a:lstStyle/>
          <a:p>
            <a:fld id="{9EF686EC-0C36-4036-B2D5-0D9427599AE0}" type="datetime1">
              <a:rPr lang="en-IN" smtClean="0"/>
              <a:t>16-05-2023</a:t>
            </a:fld>
            <a:endParaRPr lang="en-US" dirty="0"/>
          </a:p>
        </p:txBody>
      </p:sp>
      <p:sp>
        <p:nvSpPr>
          <p:cNvPr id="4" name="Footer Placeholder 3">
            <a:extLst>
              <a:ext uri="{FF2B5EF4-FFF2-40B4-BE49-F238E27FC236}">
                <a16:creationId xmlns:a16="http://schemas.microsoft.com/office/drawing/2014/main" id="{4C5DCE3E-60DC-4E77-A02B-6F45723D9C9E}"/>
              </a:ext>
            </a:extLst>
          </p:cNvPr>
          <p:cNvSpPr>
            <a:spLocks noGrp="1"/>
          </p:cNvSpPr>
          <p:nvPr>
            <p:ph type="ftr" sz="quarter" idx="11"/>
          </p:nvPr>
        </p:nvSpPr>
        <p:spPr>
          <a:xfrm>
            <a:off x="1752600" y="6356351"/>
            <a:ext cx="86106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4FEFF225-03C4-41A3-886D-B085C70FC256}"/>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28</a:t>
            </a:fld>
            <a:endParaRPr lang="en-US" dirty="0"/>
          </a:p>
        </p:txBody>
      </p:sp>
      <p:sp>
        <p:nvSpPr>
          <p:cNvPr id="7" name="Rectangle 6">
            <a:extLst>
              <a:ext uri="{FF2B5EF4-FFF2-40B4-BE49-F238E27FC236}">
                <a16:creationId xmlns:a16="http://schemas.microsoft.com/office/drawing/2014/main" id="{2033DD2C-0AA2-43A5-BE36-DB2EEA2F9FFF}"/>
              </a:ext>
            </a:extLst>
          </p:cNvPr>
          <p:cNvSpPr/>
          <p:nvPr/>
        </p:nvSpPr>
        <p:spPr>
          <a:xfrm>
            <a:off x="990600" y="1644512"/>
            <a:ext cx="10058400" cy="4524315"/>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[1] Faria Kalim, Jaehoon (Paul) Jeong, and Muhammad U. Ilyas, Senior Member, IEEE “</a:t>
            </a:r>
            <a:r>
              <a:rPr lang="en-GB" dirty="0">
                <a:latin typeface="Times New Roman" panose="02020603050405020304" pitchFamily="18" charset="0"/>
                <a:cs typeface="Times New Roman" panose="02020603050405020304" pitchFamily="18" charset="0"/>
              </a:rPr>
              <a:t>CRATER: A Crowd Sensing Application To Estimate Road Conditions</a:t>
            </a:r>
            <a:r>
              <a:rPr lang="en-IN" dirty="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Zhenhua Liu, Liuyang Liu, Wentao Fan Transport Information Center China Academy of Transportation Sciences Beijing, China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 Piovarci and T. KovacikSlovak University of Technology in Bratislava, Faculty of Informatics and Information Technologies, Bratislava, Slovakia</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Ms. Priyanka D Lad 1 , Ms. Yogita Fulse 2 1 M.tech Civil ( construction management). School of Engineering and Technology, Sandip University, Nashik 2 Yogita Fulse Assistant Professor Civil Engg Department School of Engineering and Technology, Sandip University, Nashik. </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Feng Xiao1 , Zhou Hongyu2 , YuCaixia 3 1 Professor of Chongqing Jiaotong University, Institute of Civil and Architecture Engineering, Chongqing, China 2,3 Postgraduate student of Chongqing Jiaotong University, Institute of Civil and Architecture Engineering, Chongqing, China</a:t>
            </a:r>
          </a:p>
        </p:txBody>
      </p:sp>
    </p:spTree>
    <p:extLst>
      <p:ext uri="{BB962C8B-B14F-4D97-AF65-F5344CB8AC3E}">
        <p14:creationId xmlns:p14="http://schemas.microsoft.com/office/powerpoint/2010/main" val="1494061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75281" y="52966"/>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2" name="Date Placeholder 1">
            <a:extLst>
              <a:ext uri="{FF2B5EF4-FFF2-40B4-BE49-F238E27FC236}">
                <a16:creationId xmlns:a16="http://schemas.microsoft.com/office/drawing/2014/main" id="{59638177-6404-4A0D-97B6-953B05479199}"/>
              </a:ext>
            </a:extLst>
          </p:cNvPr>
          <p:cNvSpPr>
            <a:spLocks noGrp="1"/>
          </p:cNvSpPr>
          <p:nvPr>
            <p:ph type="dt" sz="half" idx="10"/>
          </p:nvPr>
        </p:nvSpPr>
        <p:spPr>
          <a:xfrm>
            <a:off x="609600" y="6356351"/>
            <a:ext cx="2844800" cy="365125"/>
          </a:xfrm>
        </p:spPr>
        <p:txBody>
          <a:bodyPr/>
          <a:lstStyle/>
          <a:p>
            <a:fld id="{74464C22-ABCD-4F3B-B62D-4C49F7318C37}" type="datetime1">
              <a:rPr lang="en-IN" smtClean="0"/>
              <a:t>16-05-2023</a:t>
            </a:fld>
            <a:endParaRPr lang="en-US" dirty="0"/>
          </a:p>
        </p:txBody>
      </p:sp>
      <p:sp>
        <p:nvSpPr>
          <p:cNvPr id="4" name="Footer Placeholder 3">
            <a:extLst>
              <a:ext uri="{FF2B5EF4-FFF2-40B4-BE49-F238E27FC236}">
                <a16:creationId xmlns:a16="http://schemas.microsoft.com/office/drawing/2014/main" id="{B8ADBEAD-95BC-4D18-84C2-5131869D571E}"/>
              </a:ext>
            </a:extLst>
          </p:cNvPr>
          <p:cNvSpPr>
            <a:spLocks noGrp="1"/>
          </p:cNvSpPr>
          <p:nvPr>
            <p:ph type="ftr" sz="quarter" idx="11"/>
          </p:nvPr>
        </p:nvSpPr>
        <p:spPr>
          <a:xfrm>
            <a:off x="1752600" y="6356351"/>
            <a:ext cx="88392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27B435FB-FD42-4D7E-ADDD-B9D87762A9DC}"/>
              </a:ext>
            </a:extLst>
          </p:cNvPr>
          <p:cNvSpPr>
            <a:spLocks noGrp="1"/>
          </p:cNvSpPr>
          <p:nvPr>
            <p:ph type="sldNum" sz="quarter" idx="12"/>
          </p:nvPr>
        </p:nvSpPr>
        <p:spPr>
          <a:xfrm>
            <a:off x="8737600" y="6356351"/>
            <a:ext cx="2616200" cy="365125"/>
          </a:xfrm>
        </p:spPr>
        <p:txBody>
          <a:bodyPr/>
          <a:lstStyle/>
          <a:p>
            <a:fld id="{5A619095-575C-496E-95DC-197D27EB9777}" type="slidenum">
              <a:rPr lang="en-US" smtClean="0"/>
              <a:pPr/>
              <a:t>29</a:t>
            </a:fld>
            <a:endParaRPr lang="en-US" dirty="0"/>
          </a:p>
        </p:txBody>
      </p:sp>
      <p:pic>
        <p:nvPicPr>
          <p:cNvPr id="8" name="Picture 7">
            <a:extLst>
              <a:ext uri="{FF2B5EF4-FFF2-40B4-BE49-F238E27FC236}">
                <a16:creationId xmlns:a16="http://schemas.microsoft.com/office/drawing/2014/main" id="{D80DDC61-EF98-40DC-983E-9C66833A51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96647"/>
            <a:ext cx="12180163" cy="4570265"/>
          </a:xfrm>
          <a:prstGeom prst="rect">
            <a:avLst/>
          </a:prstGeom>
        </p:spPr>
      </p:pic>
    </p:spTree>
    <p:extLst>
      <p:ext uri="{BB962C8B-B14F-4D97-AF65-F5344CB8AC3E}">
        <p14:creationId xmlns:p14="http://schemas.microsoft.com/office/powerpoint/2010/main" val="166752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graphicFrame>
        <p:nvGraphicFramePr>
          <p:cNvPr id="2" name="Table 3">
            <a:extLst>
              <a:ext uri="{FF2B5EF4-FFF2-40B4-BE49-F238E27FC236}">
                <a16:creationId xmlns:a16="http://schemas.microsoft.com/office/drawing/2014/main" id="{98D68622-559C-4FDE-9C90-1E707D39EB94}"/>
              </a:ext>
            </a:extLst>
          </p:cNvPr>
          <p:cNvGraphicFramePr>
            <a:graphicFrameLocks noGrp="1"/>
          </p:cNvGraphicFramePr>
          <p:nvPr>
            <p:extLst>
              <p:ext uri="{D42A27DB-BD31-4B8C-83A1-F6EECF244321}">
                <p14:modId xmlns:p14="http://schemas.microsoft.com/office/powerpoint/2010/main" val="1065681849"/>
              </p:ext>
            </p:extLst>
          </p:nvPr>
        </p:nvGraphicFramePr>
        <p:xfrm>
          <a:off x="2133600" y="1631260"/>
          <a:ext cx="8184874" cy="4677468"/>
        </p:xfrm>
        <a:graphic>
          <a:graphicData uri="http://schemas.openxmlformats.org/drawingml/2006/table">
            <a:tbl>
              <a:tblPr firstRow="1" bandRow="1">
                <a:tableStyleId>{5C22544A-7EE6-4342-B048-85BDC9FD1C3A}</a:tableStyleId>
              </a:tblPr>
              <a:tblGrid>
                <a:gridCol w="1312668">
                  <a:extLst>
                    <a:ext uri="{9D8B030D-6E8A-4147-A177-3AD203B41FA5}">
                      <a16:colId xmlns:a16="http://schemas.microsoft.com/office/drawing/2014/main" val="356357432"/>
                    </a:ext>
                  </a:extLst>
                </a:gridCol>
                <a:gridCol w="4143914">
                  <a:extLst>
                    <a:ext uri="{9D8B030D-6E8A-4147-A177-3AD203B41FA5}">
                      <a16:colId xmlns:a16="http://schemas.microsoft.com/office/drawing/2014/main" val="1807770845"/>
                    </a:ext>
                  </a:extLst>
                </a:gridCol>
                <a:gridCol w="2728292">
                  <a:extLst>
                    <a:ext uri="{9D8B030D-6E8A-4147-A177-3AD203B41FA5}">
                      <a16:colId xmlns:a16="http://schemas.microsoft.com/office/drawing/2014/main" val="2059000061"/>
                    </a:ext>
                  </a:extLst>
                </a:gridCol>
              </a:tblGrid>
              <a:tr h="389789">
                <a:tc>
                  <a:txBody>
                    <a:bodyPr/>
                    <a:lstStyle/>
                    <a:p>
                      <a:pPr algn="ctr"/>
                      <a:r>
                        <a:rPr lang="en-IN" dirty="0"/>
                        <a:t>Sl. No. </a:t>
                      </a:r>
                    </a:p>
                  </a:txBody>
                  <a:tcPr/>
                </a:tc>
                <a:tc>
                  <a:txBody>
                    <a:bodyPr/>
                    <a:lstStyle/>
                    <a:p>
                      <a:pPr algn="ctr"/>
                      <a:r>
                        <a:rPr lang="en-IN" dirty="0"/>
                        <a:t>Details</a:t>
                      </a:r>
                    </a:p>
                  </a:txBody>
                  <a:tcPr/>
                </a:tc>
                <a:tc>
                  <a:txBody>
                    <a:bodyPr/>
                    <a:lstStyle/>
                    <a:p>
                      <a:pPr algn="ctr"/>
                      <a:r>
                        <a:rPr lang="en-IN" dirty="0"/>
                        <a:t>Slide Number</a:t>
                      </a:r>
                    </a:p>
                  </a:txBody>
                  <a:tcPr/>
                </a:tc>
                <a:extLst>
                  <a:ext uri="{0D108BD9-81ED-4DB2-BD59-A6C34878D82A}">
                    <a16:rowId xmlns:a16="http://schemas.microsoft.com/office/drawing/2014/main" val="2341184755"/>
                  </a:ext>
                </a:extLst>
              </a:tr>
              <a:tr h="389789">
                <a:tc>
                  <a:txBody>
                    <a:bodyPr/>
                    <a:lstStyle/>
                    <a:p>
                      <a:pPr algn="ctr"/>
                      <a:r>
                        <a:rPr lang="en-GB" dirty="0"/>
                        <a:t>1</a:t>
                      </a:r>
                      <a:endParaRPr lang="en-IN" dirty="0"/>
                    </a:p>
                  </a:txBody>
                  <a:tcPr/>
                </a:tc>
                <a:tc>
                  <a:txBody>
                    <a:bodyPr/>
                    <a:lstStyle/>
                    <a:p>
                      <a:pPr algn="ctr"/>
                      <a:r>
                        <a:rPr lang="en-GB" dirty="0"/>
                        <a:t>Problem Statement</a:t>
                      </a:r>
                      <a:endParaRPr lang="en-IN" dirty="0"/>
                    </a:p>
                  </a:txBody>
                  <a:tcPr/>
                </a:tc>
                <a:tc>
                  <a:txBody>
                    <a:bodyPr/>
                    <a:lstStyle/>
                    <a:p>
                      <a:pPr algn="ctr"/>
                      <a:r>
                        <a:rPr lang="en-GB" dirty="0"/>
                        <a:t>4</a:t>
                      </a:r>
                      <a:endParaRPr lang="en-IN" dirty="0"/>
                    </a:p>
                  </a:txBody>
                  <a:tcPr/>
                </a:tc>
                <a:extLst>
                  <a:ext uri="{0D108BD9-81ED-4DB2-BD59-A6C34878D82A}">
                    <a16:rowId xmlns:a16="http://schemas.microsoft.com/office/drawing/2014/main" val="1885334544"/>
                  </a:ext>
                </a:extLst>
              </a:tr>
              <a:tr h="389789">
                <a:tc>
                  <a:txBody>
                    <a:bodyPr/>
                    <a:lstStyle/>
                    <a:p>
                      <a:pPr algn="ctr"/>
                      <a:r>
                        <a:rPr lang="en-GB" dirty="0"/>
                        <a:t>2</a:t>
                      </a:r>
                      <a:endParaRPr lang="en-IN" dirty="0"/>
                    </a:p>
                  </a:txBody>
                  <a:tcPr/>
                </a:tc>
                <a:tc>
                  <a:txBody>
                    <a:bodyPr/>
                    <a:lstStyle/>
                    <a:p>
                      <a:pPr algn="ctr"/>
                      <a:r>
                        <a:rPr lang="en-GB" dirty="0"/>
                        <a:t>Abstract</a:t>
                      </a:r>
                      <a:endParaRPr lang="en-IN" dirty="0"/>
                    </a:p>
                  </a:txBody>
                  <a:tcPr/>
                </a:tc>
                <a:tc>
                  <a:txBody>
                    <a:bodyPr/>
                    <a:lstStyle/>
                    <a:p>
                      <a:pPr algn="ctr"/>
                      <a:r>
                        <a:rPr lang="en-GB" sz="1600" dirty="0"/>
                        <a:t>5</a:t>
                      </a:r>
                      <a:endParaRPr lang="en-IN" sz="1600" dirty="0"/>
                    </a:p>
                  </a:txBody>
                  <a:tcPr/>
                </a:tc>
                <a:extLst>
                  <a:ext uri="{0D108BD9-81ED-4DB2-BD59-A6C34878D82A}">
                    <a16:rowId xmlns:a16="http://schemas.microsoft.com/office/drawing/2014/main" val="4040568411"/>
                  </a:ext>
                </a:extLst>
              </a:tr>
              <a:tr h="389789">
                <a:tc>
                  <a:txBody>
                    <a:bodyPr/>
                    <a:lstStyle/>
                    <a:p>
                      <a:pPr algn="ctr"/>
                      <a:r>
                        <a:rPr lang="en-GB" dirty="0"/>
                        <a:t>3</a:t>
                      </a:r>
                      <a:endParaRPr lang="en-IN" dirty="0"/>
                    </a:p>
                  </a:txBody>
                  <a:tcPr/>
                </a:tc>
                <a:tc>
                  <a:txBody>
                    <a:bodyPr/>
                    <a:lstStyle/>
                    <a:p>
                      <a:pPr algn="ctr"/>
                      <a:r>
                        <a:rPr lang="en-GB" dirty="0"/>
                        <a:t>Introduction</a:t>
                      </a:r>
                      <a:endParaRPr lang="en-IN" dirty="0"/>
                    </a:p>
                  </a:txBody>
                  <a:tcPr/>
                </a:tc>
                <a:tc>
                  <a:txBody>
                    <a:bodyPr/>
                    <a:lstStyle/>
                    <a:p>
                      <a:pPr algn="ctr"/>
                      <a:r>
                        <a:rPr lang="en-GB" dirty="0"/>
                        <a:t>6</a:t>
                      </a:r>
                      <a:endParaRPr lang="en-IN" dirty="0"/>
                    </a:p>
                  </a:txBody>
                  <a:tcPr/>
                </a:tc>
                <a:extLst>
                  <a:ext uri="{0D108BD9-81ED-4DB2-BD59-A6C34878D82A}">
                    <a16:rowId xmlns:a16="http://schemas.microsoft.com/office/drawing/2014/main" val="4248341676"/>
                  </a:ext>
                </a:extLst>
              </a:tr>
              <a:tr h="389789">
                <a:tc>
                  <a:txBody>
                    <a:bodyPr/>
                    <a:lstStyle/>
                    <a:p>
                      <a:pPr algn="ctr"/>
                      <a:r>
                        <a:rPr lang="en-GB" dirty="0"/>
                        <a:t>4</a:t>
                      </a:r>
                      <a:endParaRPr lang="en-IN" dirty="0"/>
                    </a:p>
                  </a:txBody>
                  <a:tcPr/>
                </a:tc>
                <a:tc>
                  <a:txBody>
                    <a:bodyPr/>
                    <a:lstStyle/>
                    <a:p>
                      <a:pPr algn="ctr"/>
                      <a:r>
                        <a:rPr lang="en-GB" dirty="0"/>
                        <a:t>Literature Survey</a:t>
                      </a:r>
                      <a:endParaRPr lang="en-IN" dirty="0"/>
                    </a:p>
                  </a:txBody>
                  <a:tcPr/>
                </a:tc>
                <a:tc>
                  <a:txBody>
                    <a:bodyPr/>
                    <a:lstStyle/>
                    <a:p>
                      <a:pPr algn="ctr"/>
                      <a:r>
                        <a:rPr lang="en-GB" dirty="0"/>
                        <a:t>7</a:t>
                      </a:r>
                      <a:endParaRPr lang="en-IN" dirty="0"/>
                    </a:p>
                  </a:txBody>
                  <a:tcPr/>
                </a:tc>
                <a:extLst>
                  <a:ext uri="{0D108BD9-81ED-4DB2-BD59-A6C34878D82A}">
                    <a16:rowId xmlns:a16="http://schemas.microsoft.com/office/drawing/2014/main" val="3987440468"/>
                  </a:ext>
                </a:extLst>
              </a:tr>
              <a:tr h="389789">
                <a:tc>
                  <a:txBody>
                    <a:bodyPr/>
                    <a:lstStyle/>
                    <a:p>
                      <a:pPr algn="ctr"/>
                      <a:r>
                        <a:rPr lang="en-GB" dirty="0"/>
                        <a:t>5</a:t>
                      </a:r>
                      <a:endParaRPr lang="en-IN" dirty="0"/>
                    </a:p>
                  </a:txBody>
                  <a:tcPr/>
                </a:tc>
                <a:tc>
                  <a:txBody>
                    <a:bodyPr/>
                    <a:lstStyle/>
                    <a:p>
                      <a:pPr algn="ctr"/>
                      <a:r>
                        <a:rPr lang="en-GB" dirty="0"/>
                        <a:t>Existing System</a:t>
                      </a:r>
                      <a:endParaRPr lang="en-IN" dirty="0"/>
                    </a:p>
                  </a:txBody>
                  <a:tcPr/>
                </a:tc>
                <a:tc>
                  <a:txBody>
                    <a:bodyPr/>
                    <a:lstStyle/>
                    <a:p>
                      <a:pPr algn="ctr"/>
                      <a:r>
                        <a:rPr lang="en-GB" dirty="0"/>
                        <a:t>10</a:t>
                      </a:r>
                      <a:endParaRPr lang="en-IN" dirty="0"/>
                    </a:p>
                  </a:txBody>
                  <a:tcPr/>
                </a:tc>
                <a:extLst>
                  <a:ext uri="{0D108BD9-81ED-4DB2-BD59-A6C34878D82A}">
                    <a16:rowId xmlns:a16="http://schemas.microsoft.com/office/drawing/2014/main" val="1378068332"/>
                  </a:ext>
                </a:extLst>
              </a:tr>
              <a:tr h="389789">
                <a:tc>
                  <a:txBody>
                    <a:bodyPr/>
                    <a:lstStyle/>
                    <a:p>
                      <a:pPr algn="ctr"/>
                      <a:r>
                        <a:rPr lang="en-GB" dirty="0"/>
                        <a:t>6</a:t>
                      </a:r>
                      <a:endParaRPr lang="en-IN" dirty="0"/>
                    </a:p>
                  </a:txBody>
                  <a:tcPr/>
                </a:tc>
                <a:tc>
                  <a:txBody>
                    <a:bodyPr/>
                    <a:lstStyle/>
                    <a:p>
                      <a:pPr algn="ctr"/>
                      <a:r>
                        <a:rPr lang="en-GB" dirty="0"/>
                        <a:t>Proposed Solution</a:t>
                      </a:r>
                      <a:endParaRPr lang="en-IN" dirty="0"/>
                    </a:p>
                  </a:txBody>
                  <a:tcPr/>
                </a:tc>
                <a:tc>
                  <a:txBody>
                    <a:bodyPr/>
                    <a:lstStyle/>
                    <a:p>
                      <a:pPr algn="ctr"/>
                      <a:r>
                        <a:rPr lang="en-GB" dirty="0"/>
                        <a:t>11</a:t>
                      </a:r>
                      <a:endParaRPr lang="en-IN" dirty="0"/>
                    </a:p>
                  </a:txBody>
                  <a:tcPr/>
                </a:tc>
                <a:extLst>
                  <a:ext uri="{0D108BD9-81ED-4DB2-BD59-A6C34878D82A}">
                    <a16:rowId xmlns:a16="http://schemas.microsoft.com/office/drawing/2014/main" val="4253923560"/>
                  </a:ext>
                </a:extLst>
              </a:tr>
              <a:tr h="389789">
                <a:tc>
                  <a:txBody>
                    <a:bodyPr/>
                    <a:lstStyle/>
                    <a:p>
                      <a:pPr algn="ctr"/>
                      <a:r>
                        <a:rPr lang="en-GB" dirty="0"/>
                        <a:t>7</a:t>
                      </a:r>
                      <a:endParaRPr lang="en-IN" dirty="0"/>
                    </a:p>
                  </a:txBody>
                  <a:tcPr/>
                </a:tc>
                <a:tc>
                  <a:txBody>
                    <a:bodyPr/>
                    <a:lstStyle/>
                    <a:p>
                      <a:pPr algn="ctr"/>
                      <a:r>
                        <a:rPr lang="en-GB" dirty="0"/>
                        <a:t>Block diagram</a:t>
                      </a:r>
                      <a:endParaRPr lang="en-IN" dirty="0"/>
                    </a:p>
                  </a:txBody>
                  <a:tcPr/>
                </a:tc>
                <a:tc>
                  <a:txBody>
                    <a:bodyPr/>
                    <a:lstStyle/>
                    <a:p>
                      <a:pPr algn="ctr"/>
                      <a:r>
                        <a:rPr lang="en-GB" dirty="0"/>
                        <a:t>12</a:t>
                      </a:r>
                      <a:endParaRPr lang="en-IN" dirty="0"/>
                    </a:p>
                  </a:txBody>
                  <a:tcPr/>
                </a:tc>
                <a:extLst>
                  <a:ext uri="{0D108BD9-81ED-4DB2-BD59-A6C34878D82A}">
                    <a16:rowId xmlns:a16="http://schemas.microsoft.com/office/drawing/2014/main" val="2081615255"/>
                  </a:ext>
                </a:extLst>
              </a:tr>
              <a:tr h="389789">
                <a:tc>
                  <a:txBody>
                    <a:bodyPr/>
                    <a:lstStyle/>
                    <a:p>
                      <a:pPr algn="ctr"/>
                      <a:r>
                        <a:rPr lang="en-GB" dirty="0"/>
                        <a:t>8</a:t>
                      </a:r>
                      <a:endParaRPr lang="en-IN" dirty="0"/>
                    </a:p>
                  </a:txBody>
                  <a:tcPr/>
                </a:tc>
                <a:tc>
                  <a:txBody>
                    <a:bodyPr/>
                    <a:lstStyle/>
                    <a:p>
                      <a:pPr algn="ctr"/>
                      <a:r>
                        <a:rPr lang="en-IN" b="1" dirty="0"/>
                        <a:t> </a:t>
                      </a:r>
                      <a:r>
                        <a:rPr lang="en-IN" b="0" dirty="0"/>
                        <a:t>Bibliography</a:t>
                      </a:r>
                      <a:r>
                        <a:rPr lang="en-IN" b="1" dirty="0"/>
                        <a:t> </a:t>
                      </a:r>
                      <a:endParaRPr lang="en-IN" dirty="0"/>
                    </a:p>
                  </a:txBody>
                  <a:tcPr/>
                </a:tc>
                <a:tc>
                  <a:txBody>
                    <a:bodyPr/>
                    <a:lstStyle/>
                    <a:p>
                      <a:pPr algn="ctr"/>
                      <a:r>
                        <a:rPr lang="en-GB" dirty="0"/>
                        <a:t>13</a:t>
                      </a:r>
                      <a:endParaRPr lang="en-IN" dirty="0"/>
                    </a:p>
                  </a:txBody>
                  <a:tcPr/>
                </a:tc>
                <a:extLst>
                  <a:ext uri="{0D108BD9-81ED-4DB2-BD59-A6C34878D82A}">
                    <a16:rowId xmlns:a16="http://schemas.microsoft.com/office/drawing/2014/main" val="341562415"/>
                  </a:ext>
                </a:extLst>
              </a:tr>
              <a:tr h="389789">
                <a:tc>
                  <a:txBody>
                    <a:bodyPr/>
                    <a:lstStyle/>
                    <a:p>
                      <a:pPr algn="ctr"/>
                      <a:r>
                        <a:rPr lang="en-GB" dirty="0"/>
                        <a:t>9</a:t>
                      </a:r>
                      <a:endParaRPr lang="en-IN" dirty="0"/>
                    </a:p>
                  </a:txBody>
                  <a:tcPr/>
                </a:tc>
                <a:tc>
                  <a:txBody>
                    <a:bodyPr/>
                    <a:lstStyle/>
                    <a:p>
                      <a:pPr algn="ctr"/>
                      <a:r>
                        <a:rPr lang="en-GB" dirty="0"/>
                        <a:t>Modules</a:t>
                      </a:r>
                    </a:p>
                  </a:txBody>
                  <a:tcPr/>
                </a:tc>
                <a:tc>
                  <a:txBody>
                    <a:bodyPr/>
                    <a:lstStyle/>
                    <a:p>
                      <a:pPr algn="ctr"/>
                      <a:r>
                        <a:rPr lang="en-GB" dirty="0"/>
                        <a:t>14</a:t>
                      </a:r>
                      <a:endParaRPr lang="en-IN" dirty="0"/>
                    </a:p>
                  </a:txBody>
                  <a:tcPr/>
                </a:tc>
                <a:extLst>
                  <a:ext uri="{0D108BD9-81ED-4DB2-BD59-A6C34878D82A}">
                    <a16:rowId xmlns:a16="http://schemas.microsoft.com/office/drawing/2014/main" val="2651788887"/>
                  </a:ext>
                </a:extLst>
              </a:tr>
              <a:tr h="389789">
                <a:tc>
                  <a:txBody>
                    <a:bodyPr/>
                    <a:lstStyle/>
                    <a:p>
                      <a:pPr algn="ctr"/>
                      <a:r>
                        <a:rPr lang="en-US" dirty="0"/>
                        <a:t>10</a:t>
                      </a:r>
                      <a:endParaRPr lang="en-IN" dirty="0"/>
                    </a:p>
                  </a:txBody>
                  <a:tcPr/>
                </a:tc>
                <a:tc>
                  <a:txBody>
                    <a:bodyPr/>
                    <a:lstStyle/>
                    <a:p>
                      <a:pPr algn="ctr"/>
                      <a:r>
                        <a:rPr lang="en-GB" dirty="0"/>
                        <a:t>Modules </a:t>
                      </a:r>
                      <a:r>
                        <a:rPr lang="en-US" dirty="0"/>
                        <a:t>Description</a:t>
                      </a:r>
                      <a:endParaRPr lang="en-GB" dirty="0"/>
                    </a:p>
                  </a:txBody>
                  <a:tcPr/>
                </a:tc>
                <a:tc>
                  <a:txBody>
                    <a:bodyPr/>
                    <a:lstStyle/>
                    <a:p>
                      <a:pPr algn="ctr"/>
                      <a:r>
                        <a:rPr lang="en-US" dirty="0"/>
                        <a:t>15</a:t>
                      </a:r>
                      <a:endParaRPr lang="en-IN" dirty="0"/>
                    </a:p>
                  </a:txBody>
                  <a:tcPr/>
                </a:tc>
                <a:extLst>
                  <a:ext uri="{0D108BD9-81ED-4DB2-BD59-A6C34878D82A}">
                    <a16:rowId xmlns:a16="http://schemas.microsoft.com/office/drawing/2014/main" val="2972555700"/>
                  </a:ext>
                </a:extLst>
              </a:tr>
              <a:tr h="389789">
                <a:tc>
                  <a:txBody>
                    <a:bodyPr/>
                    <a:lstStyle/>
                    <a:p>
                      <a:pPr algn="ctr"/>
                      <a:r>
                        <a:rPr lang="en-GB" dirty="0"/>
                        <a:t>11</a:t>
                      </a:r>
                      <a:endParaRPr lang="en-IN" dirty="0"/>
                    </a:p>
                  </a:txBody>
                  <a:tcPr/>
                </a:tc>
                <a:tc>
                  <a:txBody>
                    <a:bodyPr/>
                    <a:lstStyle/>
                    <a:p>
                      <a:pPr algn="ctr"/>
                      <a:r>
                        <a:rPr lang="en-GB" dirty="0"/>
                        <a:t>Conclusion</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val="2087637386"/>
                  </a:ext>
                </a:extLst>
              </a:tr>
            </a:tbl>
          </a:graphicData>
        </a:graphic>
      </p:graphicFrame>
      <p:sp>
        <p:nvSpPr>
          <p:cNvPr id="4" name="Date Placeholder 3">
            <a:extLst>
              <a:ext uri="{FF2B5EF4-FFF2-40B4-BE49-F238E27FC236}">
                <a16:creationId xmlns:a16="http://schemas.microsoft.com/office/drawing/2014/main" id="{D8570431-960F-4A3D-83E0-3F3BCC1EB9A8}"/>
              </a:ext>
            </a:extLst>
          </p:cNvPr>
          <p:cNvSpPr>
            <a:spLocks noGrp="1"/>
          </p:cNvSpPr>
          <p:nvPr>
            <p:ph type="dt" sz="half" idx="10"/>
          </p:nvPr>
        </p:nvSpPr>
        <p:spPr>
          <a:xfrm>
            <a:off x="609600" y="6356351"/>
            <a:ext cx="2844800" cy="365125"/>
          </a:xfrm>
        </p:spPr>
        <p:txBody>
          <a:bodyPr/>
          <a:lstStyle/>
          <a:p>
            <a:fld id="{561D155F-4095-4E0C-998E-9305A91547D9}" type="datetime1">
              <a:rPr lang="en-IN" smtClean="0"/>
              <a:t>16-05-2023</a:t>
            </a:fld>
            <a:endParaRPr lang="en-US" dirty="0"/>
          </a:p>
        </p:txBody>
      </p:sp>
      <p:sp>
        <p:nvSpPr>
          <p:cNvPr id="6" name="Footer Placeholder 5">
            <a:extLst>
              <a:ext uri="{FF2B5EF4-FFF2-40B4-BE49-F238E27FC236}">
                <a16:creationId xmlns:a16="http://schemas.microsoft.com/office/drawing/2014/main" id="{4A9FE7B9-7B31-4013-B85F-8330B5202C83}"/>
              </a:ext>
            </a:extLst>
          </p:cNvPr>
          <p:cNvSpPr>
            <a:spLocks noGrp="1"/>
          </p:cNvSpPr>
          <p:nvPr>
            <p:ph type="ftr" sz="quarter" idx="11"/>
          </p:nvPr>
        </p:nvSpPr>
        <p:spPr>
          <a:xfrm>
            <a:off x="1752600" y="6356351"/>
            <a:ext cx="8153400" cy="365125"/>
          </a:xfrm>
        </p:spPr>
        <p:txBody>
          <a:bodyPr/>
          <a:lstStyle/>
          <a:p>
            <a:r>
              <a:rPr lang="en-US" dirty="0"/>
              <a:t>Project Work - M.A.M. College of Engineering and Technology, Siruganur, Tiruchirappalli – 621 105.</a:t>
            </a:r>
          </a:p>
        </p:txBody>
      </p:sp>
      <p:sp>
        <p:nvSpPr>
          <p:cNvPr id="7" name="Slide Number Placeholder 6">
            <a:extLst>
              <a:ext uri="{FF2B5EF4-FFF2-40B4-BE49-F238E27FC236}">
                <a16:creationId xmlns:a16="http://schemas.microsoft.com/office/drawing/2014/main" id="{85A5D2EA-9531-4EAF-B9EB-BF14FCAF777C}"/>
              </a:ext>
            </a:extLst>
          </p:cNvPr>
          <p:cNvSpPr>
            <a:spLocks noGrp="1"/>
          </p:cNvSpPr>
          <p:nvPr>
            <p:ph type="sldNum" sz="quarter" idx="12"/>
          </p:nvPr>
        </p:nvSpPr>
        <p:spPr>
          <a:xfrm>
            <a:off x="8737600" y="6356351"/>
            <a:ext cx="2463800" cy="365125"/>
          </a:xfrm>
        </p:spPr>
        <p:txBody>
          <a:bodyPr/>
          <a:lstStyle/>
          <a:p>
            <a:fld id="{5A619095-575C-496E-95DC-197D27EB9777}" type="slidenum">
              <a:rPr lang="en-US" smtClean="0"/>
              <a:pPr/>
              <a:t>3</a:t>
            </a:fld>
            <a:endParaRPr lang="en-US" dirty="0"/>
          </a:p>
        </p:txBody>
      </p:sp>
    </p:spTree>
    <p:extLst>
      <p:ext uri="{BB962C8B-B14F-4D97-AF65-F5344CB8AC3E}">
        <p14:creationId xmlns:p14="http://schemas.microsoft.com/office/powerpoint/2010/main" val="371212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858949524"/>
              </p:ext>
            </p:extLst>
          </p:nvPr>
        </p:nvGraphicFramePr>
        <p:xfrm>
          <a:off x="1981200" y="274638"/>
          <a:ext cx="79248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normAutofit/>
          </a:bodyPr>
          <a:lstStyle/>
          <a:p>
            <a:pPr marL="0" indent="0" algn="ctr">
              <a:buNone/>
            </a:pPr>
            <a:r>
              <a:rPr lang="en-GB" sz="2400" dirty="0">
                <a:latin typeface="Times New Roman" panose="02020603050405020304" pitchFamily="18" charset="0"/>
                <a:cs typeface="Times New Roman" panose="02020603050405020304" pitchFamily="18" charset="0"/>
              </a:rPr>
              <a:t>To provide safe, reliable and efficient Road management system.</a:t>
            </a:r>
            <a:endParaRPr lang="en-IN"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t>16-05-2023</a:t>
            </a:fld>
            <a:endParaRPr lang="en-US" dirty="0"/>
          </a:p>
        </p:txBody>
      </p:sp>
      <p:sp>
        <p:nvSpPr>
          <p:cNvPr id="4" name="Footer Placeholder 3">
            <a:extLst>
              <a:ext uri="{FF2B5EF4-FFF2-40B4-BE49-F238E27FC236}">
                <a16:creationId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4</a:t>
            </a:fld>
            <a:endParaRPr lang="en-US" dirty="0"/>
          </a:p>
        </p:txBody>
      </p:sp>
    </p:spTree>
    <p:extLst>
      <p:ext uri="{BB962C8B-B14F-4D97-AF65-F5344CB8AC3E}">
        <p14:creationId xmlns:p14="http://schemas.microsoft.com/office/powerpoint/2010/main" val="6628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2738724"/>
              </p:ext>
            </p:extLst>
          </p:nvPr>
        </p:nvGraphicFramePr>
        <p:xfrm>
          <a:off x="1981200" y="304800"/>
          <a:ext cx="79248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a:xfrm>
            <a:off x="609600" y="1600201"/>
            <a:ext cx="10972800" cy="4525963"/>
          </a:xfrm>
        </p:spPr>
        <p:txBody>
          <a:bodyPr>
            <a:normAutofit/>
          </a:bodyPr>
          <a:lstStyle/>
          <a:p>
            <a:pPr algn="just"/>
            <a:r>
              <a:rPr lang="en-GB" sz="2400" dirty="0">
                <a:latin typeface="Times New Roman" panose="02020603050405020304" pitchFamily="18" charset="0"/>
                <a:cs typeface="Times New Roman" panose="02020603050405020304" pitchFamily="18" charset="0"/>
              </a:rPr>
              <a:t>Management of rural road network maintenance is a complex management process.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Road Maintenance is examined through three interrelated management functions are planning, implementation and maintenance.</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It provides a centralized platform for all stakeholders involved in the maintenance process, including citizens, road inspectors, and government agencies.</a:t>
            </a:r>
          </a:p>
        </p:txBody>
      </p:sp>
      <p:sp>
        <p:nvSpPr>
          <p:cNvPr id="2" name="Date Placeholder 1">
            <a:extLst>
              <a:ext uri="{FF2B5EF4-FFF2-40B4-BE49-F238E27FC236}">
                <a16:creationId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t>16-05-2023</a:t>
            </a:fld>
            <a:endParaRPr lang="en-US" dirty="0"/>
          </a:p>
        </p:txBody>
      </p:sp>
      <p:sp>
        <p:nvSpPr>
          <p:cNvPr id="4" name="Footer Placeholder 3">
            <a:extLst>
              <a:ext uri="{FF2B5EF4-FFF2-40B4-BE49-F238E27FC236}">
                <a16:creationId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5</a:t>
            </a:fld>
            <a:endParaRPr lang="en-US" dirty="0"/>
          </a:p>
        </p:txBody>
      </p:sp>
    </p:spTree>
    <p:extLst>
      <p:ext uri="{BB962C8B-B14F-4D97-AF65-F5344CB8AC3E}">
        <p14:creationId xmlns:p14="http://schemas.microsoft.com/office/powerpoint/2010/main" val="374739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36805797"/>
              </p:ext>
            </p:extLst>
          </p:nvPr>
        </p:nvGraphicFramePr>
        <p:xfrm>
          <a:off x="1981200" y="274638"/>
          <a:ext cx="79248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a:xfrm>
            <a:off x="620784" y="1619075"/>
            <a:ext cx="10961615" cy="4507089"/>
          </a:xfrm>
        </p:spPr>
        <p:txBody>
          <a:bodyPr>
            <a:normAutofit/>
          </a:bodyPr>
          <a:lstStyle/>
          <a:p>
            <a:pPr algn="just"/>
            <a:r>
              <a:rPr lang="en-GB" sz="2400" dirty="0">
                <a:latin typeface="Times New Roman" panose="02020603050405020304" pitchFamily="18" charset="0"/>
                <a:cs typeface="Times New Roman" panose="02020603050405020304" pitchFamily="18" charset="0"/>
              </a:rPr>
              <a:t>Our web application is designed to streamline and simplify the process of maintaining and managing the roads in your community.</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It ensures the safety and reliability of the roads for both pedestrians and vehicles.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data provided by the application to make informed decisions about budget allocation and resource management. </a:t>
            </a:r>
          </a:p>
          <a:p>
            <a:pPr algn="just"/>
            <a:endParaRPr lang="en-GB" sz="2400" dirty="0">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B886304-EC55-4A45-9CA5-068339A2FF3D}"/>
              </a:ext>
            </a:extLst>
          </p:cNvPr>
          <p:cNvSpPr>
            <a:spLocks noGrp="1"/>
          </p:cNvSpPr>
          <p:nvPr>
            <p:ph type="dt" sz="half" idx="10"/>
          </p:nvPr>
        </p:nvSpPr>
        <p:spPr>
          <a:xfrm>
            <a:off x="609600" y="6356351"/>
            <a:ext cx="2844800" cy="365125"/>
          </a:xfrm>
        </p:spPr>
        <p:txBody>
          <a:bodyPr/>
          <a:lstStyle/>
          <a:p>
            <a:fld id="{C950E4E4-C19D-4810-867A-A9741E0FA228}" type="datetime1">
              <a:rPr lang="en-IN" smtClean="0"/>
              <a:t>16-05-2023</a:t>
            </a:fld>
            <a:endParaRPr lang="en-US" dirty="0"/>
          </a:p>
        </p:txBody>
      </p:sp>
      <p:sp>
        <p:nvSpPr>
          <p:cNvPr id="4" name="Footer Placeholder 3">
            <a:extLst>
              <a:ext uri="{FF2B5EF4-FFF2-40B4-BE49-F238E27FC236}">
                <a16:creationId xmlns:a16="http://schemas.microsoft.com/office/drawing/2014/main" id="{1194B88E-B743-4B48-A0FD-47FFA331A210}"/>
              </a:ext>
            </a:extLst>
          </p:cNvPr>
          <p:cNvSpPr>
            <a:spLocks noGrp="1"/>
          </p:cNvSpPr>
          <p:nvPr>
            <p:ph type="ftr" sz="quarter" idx="11"/>
          </p:nvPr>
        </p:nvSpPr>
        <p:spPr>
          <a:xfrm>
            <a:off x="1981200" y="6356351"/>
            <a:ext cx="7924800" cy="365125"/>
          </a:xfrm>
        </p:spPr>
        <p:txBody>
          <a:bodyPr/>
          <a:lstStyle/>
          <a:p>
            <a:r>
              <a:rPr lang="en-US" dirty="0"/>
              <a:t>Project Work - M.A.M. College of Engineering and Technology, Siruganur, Tiruchirappalli – 621 105.</a:t>
            </a:r>
          </a:p>
        </p:txBody>
      </p:sp>
      <p:sp>
        <p:nvSpPr>
          <p:cNvPr id="6" name="Slide Number Placeholder 5">
            <a:extLst>
              <a:ext uri="{FF2B5EF4-FFF2-40B4-BE49-F238E27FC236}">
                <a16:creationId xmlns:a16="http://schemas.microsoft.com/office/drawing/2014/main" id="{BF21487C-9772-4AFF-9C63-D66CF904A4D9}"/>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6</a:t>
            </a:fld>
            <a:endParaRPr lang="en-US" dirty="0"/>
          </a:p>
        </p:txBody>
      </p:sp>
    </p:spTree>
    <p:extLst>
      <p:ext uri="{BB962C8B-B14F-4D97-AF65-F5344CB8AC3E}">
        <p14:creationId xmlns:p14="http://schemas.microsoft.com/office/powerpoint/2010/main" val="180308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27024156"/>
              </p:ext>
            </p:extLst>
          </p:nvPr>
        </p:nvGraphicFramePr>
        <p:xfrm>
          <a:off x="1981200" y="274638"/>
          <a:ext cx="830580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graphicFrame>
        <p:nvGraphicFramePr>
          <p:cNvPr id="2" name="Table 3">
            <a:extLst>
              <a:ext uri="{FF2B5EF4-FFF2-40B4-BE49-F238E27FC236}">
                <a16:creationId xmlns:a16="http://schemas.microsoft.com/office/drawing/2014/main" id="{F665D54C-E692-4F2C-800B-0570E79C4FEA}"/>
              </a:ext>
            </a:extLst>
          </p:cNvPr>
          <p:cNvGraphicFramePr>
            <a:graphicFrameLocks noGrp="1"/>
          </p:cNvGraphicFramePr>
          <p:nvPr>
            <p:extLst>
              <p:ext uri="{D42A27DB-BD31-4B8C-83A1-F6EECF244321}">
                <p14:modId xmlns:p14="http://schemas.microsoft.com/office/powerpoint/2010/main" val="3550931654"/>
              </p:ext>
            </p:extLst>
          </p:nvPr>
        </p:nvGraphicFramePr>
        <p:xfrm>
          <a:off x="947956" y="1526796"/>
          <a:ext cx="10077024" cy="3349607"/>
        </p:xfrm>
        <a:graphic>
          <a:graphicData uri="http://schemas.openxmlformats.org/drawingml/2006/table">
            <a:tbl>
              <a:tblPr firstRow="1" bandRow="1">
                <a:tableStyleId>{5C22544A-7EE6-4342-B048-85BDC9FD1C3A}</a:tableStyleId>
              </a:tblPr>
              <a:tblGrid>
                <a:gridCol w="3657586">
                  <a:extLst>
                    <a:ext uri="{9D8B030D-6E8A-4147-A177-3AD203B41FA5}">
                      <a16:colId xmlns:a16="http://schemas.microsoft.com/office/drawing/2014/main" val="537105326"/>
                    </a:ext>
                  </a:extLst>
                </a:gridCol>
                <a:gridCol w="3246061">
                  <a:extLst>
                    <a:ext uri="{9D8B030D-6E8A-4147-A177-3AD203B41FA5}">
                      <a16:colId xmlns:a16="http://schemas.microsoft.com/office/drawing/2014/main" val="652025318"/>
                    </a:ext>
                  </a:extLst>
                </a:gridCol>
                <a:gridCol w="3173377">
                  <a:extLst>
                    <a:ext uri="{9D8B030D-6E8A-4147-A177-3AD203B41FA5}">
                      <a16:colId xmlns:a16="http://schemas.microsoft.com/office/drawing/2014/main" val="1722119275"/>
                    </a:ext>
                  </a:extLst>
                </a:gridCol>
              </a:tblGrid>
              <a:tr h="364509">
                <a:tc>
                  <a:txBody>
                    <a:bodyPr/>
                    <a:lstStyle/>
                    <a:p>
                      <a:pPr algn="ctr"/>
                      <a:r>
                        <a:rPr lang="en-IN" dirty="0">
                          <a:latin typeface="Times New Roman" panose="02020603050405020304" pitchFamily="18" charset="0"/>
                          <a:cs typeface="Times New Roman" panose="02020603050405020304" pitchFamily="18" charset="0"/>
                        </a:rPr>
                        <a:t>Sl. No.</a:t>
                      </a:r>
                    </a:p>
                  </a:txBody>
                  <a:tcPr/>
                </a:tc>
                <a:tc gridSpan="2">
                  <a:txBody>
                    <a:bodyPr/>
                    <a:lstStyle/>
                    <a:p>
                      <a:pPr algn="ctr"/>
                      <a:r>
                        <a:rPr lang="en-IN" dirty="0">
                          <a:latin typeface="Times New Roman" panose="02020603050405020304" pitchFamily="18" charset="0"/>
                          <a:cs typeface="Times New Roman" panose="02020603050405020304" pitchFamily="18" charset="0"/>
                        </a:rPr>
                        <a:t>Details of the paper</a:t>
                      </a:r>
                    </a:p>
                  </a:txBody>
                  <a:tcPr/>
                </a:tc>
                <a:tc hMerge="1">
                  <a:txBody>
                    <a:bodyPr/>
                    <a:lstStyle/>
                    <a:p>
                      <a:endParaRPr lang="en-IN" dirty="0"/>
                    </a:p>
                  </a:txBody>
                  <a:tcPr/>
                </a:tc>
                <a:extLst>
                  <a:ext uri="{0D108BD9-81ED-4DB2-BD59-A6C34878D82A}">
                    <a16:rowId xmlns:a16="http://schemas.microsoft.com/office/drawing/2014/main" val="1735338747"/>
                  </a:ext>
                </a:extLst>
              </a:tr>
              <a:tr h="637891">
                <a:tc>
                  <a:txBody>
                    <a:bodyPr/>
                    <a:lstStyle/>
                    <a:p>
                      <a:pPr algn="ctr"/>
                      <a:r>
                        <a:rPr lang="en-GB"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GB" dirty="0">
                          <a:latin typeface="Times New Roman" panose="02020603050405020304" pitchFamily="18" charset="0"/>
                          <a:cs typeface="Times New Roman" panose="02020603050405020304" pitchFamily="18" charset="0"/>
                        </a:rPr>
                        <a:t>Development of Road Maintenance Management System Based on WebGIS </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637523947"/>
                  </a:ext>
                </a:extLst>
              </a:tr>
              <a:tr h="364509">
                <a:tc>
                  <a:txBody>
                    <a:bodyPr/>
                    <a:lstStyle/>
                    <a:p>
                      <a:pPr algn="ctr"/>
                      <a:r>
                        <a:rPr lang="en-IN" dirty="0">
                          <a:latin typeface="Times New Roman" panose="02020603050405020304" pitchFamily="18" charset="0"/>
                          <a:cs typeface="Times New Roman" panose="02020603050405020304" pitchFamily="18" charset="0"/>
                        </a:rPr>
                        <a:t>Objective </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710173224"/>
                  </a:ext>
                </a:extLst>
              </a:tr>
              <a:tr h="197800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To ensure the structural safety of roads and bridges and protracted nature and planning of highway maintenance.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Organization of Spatial and Attribute data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Space Dynamic Segmentation Technique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Quick Access Mechanism Based on Quadtree Ttile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GB" dirty="0">
                          <a:latin typeface="Times New Roman" panose="02020603050405020304" pitchFamily="18" charset="0"/>
                          <a:cs typeface="Times New Roman" panose="02020603050405020304" pitchFamily="18" charset="0"/>
                        </a:rPr>
                        <a:t>It can inquire profile information of sections and the detailed information of the road.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065163"/>
                  </a:ext>
                </a:extLst>
              </a:tr>
            </a:tbl>
          </a:graphicData>
        </a:graphic>
      </p:graphicFrame>
      <p:sp>
        <p:nvSpPr>
          <p:cNvPr id="4" name="Date Placeholder 3">
            <a:extLst>
              <a:ext uri="{FF2B5EF4-FFF2-40B4-BE49-F238E27FC236}">
                <a16:creationId xmlns:a16="http://schemas.microsoft.com/office/drawing/2014/main" id="{FEA1D453-03D9-4FCE-A8BA-43FF290F5DF1}"/>
              </a:ext>
            </a:extLst>
          </p:cNvPr>
          <p:cNvSpPr>
            <a:spLocks noGrp="1"/>
          </p:cNvSpPr>
          <p:nvPr>
            <p:ph type="dt" sz="half" idx="10"/>
          </p:nvPr>
        </p:nvSpPr>
        <p:spPr>
          <a:xfrm>
            <a:off x="609600" y="6356351"/>
            <a:ext cx="2844800" cy="365125"/>
          </a:xfrm>
        </p:spPr>
        <p:txBody>
          <a:bodyPr/>
          <a:lstStyle/>
          <a:p>
            <a:fld id="{FCC01DB3-8752-49CC-9C4F-126A937AF473}" type="datetime1">
              <a:rPr lang="en-IN" smtClean="0"/>
              <a:t>16-05-2023</a:t>
            </a:fld>
            <a:endParaRPr lang="en-US" dirty="0"/>
          </a:p>
        </p:txBody>
      </p:sp>
      <p:sp>
        <p:nvSpPr>
          <p:cNvPr id="7" name="Footer Placeholder 6">
            <a:extLst>
              <a:ext uri="{FF2B5EF4-FFF2-40B4-BE49-F238E27FC236}">
                <a16:creationId xmlns:a16="http://schemas.microsoft.com/office/drawing/2014/main" id="{41417E13-E2E0-40B7-B308-7C3577C9FAC5}"/>
              </a:ext>
            </a:extLst>
          </p:cNvPr>
          <p:cNvSpPr>
            <a:spLocks noGrp="1"/>
          </p:cNvSpPr>
          <p:nvPr>
            <p:ph type="ftr" sz="quarter" idx="11"/>
          </p:nvPr>
        </p:nvSpPr>
        <p:spPr>
          <a:xfrm>
            <a:off x="1790700" y="6441232"/>
            <a:ext cx="8610600" cy="365125"/>
          </a:xfrm>
        </p:spPr>
        <p:txBody>
          <a:bodyPr/>
          <a:lstStyle/>
          <a:p>
            <a:r>
              <a:rPr lang="en-US" dirty="0"/>
              <a:t>Project Work - M.A.M. College of Engineering and Technology, Siruganur, Tiruchirappalli – 621 105.</a:t>
            </a:r>
          </a:p>
        </p:txBody>
      </p:sp>
      <p:sp>
        <p:nvSpPr>
          <p:cNvPr id="8" name="Slide Number Placeholder 7">
            <a:extLst>
              <a:ext uri="{FF2B5EF4-FFF2-40B4-BE49-F238E27FC236}">
                <a16:creationId xmlns:a16="http://schemas.microsoft.com/office/drawing/2014/main" id="{0C564A84-531F-4AA9-ACB2-DC2A06E60CDB}"/>
              </a:ext>
            </a:extLst>
          </p:cNvPr>
          <p:cNvSpPr>
            <a:spLocks noGrp="1"/>
          </p:cNvSpPr>
          <p:nvPr>
            <p:ph type="sldNum" sz="quarter" idx="12"/>
          </p:nvPr>
        </p:nvSpPr>
        <p:spPr>
          <a:xfrm>
            <a:off x="8737600" y="6356351"/>
            <a:ext cx="2540000" cy="365125"/>
          </a:xfrm>
        </p:spPr>
        <p:txBody>
          <a:bodyPr/>
          <a:lstStyle/>
          <a:p>
            <a:fld id="{5A619095-575C-496E-95DC-197D27EB9777}" type="slidenum">
              <a:rPr lang="en-US" smtClean="0"/>
              <a:pPr/>
              <a:t>7</a:t>
            </a:fld>
            <a:endParaRPr lang="en-US" dirty="0"/>
          </a:p>
        </p:txBody>
      </p:sp>
    </p:spTree>
    <p:extLst>
      <p:ext uri="{BB962C8B-B14F-4D97-AF65-F5344CB8AC3E}">
        <p14:creationId xmlns:p14="http://schemas.microsoft.com/office/powerpoint/2010/main" val="272691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64F1D2-60B4-4FA8-9D8E-14EE8CA2C40C}"/>
              </a:ext>
            </a:extLst>
          </p:cNvPr>
          <p:cNvSpPr>
            <a:spLocks noGrp="1"/>
          </p:cNvSpPr>
          <p:nvPr>
            <p:ph type="dt" sz="half" idx="10"/>
          </p:nvPr>
        </p:nvSpPr>
        <p:spPr/>
        <p:txBody>
          <a:bodyPr/>
          <a:lstStyle/>
          <a:p>
            <a:fld id="{174CF85F-0F99-4DF3-84E5-8C644CD0615F}" type="datetime1">
              <a:rPr lang="en-IN" smtClean="0"/>
              <a:pPr/>
              <a:t>16-05-2023</a:t>
            </a:fld>
            <a:endParaRPr lang="en-US" sz="1400" dirty="0"/>
          </a:p>
        </p:txBody>
      </p:sp>
      <p:sp>
        <p:nvSpPr>
          <p:cNvPr id="5" name="Footer Placeholder 4">
            <a:extLst>
              <a:ext uri="{FF2B5EF4-FFF2-40B4-BE49-F238E27FC236}">
                <a16:creationId xmlns:a16="http://schemas.microsoft.com/office/drawing/2014/main" id="{E5BF6772-3E0A-47D4-B8C8-CB7065D086B5}"/>
              </a:ext>
            </a:extLst>
          </p:cNvPr>
          <p:cNvSpPr>
            <a:spLocks noGrp="1"/>
          </p:cNvSpPr>
          <p:nvPr>
            <p:ph type="ftr" sz="quarter" idx="11"/>
          </p:nvPr>
        </p:nvSpPr>
        <p:spPr/>
        <p:txBody>
          <a:bodyPr/>
          <a:lstStyle/>
          <a:p>
            <a:r>
              <a:rPr lang="en-US" dirty="0"/>
              <a:t>Project Work - M.A.M. College of Engineering and Technology, Siruganur, Tiruchirappalli – 621 105.</a:t>
            </a:r>
            <a:endParaRPr lang="en-US" b="1" dirty="0"/>
          </a:p>
        </p:txBody>
      </p:sp>
      <p:sp>
        <p:nvSpPr>
          <p:cNvPr id="6" name="Slide Number Placeholder 5">
            <a:extLst>
              <a:ext uri="{FF2B5EF4-FFF2-40B4-BE49-F238E27FC236}">
                <a16:creationId xmlns:a16="http://schemas.microsoft.com/office/drawing/2014/main" id="{7C524199-4F7A-4A9D-A00B-A8997E27F396}"/>
              </a:ext>
            </a:extLst>
          </p:cNvPr>
          <p:cNvSpPr>
            <a:spLocks noGrp="1"/>
          </p:cNvSpPr>
          <p:nvPr>
            <p:ph type="sldNum" sz="quarter" idx="12"/>
          </p:nvPr>
        </p:nvSpPr>
        <p:spPr/>
        <p:txBody>
          <a:bodyPr/>
          <a:lstStyle/>
          <a:p>
            <a:fld id="{5A619095-575C-496E-95DC-197D27EB9777}" type="slidenum">
              <a:rPr lang="en-US" smtClean="0"/>
              <a:pPr/>
              <a:t>8</a:t>
            </a:fld>
            <a:endParaRPr lang="en-US" b="1" dirty="0"/>
          </a:p>
        </p:txBody>
      </p:sp>
      <p:graphicFrame>
        <p:nvGraphicFramePr>
          <p:cNvPr id="7" name="Table 3">
            <a:extLst>
              <a:ext uri="{FF2B5EF4-FFF2-40B4-BE49-F238E27FC236}">
                <a16:creationId xmlns:a16="http://schemas.microsoft.com/office/drawing/2014/main" id="{74A79606-0DEF-477C-A6D9-F4CED824FFD5}"/>
              </a:ext>
            </a:extLst>
          </p:cNvPr>
          <p:cNvGraphicFramePr>
            <a:graphicFrameLocks noGrp="1"/>
          </p:cNvGraphicFramePr>
          <p:nvPr>
            <p:extLst>
              <p:ext uri="{D42A27DB-BD31-4B8C-83A1-F6EECF244321}">
                <p14:modId xmlns:p14="http://schemas.microsoft.com/office/powerpoint/2010/main" val="2292762721"/>
              </p:ext>
            </p:extLst>
          </p:nvPr>
        </p:nvGraphicFramePr>
        <p:xfrm>
          <a:off x="1047749" y="533400"/>
          <a:ext cx="10340009" cy="2629797"/>
        </p:xfrm>
        <a:graphic>
          <a:graphicData uri="http://schemas.openxmlformats.org/drawingml/2006/table">
            <a:tbl>
              <a:tblPr firstRow="1" bandRow="1">
                <a:tableStyleId>{5C22544A-7EE6-4342-B048-85BDC9FD1C3A}</a:tableStyleId>
              </a:tblPr>
              <a:tblGrid>
                <a:gridCol w="3555226">
                  <a:extLst>
                    <a:ext uri="{9D8B030D-6E8A-4147-A177-3AD203B41FA5}">
                      <a16:colId xmlns:a16="http://schemas.microsoft.com/office/drawing/2014/main" val="537105326"/>
                    </a:ext>
                  </a:extLst>
                </a:gridCol>
                <a:gridCol w="3555226">
                  <a:extLst>
                    <a:ext uri="{9D8B030D-6E8A-4147-A177-3AD203B41FA5}">
                      <a16:colId xmlns:a16="http://schemas.microsoft.com/office/drawing/2014/main" val="652025318"/>
                    </a:ext>
                  </a:extLst>
                </a:gridCol>
                <a:gridCol w="3229557">
                  <a:extLst>
                    <a:ext uri="{9D8B030D-6E8A-4147-A177-3AD203B41FA5}">
                      <a16:colId xmlns:a16="http://schemas.microsoft.com/office/drawing/2014/main" val="1722119275"/>
                    </a:ext>
                  </a:extLst>
                </a:gridCol>
              </a:tblGrid>
              <a:tr h="375685">
                <a:tc>
                  <a:txBody>
                    <a:bodyPr/>
                    <a:lstStyle/>
                    <a:p>
                      <a:pPr algn="ctr"/>
                      <a:r>
                        <a:rPr lang="en-IN" dirty="0">
                          <a:latin typeface="Times New Roman" panose="02020603050405020304" pitchFamily="18" charset="0"/>
                          <a:cs typeface="Times New Roman" panose="02020603050405020304" pitchFamily="18" charset="0"/>
                        </a:rPr>
                        <a:t>Sl. No.</a:t>
                      </a:r>
                    </a:p>
                  </a:txBody>
                  <a:tcPr/>
                </a:tc>
                <a:tc gridSpan="2">
                  <a:txBody>
                    <a:bodyPr/>
                    <a:lstStyle/>
                    <a:p>
                      <a:pPr algn="ctr"/>
                      <a:r>
                        <a:rPr lang="en-IN" dirty="0">
                          <a:latin typeface="Times New Roman" panose="02020603050405020304" pitchFamily="18" charset="0"/>
                          <a:cs typeface="Times New Roman" panose="02020603050405020304" pitchFamily="18" charset="0"/>
                        </a:rPr>
                        <a:t>Details of the paper</a:t>
                      </a:r>
                    </a:p>
                  </a:txBody>
                  <a:tcPr/>
                </a:tc>
                <a:tc hMerge="1">
                  <a:txBody>
                    <a:bodyPr/>
                    <a:lstStyle/>
                    <a:p>
                      <a:endParaRPr lang="en-IN" dirty="0"/>
                    </a:p>
                  </a:txBody>
                  <a:tcPr/>
                </a:tc>
                <a:extLst>
                  <a:ext uri="{0D108BD9-81ED-4DB2-BD59-A6C34878D82A}">
                    <a16:rowId xmlns:a16="http://schemas.microsoft.com/office/drawing/2014/main" val="1735338747"/>
                  </a:ext>
                </a:extLst>
              </a:tr>
              <a:tr h="375685">
                <a:tc>
                  <a:txBody>
                    <a:bodyPr/>
                    <a:lstStyle/>
                    <a:p>
                      <a:pPr algn="ctr"/>
                      <a:r>
                        <a:rPr lang="en-GB"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GB" dirty="0">
                          <a:latin typeface="Times New Roman" panose="02020603050405020304" pitchFamily="18" charset="0"/>
                          <a:cs typeface="Times New Roman" panose="02020603050405020304" pitchFamily="18" charset="0"/>
                        </a:rPr>
                        <a:t>A Crowd Sensing Application To Estimate Road Conditions </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637523947"/>
                  </a:ext>
                </a:extLst>
              </a:tr>
              <a:tr h="375685">
                <a:tc>
                  <a:txBody>
                    <a:bodyPr/>
                    <a:lstStyle/>
                    <a:p>
                      <a:pPr algn="ctr"/>
                      <a:r>
                        <a:rPr lang="en-IN" dirty="0">
                          <a:latin typeface="Times New Roman" panose="02020603050405020304" pitchFamily="18" charset="0"/>
                          <a:cs typeface="Times New Roman" panose="02020603050405020304" pitchFamily="18" charset="0"/>
                        </a:rPr>
                        <a:t>Objective </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710173224"/>
                  </a:ext>
                </a:extLst>
              </a:tr>
              <a:tr h="1502742">
                <a:tc>
                  <a:txBody>
                    <a:bodyPr/>
                    <a:lstStyle/>
                    <a:p>
                      <a:pPr algn="just"/>
                      <a:r>
                        <a:rPr lang="en-GB" dirty="0">
                          <a:latin typeface="Times New Roman" panose="02020603050405020304" pitchFamily="18" charset="0"/>
                          <a:cs typeface="Times New Roman" panose="02020603050405020304" pitchFamily="18" charset="0"/>
                        </a:rPr>
                        <a:t>To map and measure the locations of potholes and speedbumps.</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Training Set and Pre-processing</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upervised learning approach</a:t>
                      </a:r>
                    </a:p>
                    <a:p>
                      <a:pPr marL="0"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In-app Detectors:</a:t>
                      </a:r>
                    </a:p>
                    <a:p>
                      <a:pPr marL="342900" indent="-342900" algn="just">
                        <a:buAutoNum type="arabicPeriod"/>
                      </a:pPr>
                      <a:r>
                        <a:rPr lang="en-IN" dirty="0">
                          <a:latin typeface="Times New Roman" panose="02020603050405020304" pitchFamily="18" charset="0"/>
                          <a:cs typeface="Times New Roman" panose="02020603050405020304" pitchFamily="18" charset="0"/>
                        </a:rPr>
                        <a:t>Classifiers for Speedbump Detector</a:t>
                      </a:r>
                    </a:p>
                    <a:p>
                      <a:pPr marL="342900" indent="-342900" algn="just">
                        <a:buAutoNum type="arabicPeriod"/>
                      </a:pPr>
                      <a:r>
                        <a:rPr lang="en-IN" dirty="0">
                          <a:latin typeface="Times New Roman" panose="02020603050405020304" pitchFamily="18" charset="0"/>
                          <a:cs typeface="Times New Roman" panose="02020603050405020304" pitchFamily="18" charset="0"/>
                        </a:rPr>
                        <a:t>Classifiers for Pothole Detector</a:t>
                      </a:r>
                    </a:p>
                  </a:txBody>
                  <a:tcPr/>
                </a:tc>
                <a:extLst>
                  <a:ext uri="{0D108BD9-81ED-4DB2-BD59-A6C34878D82A}">
                    <a16:rowId xmlns:a16="http://schemas.microsoft.com/office/drawing/2014/main" val="698065163"/>
                  </a:ext>
                </a:extLst>
              </a:tr>
            </a:tbl>
          </a:graphicData>
        </a:graphic>
      </p:graphicFrame>
      <p:graphicFrame>
        <p:nvGraphicFramePr>
          <p:cNvPr id="8" name="Table 3">
            <a:extLst>
              <a:ext uri="{FF2B5EF4-FFF2-40B4-BE49-F238E27FC236}">
                <a16:creationId xmlns:a16="http://schemas.microsoft.com/office/drawing/2014/main" id="{466D01F5-71AA-48BB-96C5-E56362D34766}"/>
              </a:ext>
            </a:extLst>
          </p:cNvPr>
          <p:cNvGraphicFramePr>
            <a:graphicFrameLocks noGrp="1"/>
          </p:cNvGraphicFramePr>
          <p:nvPr>
            <p:extLst>
              <p:ext uri="{D42A27DB-BD31-4B8C-83A1-F6EECF244321}">
                <p14:modId xmlns:p14="http://schemas.microsoft.com/office/powerpoint/2010/main" val="1582923786"/>
              </p:ext>
            </p:extLst>
          </p:nvPr>
        </p:nvGraphicFramePr>
        <p:xfrm>
          <a:off x="1024558" y="3263538"/>
          <a:ext cx="10363200" cy="2749113"/>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537105326"/>
                    </a:ext>
                  </a:extLst>
                </a:gridCol>
                <a:gridCol w="3454400">
                  <a:extLst>
                    <a:ext uri="{9D8B030D-6E8A-4147-A177-3AD203B41FA5}">
                      <a16:colId xmlns:a16="http://schemas.microsoft.com/office/drawing/2014/main" val="652025318"/>
                    </a:ext>
                  </a:extLst>
                </a:gridCol>
                <a:gridCol w="3454400">
                  <a:extLst>
                    <a:ext uri="{9D8B030D-6E8A-4147-A177-3AD203B41FA5}">
                      <a16:colId xmlns:a16="http://schemas.microsoft.com/office/drawing/2014/main" val="1722119275"/>
                    </a:ext>
                  </a:extLst>
                </a:gridCol>
              </a:tblGrid>
              <a:tr h="342210">
                <a:tc>
                  <a:txBody>
                    <a:bodyPr/>
                    <a:lstStyle/>
                    <a:p>
                      <a:pPr algn="ctr"/>
                      <a:r>
                        <a:rPr lang="en-IN" dirty="0">
                          <a:latin typeface="Times New Roman" panose="02020603050405020304" pitchFamily="18" charset="0"/>
                          <a:cs typeface="Times New Roman" panose="02020603050405020304" pitchFamily="18" charset="0"/>
                        </a:rPr>
                        <a:t>Sl. No.</a:t>
                      </a:r>
                    </a:p>
                  </a:txBody>
                  <a:tcPr/>
                </a:tc>
                <a:tc gridSpan="2">
                  <a:txBody>
                    <a:bodyPr/>
                    <a:lstStyle/>
                    <a:p>
                      <a:pPr algn="ctr"/>
                      <a:r>
                        <a:rPr lang="en-IN" dirty="0">
                          <a:latin typeface="Times New Roman" panose="02020603050405020304" pitchFamily="18" charset="0"/>
                          <a:cs typeface="Times New Roman" panose="02020603050405020304" pitchFamily="18" charset="0"/>
                        </a:rPr>
                        <a:t>Details of the paper</a:t>
                      </a:r>
                    </a:p>
                  </a:txBody>
                  <a:tcPr/>
                </a:tc>
                <a:tc hMerge="1">
                  <a:txBody>
                    <a:bodyPr/>
                    <a:lstStyle/>
                    <a:p>
                      <a:endParaRPr lang="en-IN" dirty="0"/>
                    </a:p>
                  </a:txBody>
                  <a:tcPr/>
                </a:tc>
                <a:extLst>
                  <a:ext uri="{0D108BD9-81ED-4DB2-BD59-A6C34878D82A}">
                    <a16:rowId xmlns:a16="http://schemas.microsoft.com/office/drawing/2014/main" val="1735338747"/>
                  </a:ext>
                </a:extLst>
              </a:tr>
              <a:tr h="560353">
                <a:tc>
                  <a:txBody>
                    <a:bodyPr/>
                    <a:lstStyle/>
                    <a:p>
                      <a:pPr algn="ctr"/>
                      <a:r>
                        <a:rPr lang="en-GB"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GB" dirty="0">
                          <a:latin typeface="Times New Roman" panose="02020603050405020304" pitchFamily="18" charset="0"/>
                          <a:cs typeface="Times New Roman" panose="02020603050405020304" pitchFamily="18" charset="0"/>
                        </a:rPr>
                        <a:t>Design and Application of Rural Road Lifecycle Management Information System </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637523947"/>
                  </a:ext>
                </a:extLst>
              </a:tr>
              <a:tr h="342210">
                <a:tc>
                  <a:txBody>
                    <a:bodyPr/>
                    <a:lstStyle/>
                    <a:p>
                      <a:pPr algn="ctr"/>
                      <a:r>
                        <a:rPr lang="en-IN" dirty="0">
                          <a:latin typeface="Times New Roman" panose="02020603050405020304" pitchFamily="18" charset="0"/>
                          <a:cs typeface="Times New Roman" panose="02020603050405020304" pitchFamily="18" charset="0"/>
                        </a:rPr>
                        <a:t>Objective </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710173224"/>
                  </a:ext>
                </a:extLst>
              </a:tr>
              <a:tr h="1377513">
                <a:tc>
                  <a:txBody>
                    <a:bodyPr/>
                    <a:lstStyle/>
                    <a:p>
                      <a:pPr algn="just"/>
                      <a:r>
                        <a:rPr lang="en-GB" dirty="0">
                          <a:latin typeface="Times New Roman" panose="02020603050405020304" pitchFamily="18" charset="0"/>
                          <a:cs typeface="Times New Roman" panose="02020603050405020304" pitchFamily="18" charset="0"/>
                        </a:rPr>
                        <a:t>To covers planning, bidding, progress management, funds management, project acceptance, road maintenance.</a:t>
                      </a:r>
                      <a:endParaRPr lang="en-IN"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GB" dirty="0">
                          <a:latin typeface="Times New Roman" panose="02020603050405020304" pitchFamily="18" charset="0"/>
                          <a:cs typeface="Times New Roman" panose="02020603050405020304" pitchFamily="18" charset="0"/>
                        </a:rPr>
                        <a:t>Remote Sensing Image Assisting Management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GB" dirty="0">
                          <a:latin typeface="Times New Roman" panose="02020603050405020304" pitchFamily="18" charset="0"/>
                          <a:cs typeface="Times New Roman" panose="02020603050405020304" pitchFamily="18" charset="0"/>
                        </a:rPr>
                        <a:t>Information system integrates all the business including planning, bidding, progress management, capital, acceptance, maintenance.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065163"/>
                  </a:ext>
                </a:extLst>
              </a:tr>
            </a:tbl>
          </a:graphicData>
        </a:graphic>
      </p:graphicFrame>
    </p:spTree>
    <p:extLst>
      <p:ext uri="{BB962C8B-B14F-4D97-AF65-F5344CB8AC3E}">
        <p14:creationId xmlns:p14="http://schemas.microsoft.com/office/powerpoint/2010/main" val="68198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34869589"/>
              </p:ext>
            </p:extLst>
          </p:nvPr>
        </p:nvGraphicFramePr>
        <p:xfrm>
          <a:off x="1981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194D1C-D4ED-45FE-9DA7-DE1D050F617B}"/>
              </a:ext>
            </a:extLst>
          </p:cNvPr>
          <p:cNvSpPr>
            <a:spLocks noGrp="1"/>
          </p:cNvSpPr>
          <p:nvPr>
            <p:ph idx="1"/>
          </p:nvPr>
        </p:nvSpPr>
        <p:spPr/>
        <p:txBody>
          <a:bodyPr/>
          <a:lstStyle/>
          <a:p>
            <a:pPr marL="0" indent="0" algn="ctr">
              <a:buNone/>
            </a:pPr>
            <a:r>
              <a:rPr lang="en-IN" dirty="0"/>
              <a:t> </a:t>
            </a:r>
          </a:p>
        </p:txBody>
      </p:sp>
      <p:sp>
        <p:nvSpPr>
          <p:cNvPr id="4" name="Date Placeholder 3">
            <a:extLst>
              <a:ext uri="{FF2B5EF4-FFF2-40B4-BE49-F238E27FC236}">
                <a16:creationId xmlns:a16="http://schemas.microsoft.com/office/drawing/2014/main" id="{9668509A-BE92-486C-A01F-A5A7988A3E04}"/>
              </a:ext>
            </a:extLst>
          </p:cNvPr>
          <p:cNvSpPr>
            <a:spLocks noGrp="1"/>
          </p:cNvSpPr>
          <p:nvPr>
            <p:ph type="dt" sz="half" idx="10"/>
          </p:nvPr>
        </p:nvSpPr>
        <p:spPr>
          <a:xfrm>
            <a:off x="609600" y="6356351"/>
            <a:ext cx="2844800" cy="365125"/>
          </a:xfrm>
        </p:spPr>
        <p:txBody>
          <a:bodyPr/>
          <a:lstStyle/>
          <a:p>
            <a:fld id="{5CBA2640-C050-4961-B798-990EE355BE65}" type="datetime1">
              <a:rPr lang="en-IN" smtClean="0"/>
              <a:t>16-05-2023</a:t>
            </a:fld>
            <a:endParaRPr lang="en-US" dirty="0"/>
          </a:p>
        </p:txBody>
      </p:sp>
      <p:sp>
        <p:nvSpPr>
          <p:cNvPr id="7" name="Footer Placeholder 6">
            <a:extLst>
              <a:ext uri="{FF2B5EF4-FFF2-40B4-BE49-F238E27FC236}">
                <a16:creationId xmlns:a16="http://schemas.microsoft.com/office/drawing/2014/main" id="{FF187390-317A-41C2-BEE8-555569AB017E}"/>
              </a:ext>
            </a:extLst>
          </p:cNvPr>
          <p:cNvSpPr>
            <a:spLocks noGrp="1"/>
          </p:cNvSpPr>
          <p:nvPr>
            <p:ph type="ftr" sz="quarter" idx="11"/>
          </p:nvPr>
        </p:nvSpPr>
        <p:spPr>
          <a:xfrm>
            <a:off x="1828800" y="6356351"/>
            <a:ext cx="9144000" cy="365125"/>
          </a:xfrm>
        </p:spPr>
        <p:txBody>
          <a:bodyPr/>
          <a:lstStyle/>
          <a:p>
            <a:r>
              <a:rPr lang="en-US" dirty="0"/>
              <a:t>Project Work - M.A.M. College of Engineering and Technology, Siruganur, Tiruchirappalli – 621 105.</a:t>
            </a:r>
          </a:p>
        </p:txBody>
      </p:sp>
      <p:sp>
        <p:nvSpPr>
          <p:cNvPr id="8" name="Slide Number Placeholder 7">
            <a:extLst>
              <a:ext uri="{FF2B5EF4-FFF2-40B4-BE49-F238E27FC236}">
                <a16:creationId xmlns:a16="http://schemas.microsoft.com/office/drawing/2014/main" id="{8570D568-6F0C-486F-A293-EFF91C2425D4}"/>
              </a:ext>
            </a:extLst>
          </p:cNvPr>
          <p:cNvSpPr>
            <a:spLocks noGrp="1"/>
          </p:cNvSpPr>
          <p:nvPr>
            <p:ph type="sldNum" sz="quarter" idx="12"/>
          </p:nvPr>
        </p:nvSpPr>
        <p:spPr>
          <a:xfrm>
            <a:off x="8737600" y="6356351"/>
            <a:ext cx="2616200" cy="365125"/>
          </a:xfrm>
        </p:spPr>
        <p:txBody>
          <a:bodyPr/>
          <a:lstStyle/>
          <a:p>
            <a:fld id="{5A619095-575C-496E-95DC-197D27EB9777}" type="slidenum">
              <a:rPr lang="en-US" smtClean="0"/>
              <a:pPr/>
              <a:t>9</a:t>
            </a:fld>
            <a:endParaRPr lang="en-US" dirty="0"/>
          </a:p>
        </p:txBody>
      </p:sp>
      <p:graphicFrame>
        <p:nvGraphicFramePr>
          <p:cNvPr id="9" name="Table 3">
            <a:extLst>
              <a:ext uri="{FF2B5EF4-FFF2-40B4-BE49-F238E27FC236}">
                <a16:creationId xmlns:a16="http://schemas.microsoft.com/office/drawing/2014/main" id="{588F5AEE-70F9-4535-A291-67B6A4702DB8}"/>
              </a:ext>
            </a:extLst>
          </p:cNvPr>
          <p:cNvGraphicFramePr>
            <a:graphicFrameLocks noGrp="1"/>
          </p:cNvGraphicFramePr>
          <p:nvPr>
            <p:extLst>
              <p:ext uri="{D42A27DB-BD31-4B8C-83A1-F6EECF244321}">
                <p14:modId xmlns:p14="http://schemas.microsoft.com/office/powerpoint/2010/main" val="2278864093"/>
              </p:ext>
            </p:extLst>
          </p:nvPr>
        </p:nvGraphicFramePr>
        <p:xfrm>
          <a:off x="990601" y="533400"/>
          <a:ext cx="10363199" cy="2753729"/>
        </p:xfrm>
        <a:graphic>
          <a:graphicData uri="http://schemas.openxmlformats.org/drawingml/2006/table">
            <a:tbl>
              <a:tblPr firstRow="1" bandRow="1">
                <a:tableStyleId>{5C22544A-7EE6-4342-B048-85BDC9FD1C3A}</a:tableStyleId>
              </a:tblPr>
              <a:tblGrid>
                <a:gridCol w="3587261">
                  <a:extLst>
                    <a:ext uri="{9D8B030D-6E8A-4147-A177-3AD203B41FA5}">
                      <a16:colId xmlns:a16="http://schemas.microsoft.com/office/drawing/2014/main" val="537105326"/>
                    </a:ext>
                  </a:extLst>
                </a:gridCol>
                <a:gridCol w="3587261">
                  <a:extLst>
                    <a:ext uri="{9D8B030D-6E8A-4147-A177-3AD203B41FA5}">
                      <a16:colId xmlns:a16="http://schemas.microsoft.com/office/drawing/2014/main" val="652025318"/>
                    </a:ext>
                  </a:extLst>
                </a:gridCol>
                <a:gridCol w="3188677">
                  <a:extLst>
                    <a:ext uri="{9D8B030D-6E8A-4147-A177-3AD203B41FA5}">
                      <a16:colId xmlns:a16="http://schemas.microsoft.com/office/drawing/2014/main" val="1722119275"/>
                    </a:ext>
                  </a:extLst>
                </a:gridCol>
              </a:tblGrid>
              <a:tr h="311109">
                <a:tc>
                  <a:txBody>
                    <a:bodyPr/>
                    <a:lstStyle/>
                    <a:p>
                      <a:pPr algn="ctr"/>
                      <a:r>
                        <a:rPr lang="en-IN" dirty="0">
                          <a:latin typeface="Times New Roman" panose="02020603050405020304" pitchFamily="18" charset="0"/>
                          <a:cs typeface="Times New Roman" panose="02020603050405020304" pitchFamily="18" charset="0"/>
                        </a:rPr>
                        <a:t>Sl. No.</a:t>
                      </a:r>
                    </a:p>
                  </a:txBody>
                  <a:tcPr/>
                </a:tc>
                <a:tc gridSpan="2">
                  <a:txBody>
                    <a:bodyPr/>
                    <a:lstStyle/>
                    <a:p>
                      <a:pPr algn="ctr"/>
                      <a:r>
                        <a:rPr lang="en-IN" dirty="0">
                          <a:latin typeface="Times New Roman" panose="02020603050405020304" pitchFamily="18" charset="0"/>
                          <a:cs typeface="Times New Roman" panose="02020603050405020304" pitchFamily="18" charset="0"/>
                        </a:rPr>
                        <a:t>Details of the paper</a:t>
                      </a:r>
                    </a:p>
                  </a:txBody>
                  <a:tcPr/>
                </a:tc>
                <a:tc hMerge="1">
                  <a:txBody>
                    <a:bodyPr/>
                    <a:lstStyle/>
                    <a:p>
                      <a:endParaRPr lang="en-IN" dirty="0"/>
                    </a:p>
                  </a:txBody>
                  <a:tcPr/>
                </a:tc>
                <a:extLst>
                  <a:ext uri="{0D108BD9-81ED-4DB2-BD59-A6C34878D82A}">
                    <a16:rowId xmlns:a16="http://schemas.microsoft.com/office/drawing/2014/main" val="1735338747"/>
                  </a:ext>
                </a:extLst>
              </a:tr>
              <a:tr h="544441">
                <a:tc>
                  <a:txBody>
                    <a:bodyPr/>
                    <a:lstStyle/>
                    <a:p>
                      <a:pPr algn="ctr"/>
                      <a:r>
                        <a:rPr lang="en-GB"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pt-BR" dirty="0">
                          <a:latin typeface="Times New Roman" panose="02020603050405020304" pitchFamily="18" charset="0"/>
                          <a:cs typeface="Times New Roman" panose="02020603050405020304" pitchFamily="18" charset="0"/>
                        </a:rPr>
                        <a:t>Eyes on roads-collecting and managing data about road infrastructure</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extLst>
                  <a:ext uri="{0D108BD9-81ED-4DB2-BD59-A6C34878D82A}">
                    <a16:rowId xmlns:a16="http://schemas.microsoft.com/office/drawing/2014/main" val="637523947"/>
                  </a:ext>
                </a:extLst>
              </a:tr>
              <a:tr h="311109">
                <a:tc>
                  <a:txBody>
                    <a:bodyPr/>
                    <a:lstStyle/>
                    <a:p>
                      <a:pPr algn="ctr"/>
                      <a:r>
                        <a:rPr lang="en-IN" dirty="0">
                          <a:latin typeface="Times New Roman" panose="02020603050405020304" pitchFamily="18" charset="0"/>
                          <a:cs typeface="Times New Roman" panose="02020603050405020304" pitchFamily="18" charset="0"/>
                        </a:rPr>
                        <a:t>Objective </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710173224"/>
                  </a:ext>
                </a:extLst>
              </a:tr>
              <a:tr h="1477768">
                <a:tc>
                  <a:txBody>
                    <a:bodyPr/>
                    <a:lstStyle/>
                    <a:p>
                      <a:pPr algn="just"/>
                      <a:r>
                        <a:rPr lang="en-GB" dirty="0">
                          <a:latin typeface="Times New Roman" panose="02020603050405020304" pitchFamily="18" charset="0"/>
                          <a:cs typeface="Times New Roman" panose="02020603050405020304" pitchFamily="18" charset="0"/>
                        </a:rPr>
                        <a:t>To get overview about the defects by collecting notifications about road from people-public. </a:t>
                      </a:r>
                      <a:endParaRPr lang="en-IN"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GB" dirty="0">
                          <a:latin typeface="Times New Roman" panose="02020603050405020304" pitchFamily="18" charset="0"/>
                          <a:cs typeface="Times New Roman" panose="02020603050405020304" pitchFamily="18" charset="0"/>
                        </a:rPr>
                        <a:t>Every reported defect is visualized by a red marker in this application</a:t>
                      </a:r>
                    </a:p>
                  </a:txBody>
                  <a:tcPr/>
                </a:tc>
                <a:tc>
                  <a:txBody>
                    <a:bodyPr/>
                    <a:lstStyle/>
                    <a:p>
                      <a:pPr algn="just"/>
                      <a:r>
                        <a:rPr lang="en-GB" dirty="0">
                          <a:latin typeface="Times New Roman" panose="02020603050405020304" pitchFamily="18" charset="0"/>
                          <a:cs typeface="Times New Roman" panose="02020603050405020304" pitchFamily="18" charset="0"/>
                        </a:rPr>
                        <a:t>It aims on reporting, collecting and displaying data about roads' and their accessories defects.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065163"/>
                  </a:ext>
                </a:extLst>
              </a:tr>
            </a:tbl>
          </a:graphicData>
        </a:graphic>
      </p:graphicFrame>
      <p:graphicFrame>
        <p:nvGraphicFramePr>
          <p:cNvPr id="10" name="Table 3">
            <a:extLst>
              <a:ext uri="{FF2B5EF4-FFF2-40B4-BE49-F238E27FC236}">
                <a16:creationId xmlns:a16="http://schemas.microsoft.com/office/drawing/2014/main" id="{F9FF2206-9367-4084-8854-14B7B241F75B}"/>
              </a:ext>
            </a:extLst>
          </p:cNvPr>
          <p:cNvGraphicFramePr>
            <a:graphicFrameLocks noGrp="1"/>
          </p:cNvGraphicFramePr>
          <p:nvPr>
            <p:extLst>
              <p:ext uri="{D42A27DB-BD31-4B8C-83A1-F6EECF244321}">
                <p14:modId xmlns:p14="http://schemas.microsoft.com/office/powerpoint/2010/main" val="417690388"/>
              </p:ext>
            </p:extLst>
          </p:nvPr>
        </p:nvGraphicFramePr>
        <p:xfrm>
          <a:off x="990600" y="3469692"/>
          <a:ext cx="10363198" cy="2541979"/>
        </p:xfrm>
        <a:graphic>
          <a:graphicData uri="http://schemas.openxmlformats.org/drawingml/2006/table">
            <a:tbl>
              <a:tblPr firstRow="1" bandRow="1">
                <a:tableStyleId>{5C22544A-7EE6-4342-B048-85BDC9FD1C3A}</a:tableStyleId>
              </a:tblPr>
              <a:tblGrid>
                <a:gridCol w="3510868">
                  <a:extLst>
                    <a:ext uri="{9D8B030D-6E8A-4147-A177-3AD203B41FA5}">
                      <a16:colId xmlns:a16="http://schemas.microsoft.com/office/drawing/2014/main" val="537105326"/>
                    </a:ext>
                  </a:extLst>
                </a:gridCol>
                <a:gridCol w="3191698">
                  <a:extLst>
                    <a:ext uri="{9D8B030D-6E8A-4147-A177-3AD203B41FA5}">
                      <a16:colId xmlns:a16="http://schemas.microsoft.com/office/drawing/2014/main" val="652025318"/>
                    </a:ext>
                  </a:extLst>
                </a:gridCol>
                <a:gridCol w="3660632">
                  <a:extLst>
                    <a:ext uri="{9D8B030D-6E8A-4147-A177-3AD203B41FA5}">
                      <a16:colId xmlns:a16="http://schemas.microsoft.com/office/drawing/2014/main" val="1722119275"/>
                    </a:ext>
                  </a:extLst>
                </a:gridCol>
              </a:tblGrid>
              <a:tr h="352027">
                <a:tc>
                  <a:txBody>
                    <a:bodyPr/>
                    <a:lstStyle/>
                    <a:p>
                      <a:pPr algn="ctr"/>
                      <a:r>
                        <a:rPr lang="en-IN" dirty="0">
                          <a:latin typeface="Times New Roman" panose="02020603050405020304" pitchFamily="18" charset="0"/>
                          <a:cs typeface="Times New Roman" panose="02020603050405020304" pitchFamily="18" charset="0"/>
                        </a:rPr>
                        <a:t>Sl. No.</a:t>
                      </a:r>
                    </a:p>
                  </a:txBody>
                  <a:tcPr/>
                </a:tc>
                <a:tc gridSpan="2">
                  <a:txBody>
                    <a:bodyPr/>
                    <a:lstStyle/>
                    <a:p>
                      <a:pPr algn="ctr"/>
                      <a:r>
                        <a:rPr lang="en-IN" dirty="0">
                          <a:latin typeface="Times New Roman" panose="02020603050405020304" pitchFamily="18" charset="0"/>
                          <a:cs typeface="Times New Roman" panose="02020603050405020304" pitchFamily="18" charset="0"/>
                        </a:rPr>
                        <a:t>Details of the paper</a:t>
                      </a:r>
                    </a:p>
                  </a:txBody>
                  <a:tcPr/>
                </a:tc>
                <a:tc hMerge="1">
                  <a:txBody>
                    <a:bodyPr/>
                    <a:lstStyle/>
                    <a:p>
                      <a:endParaRPr lang="en-IN" dirty="0"/>
                    </a:p>
                  </a:txBody>
                  <a:tcPr/>
                </a:tc>
                <a:extLst>
                  <a:ext uri="{0D108BD9-81ED-4DB2-BD59-A6C34878D82A}">
                    <a16:rowId xmlns:a16="http://schemas.microsoft.com/office/drawing/2014/main" val="1735338747"/>
                  </a:ext>
                </a:extLst>
              </a:tr>
              <a:tr h="320837">
                <a:tc>
                  <a:txBody>
                    <a:bodyPr/>
                    <a:lstStyle/>
                    <a:p>
                      <a:pPr algn="ctr"/>
                      <a:r>
                        <a:rPr lang="en-GB"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IN" dirty="0">
                          <a:latin typeface="Times New Roman" panose="02020603050405020304" pitchFamily="18" charset="0"/>
                          <a:cs typeface="Times New Roman" panose="02020603050405020304" pitchFamily="18" charset="0"/>
                        </a:rPr>
                        <a:t>Road Maintenance Management System</a:t>
                      </a:r>
                    </a:p>
                  </a:txBody>
                  <a:tcPr/>
                </a:tc>
                <a:tc hMerge="1">
                  <a:txBody>
                    <a:bodyPr/>
                    <a:lstStyle/>
                    <a:p>
                      <a:endParaRPr lang="en-IN"/>
                    </a:p>
                  </a:txBody>
                  <a:tcPr/>
                </a:tc>
                <a:extLst>
                  <a:ext uri="{0D108BD9-81ED-4DB2-BD59-A6C34878D82A}">
                    <a16:rowId xmlns:a16="http://schemas.microsoft.com/office/drawing/2014/main" val="637523947"/>
                  </a:ext>
                </a:extLst>
              </a:tr>
              <a:tr h="320837">
                <a:tc>
                  <a:txBody>
                    <a:bodyPr/>
                    <a:lstStyle/>
                    <a:p>
                      <a:pPr algn="ctr"/>
                      <a:r>
                        <a:rPr lang="en-IN" dirty="0">
                          <a:latin typeface="Times New Roman" panose="02020603050405020304" pitchFamily="18" charset="0"/>
                          <a:cs typeface="Times New Roman" panose="02020603050405020304" pitchFamily="18" charset="0"/>
                        </a:rPr>
                        <a:t>Objective </a:t>
                      </a: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txBody>
                  <a:tcPr/>
                </a:tc>
                <a:tc>
                  <a:txBody>
                    <a:bodyPr/>
                    <a:lstStyle/>
                    <a:p>
                      <a:pPr algn="ctr"/>
                      <a:r>
                        <a:rPr lang="en-IN"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710173224"/>
                  </a:ext>
                </a:extLst>
              </a:tr>
              <a:tr h="1444699">
                <a:tc>
                  <a:txBody>
                    <a:bodyPr/>
                    <a:lstStyle/>
                    <a:p>
                      <a:pPr algn="just"/>
                      <a:r>
                        <a:rPr lang="en-GB" dirty="0">
                          <a:latin typeface="Times New Roman" panose="02020603050405020304" pitchFamily="18" charset="0"/>
                          <a:cs typeface="Times New Roman" panose="02020603050405020304" pitchFamily="18" charset="0"/>
                        </a:rPr>
                        <a:t>Road management system predicts the future deterioration of roads.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GB" dirty="0">
                          <a:latin typeface="Times New Roman" panose="02020603050405020304" pitchFamily="18" charset="0"/>
                          <a:cs typeface="Times New Roman" panose="02020603050405020304" pitchFamily="18" charset="0"/>
                        </a:rPr>
                        <a:t>Detection of distresses in flexible pavement by physical inspection.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GB" dirty="0">
                          <a:latin typeface="Times New Roman" panose="02020603050405020304" pitchFamily="18" charset="0"/>
                          <a:cs typeface="Times New Roman" panose="02020603050405020304" pitchFamily="18" charset="0"/>
                        </a:rPr>
                        <a:t>Future Deterioration for the road pavement network is predicted and preventive maintenance plan is prepared.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065163"/>
                  </a:ext>
                </a:extLst>
              </a:tr>
            </a:tbl>
          </a:graphicData>
        </a:graphic>
      </p:graphicFrame>
    </p:spTree>
    <p:extLst>
      <p:ext uri="{BB962C8B-B14F-4D97-AF65-F5344CB8AC3E}">
        <p14:creationId xmlns:p14="http://schemas.microsoft.com/office/powerpoint/2010/main" val="355119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4123</TotalTime>
  <Words>2373</Words>
  <Application>Microsoft Office PowerPoint</Application>
  <PresentationFormat>Widescreen</PresentationFormat>
  <Paragraphs>308</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Rounded MT Bold</vt:lpstr>
      <vt:lpstr>Calibri</vt:lpstr>
      <vt:lpstr>Monotype Corsiva</vt:lpstr>
      <vt:lpstr>Tahoma</vt:lpstr>
      <vt:lpstr>Times New Roman</vt:lpstr>
      <vt:lpstr>Wingdings</vt:lpstr>
      <vt:lpstr>Office Theme</vt:lpstr>
      <vt:lpstr>IT8811 Project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Features Enhancement</vt:lpstr>
      <vt:lpstr>PowerPoint Presentation</vt:lpstr>
      <vt:lpstr>PowerPoint Presentation</vt:lpstr>
      <vt:lpstr>PowerPoint Presentation</vt:lpstr>
    </vt:vector>
  </TitlesOfParts>
  <Company>kct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PPT</dc:title>
  <dc:creator>itss</dc:creator>
  <cp:lastModifiedBy>Ganesh Kumar</cp:lastModifiedBy>
  <cp:revision>441</cp:revision>
  <dcterms:created xsi:type="dcterms:W3CDTF">2014-02-20T10:41:07Z</dcterms:created>
  <dcterms:modified xsi:type="dcterms:W3CDTF">2023-05-16T16:37:20Z</dcterms:modified>
</cp:coreProperties>
</file>