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67" r:id="rId2"/>
    <p:sldId id="279" r:id="rId3"/>
    <p:sldId id="271" r:id="rId4"/>
    <p:sldId id="272" r:id="rId5"/>
    <p:sldId id="316" r:id="rId6"/>
    <p:sldId id="274" r:id="rId7"/>
    <p:sldId id="278" r:id="rId8"/>
    <p:sldId id="317" r:id="rId9"/>
    <p:sldId id="281" r:id="rId10"/>
    <p:sldId id="282" r:id="rId11"/>
    <p:sldId id="318" r:id="rId12"/>
    <p:sldId id="283" r:id="rId13"/>
    <p:sldId id="284" r:id="rId14"/>
    <p:sldId id="285" r:id="rId15"/>
    <p:sldId id="319" r:id="rId16"/>
    <p:sldId id="291" r:id="rId17"/>
    <p:sldId id="292" r:id="rId18"/>
    <p:sldId id="320" r:id="rId19"/>
    <p:sldId id="293" r:id="rId20"/>
    <p:sldId id="295" r:id="rId21"/>
    <p:sldId id="321" r:id="rId22"/>
    <p:sldId id="296" r:id="rId23"/>
    <p:sldId id="298" r:id="rId24"/>
    <p:sldId id="322" r:id="rId25"/>
    <p:sldId id="299" r:id="rId26"/>
    <p:sldId id="315" r:id="rId27"/>
    <p:sldId id="280" r:id="rId28"/>
  </p:sldIdLst>
  <p:sldSz cx="9144000" cy="6858000" type="screen4x3"/>
  <p:notesSz cx="6797675" cy="9926638"/>
  <p:defaultTextStyle>
    <a:defPPr>
      <a:defRPr lang="en-US"/>
    </a:defPPr>
    <a:lvl1pPr algn="l" rtl="0" fontAlgn="base">
      <a:lnSpc>
        <a:spcPct val="110000"/>
      </a:lnSpc>
      <a:spcBef>
        <a:spcPct val="20000"/>
      </a:spcBef>
      <a:spcAft>
        <a:spcPct val="0"/>
      </a:spcAft>
      <a:buClr>
        <a:srgbClr val="3367CD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110000"/>
      </a:lnSpc>
      <a:spcBef>
        <a:spcPct val="20000"/>
      </a:spcBef>
      <a:spcAft>
        <a:spcPct val="0"/>
      </a:spcAft>
      <a:buClr>
        <a:srgbClr val="3367CD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110000"/>
      </a:lnSpc>
      <a:spcBef>
        <a:spcPct val="20000"/>
      </a:spcBef>
      <a:spcAft>
        <a:spcPct val="0"/>
      </a:spcAft>
      <a:buClr>
        <a:srgbClr val="3367CD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110000"/>
      </a:lnSpc>
      <a:spcBef>
        <a:spcPct val="20000"/>
      </a:spcBef>
      <a:spcAft>
        <a:spcPct val="0"/>
      </a:spcAft>
      <a:buClr>
        <a:srgbClr val="3367CD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110000"/>
      </a:lnSpc>
      <a:spcBef>
        <a:spcPct val="20000"/>
      </a:spcBef>
      <a:spcAft>
        <a:spcPct val="0"/>
      </a:spcAft>
      <a:buClr>
        <a:srgbClr val="3367CD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467CD"/>
    <a:srgbClr val="0067C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9" autoAdjust="0"/>
    <p:restoredTop sz="94331" autoAdjust="0"/>
  </p:normalViewPr>
  <p:slideViewPr>
    <p:cSldViewPr>
      <p:cViewPr varScale="1">
        <p:scale>
          <a:sx n="80" d="100"/>
          <a:sy n="80" d="100"/>
        </p:scale>
        <p:origin x="157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222" y="-10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167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031" y="0"/>
            <a:ext cx="2945167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E1A06-CBED-4E0E-BABF-BB5845D90B53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664"/>
            <a:ext cx="2945167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031" y="9428664"/>
            <a:ext cx="2945167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14A9E-B455-4C50-912E-79A98E8A50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83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167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031" y="0"/>
            <a:ext cx="2945167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664"/>
            <a:ext cx="2945167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31" y="9428664"/>
            <a:ext cx="2945167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15" tIns="48257" rIns="96515" bIns="48257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defRPr sz="1300"/>
            </a:lvl1pPr>
          </a:lstStyle>
          <a:p>
            <a:pPr>
              <a:defRPr/>
            </a:pPr>
            <a:fld id="{1F92D7EA-2434-4756-8E3A-6200E4632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63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Tips: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Title</a:t>
            </a:r>
            <a:r>
              <a:rPr lang="en-US" baseline="0" dirty="0"/>
              <a:t> on this slide should be kept short.</a:t>
            </a:r>
            <a:endParaRPr lang="en-US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dirty="0"/>
              <a:t>Transparency bar is separate piece behind text.</a:t>
            </a:r>
            <a:r>
              <a:rPr lang="en-US" baseline="0" dirty="0"/>
              <a:t> Please copy and paste the one in this slide to re-create.</a:t>
            </a:r>
          </a:p>
          <a:p>
            <a:pPr marL="171450" marR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="1" dirty="0"/>
              <a:t>Headlines should be set with an initial cap (sentence case)</a:t>
            </a:r>
            <a:r>
              <a:rPr lang="en-US" dirty="0"/>
              <a:t> and the rest in lower case. Only product names or acronyms in the headline should begin with a capital letter.</a:t>
            </a:r>
          </a:p>
          <a:p>
            <a:pPr marL="171450" indent="-1714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92D7EA-2434-4756-8E3A-6200E463230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40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92D7EA-2434-4756-8E3A-6200E463230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50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92D7EA-2434-4756-8E3A-6200E463230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48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92D7EA-2434-4756-8E3A-6200E463230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3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657600" y="6538913"/>
            <a:ext cx="1622560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Char char="©"/>
              <a:defRPr/>
            </a:pPr>
            <a:r>
              <a:rPr lang="en-US" sz="700" dirty="0"/>
              <a:t> 2015 Eaton. All Rights Reserved.</a:t>
            </a:r>
            <a:r>
              <a:rPr lang="en-US" sz="7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81000" y="0"/>
            <a:ext cx="8763000" cy="5715000"/>
          </a:xfrm>
          <a:prstGeom prst="rect">
            <a:avLst/>
          </a:prstGeom>
          <a:noFill/>
          <a:ln w="317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6" name="Picture 13" descr="Eaton - white 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970588"/>
            <a:ext cx="19050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206500" y="152400"/>
            <a:ext cx="7924800" cy="990600"/>
          </a:xfrm>
        </p:spPr>
        <p:txBody>
          <a:bodyPr anchor="ctr"/>
          <a:lstStyle>
            <a:lvl1pPr>
              <a:defRPr sz="2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8596065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10070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657600" y="6538913"/>
            <a:ext cx="1622560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Char char="©"/>
              <a:defRPr/>
            </a:pPr>
            <a:r>
              <a:rPr lang="en-US" sz="700" dirty="0"/>
              <a:t> 2015 Eaton. All Rights Reserved.</a:t>
            </a:r>
            <a:r>
              <a:rPr lang="en-US" sz="7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81000" y="0"/>
            <a:ext cx="8763000" cy="3200400"/>
          </a:xfrm>
          <a:prstGeom prst="rect">
            <a:avLst/>
          </a:prstGeom>
          <a:noFill/>
          <a:ln w="3175" algn="ctr">
            <a:solidFill>
              <a:srgbClr val="B2B2B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6" name="Picture 13" descr="Eaton - white backgroun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970588"/>
            <a:ext cx="19050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38200" y="3200400"/>
            <a:ext cx="7924800" cy="1143000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783138"/>
            <a:ext cx="6024563" cy="1027112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067C6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6464347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pactfu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657600" y="6538913"/>
            <a:ext cx="1622560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Char char="©"/>
              <a:defRPr/>
            </a:pPr>
            <a:r>
              <a:rPr lang="en-US" sz="700" dirty="0"/>
              <a:t> 2015 Eaton. All Rights Reserved.</a:t>
            </a:r>
            <a:r>
              <a:rPr lang="en-US" sz="7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381000" y="0"/>
            <a:ext cx="8763000" cy="5715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13" descr="Eaton - white background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089"/>
          <a:stretch/>
        </p:blipFill>
        <p:spPr bwMode="auto">
          <a:xfrm>
            <a:off x="762000" y="6324600"/>
            <a:ext cx="123242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5"/>
          <p:cNvSpPr>
            <a:spLocks noChangeArrowheads="1"/>
          </p:cNvSpPr>
          <p:nvPr userDrawn="1"/>
        </p:nvSpPr>
        <p:spPr bwMode="auto">
          <a:xfrm>
            <a:off x="6705600" y="65532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</a:pPr>
            <a:fld id="{43DBA627-09D6-4F6C-921A-2B5A1E4AADE1}" type="slidenum">
              <a:rPr lang="en-US" sz="900">
                <a:solidFill>
                  <a:srgbClr val="0C86F4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</a:pPr>
              <a:t>‹#›</a:t>
            </a:fld>
            <a:endParaRPr lang="en-US" sz="900" dirty="0">
              <a:solidFill>
                <a:srgbClr val="0C86F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643397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873812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9788" y="1552575"/>
            <a:ext cx="3884612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552575"/>
            <a:ext cx="38862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446660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9897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1552575"/>
            <a:ext cx="4189412" cy="4695825"/>
          </a:xfrm>
        </p:spPr>
        <p:txBody>
          <a:bodyPr/>
          <a:lstStyle>
            <a:lvl1pPr marL="457200" indent="-457200">
              <a:buFont typeface="Arial" pitchFamily="34" charset="0"/>
              <a:buChar char="•"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5105400" y="1552575"/>
            <a:ext cx="3657600" cy="2362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5105400" y="3962400"/>
            <a:ext cx="3657600" cy="228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9065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838200" y="2286000"/>
            <a:ext cx="7924800" cy="3581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38200" y="1447800"/>
            <a:ext cx="7924800" cy="609600"/>
          </a:xfrm>
        </p:spPr>
        <p:txBody>
          <a:bodyPr/>
          <a:lstStyle>
            <a:lvl1pPr marL="0" indent="0">
              <a:buNone/>
              <a:defRPr sz="2400" b="1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0629537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064505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9788" y="1552575"/>
            <a:ext cx="7923212" cy="469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auto">
          <a:xfrm>
            <a:off x="0" y="1133475"/>
            <a:ext cx="9144000" cy="0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0"/>
            <a:ext cx="792480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title</a:t>
            </a:r>
          </a:p>
        </p:txBody>
      </p:sp>
      <p:sp>
        <p:nvSpPr>
          <p:cNvPr id="1029" name="Rectangle 35"/>
          <p:cNvSpPr>
            <a:spLocks noChangeArrowheads="1"/>
          </p:cNvSpPr>
          <p:nvPr/>
        </p:nvSpPr>
        <p:spPr bwMode="auto">
          <a:xfrm>
            <a:off x="6705600" y="655320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lnSpc>
                <a:spcPct val="100000"/>
              </a:lnSpc>
              <a:spcBef>
                <a:spcPct val="0"/>
              </a:spcBef>
              <a:buClrTx/>
            </a:pPr>
            <a:fld id="{43DBA627-09D6-4F6C-921A-2B5A1E4AADE1}" type="slidenum">
              <a:rPr lang="en-US" sz="900">
                <a:solidFill>
                  <a:srgbClr val="0C86F4"/>
                </a:solidFill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</a:pPr>
              <a:t>‹#›</a:t>
            </a:fld>
            <a:endParaRPr lang="en-US" sz="900" dirty="0">
              <a:solidFill>
                <a:srgbClr val="0C86F4"/>
              </a:solidFill>
            </a:endParaRPr>
          </a:p>
        </p:txBody>
      </p:sp>
      <p:sp>
        <p:nvSpPr>
          <p:cNvPr id="1030" name="Text Box 36"/>
          <p:cNvSpPr txBox="1">
            <a:spLocks noChangeArrowheads="1"/>
          </p:cNvSpPr>
          <p:nvPr userDrawn="1"/>
        </p:nvSpPr>
        <p:spPr bwMode="auto">
          <a:xfrm>
            <a:off x="3657600" y="6538913"/>
            <a:ext cx="1622560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Char char="©"/>
              <a:defRPr/>
            </a:pPr>
            <a:r>
              <a:rPr lang="en-US" sz="700" dirty="0"/>
              <a:t> 2015 Eaton. All Rights Reserved.</a:t>
            </a:r>
            <a:r>
              <a:rPr lang="en-US" sz="7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31" name="Picture 39" descr="Eaton - white background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6"/>
          <a:stretch>
            <a:fillRect/>
          </a:stretch>
        </p:blipFill>
        <p:spPr bwMode="auto">
          <a:xfrm>
            <a:off x="762000" y="6305550"/>
            <a:ext cx="12192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5" r:id="rId2"/>
    <p:sldLayoutId id="2147483706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0067C6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0067C6"/>
        </a:buClr>
        <a:buChar char="•"/>
        <a:defRPr sz="28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0067C6"/>
        </a:buClr>
        <a:buChar char="•"/>
        <a:defRPr sz="2400">
          <a:solidFill>
            <a:srgbClr val="292929"/>
          </a:solidFill>
          <a:latin typeface="+mn-lt"/>
        </a:defRPr>
      </a:lvl2pPr>
      <a:lvl3pPr marL="1143000" indent="-228600" algn="l" rtl="0" eaLnBrk="0" fontAlgn="base" hangingPunct="0">
        <a:lnSpc>
          <a:spcPct val="110000"/>
        </a:lnSpc>
        <a:spcBef>
          <a:spcPts val="1200"/>
        </a:spcBef>
        <a:spcAft>
          <a:spcPct val="0"/>
        </a:spcAft>
        <a:buClr>
          <a:srgbClr val="0067C6"/>
        </a:buClr>
        <a:buChar char="•"/>
        <a:defRPr sz="2000">
          <a:solidFill>
            <a:srgbClr val="292929"/>
          </a:solidFill>
          <a:latin typeface="+mn-lt"/>
        </a:defRPr>
      </a:lvl3pPr>
      <a:lvl4pPr marL="1600200" indent="-228600" algn="l" rtl="0" eaLnBrk="0" fontAlgn="base" hangingPunct="0">
        <a:spcBef>
          <a:spcPts val="1200"/>
        </a:spcBef>
        <a:spcAft>
          <a:spcPct val="0"/>
        </a:spcAft>
        <a:buClr>
          <a:srgbClr val="0067C6"/>
        </a:buClr>
        <a:buChar char="•"/>
        <a:defRPr sz="2000">
          <a:solidFill>
            <a:srgbClr val="29292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SzPct val="65000"/>
        <a:buFont typeface="Monotype Sorts" pitchFamily="2" charset="2"/>
        <a:buChar char="l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SzPct val="65000"/>
        <a:buFont typeface="Monotype Sorts" pitchFamily="2" charset="2"/>
        <a:buChar char="l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SzPct val="65000"/>
        <a:buFont typeface="Monotype Sorts" pitchFamily="2" charset="2"/>
        <a:buChar char="l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SzPct val="65000"/>
        <a:buFont typeface="Monotype Sorts" pitchFamily="2" charset="2"/>
        <a:buChar char="l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SzPct val="65000"/>
        <a:buFont typeface="Monotype Sorts" pitchFamily="2" charset="2"/>
        <a:buChar char="l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manufacturingerp.techtarget.com/definition/bill-of-materials-B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5"/>
          <a:stretch/>
        </p:blipFill>
        <p:spPr>
          <a:xfrm>
            <a:off x="381000" y="0"/>
            <a:ext cx="8763000" cy="5740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990600" y="0"/>
            <a:ext cx="8153400" cy="1143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2"/>
                </a:solidFill>
              </a:rPr>
              <a:t>Procure to Pay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81000" y="4829175"/>
            <a:ext cx="8750134" cy="85725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595437" y="4876800"/>
            <a:ext cx="6024563" cy="762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0067C6"/>
              </a:buClr>
              <a:buChar char="•"/>
              <a:defRPr sz="280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0067C6"/>
              </a:buClr>
              <a:buChar char="•"/>
              <a:defRPr sz="2400">
                <a:solidFill>
                  <a:srgbClr val="292929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Clr>
                <a:srgbClr val="0067C6"/>
              </a:buClr>
              <a:buChar char="•"/>
              <a:defRPr sz="2000">
                <a:solidFill>
                  <a:srgbClr val="292929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0067C6"/>
              </a:buClr>
              <a:buChar char="•"/>
              <a:defRPr sz="2000">
                <a:solidFill>
                  <a:srgbClr val="29292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Shridhar Shetty</a:t>
            </a: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703930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1"/>
            <a:ext cx="80010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RFQ (Request for Quote) :</a:t>
            </a:r>
          </a:p>
          <a:p>
            <a:pPr marL="0" indent="0">
              <a:buNone/>
            </a:pPr>
            <a:r>
              <a:rPr lang="en-US" sz="2000" dirty="0"/>
              <a:t>Requesting potential vendors to submit a quotation for a specific material or services. Quotations contains price, MOQ, Terms &amp; conditions etc..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Buyer need to analyze the each quotes by comparing them and select the vendor’s for procure the materials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Selection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0"/>
            <a:ext cx="8262604" cy="1329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654059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 </a:t>
            </a:r>
            <a:r>
              <a:rPr lang="en-US" dirty="0">
                <a:solidFill>
                  <a:srgbClr val="0070C0"/>
                </a:solidFill>
              </a:rPr>
              <a:t>Cycle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0"/>
            <a:ext cx="7232559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4724400"/>
            <a:ext cx="14382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Buy Process (PR to PO)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1"/>
            <a:ext cx="8001000" cy="4953000"/>
          </a:xfrm>
        </p:spPr>
        <p:txBody>
          <a:bodyPr>
            <a:normAutofit/>
          </a:bodyPr>
          <a:lstStyle/>
          <a:p>
            <a:pPr marL="58738" indent="-58738">
              <a:buNone/>
            </a:pPr>
            <a:r>
              <a:rPr lang="en-US" sz="2000" dirty="0"/>
              <a:t>Once vendor finalized for the material, Buyer will release the purchase order to supplier by converting the purchase requisition (PR) to Purchase order (PO)</a:t>
            </a:r>
          </a:p>
          <a:p>
            <a:pPr marL="58738" indent="-58738">
              <a:buNone/>
            </a:pPr>
            <a:r>
              <a:rPr lang="en-US" sz="2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Purchase Requisition(PR):</a:t>
            </a:r>
          </a:p>
          <a:p>
            <a:pPr marL="58738" indent="-58738">
              <a:buFont typeface="Wingdings" pitchFamily="2" charset="2"/>
              <a:buChar char="Ø"/>
            </a:pPr>
            <a:r>
              <a:rPr lang="en-US" sz="2000" dirty="0"/>
              <a:t>It is Internal request for purchasing</a:t>
            </a:r>
          </a:p>
          <a:p>
            <a:pPr marL="58738" indent="-58738">
              <a:buFont typeface="Wingdings" pitchFamily="2" charset="2"/>
              <a:buChar char="Ø"/>
            </a:pPr>
            <a:r>
              <a:rPr lang="en-US" sz="2000" dirty="0"/>
              <a:t>This is the document that defines the need for goods and/or services. </a:t>
            </a:r>
          </a:p>
          <a:p>
            <a:pPr marL="58738" indent="-58738">
              <a:buFont typeface="Wingdings" pitchFamily="2" charset="2"/>
              <a:buChar char="Ø"/>
            </a:pPr>
            <a:r>
              <a:rPr lang="en-US" sz="2000" dirty="0"/>
              <a:t>It does not constitute a contractual relationship with any external party.</a:t>
            </a:r>
          </a:p>
          <a:p>
            <a:pPr marL="58738" indent="-58738">
              <a:buFont typeface="Wingdings" pitchFamily="2" charset="2"/>
              <a:buChar char="Ø"/>
            </a:pPr>
            <a:r>
              <a:rPr lang="en-US" sz="2000" dirty="0"/>
              <a:t>PR can be created automatically by Material Requirement Planning or Manually</a:t>
            </a:r>
          </a:p>
        </p:txBody>
      </p:sp>
    </p:spTree>
    <p:extLst>
      <p:ext uri="{BB962C8B-B14F-4D97-AF65-F5344CB8AC3E}">
        <p14:creationId xmlns:p14="http://schemas.microsoft.com/office/powerpoint/2010/main" val="1554654059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1"/>
            <a:ext cx="8001000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Purchase Order (PO) :</a:t>
            </a:r>
          </a:p>
          <a:p>
            <a:pPr marL="0" indent="0">
              <a:buNone/>
            </a:pPr>
            <a:r>
              <a:rPr lang="en-US" sz="2000" dirty="0"/>
              <a:t>Purchase order is a formal request to vendor to supply the certain materials or services under the certain conditions</a:t>
            </a:r>
          </a:p>
          <a:p>
            <a:pPr marL="0" indent="0">
              <a:buNone/>
            </a:pPr>
            <a:r>
              <a:rPr lang="en-US" sz="2000" dirty="0"/>
              <a:t>The document authorizes a supplier to deliver to the buyer as requested.</a:t>
            </a:r>
          </a:p>
          <a:p>
            <a:pPr>
              <a:buNone/>
            </a:pPr>
            <a:r>
              <a:rPr lang="en-US" sz="2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Purchase order contains: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000" dirty="0"/>
              <a:t>PO Number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000" dirty="0"/>
              <a:t>Part Number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000" dirty="0"/>
              <a:t>Quantity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000" dirty="0"/>
              <a:t>Price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000" dirty="0"/>
              <a:t>Delivery date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000" dirty="0"/>
              <a:t>Incoterms</a:t>
            </a:r>
          </a:p>
          <a:p>
            <a:pPr marL="0" indent="0">
              <a:buFont typeface="Wingdings" pitchFamily="2" charset="2"/>
              <a:buChar char="Ø"/>
            </a:pPr>
            <a:r>
              <a:rPr lang="en-US" sz="2000" dirty="0"/>
              <a:t>Terms and conditions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Buy Process (PR to PO)</a:t>
            </a:r>
          </a:p>
        </p:txBody>
      </p:sp>
    </p:spTree>
    <p:extLst>
      <p:ext uri="{BB962C8B-B14F-4D97-AF65-F5344CB8AC3E}">
        <p14:creationId xmlns:p14="http://schemas.microsoft.com/office/powerpoint/2010/main" val="1554654059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Buy Process (PR to PO)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1"/>
            <a:ext cx="8001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PO Acknowledgement:</a:t>
            </a:r>
          </a:p>
          <a:p>
            <a:pPr marL="0" indent="0">
              <a:buNone/>
            </a:pPr>
            <a:r>
              <a:rPr lang="en-US" sz="2000" dirty="0"/>
              <a:t>Once PO released to supplier, Buyer has to get the PO acknowledgement from supplier within the Turn around time(TAT).</a:t>
            </a:r>
          </a:p>
          <a:p>
            <a:pPr lvl="0"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54059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 </a:t>
            </a:r>
            <a:r>
              <a:rPr lang="en-US" dirty="0">
                <a:solidFill>
                  <a:srgbClr val="0070C0"/>
                </a:solidFill>
              </a:rPr>
              <a:t>Cycle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751748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 Monitoring/Management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9788" y="1295401"/>
            <a:ext cx="7618412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Buyer has to monitor the PO and manage the delivery schedules as per the Demand of the customer 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Expedite :</a:t>
            </a:r>
          </a:p>
          <a:p>
            <a:pPr marL="0" indent="0">
              <a:buNone/>
            </a:pPr>
            <a:r>
              <a:rPr lang="en-US" sz="2000" dirty="0"/>
              <a:t>If the production planned before the delivery date of the material, buyer has to expedite the delivery of material before the Production date.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De-Expedite:</a:t>
            </a:r>
          </a:p>
          <a:p>
            <a:pPr marL="0" indent="0">
              <a:buNone/>
            </a:pPr>
            <a:r>
              <a:rPr lang="en-US" sz="2000" dirty="0"/>
              <a:t>In case of Demand push outs, Demand drops, Buyer has to de-expedite the material after the delivery date to reduce the Inventory level.</a:t>
            </a:r>
          </a:p>
        </p:txBody>
      </p:sp>
    </p:spTree>
    <p:extLst>
      <p:ext uri="{BB962C8B-B14F-4D97-AF65-F5344CB8AC3E}">
        <p14:creationId xmlns:p14="http://schemas.microsoft.com/office/powerpoint/2010/main" val="395491126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 Monitoring/Management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9788" y="1295401"/>
            <a:ext cx="7466012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Cancellation:</a:t>
            </a:r>
          </a:p>
          <a:p>
            <a:pPr marL="0" indent="0">
              <a:buNone/>
            </a:pPr>
            <a:r>
              <a:rPr lang="en-US" sz="2000" dirty="0"/>
              <a:t>Buyer can approach supplier to cancel the Purchase order, In case of Obsolete On hand stock, Customer rejection of material, Support from intercompany sites, etc… 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Shipment Tracking: </a:t>
            </a:r>
          </a:p>
          <a:p>
            <a:pPr marL="0" indent="0">
              <a:buNone/>
            </a:pPr>
            <a:r>
              <a:rPr lang="en-US" sz="2000" dirty="0"/>
              <a:t>Once parts shipped from vendor place, Buyer has to get the Tracking details and follow-up with logistics team to ensure the on-time delivery of materials</a:t>
            </a:r>
          </a:p>
        </p:txBody>
      </p:sp>
    </p:spTree>
    <p:extLst>
      <p:ext uri="{BB962C8B-B14F-4D97-AF65-F5344CB8AC3E}">
        <p14:creationId xmlns:p14="http://schemas.microsoft.com/office/powerpoint/2010/main" val="3477863047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 </a:t>
            </a:r>
            <a:r>
              <a:rPr lang="en-US" dirty="0">
                <a:solidFill>
                  <a:srgbClr val="0070C0"/>
                </a:solidFill>
              </a:rPr>
              <a:t>Cycle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746885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Goods Receipt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7618412" cy="48768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Once shipment delivered in Warehouse, Receiving team receive the goods and they issue </a:t>
            </a:r>
            <a:r>
              <a:rPr lang="en-US" sz="2000" b="1" dirty="0"/>
              <a:t>GRN</a:t>
            </a:r>
            <a:r>
              <a:rPr lang="en-US" sz="2000" dirty="0"/>
              <a:t> (Goods Receipt Number) acknowledge the receipt of the items listed in Invoice</a:t>
            </a:r>
          </a:p>
          <a:p>
            <a:r>
              <a:rPr lang="en-US" sz="2000" dirty="0"/>
              <a:t>Receiver matches goods received and Company purchase order to verify the Right Quantity, Right material, Right price, etc..</a:t>
            </a:r>
          </a:p>
          <a:p>
            <a:pPr>
              <a:buNone/>
            </a:pPr>
            <a:r>
              <a:rPr lang="en-US" sz="2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Receiving Challenges: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Document Missing (invoice, packing slip, etc.)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Damaged shipments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Incorrect Information's(PO#, Part#, Description, Vendor name)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Qty &amp; Price mismatch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Wrong Parts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 marL="58738" indent="-58738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976416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P2P – Definition</a:t>
            </a:r>
          </a:p>
          <a:p>
            <a:r>
              <a:rPr lang="en-US" dirty="0"/>
              <a:t>P2P Cycle</a:t>
            </a:r>
          </a:p>
          <a:p>
            <a:r>
              <a:rPr lang="en-US" dirty="0"/>
              <a:t>Determination of Requirements (MRP)</a:t>
            </a:r>
          </a:p>
          <a:p>
            <a:r>
              <a:rPr lang="en-US" dirty="0"/>
              <a:t>Vendor Selection</a:t>
            </a:r>
          </a:p>
          <a:p>
            <a:r>
              <a:rPr lang="en-US" dirty="0"/>
              <a:t>New Buy Process(PR to PO)</a:t>
            </a:r>
          </a:p>
          <a:p>
            <a:r>
              <a:rPr lang="en-US" dirty="0"/>
              <a:t>PO Management(Expedite, De-Expedite &amp; Cancellation)</a:t>
            </a:r>
          </a:p>
          <a:p>
            <a:r>
              <a:rPr lang="en-US" dirty="0"/>
              <a:t>Goods Receipt</a:t>
            </a:r>
          </a:p>
          <a:p>
            <a:r>
              <a:rPr lang="en-US" dirty="0"/>
              <a:t>Invoice verification</a:t>
            </a:r>
          </a:p>
          <a:p>
            <a:r>
              <a:rPr lang="en-US" dirty="0"/>
              <a:t>Payment to supplier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838429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Goods Receipt	- Process Flow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47800"/>
            <a:ext cx="178117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1600200"/>
            <a:ext cx="12573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1600200"/>
            <a:ext cx="15240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86400" y="4191000"/>
            <a:ext cx="3047999" cy="1864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762000" y="3124200"/>
            <a:ext cx="2133600" cy="34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Parts Unloading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2800" y="3124200"/>
            <a:ext cx="2133600" cy="612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Parts Inspection &amp; Verification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67400" y="2895600"/>
            <a:ext cx="1905000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Generating Good receipt Number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0" y="4495800"/>
            <a:ext cx="21812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676400" y="6096000"/>
            <a:ext cx="2133600" cy="34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Accounts Payable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14800" y="4191000"/>
            <a:ext cx="6667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5715000" y="6096000"/>
            <a:ext cx="2133600" cy="34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Receiving Stores</a:t>
            </a:r>
          </a:p>
        </p:txBody>
      </p:sp>
      <p:sp>
        <p:nvSpPr>
          <p:cNvPr id="17" name="Right Arrow 16"/>
          <p:cNvSpPr/>
          <p:nvPr/>
        </p:nvSpPr>
        <p:spPr bwMode="auto">
          <a:xfrm>
            <a:off x="2819400" y="2133600"/>
            <a:ext cx="914400" cy="381000"/>
          </a:xfrm>
          <a:prstGeom prst="rightArrow">
            <a:avLst/>
          </a:prstGeom>
          <a:solidFill>
            <a:srgbClr val="346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5257800" y="2133600"/>
            <a:ext cx="914400" cy="381000"/>
          </a:xfrm>
          <a:prstGeom prst="rightArrow">
            <a:avLst/>
          </a:prstGeom>
          <a:solidFill>
            <a:srgbClr val="346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Down Arrow 19"/>
          <p:cNvSpPr/>
          <p:nvPr/>
        </p:nvSpPr>
        <p:spPr bwMode="auto">
          <a:xfrm>
            <a:off x="7620000" y="3200400"/>
            <a:ext cx="304800" cy="1219200"/>
          </a:xfrm>
          <a:prstGeom prst="downArrow">
            <a:avLst/>
          </a:prstGeom>
          <a:solidFill>
            <a:srgbClr val="3467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rot="10800000" flipV="1">
            <a:off x="2971800" y="3505200"/>
            <a:ext cx="2895600" cy="1295400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601918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 </a:t>
            </a:r>
            <a:r>
              <a:rPr lang="en-US" dirty="0">
                <a:solidFill>
                  <a:srgbClr val="0070C0"/>
                </a:solidFill>
              </a:rPr>
              <a:t>Cycle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50939"/>
            <a:ext cx="7405906" cy="470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Invoice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923212" cy="4695825"/>
          </a:xfrm>
        </p:spPr>
        <p:txBody>
          <a:bodyPr>
            <a:normAutofit fontScale="92500" lnSpcReduction="10000"/>
          </a:bodyPr>
          <a:lstStyle/>
          <a:p>
            <a:pPr marL="225425" lvl="1" indent="-166688">
              <a:buFont typeface="Arial" pitchFamily="34" charset="0"/>
              <a:buChar char="•"/>
            </a:pPr>
            <a:r>
              <a:rPr lang="en-US" sz="2200" dirty="0">
                <a:ea typeface="+mn-ea"/>
                <a:cs typeface="+mn-cs"/>
              </a:rPr>
              <a:t>Once shipment sent to customer, Supplier will send the invoices to Customer Account payable(AP) team.</a:t>
            </a:r>
          </a:p>
          <a:p>
            <a:pPr marL="225425" lvl="1" indent="-166688">
              <a:buFont typeface="Arial" pitchFamily="34" charset="0"/>
              <a:buChar char="•"/>
            </a:pPr>
            <a:r>
              <a:rPr lang="en-US" sz="2200" dirty="0">
                <a:ea typeface="+mn-ea"/>
                <a:cs typeface="+mn-cs"/>
              </a:rPr>
              <a:t>AP Team need to verify the Invoices with Purchase order in system in terms of Price, Quantity, etc..</a:t>
            </a:r>
          </a:p>
          <a:p>
            <a:pPr marL="225425" lvl="1" indent="-166688">
              <a:buFont typeface="Arial" pitchFamily="34" charset="0"/>
              <a:buChar char="•"/>
            </a:pPr>
            <a:r>
              <a:rPr lang="en-US" sz="2200" dirty="0">
                <a:ea typeface="+mn-ea"/>
                <a:cs typeface="+mn-cs"/>
              </a:rPr>
              <a:t>If AP team found any mismatch, Invoice will go On Hold and payment stopped to supplier.</a:t>
            </a:r>
          </a:p>
          <a:p>
            <a:pPr marL="342900" lvl="1" indent="-342900">
              <a:lnSpc>
                <a:spcPct val="130000"/>
              </a:lnSpc>
              <a:buNone/>
            </a:pPr>
            <a:r>
              <a:rPr lang="en-US" sz="2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Common Errors for Invoice On Hold:</a:t>
            </a:r>
          </a:p>
          <a:p>
            <a:pPr marL="119063" lvl="1" indent="-60325">
              <a:buFont typeface="Wingdings" pitchFamily="2" charset="2"/>
              <a:buChar char="Ø"/>
            </a:pPr>
            <a:r>
              <a:rPr lang="en-US" sz="2200" dirty="0">
                <a:ea typeface="+mn-ea"/>
                <a:cs typeface="+mn-cs"/>
              </a:rPr>
              <a:t>Price and Quantity Mismatch</a:t>
            </a:r>
          </a:p>
          <a:p>
            <a:pPr marL="119063" lvl="1" indent="-60325">
              <a:buFont typeface="Wingdings" pitchFamily="2" charset="2"/>
              <a:buChar char="Ø"/>
            </a:pPr>
            <a:r>
              <a:rPr lang="en-US" sz="2200" dirty="0">
                <a:ea typeface="+mn-ea"/>
                <a:cs typeface="+mn-cs"/>
              </a:rPr>
              <a:t>Quantity Receive Hold</a:t>
            </a:r>
          </a:p>
          <a:p>
            <a:pPr marL="119063" lvl="1" indent="-60325">
              <a:buFont typeface="Wingdings" pitchFamily="2" charset="2"/>
              <a:buChar char="Ø"/>
            </a:pPr>
            <a:r>
              <a:rPr lang="en-US" sz="2200" dirty="0">
                <a:ea typeface="+mn-ea"/>
                <a:cs typeface="+mn-cs"/>
              </a:rPr>
              <a:t>Incorrect Information</a:t>
            </a:r>
          </a:p>
          <a:p>
            <a:pPr marL="119063" lvl="1" indent="-60325">
              <a:buFont typeface="Wingdings" pitchFamily="2" charset="2"/>
              <a:buChar char="Ø"/>
            </a:pPr>
            <a:r>
              <a:rPr lang="en-US" sz="2200" dirty="0">
                <a:ea typeface="+mn-ea"/>
                <a:cs typeface="+mn-cs"/>
              </a:rPr>
              <a:t>Additional Charges</a:t>
            </a:r>
          </a:p>
          <a:p>
            <a:pPr marL="119063" lvl="1" indent="-60325">
              <a:buNone/>
            </a:pPr>
            <a:endParaRPr lang="en-US" dirty="0"/>
          </a:p>
          <a:p>
            <a:pPr marL="119063" lvl="1" indent="-60325">
              <a:buNone/>
            </a:pPr>
            <a:endParaRPr lang="en-US" dirty="0"/>
          </a:p>
          <a:p>
            <a:pPr marL="119063" lvl="1" indent="-60325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91192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Invoice Processing Flow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110490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124200"/>
            <a:ext cx="11620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800600"/>
            <a:ext cx="128587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0" y="2743200"/>
            <a:ext cx="1828800" cy="1389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ight Arrow 9"/>
          <p:cNvSpPr/>
          <p:nvPr/>
        </p:nvSpPr>
        <p:spPr bwMode="auto">
          <a:xfrm rot="1496280">
            <a:off x="1728766" y="2285952"/>
            <a:ext cx="1493595" cy="217214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ight Arrow 10"/>
          <p:cNvSpPr/>
          <p:nvPr/>
        </p:nvSpPr>
        <p:spPr bwMode="auto">
          <a:xfrm rot="19249959">
            <a:off x="1958193" y="4485864"/>
            <a:ext cx="1493595" cy="217214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eaLnBrk="1" latinLnBrk="0" hangingPunct="1">
              <a:buSzTx/>
              <a:buFontTx/>
              <a:buNone/>
              <a:tabLst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12" name="Right Arrow 11"/>
          <p:cNvSpPr/>
          <p:nvPr/>
        </p:nvSpPr>
        <p:spPr bwMode="auto">
          <a:xfrm>
            <a:off x="1981200" y="3429000"/>
            <a:ext cx="1012559" cy="217164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2800" y="4114800"/>
            <a:ext cx="2133600" cy="342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Accounts Payable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2800" y="5105400"/>
            <a:ext cx="1895475" cy="1267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ight Arrow 14"/>
          <p:cNvSpPr/>
          <p:nvPr/>
        </p:nvSpPr>
        <p:spPr bwMode="auto">
          <a:xfrm rot="5400000">
            <a:off x="3875220" y="4659180"/>
            <a:ext cx="614862" cy="288102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495800" y="45720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43400" y="4572000"/>
            <a:ext cx="1600200" cy="264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Discrepancy Invoices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05200" y="1219200"/>
            <a:ext cx="838200" cy="973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ight Arrow 18"/>
          <p:cNvSpPr/>
          <p:nvPr/>
        </p:nvSpPr>
        <p:spPr bwMode="auto">
          <a:xfrm rot="16200000">
            <a:off x="3763552" y="2408648"/>
            <a:ext cx="473897" cy="228601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91000" y="2362201"/>
            <a:ext cx="914400" cy="27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Approvals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715000" y="2971800"/>
            <a:ext cx="1524000" cy="838200"/>
          </a:xfrm>
          <a:prstGeom prst="round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r>
              <a:rPr kumimoji="0" lang="en-US" sz="2000" b="1" i="0" u="none" strike="noStrike" normalizeH="0" baseline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Arial" charset="0"/>
              </a:rPr>
              <a:t>Payment Run</a:t>
            </a:r>
          </a:p>
        </p:txBody>
      </p:sp>
      <p:sp>
        <p:nvSpPr>
          <p:cNvPr id="23" name="Right Arrow 22"/>
          <p:cNvSpPr/>
          <p:nvPr/>
        </p:nvSpPr>
        <p:spPr bwMode="auto">
          <a:xfrm>
            <a:off x="4876800" y="3200400"/>
            <a:ext cx="783959" cy="217164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2056" name="Picture 8" descr="http://www.aldrichperkins.com/wp-content/uploads/2012/09/business_financial_icon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924800" y="2819400"/>
            <a:ext cx="1219200" cy="1219201"/>
          </a:xfrm>
          <a:prstGeom prst="rect">
            <a:avLst/>
          </a:prstGeom>
          <a:noFill/>
        </p:spPr>
      </p:pic>
      <p:sp>
        <p:nvSpPr>
          <p:cNvPr id="25" name="Right Arrow 24"/>
          <p:cNvSpPr/>
          <p:nvPr/>
        </p:nvSpPr>
        <p:spPr bwMode="auto">
          <a:xfrm>
            <a:off x="7315200" y="3200400"/>
            <a:ext cx="533401" cy="217164"/>
          </a:xfrm>
          <a:prstGeom prst="rightArrow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67CD"/>
              </a:buClr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446178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 </a:t>
            </a:r>
            <a:r>
              <a:rPr lang="en-US" dirty="0">
                <a:solidFill>
                  <a:srgbClr val="0070C0"/>
                </a:solidFill>
              </a:rPr>
              <a:t>Cycle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816240" cy="4897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to Suppliers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9788" y="1447801"/>
            <a:ext cx="7237412" cy="4800600"/>
          </a:xfrm>
        </p:spPr>
        <p:txBody>
          <a:bodyPr>
            <a:normAutofit/>
          </a:bodyPr>
          <a:lstStyle/>
          <a:p>
            <a:pPr marL="225425" indent="-225425"/>
            <a:r>
              <a:rPr lang="en-US" sz="2000" dirty="0"/>
              <a:t>AP Team process payment to supplier’s, Once invoice gets verified.</a:t>
            </a:r>
          </a:p>
          <a:p>
            <a:pPr marL="225425" indent="-225425"/>
            <a:r>
              <a:rPr lang="en-US" sz="2000" dirty="0"/>
              <a:t>Vendors get payment as per their Payment Terms</a:t>
            </a:r>
            <a:r>
              <a:rPr lang="en-US" dirty="0"/>
              <a:t>.</a:t>
            </a:r>
          </a:p>
          <a:p>
            <a:pPr marL="225425" indent="-225425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4438767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tapmagician.co.uk/WebSiteImages/question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0"/>
            <a:ext cx="5238750" cy="5391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53506398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500" y="152400"/>
            <a:ext cx="7924800" cy="5562600"/>
          </a:xfrm>
        </p:spPr>
        <p:txBody>
          <a:bodyPr/>
          <a:lstStyle/>
          <a:p>
            <a:r>
              <a:rPr lang="en-US" sz="8000" i="1" dirty="0">
                <a:solidFill>
                  <a:srgbClr val="0070C0"/>
                </a:solidFill>
                <a:latin typeface="Bookman Old Style" panose="02050604050505020204" pitchFamily="18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83628663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P2P -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1295400"/>
            <a:ext cx="7923212" cy="5029199"/>
          </a:xfrm>
        </p:spPr>
        <p:txBody>
          <a:bodyPr>
            <a:normAutofit/>
          </a:bodyPr>
          <a:lstStyle/>
          <a:p>
            <a:pPr>
              <a:buSzPct val="75000"/>
            </a:pPr>
            <a:r>
              <a:rPr lang="en-US" sz="3200" dirty="0"/>
              <a:t>Procure to pay is the process starts from Procuring the raw materials from the supplier for manufacture the Final product and ends with paying the supplier for the material purchased.</a:t>
            </a:r>
          </a:p>
          <a:p>
            <a:pPr>
              <a:buSzPct val="750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528210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924800" cy="914400"/>
          </a:xfrm>
        </p:spPr>
        <p:txBody>
          <a:bodyPr/>
          <a:lstStyle/>
          <a:p>
            <a:r>
              <a:rPr lang="en-US" dirty="0"/>
              <a:t>P2P </a:t>
            </a:r>
            <a:r>
              <a:rPr lang="en-US" dirty="0">
                <a:solidFill>
                  <a:srgbClr val="0070C0"/>
                </a:solidFill>
              </a:rPr>
              <a:t>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1219201"/>
            <a:ext cx="7923212" cy="5029200"/>
          </a:xfrm>
        </p:spPr>
        <p:txBody>
          <a:bodyPr>
            <a:normAutofit/>
          </a:bodyPr>
          <a:lstStyle/>
          <a:p>
            <a:pPr marL="0" indent="0">
              <a:buSzPct val="75000"/>
              <a:buNone/>
            </a:pPr>
            <a:r>
              <a:rPr lang="en-US" sz="2000" dirty="0"/>
              <a:t>	</a:t>
            </a:r>
          </a:p>
          <a:p>
            <a:endParaRPr lang="en-US" sz="1600" dirty="0"/>
          </a:p>
        </p:txBody>
      </p:sp>
      <p:pic>
        <p:nvPicPr>
          <p:cNvPr id="4" name="Picture 3" descr="procure-to-pay-ppt-2-72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43000"/>
            <a:ext cx="6934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2981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418358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 </a:t>
            </a:r>
            <a:r>
              <a:rPr lang="en-US" dirty="0">
                <a:solidFill>
                  <a:srgbClr val="0070C0"/>
                </a:solidFill>
              </a:rPr>
              <a:t>Cycle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2209800"/>
            <a:ext cx="21336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7924800" cy="6858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Determination of Requirements(MRP)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88" y="1219201"/>
            <a:ext cx="7923212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Material requirements planning</a:t>
            </a:r>
            <a:r>
              <a:rPr lang="en-US" sz="1800" dirty="0"/>
              <a:t> (</a:t>
            </a:r>
            <a:r>
              <a:rPr lang="en-US" sz="1800" b="1" dirty="0"/>
              <a:t>MRP</a:t>
            </a:r>
            <a:r>
              <a:rPr lang="en-US" sz="1800" dirty="0"/>
              <a:t>) is a production </a:t>
            </a:r>
            <a:r>
              <a:rPr lang="en-US" sz="1800" b="1" dirty="0"/>
              <a:t>planning</a:t>
            </a:r>
            <a:r>
              <a:rPr lang="en-US" sz="1800" dirty="0"/>
              <a:t>, scheduling, and inventory control system used to manage manufacturing processes.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An MRP integrates data from production schedules with that from inventory and the bill of materials (</a:t>
            </a:r>
            <a:r>
              <a:rPr lang="en-US" sz="1800" u="sng" dirty="0">
                <a:hlinkClick r:id="rId3"/>
              </a:rPr>
              <a:t>BOM</a:t>
            </a:r>
            <a:r>
              <a:rPr lang="en-US" sz="1800" dirty="0"/>
              <a:t>) to calculate purchasing and shipping schedules for the parts or components required to build a product</a:t>
            </a:r>
          </a:p>
          <a:p>
            <a:pPr>
              <a:buNone/>
            </a:pPr>
            <a:r>
              <a:rPr lang="en-US" sz="2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OBJECTIVES OF MRP: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Ensure right </a:t>
            </a:r>
            <a:r>
              <a:rPr lang="en-US" sz="1800" b="1" dirty="0"/>
              <a:t>materials</a:t>
            </a:r>
            <a:r>
              <a:rPr lang="en-US" sz="1800" dirty="0"/>
              <a:t> are available for production 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On-time delivery of End product to Customer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Maintain the lowest possible Inventory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Plan delivery schedules and purchasing activities.</a:t>
            </a:r>
          </a:p>
          <a:p>
            <a:pPr>
              <a:buNone/>
            </a:pPr>
            <a:endParaRPr lang="en-US" sz="1800" b="1" u="sng" dirty="0"/>
          </a:p>
        </p:txBody>
      </p:sp>
    </p:spTree>
    <p:extLst>
      <p:ext uri="{BB962C8B-B14F-4D97-AF65-F5344CB8AC3E}">
        <p14:creationId xmlns:p14="http://schemas.microsoft.com/office/powerpoint/2010/main" val="237442769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1"/>
            <a:ext cx="80010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 </a:t>
            </a:r>
            <a:r>
              <a:rPr lang="en-US" sz="20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ADVANTAGES OF MRP: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Helps to minimize inventory level.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Track material requirements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Identifies shortage in inventory items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Helps to plan the procurement schedule. 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On time delivery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Determination of Requirements(MRP)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4972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 </a:t>
            </a:r>
            <a:r>
              <a:rPr lang="en-US" dirty="0">
                <a:solidFill>
                  <a:srgbClr val="0070C0"/>
                </a:solidFill>
              </a:rPr>
              <a:t>Cycle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0866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3886200"/>
            <a:ext cx="1600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1"/>
            <a:ext cx="8001000" cy="495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Vendor is an individual or company that sells goods or services to someone else in the economic production chain. 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Vendor selection Criteria:</a:t>
            </a:r>
          </a:p>
          <a:p>
            <a:pPr marL="0" indent="58738">
              <a:buFont typeface="Wingdings" pitchFamily="2" charset="2"/>
              <a:buChar char="Ø"/>
            </a:pPr>
            <a:r>
              <a:rPr lang="en-US" sz="2000" dirty="0"/>
              <a:t>Product service and quality</a:t>
            </a:r>
          </a:p>
          <a:p>
            <a:pPr marL="0" indent="58738">
              <a:buFont typeface="Wingdings" pitchFamily="2" charset="2"/>
              <a:buChar char="Ø"/>
            </a:pPr>
            <a:r>
              <a:rPr lang="en-US" sz="2000" dirty="0"/>
              <a:t>Ability to meet specifications and standards</a:t>
            </a:r>
          </a:p>
          <a:p>
            <a:pPr marL="0" indent="58738">
              <a:buFont typeface="Wingdings" pitchFamily="2" charset="2"/>
              <a:buChar char="Ø"/>
            </a:pPr>
            <a:r>
              <a:rPr lang="en-US" sz="2000" dirty="0"/>
              <a:t>Competitive pricing</a:t>
            </a:r>
          </a:p>
          <a:p>
            <a:pPr marL="0" indent="58738">
              <a:buFont typeface="Wingdings" pitchFamily="2" charset="2"/>
              <a:buChar char="Ø"/>
            </a:pPr>
            <a:r>
              <a:rPr lang="en-US" sz="2000" dirty="0"/>
              <a:t>On-Time delivery of Materials</a:t>
            </a:r>
          </a:p>
          <a:p>
            <a:pPr marL="0" indent="58738">
              <a:buFont typeface="Wingdings" pitchFamily="2" charset="2"/>
              <a:buChar char="Ø"/>
            </a:pPr>
            <a:r>
              <a:rPr lang="en-US" sz="2000" dirty="0"/>
              <a:t>Flexibility to allow changes in orders or product lines.</a:t>
            </a:r>
          </a:p>
          <a:p>
            <a:pPr marL="0" indent="58738">
              <a:buFont typeface="Wingdings" pitchFamily="2" charset="2"/>
              <a:buChar char="Ø"/>
            </a:pPr>
            <a:r>
              <a:rPr lang="en-US" sz="2000" dirty="0"/>
              <a:t>Customer service</a:t>
            </a:r>
          </a:p>
          <a:p>
            <a:pPr marL="0" indent="58738">
              <a:buFont typeface="Wingdings" pitchFamily="2" charset="2"/>
              <a:buChar char="Ø"/>
            </a:pPr>
            <a:r>
              <a:rPr lang="en-US" sz="2000" dirty="0"/>
              <a:t>Methods of Delivery</a:t>
            </a:r>
          </a:p>
          <a:p>
            <a:pPr marL="0" indent="58738">
              <a:buFont typeface="Wingdings" pitchFamily="2" charset="2"/>
              <a:buChar char="Ø"/>
            </a:pPr>
            <a:r>
              <a:rPr lang="en-US" sz="2000" dirty="0"/>
              <a:t>Performance history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924800" cy="1096963"/>
          </a:xfrm>
        </p:spPr>
        <p:txBody>
          <a:bodyPr/>
          <a:lstStyle/>
          <a:p>
            <a:r>
              <a:rPr lang="en-US" dirty="0"/>
              <a:t>Vendor Selection</a:t>
            </a:r>
          </a:p>
        </p:txBody>
      </p:sp>
    </p:spTree>
    <p:extLst>
      <p:ext uri="{BB962C8B-B14F-4D97-AF65-F5344CB8AC3E}">
        <p14:creationId xmlns:p14="http://schemas.microsoft.com/office/powerpoint/2010/main" val="155465405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Eaton slide layout">
  <a:themeElements>
    <a:clrScheme name="Eaton Palette 2012">
      <a:dk1>
        <a:srgbClr val="000000"/>
      </a:dk1>
      <a:lt1>
        <a:srgbClr val="FFFFFF"/>
      </a:lt1>
      <a:dk2>
        <a:srgbClr val="0067CD"/>
      </a:dk2>
      <a:lt2>
        <a:srgbClr val="FFFFFF"/>
      </a:lt2>
      <a:accent1>
        <a:srgbClr val="0067C6"/>
      </a:accent1>
      <a:accent2>
        <a:srgbClr val="009900"/>
      </a:accent2>
      <a:accent3>
        <a:srgbClr val="FF0000"/>
      </a:accent3>
      <a:accent4>
        <a:srgbClr val="F88B1C"/>
      </a:accent4>
      <a:accent5>
        <a:srgbClr val="800080"/>
      </a:accent5>
      <a:accent6>
        <a:srgbClr val="FFFF00"/>
      </a:accent6>
      <a:hlink>
        <a:srgbClr val="F88B1C"/>
      </a:hlink>
      <a:folHlink>
        <a:srgbClr val="800080"/>
      </a:folHlink>
    </a:clrScheme>
    <a:fontScheme name="photo_template_june20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7CD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10000"/>
          </a:lnSpc>
          <a:spcBef>
            <a:spcPct val="20000"/>
          </a:spcBef>
          <a:spcAft>
            <a:spcPct val="0"/>
          </a:spcAft>
          <a:buClr>
            <a:srgbClr val="3367CD"/>
          </a:buClr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hoto_template_june2008 1">
        <a:dk1>
          <a:srgbClr val="000000"/>
        </a:dk1>
        <a:lt1>
          <a:srgbClr val="FFFFFF"/>
        </a:lt1>
        <a:dk2>
          <a:srgbClr val="0067CD"/>
        </a:dk2>
        <a:lt2>
          <a:srgbClr val="800080"/>
        </a:lt2>
        <a:accent1>
          <a:srgbClr val="00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E70000"/>
        </a:accent6>
        <a:hlink>
          <a:srgbClr val="FF99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1479</TotalTime>
  <Words>953</Words>
  <Application>Microsoft Office PowerPoint</Application>
  <PresentationFormat>On-screen Show (4:3)</PresentationFormat>
  <Paragraphs>139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Bookman Old Style</vt:lpstr>
      <vt:lpstr>Monotype Sorts</vt:lpstr>
      <vt:lpstr>Wingdings</vt:lpstr>
      <vt:lpstr>Eaton slide layout</vt:lpstr>
      <vt:lpstr>Procure to Pay</vt:lpstr>
      <vt:lpstr>Agenda</vt:lpstr>
      <vt:lpstr>P2P - Definition</vt:lpstr>
      <vt:lpstr>P2P Cycle</vt:lpstr>
      <vt:lpstr>P2P Cycle</vt:lpstr>
      <vt:lpstr>Determination of Requirements(MRP)</vt:lpstr>
      <vt:lpstr>Determination of Requirements(MRP)</vt:lpstr>
      <vt:lpstr>P2P Cycle</vt:lpstr>
      <vt:lpstr>Vendor Selection</vt:lpstr>
      <vt:lpstr>Vendor Selection</vt:lpstr>
      <vt:lpstr>P2P Cycle</vt:lpstr>
      <vt:lpstr>New Buy Process (PR to PO)</vt:lpstr>
      <vt:lpstr>New Buy Process (PR to PO)</vt:lpstr>
      <vt:lpstr>New Buy Process (PR to PO)</vt:lpstr>
      <vt:lpstr>P2P Cycle</vt:lpstr>
      <vt:lpstr>PO Monitoring/Management</vt:lpstr>
      <vt:lpstr>PO Monitoring/Management</vt:lpstr>
      <vt:lpstr>P2P Cycle</vt:lpstr>
      <vt:lpstr>Goods Receipt </vt:lpstr>
      <vt:lpstr>Goods Receipt - Process Flow</vt:lpstr>
      <vt:lpstr>P2P Cycle</vt:lpstr>
      <vt:lpstr>Invoice Verification</vt:lpstr>
      <vt:lpstr>Invoice Processing Flow</vt:lpstr>
      <vt:lpstr>P2P Cycle</vt:lpstr>
      <vt:lpstr>Payment to Suppliers</vt:lpstr>
      <vt:lpstr>PowerPoint Presentation</vt:lpstr>
      <vt:lpstr>Thank You…</vt:lpstr>
    </vt:vector>
  </TitlesOfParts>
  <Company>Eaton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E0078604</dc:creator>
  <cp:lastModifiedBy>Shetty, Shridhar</cp:lastModifiedBy>
  <cp:revision>210</cp:revision>
  <cp:lastPrinted>2015-07-09T14:38:08Z</cp:lastPrinted>
  <dcterms:created xsi:type="dcterms:W3CDTF">2008-07-03T18:30:43Z</dcterms:created>
  <dcterms:modified xsi:type="dcterms:W3CDTF">2025-02-03T17:58:04Z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418558-72e5-4d8e-958f-cfe0e73e210d_Enabled">
    <vt:lpwstr>true</vt:lpwstr>
  </property>
  <property fmtid="{D5CDD505-2E9C-101B-9397-08002B2CF9AE}" pid="3" name="MSIP_Label_ff418558-72e5-4d8e-958f-cfe0e73e210d_SetDate">
    <vt:lpwstr>2025-02-03T17:58:04Z</vt:lpwstr>
  </property>
  <property fmtid="{D5CDD505-2E9C-101B-9397-08002B2CF9AE}" pid="4" name="MSIP_Label_ff418558-72e5-4d8e-958f-cfe0e73e210d_Method">
    <vt:lpwstr>Standard</vt:lpwstr>
  </property>
  <property fmtid="{D5CDD505-2E9C-101B-9397-08002B2CF9AE}" pid="5" name="MSIP_Label_ff418558-72e5-4d8e-958f-cfe0e73e210d_Name">
    <vt:lpwstr>Eaton Internal Only (IP2)</vt:lpwstr>
  </property>
  <property fmtid="{D5CDD505-2E9C-101B-9397-08002B2CF9AE}" pid="6" name="MSIP_Label_ff418558-72e5-4d8e-958f-cfe0e73e210d_SiteId">
    <vt:lpwstr>d6525c95-b906-431a-b926-e9b51ba43cc4</vt:lpwstr>
  </property>
  <property fmtid="{D5CDD505-2E9C-101B-9397-08002B2CF9AE}" pid="7" name="MSIP_Label_ff418558-72e5-4d8e-958f-cfe0e73e210d_ActionId">
    <vt:lpwstr>de17c1f2-a163-4642-af75-49c119e8ad66</vt:lpwstr>
  </property>
  <property fmtid="{D5CDD505-2E9C-101B-9397-08002B2CF9AE}" pid="8" name="MSIP_Label_ff418558-72e5-4d8e-958f-cfe0e73e210d_ContentBits">
    <vt:lpwstr>0</vt:lpwstr>
  </property>
</Properties>
</file>