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ganeshpuvvala@gmail.com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910675" y="2117275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Project: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45FFDA-3CBB-3BC2-5E89-B9FFC9602B92}"/>
              </a:ext>
            </a:extLst>
          </p:cNvPr>
          <p:cNvSpPr txBox="1"/>
          <p:nvPr/>
        </p:nvSpPr>
        <p:spPr>
          <a:xfrm>
            <a:off x="4560426" y="2732134"/>
            <a:ext cx="7019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Garbage Classification model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EE946-30BA-9110-4926-9C5115FE6578}"/>
              </a:ext>
            </a:extLst>
          </p:cNvPr>
          <p:cNvSpPr txBox="1"/>
          <p:nvPr/>
        </p:nvSpPr>
        <p:spPr>
          <a:xfrm>
            <a:off x="4791919" y="3602914"/>
            <a:ext cx="64421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rgbClr val="00B050"/>
                </a:solidFill>
              </a:rPr>
              <a:t> : Ganesh </a:t>
            </a:r>
            <a:r>
              <a:rPr lang="en-US" sz="2400" dirty="0" err="1">
                <a:solidFill>
                  <a:srgbClr val="00B050"/>
                </a:solidFill>
              </a:rPr>
              <a:t>venkata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surya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puvvala</a:t>
            </a:r>
            <a:r>
              <a:rPr lang="en-US" sz="2400" dirty="0">
                <a:solidFill>
                  <a:srgbClr val="00B050"/>
                </a:solidFill>
              </a:rPr>
              <a:t>​</a:t>
            </a:r>
          </a:p>
          <a:p>
            <a:pPr fontAlgn="base"/>
            <a:r>
              <a:rPr lang="en-US" sz="2400" dirty="0" err="1">
                <a:solidFill>
                  <a:schemeClr val="bg1"/>
                </a:solidFill>
              </a:rPr>
              <a:t>E</a:t>
            </a:r>
            <a:r>
              <a:rPr lang="en-US" sz="2400" dirty="0" err="1">
                <a:solidFill>
                  <a:srgbClr val="00B050"/>
                </a:solidFill>
              </a:rPr>
              <a:t>.</a:t>
            </a:r>
            <a:r>
              <a:rPr lang="en-US" sz="2400" dirty="0" err="1">
                <a:solidFill>
                  <a:schemeClr val="bg1"/>
                </a:solidFill>
              </a:rPr>
              <a:t>mail</a:t>
            </a:r>
            <a:r>
              <a:rPr lang="en-US" sz="2400" dirty="0">
                <a:solidFill>
                  <a:srgbClr val="00B050"/>
                </a:solidFill>
              </a:rPr>
              <a:t> : </a:t>
            </a:r>
            <a:r>
              <a:rPr lang="en-US" sz="2400" u="sng" dirty="0">
                <a:solidFill>
                  <a:srgbClr val="00B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ganeshpuvvala@gmail.com</a:t>
            </a:r>
            <a:r>
              <a:rPr lang="en-US" sz="2400" dirty="0">
                <a:solidFill>
                  <a:srgbClr val="00B050"/>
                </a:solidFill>
              </a:rPr>
              <a:t>​</a:t>
            </a:r>
          </a:p>
          <a:p>
            <a:pPr fontAlgn="base"/>
            <a:r>
              <a:rPr lang="en-US" sz="2400" b="1" dirty="0">
                <a:solidFill>
                  <a:schemeClr val="bg1"/>
                </a:solidFill>
              </a:rPr>
              <a:t>AICTE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Internship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Student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Registration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ID</a:t>
            </a:r>
            <a:r>
              <a:rPr lang="en-US" sz="2400" b="1" dirty="0">
                <a:solidFill>
                  <a:srgbClr val="00B050"/>
                </a:solidFill>
              </a:rPr>
              <a:t>:</a:t>
            </a:r>
            <a:r>
              <a:rPr lang="en-US" sz="2400" dirty="0">
                <a:solidFill>
                  <a:srgbClr val="00B050"/>
                </a:solidFill>
              </a:rPr>
              <a:t>STU67d2be1d3c2591741864477​</a:t>
            </a:r>
          </a:p>
          <a:p>
            <a:pPr fontAlgn="base"/>
            <a:r>
              <a:rPr lang="en-US" sz="2400" b="1" dirty="0">
                <a:solidFill>
                  <a:schemeClr val="bg1"/>
                </a:solidFill>
              </a:rPr>
              <a:t>AICTE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Internship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ID</a:t>
            </a:r>
            <a:r>
              <a:rPr lang="en-US" sz="2400" b="1" dirty="0">
                <a:solidFill>
                  <a:srgbClr val="00B050"/>
                </a:solidFill>
              </a:rPr>
              <a:t> :</a:t>
            </a:r>
            <a:r>
              <a:rPr lang="en-US" sz="2400" dirty="0">
                <a:solidFill>
                  <a:srgbClr val="00B050"/>
                </a:solidFill>
              </a:rPr>
              <a:t>INTERNSHIP_1746416864681834e0e35d8​</a:t>
            </a:r>
          </a:p>
          <a:p>
            <a:pPr fontAlgn="base"/>
            <a:r>
              <a:rPr lang="en-US" sz="2400" dirty="0">
                <a:solidFill>
                  <a:srgbClr val="00B050"/>
                </a:solidFill>
              </a:rPr>
              <a:t>​</a:t>
            </a:r>
          </a:p>
          <a:p>
            <a:pPr fontAlgn="base"/>
            <a:r>
              <a:rPr lang="en-US" sz="2400" dirty="0">
                <a:solidFill>
                  <a:srgbClr val="00B050"/>
                </a:solidFill>
              </a:rPr>
              <a:t>​</a:t>
            </a:r>
          </a:p>
          <a:p>
            <a:pPr fontAlgn="base"/>
            <a:r>
              <a:rPr lang="en-US" sz="2400" dirty="0">
                <a:solidFill>
                  <a:srgbClr val="00B050"/>
                </a:solidFill>
              </a:rPr>
              <a:t>​</a:t>
            </a: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886115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D145C-711F-C32D-DF8A-5C1C57DACDFB}"/>
              </a:ext>
            </a:extLst>
          </p:cNvPr>
          <p:cNvSpPr txBox="1"/>
          <p:nvPr/>
        </p:nvSpPr>
        <p:spPr>
          <a:xfrm>
            <a:off x="191911" y="1306544"/>
            <a:ext cx="8799390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1. Data Collection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Collected labeled images representing different trash categories, such as glass, paper, metal, plastic, and others.​</a:t>
            </a:r>
          </a:p>
          <a:p>
            <a:pPr fontAlgn="base"/>
            <a:r>
              <a:rPr lang="en-US" dirty="0"/>
              <a:t>Organized the dataset into a clear folder hierarchy to facilitate efficient loading and accurate classification.​</a:t>
            </a:r>
          </a:p>
          <a:p>
            <a:pPr fontAlgn="base"/>
            <a:r>
              <a:rPr lang="en-US" b="1" dirty="0"/>
              <a:t>2. Data Preprocessing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Resized and normalized images to a standard size (e.g., 224×224 pixels) for consistency with model input requirements.​</a:t>
            </a:r>
          </a:p>
          <a:p>
            <a:pPr fontAlgn="base"/>
            <a:r>
              <a:rPr lang="en-US" dirty="0"/>
              <a:t>Split the dataset into training, validation, and test sets, and applied data augmentation techniques (e.g., flips, rotations, zooms) to improve model robustness.​</a:t>
            </a:r>
          </a:p>
          <a:p>
            <a:pPr fontAlgn="base"/>
            <a:r>
              <a:rPr lang="en-US" b="1" dirty="0"/>
              <a:t>3. Class Imbalance Handling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Analyzed the distribution of samples across categories to detect class imbalances.​</a:t>
            </a:r>
          </a:p>
          <a:p>
            <a:pPr fontAlgn="base"/>
            <a:r>
              <a:rPr lang="en-US" dirty="0"/>
              <a:t>Calculated and applied class weights during training to ensure fair learning across all trash types and reduce bias toward overrepresented classes.​</a:t>
            </a:r>
          </a:p>
          <a:p>
            <a:pPr fontAlgn="base"/>
            <a:r>
              <a:rPr lang="en-US" b="1" dirty="0"/>
              <a:t>4. Model Development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Developed a Convolutional Neural Network (CNN) using TensorFlow and </a:t>
            </a:r>
            <a:r>
              <a:rPr lang="en-US" dirty="0" err="1"/>
              <a:t>Keras</a:t>
            </a:r>
            <a:r>
              <a:rPr lang="en-US" dirty="0"/>
              <a:t> to classify trash images into their respective categories.​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90643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E2455-751C-8BE8-B6AB-9FD067C6D696}"/>
              </a:ext>
            </a:extLst>
          </p:cNvPr>
          <p:cNvSpPr txBox="1"/>
          <p:nvPr/>
        </p:nvSpPr>
        <p:spPr>
          <a:xfrm>
            <a:off x="135834" y="1306544"/>
            <a:ext cx="11296891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Programming Language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Python</a:t>
            </a:r>
            <a:r>
              <a:rPr lang="en-US" dirty="0"/>
              <a:t> – Used for image preprocessing, model training, evaluation, and backend development.​</a:t>
            </a:r>
          </a:p>
          <a:p>
            <a:pPr fontAlgn="base"/>
            <a:r>
              <a:rPr lang="en-US" b="1" dirty="0"/>
              <a:t>Machine Learning &amp; Deep Learning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TensorFlow / </a:t>
            </a:r>
            <a:r>
              <a:rPr lang="en-US" b="1" dirty="0" err="1"/>
              <a:t>Keras</a:t>
            </a:r>
            <a:r>
              <a:rPr lang="en-US" dirty="0"/>
              <a:t> – ​</a:t>
            </a:r>
          </a:p>
          <a:p>
            <a:pPr fontAlgn="base"/>
            <a:r>
              <a:rPr lang="en-US" dirty="0"/>
              <a:t>Leveraged </a:t>
            </a:r>
            <a:r>
              <a:rPr lang="en-US" dirty="0" err="1"/>
              <a:t>Keras</a:t>
            </a:r>
            <a:r>
              <a:rPr lang="en-US" dirty="0"/>
              <a:t>’ Sequential API for ease of stacking layers.​</a:t>
            </a:r>
          </a:p>
          <a:p>
            <a:pPr fontAlgn="base"/>
            <a:r>
              <a:rPr lang="en-US" dirty="0"/>
              <a:t>Used ResNet101V2 from </a:t>
            </a:r>
            <a:r>
              <a:rPr lang="en-US" dirty="0" err="1"/>
              <a:t>tensorflow.keras.applications</a:t>
            </a:r>
            <a:r>
              <a:rPr lang="en-US" dirty="0"/>
              <a:t> as the pretrained backbone.​</a:t>
            </a:r>
          </a:p>
          <a:p>
            <a:pPr fontAlgn="base"/>
            <a:r>
              <a:rPr lang="en-US" b="1" dirty="0"/>
              <a:t>Computer Vision</a:t>
            </a:r>
            <a:r>
              <a:rPr lang="en-US" dirty="0"/>
              <a:t>​</a:t>
            </a:r>
          </a:p>
          <a:p>
            <a:pPr fontAlgn="base"/>
            <a:r>
              <a:rPr lang="en-US" b="1" dirty="0" err="1"/>
              <a:t>tf.keras.utils.image_dataset_from_directory</a:t>
            </a:r>
            <a:r>
              <a:rPr lang="en-US" dirty="0"/>
              <a:t> — efficient loading of image datasets directly from </a:t>
            </a:r>
            <a:r>
              <a:rPr lang="en-US" dirty="0" err="1"/>
              <a:t>directorystructure</a:t>
            </a:r>
            <a:r>
              <a:rPr lang="en-US" dirty="0"/>
              <a:t> with train/</a:t>
            </a:r>
            <a:r>
              <a:rPr lang="en-US" dirty="0" err="1"/>
              <a:t>val</a:t>
            </a:r>
            <a:r>
              <a:rPr lang="en-US" dirty="0"/>
              <a:t>/test splits.​</a:t>
            </a:r>
          </a:p>
          <a:p>
            <a:pPr fontAlgn="base"/>
            <a:r>
              <a:rPr lang="en-US" b="1" dirty="0"/>
              <a:t>Data Augmentation</a:t>
            </a:r>
            <a:r>
              <a:rPr lang="en-US" dirty="0"/>
              <a:t>​</a:t>
            </a:r>
          </a:p>
          <a:p>
            <a:pPr fontAlgn="base"/>
            <a:r>
              <a:rPr lang="en-US" b="1" dirty="0" err="1"/>
              <a:t>Keras</a:t>
            </a:r>
            <a:r>
              <a:rPr lang="en-US" b="1" dirty="0"/>
              <a:t> Layers API</a:t>
            </a:r>
            <a:r>
              <a:rPr lang="en-US" dirty="0"/>
              <a:t> — </a:t>
            </a:r>
            <a:r>
              <a:rPr lang="en-US" dirty="0" err="1"/>
              <a:t>RandomFlip</a:t>
            </a:r>
            <a:r>
              <a:rPr lang="en-US" dirty="0"/>
              <a:t>, </a:t>
            </a:r>
            <a:r>
              <a:rPr lang="en-US" dirty="0" err="1"/>
              <a:t>RandomRotation</a:t>
            </a:r>
            <a:r>
              <a:rPr lang="en-US" dirty="0"/>
              <a:t>, </a:t>
            </a:r>
            <a:r>
              <a:rPr lang="en-US" dirty="0" err="1"/>
              <a:t>RandomZoom</a:t>
            </a:r>
            <a:r>
              <a:rPr lang="en-US" dirty="0"/>
              <a:t>, </a:t>
            </a:r>
            <a:r>
              <a:rPr lang="en-US" dirty="0" err="1"/>
              <a:t>RandomContrast</a:t>
            </a:r>
            <a:r>
              <a:rPr lang="en-US" dirty="0"/>
              <a:t> — applied via a </a:t>
            </a:r>
            <a:r>
              <a:rPr lang="en-US" dirty="0" err="1"/>
              <a:t>Sequentialaugmentation</a:t>
            </a:r>
            <a:r>
              <a:rPr lang="en-US" dirty="0"/>
              <a:t> pipeline.​</a:t>
            </a:r>
          </a:p>
          <a:p>
            <a:pPr fontAlgn="base"/>
            <a:r>
              <a:rPr lang="en-US" b="1" dirty="0"/>
              <a:t>Data Processing &amp; Analysis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NumPy</a:t>
            </a:r>
            <a:r>
              <a:rPr lang="en-US" dirty="0"/>
              <a:t> — numerical operations, especially for class weights calculation.​</a:t>
            </a:r>
          </a:p>
          <a:p>
            <a:pPr fontAlgn="base"/>
            <a:r>
              <a:rPr lang="en-US" b="1" dirty="0"/>
              <a:t>Matplotlib &amp; Seaborn</a:t>
            </a:r>
            <a:r>
              <a:rPr lang="en-US" dirty="0"/>
              <a:t> — data visualization (e.g., sample images, class distributions).​</a:t>
            </a:r>
          </a:p>
          <a:p>
            <a:pPr fontAlgn="base"/>
            <a:r>
              <a:rPr lang="en-US" b="1" dirty="0"/>
              <a:t>Dataset Used</a:t>
            </a:r>
            <a:r>
              <a:rPr lang="en-US" dirty="0"/>
              <a:t>​</a:t>
            </a:r>
          </a:p>
          <a:p>
            <a:pPr fontAlgn="base"/>
            <a:r>
              <a:rPr lang="en-US" dirty="0" err="1"/>
              <a:t>KaggleHub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 </a:t>
            </a:r>
            <a:r>
              <a:rPr lang="en-US" b="1" dirty="0"/>
              <a:t> Additional Tools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Google </a:t>
            </a:r>
            <a:r>
              <a:rPr lang="en-US" dirty="0" err="1"/>
              <a:t>Colab</a:t>
            </a:r>
            <a:r>
              <a:rPr lang="en-US" dirty="0"/>
              <a:t>  – Cloud-based </a:t>
            </a:r>
            <a:r>
              <a:rPr lang="en-US" dirty="0" err="1"/>
              <a:t>Jupyter</a:t>
            </a:r>
            <a:r>
              <a:rPr lang="en-US" dirty="0"/>
              <a:t> environment.​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9F9C1-6E68-29B1-C575-55C8D608653E}"/>
              </a:ext>
            </a:extLst>
          </p:cNvPr>
          <p:cNvSpPr txBox="1"/>
          <p:nvPr/>
        </p:nvSpPr>
        <p:spPr>
          <a:xfrm>
            <a:off x="393539" y="1728500"/>
            <a:ext cx="10544537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1. Data Collection:</a:t>
            </a:r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Collected and organized labeled images of various trash categories, such as glass, paper, metal, and plastic, into category-specific folders.​</a:t>
            </a:r>
          </a:p>
          <a:p>
            <a:pPr fontAlgn="base"/>
            <a:r>
              <a:rPr lang="en-US" b="1" dirty="0"/>
              <a:t>2. Preprocessing:</a:t>
            </a:r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Resized, normalized, and augmented image data; split the dataset into training, validation, and test sets to ensure robust model evaluation</a:t>
            </a:r>
            <a:r>
              <a:rPr lang="en-US" b="1" dirty="0"/>
              <a:t>.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3. Model Training:</a:t>
            </a:r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Trained a Convolutional Neural Network (CNN) using TensorFlow/</a:t>
            </a:r>
            <a:r>
              <a:rPr lang="en-US" dirty="0" err="1"/>
              <a:t>Keras</a:t>
            </a:r>
            <a:r>
              <a:rPr lang="en-US" dirty="0"/>
              <a:t>, leveraging pre-trained models like ResNet101V2 to boost classification accuracy</a:t>
            </a:r>
            <a:r>
              <a:rPr lang="en-US" b="1" dirty="0"/>
              <a:t>.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4. Evaluation:</a:t>
            </a:r>
            <a:r>
              <a:rPr lang="en-US" dirty="0"/>
              <a:t>​</a:t>
            </a:r>
            <a:br>
              <a:rPr lang="en-US" dirty="0"/>
            </a:br>
            <a:r>
              <a:rPr lang="en-US" dirty="0"/>
              <a:t>Assessed model performance using metrics including Accuracy, Precision, Recall, F1 Score, and confusion matrix analysis to evaluate class-wise performance</a:t>
            </a:r>
            <a:r>
              <a:rPr lang="en-US" b="1" dirty="0"/>
              <a:t>.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52D8E-00E3-AF38-5839-061DBFAA3E0C}"/>
              </a:ext>
            </a:extLst>
          </p:cNvPr>
          <p:cNvSpPr txBox="1"/>
          <p:nvPr/>
        </p:nvSpPr>
        <p:spPr>
          <a:xfrm>
            <a:off x="659757" y="2125407"/>
            <a:ext cx="10116273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In this project, we aim to develop a sophisticated </a:t>
            </a:r>
            <a:r>
              <a:rPr lang="en-US" b="1" dirty="0"/>
              <a:t>garbage classification system</a:t>
            </a:r>
            <a:r>
              <a:rPr lang="en-US" dirty="0"/>
              <a:t> </a:t>
            </a:r>
            <a:r>
              <a:rPr lang="en-US" dirty="0" err="1"/>
              <a:t>leveragingthe</a:t>
            </a:r>
            <a:r>
              <a:rPr lang="en-US" dirty="0"/>
              <a:t> </a:t>
            </a:r>
            <a:r>
              <a:rPr lang="en-US" b="1" dirty="0"/>
              <a:t>ResNet101V2</a:t>
            </a:r>
            <a:r>
              <a:rPr lang="en-US" dirty="0"/>
              <a:t>  architecture. Our primary dataset serves as a foundation for building models </a:t>
            </a:r>
            <a:r>
              <a:rPr lang="en-US" dirty="0" err="1"/>
              <a:t>thatcan</a:t>
            </a:r>
            <a:r>
              <a:rPr lang="en-US" dirty="0"/>
              <a:t> eventually automate waste segregation, a critical step in optimizing recycling and </a:t>
            </a:r>
            <a:r>
              <a:rPr lang="en-US" dirty="0" err="1"/>
              <a:t>wastemanagement</a:t>
            </a:r>
            <a:r>
              <a:rPr lang="en-US" dirty="0"/>
              <a:t>, ultimately aiding in environmental conservation.​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b="1" dirty="0"/>
              <a:t>Objective:</a:t>
            </a:r>
            <a:r>
              <a:rPr lang="en-US" dirty="0"/>
              <a:t>  To develop an accurate and efficient garbage classification </a:t>
            </a:r>
            <a:r>
              <a:rPr lang="en-US" dirty="0" err="1"/>
              <a:t>modelusing</a:t>
            </a:r>
            <a:r>
              <a:rPr lang="en-US" dirty="0"/>
              <a:t> </a:t>
            </a:r>
            <a:r>
              <a:rPr lang="en-US" b="1" dirty="0"/>
              <a:t>ResNet101V2</a:t>
            </a:r>
            <a:r>
              <a:rPr lang="en-US" dirty="0"/>
              <a:t> and transfer learning for automated waste sorting.​</a:t>
            </a:r>
          </a:p>
          <a:p>
            <a:pPr fontAlgn="base"/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D59D0-672F-1EBE-1FF1-F4CE40A9DE91}"/>
              </a:ext>
            </a:extLst>
          </p:cNvPr>
          <p:cNvSpPr txBox="1"/>
          <p:nvPr/>
        </p:nvSpPr>
        <p:spPr>
          <a:xfrm>
            <a:off x="922116" y="2089883"/>
            <a:ext cx="10347767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 deep learning-based image classification system takes </a:t>
            </a:r>
            <a:r>
              <a:rPr lang="en-US" dirty="0" err="1"/>
              <a:t>anuploaded</a:t>
            </a:r>
            <a:r>
              <a:rPr lang="en-US" dirty="0"/>
              <a:t> trash image as input and uses a trained </a:t>
            </a:r>
            <a:r>
              <a:rPr lang="en-US" dirty="0" err="1"/>
              <a:t>ConvolutionalNeural</a:t>
            </a:r>
            <a:r>
              <a:rPr lang="en-US" dirty="0"/>
              <a:t> Network (CNN) model based on ResNet101V2 to identify </a:t>
            </a:r>
            <a:r>
              <a:rPr lang="en-US" dirty="0" err="1"/>
              <a:t>thetrash</a:t>
            </a:r>
            <a:r>
              <a:rPr lang="en-US" dirty="0"/>
              <a:t> category (e.g., glass, paper, metal, plastic).​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 system automates and accelerates the sorting </a:t>
            </a:r>
            <a:r>
              <a:rPr lang="en-US" dirty="0" err="1"/>
              <a:t>process,enabling</a:t>
            </a:r>
            <a:r>
              <a:rPr lang="en-US" dirty="0"/>
              <a:t> accurate classification to support efficient recycling </a:t>
            </a:r>
            <a:r>
              <a:rPr lang="en-US" dirty="0" err="1"/>
              <a:t>andwaste</a:t>
            </a:r>
            <a:r>
              <a:rPr lang="en-US" dirty="0"/>
              <a:t> management efforts.​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Results are presented with clear predictions and confidence </a:t>
            </a:r>
            <a:r>
              <a:rPr lang="en-US" dirty="0" err="1"/>
              <a:t>scoresto</a:t>
            </a:r>
            <a:r>
              <a:rPr lang="en-US" dirty="0"/>
              <a:t> assist in informed decision-making for effective waste segregation.​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28744-5635-4650-3BC5-B7AAADE0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89663"/>
            <a:ext cx="5579167" cy="4363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F6001C-4120-6E6D-3FCC-1062B354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30" y="1689663"/>
            <a:ext cx="5579166" cy="43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9EF53-21CD-BB09-E663-5EBA6F2C7D3C}"/>
              </a:ext>
            </a:extLst>
          </p:cNvPr>
          <p:cNvSpPr txBox="1"/>
          <p:nvPr/>
        </p:nvSpPr>
        <p:spPr>
          <a:xfrm>
            <a:off x="545394" y="1608180"/>
            <a:ext cx="11412638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The model accurately classifies different types of trash, enabling faster and more reliable sorting to improve recycling processes.​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High classification accuracy supports effective waste management practices and promotes environmental sustainability.​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Future improvements may include expanding the dataset with additional trash categories, integrating real-time image capture systems, and exploring more advanced deep learning architectures to further enhance performance.​</a:t>
            </a:r>
          </a:p>
          <a:p>
            <a:pPr fontAlgn="base"/>
            <a:r>
              <a:rPr lang="en-US" dirty="0"/>
              <a:t>​</a:t>
            </a:r>
          </a:p>
          <a:p>
            <a:pPr fontAlgn="base"/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65</TotalTime>
  <Words>760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HP</cp:lastModifiedBy>
  <cp:revision>4</cp:revision>
  <dcterms:created xsi:type="dcterms:W3CDTF">2024-12-31T09:40:01Z</dcterms:created>
  <dcterms:modified xsi:type="dcterms:W3CDTF">2025-07-07T17:46:34Z</dcterms:modified>
</cp:coreProperties>
</file>