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0E0EF-E9EB-49AC-9967-BABC6F7588C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871AE5-E820-45F5-AE15-B29324125D8B}">
      <dgm:prSet phldrT="[Text]" custT="1"/>
      <dgm:spPr/>
      <dgm:t>
        <a:bodyPr/>
        <a:lstStyle/>
        <a:p>
          <a:pPr algn="l"/>
          <a:r>
            <a:rPr lang="en-US" sz="2400" dirty="0" smtClean="0"/>
            <a:t>This table shows us the list of top 15 players with highest overall</a:t>
          </a:r>
          <a:endParaRPr lang="en-IN" sz="2400" dirty="0"/>
        </a:p>
      </dgm:t>
    </dgm:pt>
    <dgm:pt modelId="{34561A49-4151-4C39-97C4-EBE798B63BE1}" type="parTrans" cxnId="{9B14FAAA-928F-478B-9017-7F81ED9273D9}">
      <dgm:prSet/>
      <dgm:spPr/>
      <dgm:t>
        <a:bodyPr/>
        <a:lstStyle/>
        <a:p>
          <a:endParaRPr lang="en-IN"/>
        </a:p>
      </dgm:t>
    </dgm:pt>
    <dgm:pt modelId="{035F3EC4-A370-4E48-83DD-A9CCD75C6127}" type="sibTrans" cxnId="{9B14FAAA-928F-478B-9017-7F81ED9273D9}">
      <dgm:prSet/>
      <dgm:spPr/>
      <dgm:t>
        <a:bodyPr/>
        <a:lstStyle/>
        <a:p>
          <a:endParaRPr lang="en-IN"/>
        </a:p>
      </dgm:t>
    </dgm:pt>
    <dgm:pt modelId="{9CCEBC7C-4BC9-48B6-AE5B-58449112DF8B}">
      <dgm:prSet phldrT="[Text]" custT="1"/>
      <dgm:spPr/>
      <dgm:t>
        <a:bodyPr/>
        <a:lstStyle/>
        <a:p>
          <a:pPr algn="l"/>
          <a:r>
            <a:rPr lang="en-US" sz="2400" dirty="0" smtClean="0"/>
            <a:t>These players are available from 2020 as their contract ends then</a:t>
          </a:r>
          <a:endParaRPr lang="en-IN" sz="6500" dirty="0"/>
        </a:p>
      </dgm:t>
    </dgm:pt>
    <dgm:pt modelId="{4CAE7A13-FCCD-46C6-98A3-28EAD79443D7}" type="parTrans" cxnId="{25F71C12-A27F-4944-8C95-CC95F3493D02}">
      <dgm:prSet/>
      <dgm:spPr/>
      <dgm:t>
        <a:bodyPr/>
        <a:lstStyle/>
        <a:p>
          <a:endParaRPr lang="en-IN"/>
        </a:p>
      </dgm:t>
    </dgm:pt>
    <dgm:pt modelId="{E4E5DE36-0C28-46A3-80AA-F2731E6BE9BC}" type="sibTrans" cxnId="{25F71C12-A27F-4944-8C95-CC95F3493D02}">
      <dgm:prSet/>
      <dgm:spPr/>
      <dgm:t>
        <a:bodyPr/>
        <a:lstStyle/>
        <a:p>
          <a:endParaRPr lang="en-IN"/>
        </a:p>
      </dgm:t>
    </dgm:pt>
    <dgm:pt modelId="{9F28920C-B21E-42A0-8BC5-1E0176603C64}">
      <dgm:prSet phldrT="[Text]" custT="1"/>
      <dgm:spPr/>
      <dgm:t>
        <a:bodyPr/>
        <a:lstStyle/>
        <a:p>
          <a:pPr algn="l"/>
          <a:r>
            <a:rPr lang="en-US" sz="2400" dirty="0" smtClean="0"/>
            <a:t>I recommend to have 2-3 members from this list to improve the performance of Brussels FC</a:t>
          </a:r>
          <a:endParaRPr lang="en-IN" sz="6500" dirty="0"/>
        </a:p>
      </dgm:t>
    </dgm:pt>
    <dgm:pt modelId="{24196BEC-AED6-4B6E-B9DC-609827D44265}" type="parTrans" cxnId="{FDFFB9D6-932C-41B0-AFF8-593B44B9B150}">
      <dgm:prSet/>
      <dgm:spPr/>
      <dgm:t>
        <a:bodyPr/>
        <a:lstStyle/>
        <a:p>
          <a:endParaRPr lang="en-IN"/>
        </a:p>
      </dgm:t>
    </dgm:pt>
    <dgm:pt modelId="{4ECD5102-19CC-4EB6-BFE7-11FB86E44C12}" type="sibTrans" cxnId="{FDFFB9D6-932C-41B0-AFF8-593B44B9B150}">
      <dgm:prSet/>
      <dgm:spPr/>
      <dgm:t>
        <a:bodyPr/>
        <a:lstStyle/>
        <a:p>
          <a:endParaRPr lang="en-IN"/>
        </a:p>
      </dgm:t>
    </dgm:pt>
    <dgm:pt modelId="{B63605B6-6F94-46BC-AB68-1B5D1DE7DBCD}" type="pres">
      <dgm:prSet presAssocID="{55D0E0EF-E9EB-49AC-9967-BABC6F7588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764098-3C97-435C-9629-E4740741596E}" type="pres">
      <dgm:prSet presAssocID="{EC871AE5-E820-45F5-AE15-B29324125D8B}" presName="node" presStyleLbl="node1" presStyleIdx="0" presStyleCnt="3" custScaleX="42885" custScaleY="35414" custLinFactNeighborX="54107" custLinFactNeighborY="-841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07BEB8-4440-4805-8003-5643F81B9D59}" type="pres">
      <dgm:prSet presAssocID="{035F3EC4-A370-4E48-83DD-A9CCD75C6127}" presName="sibTrans" presStyleCnt="0"/>
      <dgm:spPr/>
    </dgm:pt>
    <dgm:pt modelId="{F96DCD6F-CD03-4BBD-8A10-FC4B5C10378D}" type="pres">
      <dgm:prSet presAssocID="{9CCEBC7C-4BC9-48B6-AE5B-58449112DF8B}" presName="node" presStyleLbl="node1" presStyleIdx="1" presStyleCnt="3" custScaleX="43350" custScaleY="35129" custLinFactNeighborX="1222" custLinFactNeighborY="264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EB2AE3-3820-4366-A52E-A78B54E1C4C0}" type="pres">
      <dgm:prSet presAssocID="{E4E5DE36-0C28-46A3-80AA-F2731E6BE9BC}" presName="sibTrans" presStyleCnt="0"/>
      <dgm:spPr/>
    </dgm:pt>
    <dgm:pt modelId="{F2139A94-A8AC-4937-9527-E198DD7CED9F}" type="pres">
      <dgm:prSet presAssocID="{9F28920C-B21E-42A0-8BC5-1E0176603C64}" presName="node" presStyleLbl="node1" presStyleIdx="2" presStyleCnt="3" custScaleX="43009" custScaleY="37516" custLinFactNeighborX="27494" custLinFactNeighborY="167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BD87E3-4005-4317-971E-BBC7FB741E44}" type="presOf" srcId="{9F28920C-B21E-42A0-8BC5-1E0176603C64}" destId="{F2139A94-A8AC-4937-9527-E198DD7CED9F}" srcOrd="0" destOrd="0" presId="urn:microsoft.com/office/officeart/2005/8/layout/default"/>
    <dgm:cxn modelId="{25F71C12-A27F-4944-8C95-CC95F3493D02}" srcId="{55D0E0EF-E9EB-49AC-9967-BABC6F7588C2}" destId="{9CCEBC7C-4BC9-48B6-AE5B-58449112DF8B}" srcOrd="1" destOrd="0" parTransId="{4CAE7A13-FCCD-46C6-98A3-28EAD79443D7}" sibTransId="{E4E5DE36-0C28-46A3-80AA-F2731E6BE9BC}"/>
    <dgm:cxn modelId="{8F37F9B2-8DAD-4A09-87B8-E681BB4479F2}" type="presOf" srcId="{9CCEBC7C-4BC9-48B6-AE5B-58449112DF8B}" destId="{F96DCD6F-CD03-4BBD-8A10-FC4B5C10378D}" srcOrd="0" destOrd="0" presId="urn:microsoft.com/office/officeart/2005/8/layout/default"/>
    <dgm:cxn modelId="{657A512B-38FF-4802-8B00-D6A54B88F089}" type="presOf" srcId="{EC871AE5-E820-45F5-AE15-B29324125D8B}" destId="{C1764098-3C97-435C-9629-E4740741596E}" srcOrd="0" destOrd="0" presId="urn:microsoft.com/office/officeart/2005/8/layout/default"/>
    <dgm:cxn modelId="{A2394C4C-0D2E-49DE-94CE-7545BC5E7DC0}" type="presOf" srcId="{55D0E0EF-E9EB-49AC-9967-BABC6F7588C2}" destId="{B63605B6-6F94-46BC-AB68-1B5D1DE7DBCD}" srcOrd="0" destOrd="0" presId="urn:microsoft.com/office/officeart/2005/8/layout/default"/>
    <dgm:cxn modelId="{FDFFB9D6-932C-41B0-AFF8-593B44B9B150}" srcId="{55D0E0EF-E9EB-49AC-9967-BABC6F7588C2}" destId="{9F28920C-B21E-42A0-8BC5-1E0176603C64}" srcOrd="2" destOrd="0" parTransId="{24196BEC-AED6-4B6E-B9DC-609827D44265}" sibTransId="{4ECD5102-19CC-4EB6-BFE7-11FB86E44C12}"/>
    <dgm:cxn modelId="{9B14FAAA-928F-478B-9017-7F81ED9273D9}" srcId="{55D0E0EF-E9EB-49AC-9967-BABC6F7588C2}" destId="{EC871AE5-E820-45F5-AE15-B29324125D8B}" srcOrd="0" destOrd="0" parTransId="{34561A49-4151-4C39-97C4-EBE798B63BE1}" sibTransId="{035F3EC4-A370-4E48-83DD-A9CCD75C6127}"/>
    <dgm:cxn modelId="{78F82E84-A349-420F-8864-470C9E13B4B3}" type="presParOf" srcId="{B63605B6-6F94-46BC-AB68-1B5D1DE7DBCD}" destId="{C1764098-3C97-435C-9629-E4740741596E}" srcOrd="0" destOrd="0" presId="urn:microsoft.com/office/officeart/2005/8/layout/default"/>
    <dgm:cxn modelId="{155DA2F4-5FDE-4FDF-A030-A379C9922E78}" type="presParOf" srcId="{B63605B6-6F94-46BC-AB68-1B5D1DE7DBCD}" destId="{2007BEB8-4440-4805-8003-5643F81B9D59}" srcOrd="1" destOrd="0" presId="urn:microsoft.com/office/officeart/2005/8/layout/default"/>
    <dgm:cxn modelId="{4C676174-727A-4314-A95F-99F80C74CA58}" type="presParOf" srcId="{B63605B6-6F94-46BC-AB68-1B5D1DE7DBCD}" destId="{F96DCD6F-CD03-4BBD-8A10-FC4B5C10378D}" srcOrd="2" destOrd="0" presId="urn:microsoft.com/office/officeart/2005/8/layout/default"/>
    <dgm:cxn modelId="{74ED15C4-4B5F-4352-941E-C874D7D81C0D}" type="presParOf" srcId="{B63605B6-6F94-46BC-AB68-1B5D1DE7DBCD}" destId="{A6EB2AE3-3820-4366-A52E-A78B54E1C4C0}" srcOrd="3" destOrd="0" presId="urn:microsoft.com/office/officeart/2005/8/layout/default"/>
    <dgm:cxn modelId="{8A7386B8-C4F7-4029-882E-B253CC71C0CB}" type="presParOf" srcId="{B63605B6-6F94-46BC-AB68-1B5D1DE7DBCD}" destId="{F2139A94-A8AC-4937-9527-E198DD7CED9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64098-3C97-435C-9629-E4740741596E}">
      <dsp:nvSpPr>
        <dsp:cNvPr id="0" name=""/>
        <dsp:cNvSpPr/>
      </dsp:nvSpPr>
      <dsp:spPr>
        <a:xfrm>
          <a:off x="4607711" y="72692"/>
          <a:ext cx="3529263" cy="1748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This table shows us the list of top 15 players with highest overall</a:t>
          </a:r>
          <a:endParaRPr lang="en-IN" sz="2400" kern="1200" dirty="0"/>
        </a:p>
      </dsp:txBody>
      <dsp:txXfrm>
        <a:off x="4607711" y="72692"/>
        <a:ext cx="3529263" cy="1748658"/>
      </dsp:txXfrm>
    </dsp:sp>
    <dsp:sp modelId="{F96DCD6F-CD03-4BBD-8A10-FC4B5C10378D}">
      <dsp:nvSpPr>
        <dsp:cNvPr id="0" name=""/>
        <dsp:cNvSpPr/>
      </dsp:nvSpPr>
      <dsp:spPr>
        <a:xfrm>
          <a:off x="4607711" y="1800883"/>
          <a:ext cx="3567531" cy="1734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These players are available from 2020 as their contract ends then</a:t>
          </a:r>
          <a:endParaRPr lang="en-IN" sz="6500" kern="1200" dirty="0"/>
        </a:p>
      </dsp:txBody>
      <dsp:txXfrm>
        <a:off x="4607711" y="1800883"/>
        <a:ext cx="3567531" cy="1734585"/>
      </dsp:txXfrm>
    </dsp:sp>
    <dsp:sp modelId="{F2139A94-A8AC-4937-9527-E198DD7CED9F}">
      <dsp:nvSpPr>
        <dsp:cNvPr id="0" name=""/>
        <dsp:cNvSpPr/>
      </dsp:nvSpPr>
      <dsp:spPr>
        <a:xfrm>
          <a:off x="4607711" y="3548224"/>
          <a:ext cx="3539468" cy="1852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 recommend to have 2-3 members from this list to improve the performance of Brussels FC</a:t>
          </a:r>
          <a:endParaRPr lang="en-IN" sz="6500" kern="1200" dirty="0"/>
        </a:p>
      </dsp:txBody>
      <dsp:txXfrm>
        <a:off x="4607711" y="3548224"/>
        <a:ext cx="3539468" cy="185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3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30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0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2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2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6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1C29-E83E-470D-95A1-E225894A394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41DB3-EED3-4C96-8072-BA0E5719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3"/>
            <a:ext cx="7772400" cy="1080120"/>
          </a:xfrm>
        </p:spPr>
        <p:txBody>
          <a:bodyPr/>
          <a:lstStyle/>
          <a:p>
            <a:r>
              <a:rPr lang="en-IN" dirty="0"/>
              <a:t>Brussels United </a:t>
            </a:r>
            <a:r>
              <a:rPr lang="en-IN" dirty="0" smtClean="0"/>
              <a:t>FC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204864"/>
            <a:ext cx="7560840" cy="41044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‘Overall’ column is the key column identified in the analysis.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gives the value of each player on a scale of 0 to 100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this to find the best players from the dataset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Here another challenge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the restriction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a budget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team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should also select players who can play for different positions or in multiple positions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Also the contract expiration of the player is necessary to consider him in the selection process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below plot shows that most of the Overall rating of the players lies in the range of 60-70.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It is good to choose players above this range so that the chance of winning is high</a:t>
            </a:r>
            <a:endParaRPr lang="en-IN" sz="2400" dirty="0"/>
          </a:p>
        </p:txBody>
      </p:sp>
      <p:pic>
        <p:nvPicPr>
          <p:cNvPr id="2050" name="Picture 2" descr="C:\Users\ganes\Desktop\DSE\eda\mini proj\Overall_r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4979988" cy="314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40985" y="2959232"/>
            <a:ext cx="3107479" cy="2846032"/>
            <a:chOff x="4607711" y="72692"/>
            <a:chExt cx="3529263" cy="1748658"/>
          </a:xfrm>
        </p:grpSpPr>
        <p:sp>
          <p:nvSpPr>
            <p:cNvPr id="5" name="Rectangle 4"/>
            <p:cNvSpPr/>
            <p:nvPr/>
          </p:nvSpPr>
          <p:spPr>
            <a:xfrm>
              <a:off x="4607711" y="72692"/>
              <a:ext cx="3529263" cy="174865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607711" y="72692"/>
              <a:ext cx="3529263" cy="17486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This table shows us the </a:t>
              </a:r>
              <a:r>
                <a:rPr lang="en-US" sz="2400" dirty="0" smtClean="0"/>
                <a:t>distribution of the overall value of all the players in the dataset.</a:t>
              </a:r>
              <a:endParaRPr lang="en-US" sz="2400" kern="1200" dirty="0"/>
            </a:p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This gives us the insight of the players</a:t>
              </a:r>
              <a:endParaRPr lang="en-IN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83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934067"/>
              </p:ext>
            </p:extLst>
          </p:nvPr>
        </p:nvGraphicFramePr>
        <p:xfrm>
          <a:off x="468313" y="908050"/>
          <a:ext cx="8229600" cy="540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C:\Users\ganes\Desktop\DSE\eda\mini proj\Screenshot (7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483993" cy="565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As the budget was not mentioned , </a:t>
            </a:r>
            <a:r>
              <a:rPr lang="en-US" sz="2400" dirty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cannot come to the combination of players at this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Leaving it aside to the club, I here recommend the top 5 players at each position with their wage and overall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above data can be found in the python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From the analysis I did not find any top player who could play in multiple positions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Also there are more number of positions than </a:t>
            </a:r>
            <a:r>
              <a:rPr lang="en-US" sz="2400" dirty="0" smtClean="0"/>
              <a:t>the number of players required, again the choice of positions are left to the FC itself.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36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From this image </a:t>
            </a:r>
            <a:r>
              <a:rPr lang="en-US" sz="2400" dirty="0" smtClean="0"/>
              <a:t>It is</a:t>
            </a:r>
            <a:r>
              <a:rPr lang="en-US" sz="2400" dirty="0" smtClean="0"/>
              <a:t> clear that </a:t>
            </a:r>
            <a:r>
              <a:rPr lang="en-US" sz="2400" dirty="0" smtClean="0"/>
              <a:t>the </a:t>
            </a:r>
          </a:p>
          <a:p>
            <a:pPr marL="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alue of players increases hugely</a:t>
            </a:r>
          </a:p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bove an Overall of 80</a:t>
            </a:r>
          </a:p>
          <a:p>
            <a:pPr marL="0" indent="0">
              <a:buNone/>
            </a:pPr>
            <a:r>
              <a:rPr lang="en-US" sz="2400" dirty="0" smtClean="0"/>
              <a:t>2. choosing players between 75 and 85</a:t>
            </a:r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an save a lot on the investment on </a:t>
            </a:r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 team</a:t>
            </a:r>
          </a:p>
          <a:p>
            <a:pPr marL="0" indent="0">
              <a:buNone/>
            </a:pPr>
            <a:r>
              <a:rPr lang="en-US" sz="2400" dirty="0" smtClean="0"/>
              <a:t>3. So, all the above factors should be kept in mind when choosing a team and the best optimal solution should be recommended to the FC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Thanks – Ganesh Ram M</a:t>
            </a:r>
            <a:endParaRPr lang="en-IN" sz="2400" dirty="0"/>
          </a:p>
        </p:txBody>
      </p:sp>
      <p:pic>
        <p:nvPicPr>
          <p:cNvPr id="2050" name="Picture 2" descr="C:\Users\ganes\Desktop\DSE\eda\mini proj\Overall_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96" y="1268760"/>
            <a:ext cx="3274244" cy="23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Brussels United FC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Brussels United FC</dc:title>
  <dc:creator>Ganesh Ram</dc:creator>
  <cp:lastModifiedBy>Ganesh Ram</cp:lastModifiedBy>
  <cp:revision>22</cp:revision>
  <dcterms:created xsi:type="dcterms:W3CDTF">2019-11-17T14:59:49Z</dcterms:created>
  <dcterms:modified xsi:type="dcterms:W3CDTF">2019-11-17T15:35:55Z</dcterms:modified>
</cp:coreProperties>
</file>