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4" r:id="rId6"/>
    <p:sldId id="267"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19A1EB5B-A4D8-4F5F-994C-95EE55FA982F}">
          <p14:sldIdLst>
            <p14:sldId id="256"/>
            <p14:sldId id="257"/>
            <p14:sldId id="258"/>
            <p14:sldId id="259"/>
            <p14:sldId id="264"/>
            <p14:sldId id="267"/>
            <p14:sldId id="268"/>
            <p14:sldId id="266"/>
            <p14:sldId id="260"/>
            <p14:sldId id="265"/>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100" d="100"/>
          <a:sy n="100" d="100"/>
        </p:scale>
        <p:origin x="-804" y="-4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A08B020-DE41-4494-AE36-6C07141286C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8B020-DE41-4494-AE36-6C07141286C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8B020-DE41-4494-AE36-6C07141286C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71A8A3-3785-47E1-939C-8058D265E887}"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2A08B020-DE41-4494-AE36-6C07141286C0}"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71A8A3-3785-47E1-939C-8058D265E887}" type="datetimeFigureOut">
              <a:rPr lang="en-IN" smtClean="0"/>
              <a:pPr/>
              <a:t>23-01-2024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08B020-DE41-4494-AE36-6C07141286C0}"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ieeexplore.ieee.org/mediastore_new/IEEE/content/media/6287639/8600701/8700194/li1-2913648-large.g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ieeexplore.ieee.org/mediastore_new/IEEE/content/media/6287639/8600701/8700194/li2-2913648-large.gi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BDB1B-5348-B89D-67B4-3013473A7E26}"/>
              </a:ext>
            </a:extLst>
          </p:cNvPr>
          <p:cNvSpPr>
            <a:spLocks noGrp="1"/>
          </p:cNvSpPr>
          <p:nvPr>
            <p:ph type="ctrTitle" idx="4294967295"/>
          </p:nvPr>
        </p:nvSpPr>
        <p:spPr>
          <a:xfrm>
            <a:off x="2232025" y="1000125"/>
            <a:ext cx="9959975" cy="1336675"/>
          </a:xfrm>
        </p:spPr>
        <p:txBody>
          <a:bodyPr>
            <a:normAutofit/>
          </a:bodyPr>
          <a:lstStyle/>
          <a:p>
            <a:r>
              <a:rPr lang="en-US" sz="2400" b="1" dirty="0"/>
              <a:t>DEPARTMENT OF ELECTRONICS AND COMMUNICATION ENGINEERING</a:t>
            </a:r>
            <a:endParaRPr lang="en-IN" sz="2400" b="1" dirty="0"/>
          </a:p>
        </p:txBody>
      </p:sp>
      <p:sp>
        <p:nvSpPr>
          <p:cNvPr id="8" name="Subtitle 7">
            <a:extLst>
              <a:ext uri="{FF2B5EF4-FFF2-40B4-BE49-F238E27FC236}">
                <a16:creationId xmlns:a16="http://schemas.microsoft.com/office/drawing/2014/main" xmlns="" id="{66893BBE-E960-A621-9C83-8C4E4D4E67A0}"/>
              </a:ext>
            </a:extLst>
          </p:cNvPr>
          <p:cNvSpPr>
            <a:spLocks noGrp="1"/>
          </p:cNvSpPr>
          <p:nvPr>
            <p:ph type="subTitle" idx="4294967295"/>
          </p:nvPr>
        </p:nvSpPr>
        <p:spPr>
          <a:xfrm>
            <a:off x="349250" y="2419350"/>
            <a:ext cx="11842750" cy="4235450"/>
          </a:xfrm>
        </p:spPr>
        <p:txBody>
          <a:bodyPr>
            <a:normAutofit fontScale="92500"/>
          </a:bodyPr>
          <a:lstStyle/>
          <a:p>
            <a:r>
              <a:rPr lang="en-US" sz="3000" b="1" dirty="0" smtClean="0">
                <a:latin typeface="Times New Roman" panose="02020603050405020304" pitchFamily="18" charset="0"/>
                <a:cs typeface="Times New Roman" panose="02020603050405020304" pitchFamily="18" charset="0"/>
              </a:rPr>
              <a:t>TITLE OF THE PROJECT: </a:t>
            </a:r>
            <a:r>
              <a:rPr lang="en-IN" sz="3000" b="1" dirty="0" smtClean="0">
                <a:latin typeface="Times New Roman" pitchFamily="18" charset="0"/>
                <a:cs typeface="Times New Roman" pitchFamily="18" charset="0"/>
              </a:rPr>
              <a:t>Video-Based Evidence Analysis and </a:t>
            </a:r>
            <a:r>
              <a:rPr lang="en-IN" sz="3000" b="1" dirty="0" smtClean="0">
                <a:latin typeface="Times New Roman" pitchFamily="18" charset="0"/>
                <a:cs typeface="Times New Roman" pitchFamily="18" charset="0"/>
              </a:rPr>
              <a:t>Extraction </a:t>
            </a:r>
            <a:r>
              <a:rPr lang="en-IN" sz="3000" b="1" dirty="0" smtClean="0">
                <a:latin typeface="Times New Roman" pitchFamily="18" charset="0"/>
                <a:cs typeface="Times New Roman" pitchFamily="18" charset="0"/>
              </a:rPr>
              <a:t>in </a:t>
            </a:r>
            <a:r>
              <a:rPr lang="en-IN" sz="3000" b="1" dirty="0" smtClean="0">
                <a:latin typeface="Times New Roman" pitchFamily="18" charset="0"/>
                <a:cs typeface="Times New Roman" pitchFamily="18" charset="0"/>
              </a:rPr>
              <a:t>Digital Forensic </a:t>
            </a:r>
            <a:r>
              <a:rPr lang="en-IN" sz="3000" b="1" dirty="0" smtClean="0">
                <a:latin typeface="Times New Roman" pitchFamily="18" charset="0"/>
                <a:cs typeface="Times New Roman" pitchFamily="18" charset="0"/>
              </a:rPr>
              <a:t>Investigation</a:t>
            </a:r>
            <a:endParaRPr lang="en-US" sz="3000" b="1" dirty="0" smtClean="0">
              <a:latin typeface="Times New Roman" pitchFamily="18" charset="0"/>
              <a:cs typeface="Times New Roman" pitchFamily="18" charset="0"/>
            </a:endParaRPr>
          </a:p>
          <a:p>
            <a:pPr marL="0" indent="0" algn="l">
              <a:buNone/>
            </a:pPr>
            <a:r>
              <a:rPr lang="en-US" sz="3000" b="1" dirty="0" smtClean="0">
                <a:solidFill>
                  <a:srgbClr val="002060"/>
                </a:solidFill>
                <a:latin typeface="Times New Roman" panose="02020603050405020304" pitchFamily="18" charset="0"/>
                <a:cs typeface="Times New Roman" panose="02020603050405020304" pitchFamily="18" charset="0"/>
              </a:rPr>
              <a:t>	</a:t>
            </a:r>
            <a:r>
              <a:rPr lang="en-US" sz="3000" b="1" dirty="0" smtClean="0">
                <a:solidFill>
                  <a:srgbClr val="002060"/>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BATCH </a:t>
            </a:r>
            <a:r>
              <a:rPr lang="en-US" sz="3000" b="1" dirty="0">
                <a:latin typeface="Times New Roman" panose="02020603050405020304" pitchFamily="18" charset="0"/>
                <a:cs typeface="Times New Roman" panose="02020603050405020304" pitchFamily="18" charset="0"/>
              </a:rPr>
              <a:t>NO : </a:t>
            </a:r>
            <a:r>
              <a:rPr lang="en-US" sz="3000" b="1" dirty="0" smtClean="0">
                <a:latin typeface="Times New Roman" panose="02020603050405020304" pitchFamily="18" charset="0"/>
                <a:cs typeface="Times New Roman" panose="02020603050405020304" pitchFamily="18" charset="0"/>
              </a:rPr>
              <a:t>01</a:t>
            </a:r>
            <a:endParaRPr lang="en-US" sz="3000" b="1" dirty="0">
              <a:latin typeface="Times New Roman" panose="02020603050405020304" pitchFamily="18" charset="0"/>
              <a:cs typeface="Times New Roman" panose="02020603050405020304" pitchFamily="18" charset="0"/>
            </a:endParaRPr>
          </a:p>
          <a:p>
            <a:pPr marL="0" indent="0" algn="l">
              <a:buNone/>
            </a:pPr>
            <a:r>
              <a:rPr lang="en-US" sz="2400" b="1" dirty="0">
                <a:latin typeface="Times New Roman" panose="02020603050405020304" pitchFamily="18" charset="0"/>
                <a:cs typeface="Times New Roman" panose="02020603050405020304" pitchFamily="18" charset="0"/>
              </a:rPr>
              <a:t>PRESENTED BY:</a:t>
            </a:r>
          </a:p>
          <a:p>
            <a:pPr lvl="1"/>
            <a:r>
              <a:rPr lang="en-US" dirty="0" smtClean="0">
                <a:latin typeface="Times New Roman" panose="02020603050405020304" pitchFamily="18" charset="0"/>
                <a:cs typeface="Times New Roman" panose="02020603050405020304" pitchFamily="18" charset="0"/>
              </a:rPr>
              <a:t>B.HIMA BINDU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- 21G05A0405</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UNDER </a:t>
            </a:r>
            <a:r>
              <a:rPr lang="en-US" b="1" dirty="0">
                <a:latin typeface="Times New Roman" panose="02020603050405020304" pitchFamily="18" charset="0"/>
                <a:cs typeface="Times New Roman" panose="02020603050405020304" pitchFamily="18" charset="0"/>
              </a:rPr>
              <a:t>THE GUIDANCE OF:</a:t>
            </a:r>
          </a:p>
          <a:p>
            <a:pPr lvl="1"/>
            <a:r>
              <a:rPr lang="en-US" dirty="0" smtClean="0">
                <a:latin typeface="Times New Roman" panose="02020603050405020304" pitchFamily="18" charset="0"/>
                <a:cs typeface="Times New Roman" panose="02020603050405020304" pitchFamily="18" charset="0"/>
              </a:rPr>
              <a:t>G.RAVETHI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- 21G05A0431</a:t>
            </a:r>
            <a:r>
              <a:rPr lang="en-US" dirty="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K.SUDARSAN REDDY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- 21G05A0454</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DR.S. </a:t>
            </a:r>
            <a:r>
              <a:rPr lang="en-US" dirty="0" smtClean="0">
                <a:latin typeface="Times New Roman" panose="02020603050405020304" pitchFamily="18" charset="0"/>
                <a:cs typeface="Times New Roman" panose="02020603050405020304" pitchFamily="18" charset="0"/>
              </a:rPr>
              <a:t>VENKATAKIRAN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K.MOHAN KRISHNA</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- 20G01A0445</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ROSI REDDY</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20G01A0448</a:t>
            </a:r>
            <a:endParaRPr lang="en-US" dirty="0">
              <a:latin typeface="Times New Roman" panose="02020603050405020304" pitchFamily="18" charset="0"/>
              <a:cs typeface="Times New Roman" panose="02020603050405020304" pitchFamily="18" charset="0"/>
            </a:endParaRPr>
          </a:p>
          <a:p>
            <a:pPr marL="0" indent="0" algn="l">
              <a:buNone/>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48EE17F1-6253-6DDB-FFD5-D18A10990BB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9585" y="423949"/>
            <a:ext cx="10232968" cy="1845426"/>
          </a:xfrm>
          <a:prstGeom prst="rect">
            <a:avLst/>
          </a:prstGeom>
        </p:spPr>
      </p:pic>
    </p:spTree>
    <p:extLst>
      <p:ext uri="{BB962C8B-B14F-4D97-AF65-F5344CB8AC3E}">
        <p14:creationId xmlns:p14="http://schemas.microsoft.com/office/powerpoint/2010/main" xmlns="" val="83280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2164A-88EC-5210-8F71-211C7D64B76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A09B77-DD39-6BA1-14B9-263032BDCDC0}"/>
              </a:ext>
            </a:extLst>
          </p:cNvPr>
          <p:cNvSpPr>
            <a:spLocks noGrp="1"/>
          </p:cNvSpPr>
          <p:nvPr>
            <p:ph idx="1"/>
          </p:nvPr>
        </p:nvSpPr>
        <p:spPr>
          <a:xfrm>
            <a:off x="1484311" y="1965961"/>
            <a:ext cx="10018713" cy="312420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ABSTRACT</a:t>
            </a:r>
          </a:p>
          <a:p>
            <a:r>
              <a:rPr lang="en-US" sz="2400" dirty="0" smtClean="0">
                <a:latin typeface="Times New Roman" panose="02020603050405020304" pitchFamily="18" charset="0"/>
                <a:cs typeface="Times New Roman" panose="02020603050405020304" pitchFamily="18" charset="0"/>
              </a:rPr>
              <a:t>INTRODUCATION</a:t>
            </a:r>
            <a:endParaRPr lang="en-US" sz="24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EXISTING</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PROPOSAL</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CONCLUTION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871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F6FDF-7906-6CB1-2823-384AF8BA687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EE6C170-D1C2-0E6D-7375-B24AB5B822E0}"/>
              </a:ext>
            </a:extLst>
          </p:cNvPr>
          <p:cNvSpPr>
            <a:spLocks noGrp="1"/>
          </p:cNvSpPr>
          <p:nvPr>
            <p:ph idx="1"/>
          </p:nvPr>
        </p:nvSpPr>
        <p:spPr>
          <a:xfrm>
            <a:off x="1412242" y="2021841"/>
            <a:ext cx="10090783" cy="3540760"/>
          </a:xfrm>
        </p:spPr>
        <p:txBody>
          <a:bodyPr>
            <a:normAutofit fontScale="92500" lnSpcReduction="10000"/>
          </a:bodyPr>
          <a:lstStyle/>
          <a:p>
            <a:r>
              <a:rPr lang="en-US" sz="2400" dirty="0"/>
              <a:t> </a:t>
            </a:r>
            <a:r>
              <a:rPr lang="en-IN" sz="2200" dirty="0" smtClean="0">
                <a:latin typeface="Times New Roman" pitchFamily="18" charset="0"/>
                <a:cs typeface="Times New Roman" pitchFamily="18" charset="0"/>
              </a:rPr>
              <a:t>As a result of the popularity of smart mobile devices and the low cost of surveillance systems, visual data are increasingly being used in digital forensic </a:t>
            </a:r>
            <a:r>
              <a:rPr lang="en-IN" sz="2200" dirty="0" smtClean="0">
                <a:latin typeface="Times New Roman" pitchFamily="18" charset="0"/>
                <a:cs typeface="Times New Roman" pitchFamily="18" charset="0"/>
              </a:rPr>
              <a:t>investigation.</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Digital </a:t>
            </a:r>
            <a:r>
              <a:rPr lang="en-IN" sz="2200" dirty="0" smtClean="0">
                <a:latin typeface="Times New Roman" pitchFamily="18" charset="0"/>
                <a:cs typeface="Times New Roman" pitchFamily="18" charset="0"/>
              </a:rPr>
              <a:t>videos have been widely used as key evidence sources in evidence identification, analysis, presentation, and report</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main goal of this paper is to develop advanced forensic video analysis techniques to assist the forensic investigation</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We first propose a forensic </a:t>
            </a:r>
            <a:r>
              <a:rPr lang="en-IN" sz="2200" dirty="0" smtClean="0">
                <a:latin typeface="Times New Roman" pitchFamily="18" charset="0"/>
                <a:cs typeface="Times New Roman" pitchFamily="18" charset="0"/>
              </a:rPr>
              <a:t>video </a:t>
            </a:r>
            <a:r>
              <a:rPr lang="en-IN" sz="2200" dirty="0" smtClean="0">
                <a:latin typeface="Times New Roman" pitchFamily="18" charset="0"/>
                <a:cs typeface="Times New Roman" pitchFamily="18" charset="0"/>
              </a:rPr>
              <a:t>analysis framework that employs an efficient video/image enhancing algorithm for the low quality of footage </a:t>
            </a:r>
            <a:r>
              <a:rPr lang="en-IN" sz="2200" dirty="0" smtClean="0">
                <a:latin typeface="Times New Roman" pitchFamily="18" charset="0"/>
                <a:cs typeface="Times New Roman" pitchFamily="18" charset="0"/>
              </a:rPr>
              <a:t>analysis</a:t>
            </a:r>
          </a:p>
          <a:p>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An adaptive video enhancement algorithm based on contrast limited adaptive histogram equalization (CLAHE) is introduced to improve the closed-circuit television (CCTV) footage quality for the use of digital forensic investigation</a:t>
            </a:r>
            <a:endParaRPr lang="en-IN" sz="22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4463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4E62E-09D3-7F73-4E05-0AB474945911}"/>
              </a:ext>
            </a:extLst>
          </p:cNvPr>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INTRODUCATION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B484D6D-C873-631C-0B00-6DBD65CFC8C3}"/>
              </a:ext>
            </a:extLst>
          </p:cNvPr>
          <p:cNvSpPr>
            <a:spLocks noGrp="1"/>
          </p:cNvSpPr>
          <p:nvPr>
            <p:ph idx="1"/>
          </p:nvPr>
        </p:nvSpPr>
        <p:spPr>
          <a:xfrm>
            <a:off x="771525" y="1933575"/>
            <a:ext cx="11153775" cy="4924426"/>
          </a:xfrm>
        </p:spPr>
        <p:txBody>
          <a:bodyPr>
            <a:noAutofit/>
          </a:bodyPr>
          <a:lstStyle/>
          <a:p>
            <a:r>
              <a:rPr lang="en-IN" sz="1800" dirty="0" smtClean="0">
                <a:latin typeface="Times New Roman" pitchFamily="18" charset="0"/>
                <a:cs typeface="Times New Roman" pitchFamily="18" charset="0"/>
              </a:rPr>
              <a:t>In forensic investigation, digital cameras and mobile devices are routinely seized as evidence sources. Video and images retrieved from these devices are widely used in crime evidence investigation, which can provide key forensic evidence items, piece together existing evidence items, or establish links between evidence items in particular case. </a:t>
            </a:r>
            <a:endParaRPr lang="en-US"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In the past few years, the ‘image enhancement’ techniques have been proposed [2]–​[6], most of them can be grouped into </a:t>
            </a:r>
            <a:r>
              <a:rPr lang="en-IN" sz="1800" i="1" dirty="0" smtClean="0">
                <a:latin typeface="Times New Roman" pitchFamily="18" charset="0"/>
                <a:cs typeface="Times New Roman" pitchFamily="18" charset="0"/>
              </a:rPr>
              <a:t>spatial domain methods</a:t>
            </a:r>
            <a:r>
              <a:rPr lang="en-IN" sz="1800" dirty="0" smtClean="0">
                <a:latin typeface="Times New Roman" pitchFamily="18" charset="0"/>
                <a:cs typeface="Times New Roman" pitchFamily="18" charset="0"/>
              </a:rPr>
              <a:t> and </a:t>
            </a:r>
            <a:r>
              <a:rPr lang="en-IN" sz="1800" i="1" dirty="0" smtClean="0">
                <a:latin typeface="Times New Roman" pitchFamily="18" charset="0"/>
                <a:cs typeface="Times New Roman" pitchFamily="18" charset="0"/>
              </a:rPr>
              <a:t>frequency domain methods</a:t>
            </a:r>
            <a:r>
              <a:rPr lang="en-IN" sz="1800" dirty="0" smtClean="0">
                <a:latin typeface="Times New Roman" pitchFamily="18" charset="0"/>
                <a:cs typeface="Times New Roman" pitchFamily="18" charset="0"/>
              </a:rPr>
              <a:t>. These techniques shows good potential to improve the quality of images, but only a few of them can be used for low quality of footage, such as </a:t>
            </a:r>
            <a:r>
              <a:rPr lang="en-IN" sz="1800" dirty="0" err="1" smtClean="0">
                <a:latin typeface="Times New Roman" pitchFamily="18" charset="0"/>
                <a:cs typeface="Times New Roman" pitchFamily="18" charset="0"/>
              </a:rPr>
              <a:t>cctv</a:t>
            </a:r>
            <a:r>
              <a:rPr lang="en-IN" sz="1800" dirty="0" smtClean="0">
                <a:latin typeface="Times New Roman" pitchFamily="18" charset="0"/>
                <a:cs typeface="Times New Roman" pitchFamily="18" charset="0"/>
              </a:rPr>
              <a:t> footage, mobile video clips, </a:t>
            </a:r>
            <a:r>
              <a:rPr lang="en-IN" sz="1800" i="1" dirty="0" smtClean="0">
                <a:latin typeface="Times New Roman" pitchFamily="18" charset="0"/>
                <a:cs typeface="Times New Roman" pitchFamily="18" charset="0"/>
              </a:rPr>
              <a:t>etc </a:t>
            </a:r>
            <a:r>
              <a:rPr lang="en-IN" sz="1800" dirty="0" smtClean="0">
                <a:latin typeface="Times New Roman" pitchFamily="18" charset="0"/>
                <a:cs typeface="Times New Roman" pitchFamily="18" charset="0"/>
              </a:rPr>
              <a:t>Many </a:t>
            </a:r>
            <a:r>
              <a:rPr lang="en-IN" sz="1800" dirty="0" err="1" smtClean="0">
                <a:latin typeface="Times New Roman" pitchFamily="18" charset="0"/>
                <a:cs typeface="Times New Roman" pitchFamily="18" charset="0"/>
              </a:rPr>
              <a:t>cctv</a:t>
            </a:r>
            <a:r>
              <a:rPr lang="en-IN" sz="1800" dirty="0" smtClean="0">
                <a:latin typeface="Times New Roman" pitchFamily="18" charset="0"/>
                <a:cs typeface="Times New Roman" pitchFamily="18" charset="0"/>
              </a:rPr>
              <a:t> surveillance systems export footage in their own formats, which need to be re-format or converted to a suitable format that easier for investigation</a:t>
            </a:r>
            <a:endParaRPr lang="en-US"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footage in digital forensics is often used for comparative analysis, including forensic analysis, comparison of images of questioned about know objects such as subjects, vehicles, clothing, and weapons, with expert opinion being providing on the findings </a:t>
            </a:r>
            <a:endParaRPr lang="en-US"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In many modern CCTV systems, </a:t>
            </a:r>
            <a:r>
              <a:rPr lang="en-IN" sz="1800" i="1" dirty="0" smtClean="0">
                <a:latin typeface="Times New Roman" pitchFamily="18" charset="0"/>
                <a:cs typeface="Times New Roman" pitchFamily="18" charset="0"/>
              </a:rPr>
              <a:t>facial recognition</a:t>
            </a:r>
            <a:r>
              <a:rPr lang="en-IN" sz="1800" dirty="0" smtClean="0">
                <a:latin typeface="Times New Roman" pitchFamily="18" charset="0"/>
                <a:cs typeface="Times New Roman" pitchFamily="18" charset="0"/>
              </a:rPr>
              <a:t> services are embedded to identify online criminals or suspects [26]. Other services such as motion detection, body and face recognition, cross-pose recognition, gait recognition, are widely researched in the past few years. In some hard cases (poor viewing conditions), it is very difficult to identify humans take advantage of face, body, still, </a:t>
            </a:r>
            <a:r>
              <a:rPr lang="en-IN" sz="1800" i="1" dirty="0" smtClean="0">
                <a:latin typeface="Times New Roman" pitchFamily="18" charset="0"/>
                <a:cs typeface="Times New Roman" pitchFamily="18" charset="0"/>
              </a:rPr>
              <a:t>etc</a:t>
            </a:r>
          </a:p>
        </p:txBody>
      </p:sp>
    </p:spTree>
    <p:extLst>
      <p:ext uri="{BB962C8B-B14F-4D97-AF65-F5344CB8AC3E}">
        <p14:creationId xmlns:p14="http://schemas.microsoft.com/office/powerpoint/2010/main" xmlns="" val="272585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buNone/>
            </a:pPr>
            <a:r>
              <a:rPr lang="en-US" sz="2800" b="1" dirty="0" smtClean="0"/>
              <a:t>EXISTING PROJECT BLOCK DIAGRAM</a:t>
            </a:r>
            <a:endParaRPr lang="en-US" dirty="0"/>
          </a:p>
        </p:txBody>
      </p:sp>
      <p:pic>
        <p:nvPicPr>
          <p:cNvPr id="11" name="Picture 10" descr="FIGURE 1. - Enhanced forensic video analysis framework.">
            <a:hlinkClick r:id="rId2"/>
          </p:cNvPr>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00351" y="2552700"/>
            <a:ext cx="6486524" cy="3505200"/>
          </a:xfrm>
          <a:prstGeom prst="rect">
            <a:avLst/>
          </a:prstGeom>
          <a:noFill/>
          <a:ln>
            <a:noFill/>
          </a:ln>
        </p:spPr>
      </p:pic>
    </p:spTree>
    <p:extLst>
      <p:ext uri="{BB962C8B-B14F-4D97-AF65-F5344CB8AC3E}">
        <p14:creationId xmlns:p14="http://schemas.microsoft.com/office/powerpoint/2010/main" xmlns="" val="190655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0B9FC-19DE-E400-3CA6-783F5B3C3DD2}"/>
              </a:ext>
            </a:extLst>
          </p:cNvPr>
          <p:cNvSpPr>
            <a:spLocks noGrp="1"/>
          </p:cNvSpPr>
          <p:nvPr>
            <p:ph type="title"/>
          </p:nvPr>
        </p:nvSpPr>
        <p:spPr/>
        <p:txBody>
          <a:bodyPr>
            <a:normAutofit/>
          </a:bodyPr>
          <a:lstStyle/>
          <a:p>
            <a:r>
              <a:rPr lang="en-US" sz="3600" b="1" dirty="0"/>
              <a:t>ADVANTAGES</a:t>
            </a:r>
            <a:endParaRPr lang="en-IN" sz="3600" b="1" dirty="0"/>
          </a:p>
        </p:txBody>
      </p:sp>
      <p:sp>
        <p:nvSpPr>
          <p:cNvPr id="3" name="Content Placeholder 2">
            <a:extLst>
              <a:ext uri="{FF2B5EF4-FFF2-40B4-BE49-F238E27FC236}">
                <a16:creationId xmlns:a16="http://schemas.microsoft.com/office/drawing/2014/main" xmlns="" id="{43D2D288-A0C2-D035-F4E5-0A6427B26D0C}"/>
              </a:ext>
            </a:extLst>
          </p:cNvPr>
          <p:cNvSpPr>
            <a:spLocks noGrp="1"/>
          </p:cNvSpPr>
          <p:nvPr>
            <p:ph idx="1"/>
          </p:nvPr>
        </p:nvSpPr>
        <p:spPr/>
        <p:txBody>
          <a:bodyPr>
            <a:normAutofit/>
          </a:bodyPr>
          <a:lstStyle/>
          <a:p>
            <a:pPr>
              <a:buNone/>
            </a:pPr>
            <a:endParaRPr lang="en-US" sz="24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Accuracy</a:t>
            </a:r>
            <a:r>
              <a:rPr lang="en-US" sz="2000" dirty="0" smtClean="0">
                <a:latin typeface="Times New Roman" panose="02020603050405020304" pitchFamily="18" charset="0"/>
                <a:cs typeface="Times New Roman" panose="02020603050405020304" pitchFamily="18" charset="0"/>
              </a:rPr>
              <a:t>: Advanced tools enable precise analysis, ensuring accurate interpretation of video evidence</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Enhanced </a:t>
            </a:r>
            <a:r>
              <a:rPr lang="en-US" sz="2000" b="1" dirty="0" smtClean="0">
                <a:latin typeface="Times New Roman" panose="02020603050405020304" pitchFamily="18" charset="0"/>
                <a:cs typeface="Times New Roman" panose="02020603050405020304" pitchFamily="18" charset="0"/>
              </a:rPr>
              <a:t>Security</a:t>
            </a:r>
            <a:r>
              <a:rPr lang="en-US" sz="2000" dirty="0" smtClean="0">
                <a:latin typeface="Times New Roman" panose="02020603050405020304" pitchFamily="18" charset="0"/>
                <a:cs typeface="Times New Roman" panose="02020603050405020304" pitchFamily="18" charset="0"/>
              </a:rPr>
              <a:t>: Digital forensics aids in uncovering security breaches and vulnerabilities, contributing to improved overall </a:t>
            </a:r>
            <a:r>
              <a:rPr lang="en-US" sz="2000" dirty="0" err="1" smtClean="0">
                <a:latin typeface="Times New Roman" panose="02020603050405020304" pitchFamily="18" charset="0"/>
                <a:cs typeface="Times New Roman" panose="02020603050405020304" pitchFamily="18" charset="0"/>
              </a:rPr>
              <a:t>cybersecurity</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Timely </a:t>
            </a:r>
            <a:r>
              <a:rPr lang="en-US" sz="2000" b="1" dirty="0" smtClean="0">
                <a:latin typeface="Times New Roman" panose="02020603050405020304" pitchFamily="18" charset="0"/>
                <a:cs typeface="Times New Roman" panose="02020603050405020304" pitchFamily="18" charset="0"/>
              </a:rPr>
              <a:t>Resolution</a:t>
            </a:r>
            <a:r>
              <a:rPr lang="en-US" sz="2000" dirty="0" smtClean="0">
                <a:latin typeface="Times New Roman" panose="02020603050405020304" pitchFamily="18" charset="0"/>
                <a:cs typeface="Times New Roman" panose="02020603050405020304" pitchFamily="18" charset="0"/>
              </a:rPr>
              <a:t>: Digital forensics expedites investigations, potentially leading to quicker resolution of </a:t>
            </a:r>
            <a:r>
              <a:rPr lang="en-US" sz="2000" dirty="0" smtClean="0">
                <a:latin typeface="Times New Roman" panose="02020603050405020304" pitchFamily="18" charset="0"/>
                <a:cs typeface="Times New Roman" panose="02020603050405020304" pitchFamily="18" charset="0"/>
              </a:rPr>
              <a:t>cases.</a:t>
            </a:r>
          </a:p>
          <a:p>
            <a:r>
              <a:rPr lang="en-US" sz="2000" b="1" dirty="0" smtClean="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Recovery</a:t>
            </a:r>
            <a:r>
              <a:rPr lang="en-US" sz="2000" dirty="0" smtClean="0">
                <a:latin typeface="Times New Roman" panose="02020603050405020304" pitchFamily="18" charset="0"/>
                <a:cs typeface="Times New Roman" panose="02020603050405020304" pitchFamily="18" charset="0"/>
              </a:rPr>
              <a:t>: The ability to recover deleted or corrupted data can be crucial in reconstructing events or retrieving important information</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None/>
            </a:pPr>
            <a:endParaRPr lang="en-IN" dirty="0"/>
          </a:p>
        </p:txBody>
      </p:sp>
    </p:spTree>
    <p:extLst>
      <p:ext uri="{BB962C8B-B14F-4D97-AF65-F5344CB8AC3E}">
        <p14:creationId xmlns:p14="http://schemas.microsoft.com/office/powerpoint/2010/main" xmlns="" val="187947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 2. - Procedures for advanced forensics video analysis.">
            <a:hlinkClick r:id="rId2"/>
          </p:cNvPr>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43126" y="2390775"/>
            <a:ext cx="7496174" cy="3657600"/>
          </a:xfrm>
          <a:prstGeom prst="rect">
            <a:avLst/>
          </a:prstGeom>
          <a:noFill/>
          <a:ln>
            <a:noFill/>
          </a:ln>
        </p:spPr>
      </p:pic>
      <p:sp>
        <p:nvSpPr>
          <p:cNvPr id="6" name="Content Placeholder 5"/>
          <p:cNvSpPr>
            <a:spLocks noGrp="1"/>
          </p:cNvSpPr>
          <p:nvPr>
            <p:ph idx="1"/>
          </p:nvPr>
        </p:nvSpPr>
        <p:spPr>
          <a:xfrm>
            <a:off x="609600" y="1666875"/>
            <a:ext cx="10972800" cy="5076825"/>
          </a:xfrm>
        </p:spPr>
        <p:txBody>
          <a:bodyPr/>
          <a:lstStyle/>
          <a:p>
            <a:pPr>
              <a:buNone/>
            </a:pPr>
            <a:r>
              <a:rPr lang="en-US" sz="2800" b="1" dirty="0" smtClean="0">
                <a:latin typeface="Times New Roman" panose="02020603050405020304" pitchFamily="18" charset="0"/>
                <a:cs typeface="Times New Roman" panose="02020603050405020304" pitchFamily="18" charset="0"/>
              </a:rPr>
              <a:t>PROPOSAL BLOCK DIAGRAM</a:t>
            </a:r>
            <a:endParaRPr lang="en-US" dirty="0"/>
          </a:p>
        </p:txBody>
      </p:sp>
    </p:spTree>
    <p:extLst>
      <p:ext uri="{BB962C8B-B14F-4D97-AF65-F5344CB8AC3E}">
        <p14:creationId xmlns:p14="http://schemas.microsoft.com/office/powerpoint/2010/main" xmlns="" val="131073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FCB68-40AC-9FE1-C8B1-BD2A87DF8AA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APPLICATION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3C1E6BC-6D8C-C74F-72E9-1247452C6D8D}"/>
              </a:ext>
            </a:extLst>
          </p:cNvPr>
          <p:cNvSpPr>
            <a:spLocks noGrp="1"/>
          </p:cNvSpPr>
          <p:nvPr>
            <p:ph idx="1"/>
          </p:nvPr>
        </p:nvSpPr>
        <p:spPr/>
        <p:txBody>
          <a:bodyPr>
            <a:normAutofit/>
          </a:bodyPr>
          <a:lstStyle/>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Video </a:t>
            </a:r>
            <a:r>
              <a:rPr lang="en-IN" sz="2000" b="1" dirty="0" err="1" smtClean="0">
                <a:latin typeface="Times New Roman" panose="02020603050405020304" pitchFamily="18" charset="0"/>
                <a:cs typeface="Times New Roman" panose="02020603050405020304" pitchFamily="18" charset="0"/>
              </a:rPr>
              <a:t>Forensics</a:t>
            </a:r>
            <a:r>
              <a:rPr lang="en-IN" sz="2000" dirty="0" err="1" smtClean="0">
                <a:latin typeface="Times New Roman" panose="02020603050405020304" pitchFamily="18" charset="0"/>
                <a:cs typeface="Times New Roman" panose="02020603050405020304" pitchFamily="18" charset="0"/>
              </a:rPr>
              <a:t>:Analyzing</a:t>
            </a:r>
            <a:r>
              <a:rPr lang="en-IN" sz="2000" dirty="0" smtClean="0">
                <a:latin typeface="Times New Roman" panose="02020603050405020304" pitchFamily="18" charset="0"/>
                <a:cs typeface="Times New Roman" panose="02020603050405020304" pitchFamily="18" charset="0"/>
              </a:rPr>
              <a:t> video content for authenticity, tampering, or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manipulation.Extracting</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metadata, such as timestamps and camera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details.Enhancing</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video quality for better visibility of details</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b="1" dirty="0" smtClean="0">
                <a:latin typeface="Times New Roman" panose="02020603050405020304" pitchFamily="18" charset="0"/>
                <a:cs typeface="Times New Roman" panose="02020603050405020304" pitchFamily="18" charset="0"/>
              </a:rPr>
              <a:t>Audio </a:t>
            </a:r>
            <a:r>
              <a:rPr lang="en-IN" sz="2000" b="1" dirty="0" err="1" smtClean="0">
                <a:latin typeface="Times New Roman" panose="02020603050405020304" pitchFamily="18" charset="0"/>
                <a:cs typeface="Times New Roman" panose="02020603050405020304" pitchFamily="18" charset="0"/>
              </a:rPr>
              <a:t>Forensics</a:t>
            </a:r>
            <a:r>
              <a:rPr lang="en-IN" sz="2000" dirty="0" err="1" smtClean="0">
                <a:latin typeface="Times New Roman" panose="02020603050405020304" pitchFamily="18" charset="0"/>
                <a:cs typeface="Times New Roman" panose="02020603050405020304" pitchFamily="18" charset="0"/>
              </a:rPr>
              <a:t>:Analyzing</a:t>
            </a:r>
            <a:r>
              <a:rPr lang="en-IN" sz="2000" dirty="0" smtClean="0">
                <a:latin typeface="Times New Roman" panose="02020603050405020304" pitchFamily="18" charset="0"/>
                <a:cs typeface="Times New Roman" panose="02020603050405020304" pitchFamily="18" charset="0"/>
              </a:rPr>
              <a:t> and enhancing audio recordings for </a:t>
            </a:r>
            <a:r>
              <a:rPr lang="en-IN" sz="2000" dirty="0" err="1" smtClean="0">
                <a:latin typeface="Times New Roman" panose="02020603050405020304" pitchFamily="18" charset="0"/>
                <a:cs typeface="Times New Roman" panose="02020603050405020304" pitchFamily="18" charset="0"/>
              </a:rPr>
              <a:t>clarity.Identifying</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		voices or </a:t>
            </a:r>
            <a:r>
              <a:rPr lang="en-IN" sz="2000" dirty="0" smtClean="0">
                <a:latin typeface="Times New Roman" panose="02020603050405020304" pitchFamily="18" charset="0"/>
                <a:cs typeface="Times New Roman" panose="02020603050405020304" pitchFamily="18" charset="0"/>
              </a:rPr>
              <a:t>sounds for investigative </a:t>
            </a:r>
            <a:r>
              <a:rPr lang="en-IN" sz="2000" dirty="0" smtClean="0">
                <a:latin typeface="Times New Roman" panose="02020603050405020304" pitchFamily="18" charset="0"/>
                <a:cs typeface="Times New Roman" panose="02020603050405020304" pitchFamily="18" charset="0"/>
              </a:rPr>
              <a:t>purposes.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7065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BBE75-846D-9A31-2FFA-95E04960FB28}"/>
              </a:ext>
            </a:extLst>
          </p:cNvPr>
          <p:cNvSpPr>
            <a:spLocks noGrp="1"/>
          </p:cNvSpPr>
          <p:nvPr>
            <p:ph type="title"/>
          </p:nvPr>
        </p:nvSpPr>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CONCLUSION</a:t>
            </a:r>
            <a:br>
              <a:rPr lang="en-US" sz="3600" b="1" dirty="0" smtClean="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26E2283-5A18-5709-504F-04D09149485E}"/>
              </a:ext>
            </a:extLst>
          </p:cNvPr>
          <p:cNvSpPr>
            <a:spLocks noGrp="1"/>
          </p:cNvSpPr>
          <p:nvPr>
            <p:ph idx="1"/>
          </p:nvPr>
        </p:nvSpPr>
        <p:spPr>
          <a:xfrm>
            <a:off x="1484311" y="1661161"/>
            <a:ext cx="10018713" cy="3124201"/>
          </a:xfrm>
        </p:spPr>
        <p:txBody>
          <a:bodyPr>
            <a:normAutofit/>
          </a:bodyPr>
          <a:lstStyle/>
          <a:p>
            <a:pPr>
              <a:buNone/>
            </a:pPr>
            <a:r>
              <a:rPr lang="en-IN" sz="2000" dirty="0" smtClean="0">
                <a:latin typeface="Times New Roman" pitchFamily="18" charset="0"/>
                <a:cs typeface="Times New Roman" pitchFamily="18" charset="0"/>
              </a:rPr>
              <a:t>    It </a:t>
            </a:r>
            <a:r>
              <a:rPr lang="en-IN" sz="2000" dirty="0" smtClean="0">
                <a:latin typeface="Times New Roman" pitchFamily="18" charset="0"/>
                <a:cs typeface="Times New Roman" pitchFamily="18" charset="0"/>
              </a:rPr>
              <a:t>is noted that in digital forensic investigation, the low quality </a:t>
            </a:r>
            <a:r>
              <a:rPr lang="en-IN" sz="2000" dirty="0" err="1" smtClean="0">
                <a:latin typeface="Times New Roman" pitchFamily="18" charset="0"/>
                <a:cs typeface="Times New Roman" pitchFamily="18" charset="0"/>
              </a:rPr>
              <a:t>cctv</a:t>
            </a:r>
            <a:r>
              <a:rPr lang="en-IN" sz="2000" dirty="0" smtClean="0">
                <a:latin typeface="Times New Roman" pitchFamily="18" charset="0"/>
                <a:cs typeface="Times New Roman" pitchFamily="18" charset="0"/>
              </a:rPr>
              <a:t> footages are widely used to extract potential evidence items. In this work, we proposed a framework for video based digital forensics investigation, and further we developed a way to enhance the quality of video to extract as much as evidence items. Specifically, we proposed an method to extract more evidence items in a reverse way. It is also useful for anti-crime or fast response when crime activities or </a:t>
            </a:r>
            <a:r>
              <a:rPr lang="en-IN" sz="2000" dirty="0" err="1" smtClean="0">
                <a:latin typeface="Times New Roman" pitchFamily="18" charset="0"/>
                <a:cs typeface="Times New Roman" pitchFamily="18" charset="0"/>
              </a:rPr>
              <a:t>behaviors</a:t>
            </a:r>
            <a:r>
              <a:rPr lang="en-IN" sz="2000" dirty="0" smtClean="0">
                <a:latin typeface="Times New Roman" pitchFamily="18" charset="0"/>
                <a:cs typeface="Times New Roman" pitchFamily="18" charset="0"/>
              </a:rPr>
              <a:t> are detected. In the future works, we will further establish the links between existing evidence items and the detected evidence item.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0839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433</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DEPARTMENT OF ELECTRONICS AND COMMUNICATION ENGINEERING</vt:lpstr>
      <vt:lpstr>CONTENTS</vt:lpstr>
      <vt:lpstr>ABSTRACT</vt:lpstr>
      <vt:lpstr>INTRODUCATION</vt:lpstr>
      <vt:lpstr>Slide 5</vt:lpstr>
      <vt:lpstr>ADVANTAGES</vt:lpstr>
      <vt:lpstr>Slide 7</vt:lpstr>
      <vt:lpstr>APPLICATION</vt:lpstr>
      <vt:lpstr> 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Diviti Sneha</dc:creator>
  <cp:lastModifiedBy>91934</cp:lastModifiedBy>
  <cp:revision>13</cp:revision>
  <dcterms:created xsi:type="dcterms:W3CDTF">2024-01-22T10:43:41Z</dcterms:created>
  <dcterms:modified xsi:type="dcterms:W3CDTF">2024-01-23T08:10:30Z</dcterms:modified>
</cp:coreProperties>
</file>