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6" r:id="rId11"/>
    <p:sldId id="268" r:id="rId12"/>
    <p:sldId id="265"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97" d="100"/>
          <a:sy n="97"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E1A5-32FA-482E-A10F-B53CEB96354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62C59-1BA2-4255-88E4-E88787C09670}" type="slidenum">
              <a:rPr lang="en-IN" smtClean="0"/>
              <a:t>‹#›</a:t>
            </a:fld>
            <a:endParaRPr lang="en-IN"/>
          </a:p>
        </p:txBody>
      </p:sp>
    </p:spTree>
    <p:extLst>
      <p:ext uri="{BB962C8B-B14F-4D97-AF65-F5344CB8AC3E}">
        <p14:creationId xmlns:p14="http://schemas.microsoft.com/office/powerpoint/2010/main" val="191613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62C59-1BA2-4255-88E4-E88787C09670}" type="slidenum">
              <a:rPr lang="en-IN" smtClean="0"/>
              <a:t>7</a:t>
            </a:fld>
            <a:endParaRPr lang="en-IN"/>
          </a:p>
        </p:txBody>
      </p:sp>
    </p:spTree>
    <p:extLst>
      <p:ext uri="{BB962C8B-B14F-4D97-AF65-F5344CB8AC3E}">
        <p14:creationId xmlns:p14="http://schemas.microsoft.com/office/powerpoint/2010/main" val="116863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874730"/>
            <a:ext cx="6432331" cy="1112331"/>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2300097" y="2713984"/>
            <a:ext cx="759180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Segoe UI" panose="020B0502040204020203" pitchFamily="34" charset="0"/>
                <a:cs typeface="Segoe UI" panose="020B0502040204020203" pitchFamily="34" charset="0"/>
              </a:rPr>
              <a:t>Your Team Name : SHADOW WARRIORS</a:t>
            </a:r>
          </a:p>
          <a:p>
            <a:pPr algn="ctr"/>
            <a:endParaRPr lang="en-US" b="1" dirty="0">
              <a:latin typeface="Segoe UI" panose="020B0502040204020203" pitchFamily="34" charset="0"/>
              <a:cs typeface="Segoe UI" panose="020B0502040204020203" pitchFamily="34" charset="0"/>
            </a:endParaRPr>
          </a:p>
          <a:p>
            <a:pPr algn="ctr"/>
            <a:r>
              <a:rPr lang="en-US" b="1" dirty="0">
                <a:latin typeface="Segoe UI" panose="020B0502040204020203" pitchFamily="34" charset="0"/>
                <a:cs typeface="Segoe UI" panose="020B0502040204020203" pitchFamily="34" charset="0"/>
              </a:rPr>
              <a:t>Your team bio : We are a team of highly motivated developers, aiming on</a:t>
            </a:r>
          </a:p>
          <a:p>
            <a:pPr algn="ctr"/>
            <a:r>
              <a:rPr lang="en-US" b="1" dirty="0">
                <a:latin typeface="Segoe UI" panose="020B0502040204020203" pitchFamily="34" charset="0"/>
                <a:cs typeface="Segoe UI" panose="020B0502040204020203" pitchFamily="34" charset="0"/>
              </a:rPr>
              <a:t>creating projects that would benefit the society as a whole.</a:t>
            </a:r>
          </a:p>
          <a:p>
            <a:pPr algn="ctr"/>
            <a:endParaRPr lang="en-US" b="1" dirty="0">
              <a:latin typeface="Segoe UI" panose="020B0502040204020203" pitchFamily="34" charset="0"/>
              <a:cs typeface="Segoe UI" panose="020B0502040204020203" pitchFamily="34" charset="0"/>
            </a:endParaRPr>
          </a:p>
          <a:p>
            <a:pPr algn="ctr"/>
            <a:r>
              <a:rPr lang="en-US" b="1" dirty="0">
                <a:latin typeface="Segoe UI" panose="020B0502040204020203" pitchFamily="34" charset="0"/>
                <a:cs typeface="Segoe UI" panose="020B0502040204020203" pitchFamily="34" charset="0"/>
              </a:rPr>
              <a:t>Date :30-06-2024</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49773" y="517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2" name="Rectangle 1">
            <a:extLst>
              <a:ext uri="{FF2B5EF4-FFF2-40B4-BE49-F238E27FC236}">
                <a16:creationId xmlns:a16="http://schemas.microsoft.com/office/drawing/2014/main" id="{B55F8D7F-3787-1047-17FF-FA0F3F4F5035}"/>
              </a:ext>
            </a:extLst>
          </p:cNvPr>
          <p:cNvSpPr>
            <a:spLocks noChangeArrowheads="1"/>
          </p:cNvSpPr>
          <p:nvPr/>
        </p:nvSpPr>
        <p:spPr bwMode="auto">
          <a:xfrm>
            <a:off x="613541" y="805550"/>
            <a:ext cx="1112388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Intuitive, Customizable Dashboard</a:t>
            </a:r>
            <a:r>
              <a:rPr kumimoji="0" lang="en-US" altLang="en-US" sz="1800" b="0" i="0" u="none" strike="noStrike" cap="none" normalizeH="0" baseline="0" dirty="0">
                <a:ln>
                  <a:noFill/>
                </a:ln>
                <a:solidFill>
                  <a:schemeClr val="tx1"/>
                </a:solidFill>
                <a:effectLst/>
                <a:latin typeface="Arial" panose="020B0604020202020204" pitchFamily="34" charset="0"/>
              </a:rPr>
              <a:t>: Provides real-time insights and proactive alerts through an intuitive interface that users can customize according to their needs.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Automated Workflows</a:t>
            </a:r>
            <a:r>
              <a:rPr kumimoji="0" lang="en-US" altLang="en-US" sz="1800" b="0" i="0" u="none" strike="noStrike" cap="none" normalizeH="0" baseline="0" dirty="0">
                <a:ln>
                  <a:noFill/>
                </a:ln>
                <a:solidFill>
                  <a:schemeClr val="tx1"/>
                </a:solidFill>
                <a:effectLst/>
                <a:latin typeface="Arial" panose="020B0604020202020204" pitchFamily="34" charset="0"/>
              </a:rPr>
              <a:t>: Streamlines data collection and reporting processes, reducing manual effort and increasing efficiency in compliance management.</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800" b="0" i="0" u="none" strike="noStrike" cap="none" normalizeH="0" baseline="0" dirty="0">
                <a:ln>
                  <a:noFill/>
                </a:ln>
                <a:solidFill>
                  <a:schemeClr val="tx1"/>
                </a:solidFill>
                <a:effectLst/>
                <a:latin typeface="Arial" panose="020B0604020202020204" pitchFamily="34" charset="0"/>
              </a:rPr>
              <a:t>: Integrates smoothly with existing systems, ensuring data consistency and providing a unified experience across platforms.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Built-in AI Modules</a:t>
            </a:r>
            <a:r>
              <a:rPr kumimoji="0" lang="en-US" altLang="en-US" sz="1800" b="0" i="0" u="none" strike="noStrike" cap="none" normalizeH="0" baseline="0" dirty="0">
                <a:ln>
                  <a:noFill/>
                </a:ln>
                <a:solidFill>
                  <a:schemeClr val="tx1"/>
                </a:solidFill>
                <a:effectLst/>
                <a:latin typeface="Arial" panose="020B0604020202020204" pitchFamily="34" charset="0"/>
              </a:rPr>
              <a:t>: Includes interactive training modules that educate users on compliance best practices and regulatory requirements.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Utilizes advanced analytics to forecast potential compliance risks, enabling proactive risk management and mitigation strategies.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collectively enhance user experience, streamline operations, and ensure robust compliance management capabilities in the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2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06972" y="600039"/>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3" name="TextBox 2">
            <a:extLst>
              <a:ext uri="{FF2B5EF4-FFF2-40B4-BE49-F238E27FC236}">
                <a16:creationId xmlns:a16="http://schemas.microsoft.com/office/drawing/2014/main" id="{39DD103B-3AAD-F627-8191-335B9EB8651F}"/>
              </a:ext>
            </a:extLst>
          </p:cNvPr>
          <p:cNvSpPr txBox="1"/>
          <p:nvPr/>
        </p:nvSpPr>
        <p:spPr>
          <a:xfrm>
            <a:off x="1176009" y="1326822"/>
            <a:ext cx="9839982" cy="4204356"/>
          </a:xfrm>
          <a:prstGeom prst="rect">
            <a:avLst/>
          </a:prstGeom>
          <a:noFill/>
        </p:spPr>
        <p:txBody>
          <a:bodyPr wrap="square">
            <a:spAutoFit/>
          </a:bodyPr>
          <a:lstStyle/>
          <a:p>
            <a:pPr>
              <a:lnSpc>
                <a:spcPct val="150000"/>
              </a:lnSpc>
            </a:pPr>
            <a:r>
              <a:rPr lang="en-US" b="1" dirty="0"/>
              <a:t>Scalability Cloud-Based Architecture</a:t>
            </a:r>
            <a:r>
              <a:rPr lang="en-US" dirty="0"/>
              <a:t>: Easily scales to accommodate growing data volumes and user numbers without compromising performance.</a:t>
            </a:r>
          </a:p>
          <a:p>
            <a:pPr>
              <a:lnSpc>
                <a:spcPct val="150000"/>
              </a:lnSpc>
            </a:pPr>
            <a:r>
              <a:rPr lang="en-US" b="1" dirty="0"/>
              <a:t>Modular Design</a:t>
            </a:r>
            <a:r>
              <a:rPr lang="en-US" dirty="0"/>
              <a:t>: New features and integrations can be added seamlessly, allowing the system to expand as business needs Evolve.</a:t>
            </a:r>
          </a:p>
          <a:p>
            <a:pPr>
              <a:lnSpc>
                <a:spcPct val="150000"/>
              </a:lnSpc>
            </a:pPr>
            <a:r>
              <a:rPr lang="en-US" b="1" dirty="0"/>
              <a:t>Efficient Resource Management</a:t>
            </a:r>
            <a:r>
              <a:rPr lang="en-US" dirty="0"/>
              <a:t>: Dynamically allocates computing resources based on demand, ensuring efficient operation during peak times.</a:t>
            </a:r>
          </a:p>
          <a:p>
            <a:pPr>
              <a:lnSpc>
                <a:spcPct val="150000"/>
              </a:lnSpc>
            </a:pPr>
            <a:r>
              <a:rPr lang="en-US" b="1" dirty="0"/>
              <a:t>Global Accessibility</a:t>
            </a:r>
            <a:r>
              <a:rPr lang="en-US" dirty="0"/>
              <a:t>: Supports multiple users across various locations, making it ideal for multinational organizations.</a:t>
            </a:r>
          </a:p>
          <a:p>
            <a:pPr>
              <a:lnSpc>
                <a:spcPct val="150000"/>
              </a:lnSpc>
            </a:pPr>
            <a:r>
              <a:rPr lang="en-US" b="1" dirty="0"/>
              <a:t>Future-Proofing</a:t>
            </a:r>
            <a:r>
              <a:rPr lang="en-US" dirty="0"/>
              <a:t>: Regular updates and improvements ensure the software remains compliant with the latest regulations and technological advancements.</a:t>
            </a:r>
            <a:endParaRPr lang="en-IN" dirty="0"/>
          </a:p>
        </p:txBody>
      </p:sp>
    </p:spTree>
    <p:extLst>
      <p:ext uri="{BB962C8B-B14F-4D97-AF65-F5344CB8AC3E}">
        <p14:creationId xmlns:p14="http://schemas.microsoft.com/office/powerpoint/2010/main" val="172518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41434" y="339491"/>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6" name="TextBox 5">
            <a:extLst>
              <a:ext uri="{FF2B5EF4-FFF2-40B4-BE49-F238E27FC236}">
                <a16:creationId xmlns:a16="http://schemas.microsoft.com/office/drawing/2014/main" id="{5C530CAC-457D-7E76-DDB0-4310BC3B8BEF}"/>
              </a:ext>
            </a:extLst>
          </p:cNvPr>
          <p:cNvSpPr txBox="1"/>
          <p:nvPr/>
        </p:nvSpPr>
        <p:spPr>
          <a:xfrm>
            <a:off x="765942" y="1041615"/>
            <a:ext cx="10829596" cy="5027017"/>
          </a:xfrm>
          <a:prstGeom prst="rect">
            <a:avLst/>
          </a:prstGeom>
          <a:noFill/>
        </p:spPr>
        <p:txBody>
          <a:bodyPr wrap="square">
            <a:spAutoFit/>
          </a:bodyPr>
          <a:lstStyle/>
          <a:p>
            <a:pPr>
              <a:lnSpc>
                <a:spcPct val="150000"/>
              </a:lnSpc>
              <a:buFont typeface="+mj-lt"/>
              <a:buAutoNum type="arabicPeriod"/>
            </a:pPr>
            <a:r>
              <a:rPr lang="en-US" b="1" dirty="0">
                <a:latin typeface="Arial" panose="020B0604020202020204" pitchFamily="34" charset="0"/>
                <a:cs typeface="Arial" panose="020B0604020202020204" pitchFamily="34" charset="0"/>
              </a:rPr>
              <a:t>Cloud-Based Deployment</a:t>
            </a:r>
            <a:r>
              <a:rPr lang="en-US" dirty="0">
                <a:latin typeface="Arial" panose="020B0604020202020204" pitchFamily="34" charset="0"/>
                <a:cs typeface="Arial" panose="020B0604020202020204" pitchFamily="34" charset="0"/>
              </a:rPr>
              <a:t>: The software's cloud-based architecture simplifies deployment, requiring minimal hardware setup or IT infrastructure.</a:t>
            </a:r>
          </a:p>
          <a:p>
            <a:pPr>
              <a:lnSpc>
                <a:spcPct val="150000"/>
              </a:lnSpc>
              <a:buFont typeface="+mj-lt"/>
              <a:buAutoNum type="arabicPeriod"/>
            </a:pPr>
            <a:r>
              <a:rPr lang="en-US" b="1" dirty="0">
                <a:latin typeface="Arial" panose="020B0604020202020204" pitchFamily="34" charset="0"/>
                <a:cs typeface="Arial" panose="020B0604020202020204" pitchFamily="34" charset="0"/>
              </a:rPr>
              <a:t>User-Friendly Interface</a:t>
            </a:r>
            <a:r>
              <a:rPr lang="en-US" dirty="0">
                <a:latin typeface="Arial" panose="020B0604020202020204" pitchFamily="34" charset="0"/>
                <a:cs typeface="Arial" panose="020B0604020202020204" pitchFamily="34" charset="0"/>
              </a:rPr>
              <a:t>: An intuitive interface ensures easy adoption, minimizing the need for extensive training for users to begin using the software effectively.</a:t>
            </a:r>
          </a:p>
          <a:p>
            <a:pPr>
              <a:lnSpc>
                <a:spcPct val="150000"/>
              </a:lnSpc>
              <a:buFont typeface="+mj-lt"/>
              <a:buAutoNum type="arabicPeriod"/>
            </a:pPr>
            <a:r>
              <a:rPr lang="en-US" b="1" dirty="0">
                <a:latin typeface="Arial" panose="020B0604020202020204" pitchFamily="34" charset="0"/>
                <a:cs typeface="Arial" panose="020B0604020202020204" pitchFamily="34" charset="0"/>
              </a:rPr>
              <a:t>Automatic Updates</a:t>
            </a:r>
            <a:r>
              <a:rPr lang="en-US" dirty="0">
                <a:latin typeface="Arial" panose="020B0604020202020204" pitchFamily="34" charset="0"/>
                <a:cs typeface="Arial" panose="020B0604020202020204" pitchFamily="34" charset="0"/>
              </a:rPr>
              <a:t>: Regular updates are automatically applied, including new features and compliance changes, reducing manual intervention and maintenance efforts.</a:t>
            </a:r>
          </a:p>
          <a:p>
            <a:pPr>
              <a:lnSpc>
                <a:spcPct val="150000"/>
              </a:lnSpc>
              <a:buFont typeface="+mj-lt"/>
              <a:buAutoNum type="arabicPeriod"/>
            </a:pPr>
            <a:r>
              <a:rPr lang="en-US" b="1" dirty="0">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The software seamlessly scales with business growth, accommodating increased transaction volumes and additional users without requiring significant configuration changes.</a:t>
            </a:r>
          </a:p>
          <a:p>
            <a:pPr>
              <a:lnSpc>
                <a:spcPct val="150000"/>
              </a:lnSpc>
              <a:buFont typeface="+mj-lt"/>
              <a:buAutoNum type="arabicPeriod"/>
            </a:pPr>
            <a:r>
              <a:rPr lang="en-US" b="1" dirty="0">
                <a:latin typeface="Arial" panose="020B0604020202020204" pitchFamily="34" charset="0"/>
                <a:cs typeface="Arial" panose="020B0604020202020204" pitchFamily="34" charset="0"/>
              </a:rPr>
              <a:t>Support and Documentation</a:t>
            </a:r>
            <a:r>
              <a:rPr lang="en-US" dirty="0">
                <a:latin typeface="Arial" panose="020B0604020202020204" pitchFamily="34" charset="0"/>
                <a:cs typeface="Arial" panose="020B0604020202020204" pitchFamily="34" charset="0"/>
              </a:rPr>
              <a:t>: Comprehensive support resources and documentation are available, facilitating setup, troubleshooting, and ongoing maintenance tasks.</a:t>
            </a:r>
          </a:p>
          <a:p>
            <a:pPr>
              <a:lnSpc>
                <a:spcPct val="150000"/>
              </a:lnSpc>
            </a:pPr>
            <a:r>
              <a:rPr lang="en-US" dirty="0">
                <a:latin typeface="Arial" panose="020B0604020202020204" pitchFamily="34" charset="0"/>
                <a:cs typeface="Arial" panose="020B0604020202020204" pitchFamily="34" charset="0"/>
              </a:rPr>
              <a:t>These aspects collectively contribute to the ease of deploying and maintaining cloud-based financial management software, ensuring efficient operations and user satisfaction.</a:t>
            </a:r>
          </a:p>
        </p:txBody>
      </p:sp>
    </p:spTree>
    <p:extLst>
      <p:ext uri="{BB962C8B-B14F-4D97-AF65-F5344CB8AC3E}">
        <p14:creationId xmlns:p14="http://schemas.microsoft.com/office/powerpoint/2010/main" val="104347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9807" y="446547"/>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2" name="Rectangle 1">
            <a:extLst>
              <a:ext uri="{FF2B5EF4-FFF2-40B4-BE49-F238E27FC236}">
                <a16:creationId xmlns:a16="http://schemas.microsoft.com/office/drawing/2014/main" id="{778CBF21-7902-9676-456C-45992799BBE7}"/>
              </a:ext>
            </a:extLst>
          </p:cNvPr>
          <p:cNvSpPr>
            <a:spLocks noChangeArrowheads="1"/>
          </p:cNvSpPr>
          <p:nvPr/>
        </p:nvSpPr>
        <p:spPr bwMode="auto">
          <a:xfrm>
            <a:off x="530677" y="1058281"/>
            <a:ext cx="10776858" cy="5035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mj-lt"/>
              <a:buAutoNum type="arabicPeriod"/>
            </a:pPr>
            <a:r>
              <a:rPr lang="en-US" b="1" dirty="0">
                <a:latin typeface="Arial" panose="020B0604020202020204" pitchFamily="34" charset="0"/>
                <a:cs typeface="Arial" panose="020B0604020202020204" pitchFamily="34" charset="0"/>
              </a:rPr>
              <a:t>Encryption</a:t>
            </a:r>
            <a:r>
              <a:rPr lang="en-US" dirty="0">
                <a:latin typeface="Arial" panose="020B0604020202020204" pitchFamily="34" charset="0"/>
                <a:cs typeface="Arial" panose="020B0604020202020204" pitchFamily="34" charset="0"/>
              </a:rPr>
              <a:t>: Data transmission and storage are protected using robust encryption protocols (e.g., SSL/TLS) to prevent unauthorized access to sensitive information.</a:t>
            </a:r>
          </a:p>
          <a:p>
            <a:pPr>
              <a:lnSpc>
                <a:spcPct val="150000"/>
              </a:lnSpc>
              <a:buFont typeface="+mj-lt"/>
              <a:buAutoNum type="arabicPeriod"/>
            </a:pPr>
            <a:r>
              <a:rPr lang="en-US" b="1" dirty="0">
                <a:latin typeface="Arial" panose="020B0604020202020204" pitchFamily="34" charset="0"/>
                <a:cs typeface="Arial" panose="020B0604020202020204" pitchFamily="34" charset="0"/>
              </a:rPr>
              <a:t>Access Controls</a:t>
            </a:r>
            <a:r>
              <a:rPr lang="en-US" dirty="0">
                <a:latin typeface="Arial" panose="020B0604020202020204" pitchFamily="34" charset="0"/>
                <a:cs typeface="Arial" panose="020B0604020202020204" pitchFamily="34" charset="0"/>
              </a:rPr>
              <a:t>: Role-based access controls (RBAC) restrict access to features and data based on user roles, minimizing the risk of unauthorized access and data breaches.</a:t>
            </a:r>
          </a:p>
          <a:p>
            <a:pPr>
              <a:lnSpc>
                <a:spcPct val="150000"/>
              </a:lnSpc>
              <a:buFont typeface="+mj-lt"/>
              <a:buAutoNum type="arabicPeriod"/>
            </a:pPr>
            <a:r>
              <a:rPr lang="en-US" b="1" dirty="0">
                <a:latin typeface="Arial" panose="020B0604020202020204" pitchFamily="34" charset="0"/>
                <a:cs typeface="Arial" panose="020B0604020202020204" pitchFamily="34" charset="0"/>
              </a:rPr>
              <a:t>Data Backup and Recovery</a:t>
            </a:r>
            <a:r>
              <a:rPr lang="en-US" dirty="0">
                <a:latin typeface="Arial" panose="020B0604020202020204" pitchFamily="34" charset="0"/>
                <a:cs typeface="Arial" panose="020B0604020202020204" pitchFamily="34" charset="0"/>
              </a:rPr>
              <a:t>: Automated and secure backups are regularly performed to prevent data loss and ensure quick recovery in case of system failures or data breaches.</a:t>
            </a:r>
          </a:p>
          <a:p>
            <a:pPr>
              <a:lnSpc>
                <a:spcPct val="150000"/>
              </a:lnSpc>
              <a:buFont typeface="+mj-lt"/>
              <a:buAutoNum type="arabicPeriod"/>
            </a:pPr>
            <a:r>
              <a:rPr lang="en-US" b="1" dirty="0">
                <a:latin typeface="Arial" panose="020B0604020202020204" pitchFamily="34" charset="0"/>
                <a:cs typeface="Arial" panose="020B0604020202020204" pitchFamily="34" charset="0"/>
              </a:rPr>
              <a:t>Authentication</a:t>
            </a:r>
            <a:r>
              <a:rPr lang="en-US" dirty="0">
                <a:latin typeface="Arial" panose="020B0604020202020204" pitchFamily="34" charset="0"/>
                <a:cs typeface="Arial" panose="020B0604020202020204" pitchFamily="34" charset="0"/>
              </a:rPr>
              <a:t>: Secure authentication methods, such as multi-factor authentication (MFA), verify user identities to prevent unauthorized access to accounts and sensitive data.</a:t>
            </a:r>
          </a:p>
          <a:p>
            <a:pPr>
              <a:lnSpc>
                <a:spcPct val="150000"/>
              </a:lnSpc>
              <a:buFont typeface="+mj-lt"/>
              <a:buAutoNum type="arabicPeriod"/>
            </a:pPr>
            <a:r>
              <a:rPr lang="en-US" b="1" dirty="0">
                <a:latin typeface="Arial" panose="020B0604020202020204" pitchFamily="34" charset="0"/>
                <a:cs typeface="Arial" panose="020B0604020202020204" pitchFamily="34" charset="0"/>
              </a:rPr>
              <a:t>Audit Trails</a:t>
            </a:r>
            <a:r>
              <a:rPr lang="en-US" dirty="0">
                <a:latin typeface="Arial" panose="020B0604020202020204" pitchFamily="34" charset="0"/>
                <a:cs typeface="Arial" panose="020B0604020202020204" pitchFamily="34" charset="0"/>
              </a:rPr>
              <a:t>: Comprehensive audit logs track user activities and changes within the system, providing transparency, accountability, and aiding in the detection of unauthorized actions.</a:t>
            </a:r>
          </a:p>
          <a:p>
            <a:pPr>
              <a:lnSpc>
                <a:spcPct val="150000"/>
              </a:lnSpc>
            </a:pPr>
            <a:r>
              <a:rPr lang="en-US" dirty="0">
                <a:latin typeface="Arial" panose="020B0604020202020204" pitchFamily="34" charset="0"/>
                <a:cs typeface="Arial" panose="020B0604020202020204" pitchFamily="34" charset="0"/>
              </a:rPr>
              <a:t>These measures collectively enhance the security posture of applications, safeguarding data integrity and ensuring compliance with privacy and security standards.</a:t>
            </a:r>
          </a:p>
        </p:txBody>
      </p:sp>
    </p:spTree>
    <p:extLst>
      <p:ext uri="{BB962C8B-B14F-4D97-AF65-F5344CB8AC3E}">
        <p14:creationId xmlns:p14="http://schemas.microsoft.com/office/powerpoint/2010/main"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70312" y="2459825"/>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542621" y="3287225"/>
            <a:ext cx="4161949" cy="200368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spcAft>
                <a:spcPts val="1600"/>
              </a:spcAft>
              <a:buSzPts val="1800"/>
              <a:buFont typeface="Arial" panose="020B0604020202020204" pitchFamily="34" charset="0"/>
              <a:buNone/>
            </a:pPr>
            <a:r>
              <a:rPr lang="en-IN" sz="1500" b="1" dirty="0">
                <a:solidFill>
                  <a:schemeClr val="bg1"/>
                </a:solidFill>
                <a:latin typeface="Arial" panose="020B0604020202020204" pitchFamily="34" charset="0"/>
                <a:cs typeface="Arial" panose="020B0604020202020204" pitchFamily="34" charset="0"/>
              </a:rPr>
              <a:t>GANESH V</a:t>
            </a:r>
            <a:br>
              <a:rPr lang="en-IN" sz="1500" b="1" dirty="0">
                <a:solidFill>
                  <a:schemeClr val="bg1"/>
                </a:solidFill>
                <a:latin typeface="Arial" panose="020B0604020202020204" pitchFamily="34" charset="0"/>
                <a:cs typeface="Arial" panose="020B0604020202020204" pitchFamily="34" charset="0"/>
              </a:rPr>
            </a:br>
            <a:r>
              <a:rPr lang="en-IN" sz="1500" b="1" dirty="0">
                <a:solidFill>
                  <a:schemeClr val="bg1"/>
                </a:solidFill>
                <a:latin typeface="Arial" panose="020B0604020202020204" pitchFamily="34" charset="0"/>
                <a:cs typeface="Arial" panose="020B0604020202020204" pitchFamily="34" charset="0"/>
              </a:rPr>
              <a:t>PRAVEEN KUMAR S</a:t>
            </a:r>
          </a:p>
          <a:p>
            <a:pPr marL="0" indent="0">
              <a:lnSpc>
                <a:spcPct val="200000"/>
              </a:lnSpc>
              <a:spcBef>
                <a:spcPts val="0"/>
              </a:spcBef>
              <a:spcAft>
                <a:spcPts val="1600"/>
              </a:spcAft>
              <a:buSzPts val="1800"/>
              <a:buFont typeface="Arial" panose="020B0604020202020204" pitchFamily="34" charset="0"/>
              <a:buNone/>
            </a:pPr>
            <a:r>
              <a:rPr lang="en-IN" sz="1500" b="1" dirty="0">
                <a:solidFill>
                  <a:schemeClr val="bg1"/>
                </a:solidFill>
                <a:latin typeface="Arial" panose="020B0604020202020204" pitchFamily="34" charset="0"/>
                <a:cs typeface="Arial" panose="020B0604020202020204" pitchFamily="34" charset="0"/>
              </a:rPr>
              <a:t>NANDHITHA B</a:t>
            </a:r>
          </a:p>
          <a:p>
            <a:pPr marL="0" indent="0">
              <a:lnSpc>
                <a:spcPct val="200000"/>
              </a:lnSpc>
              <a:spcBef>
                <a:spcPts val="0"/>
              </a:spcBef>
              <a:spcAft>
                <a:spcPts val="1600"/>
              </a:spcAft>
              <a:buSzPts val="1800"/>
              <a:buFont typeface="Arial" panose="020B0604020202020204" pitchFamily="34" charset="0"/>
              <a:buNone/>
            </a:pPr>
            <a:r>
              <a:rPr lang="en-IN" sz="1500" b="1" dirty="0">
                <a:solidFill>
                  <a:schemeClr val="bg1"/>
                </a:solidFill>
                <a:latin typeface="Arial" panose="020B0604020202020204" pitchFamily="34" charset="0"/>
                <a:cs typeface="Arial" panose="020B0604020202020204" pitchFamily="34" charset="0"/>
              </a:rPr>
              <a:t>YUVASREE J</a:t>
            </a: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49772" y="475814"/>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651661" y="1051814"/>
            <a:ext cx="8238600" cy="3414300"/>
          </a:xfrm>
          <a:prstGeom prst="rect">
            <a:avLst/>
          </a:prstGeom>
          <a:noFill/>
          <a:ln>
            <a:noFill/>
          </a:ln>
        </p:spPr>
        <p:txBody>
          <a:bodyPr spcFirstLastPara="1" wrap="square" lIns="91425" tIns="91425" rIns="91425" bIns="91425" anchor="t" anchorCtr="0">
            <a:noAutofit/>
          </a:bodyPr>
          <a:lstStyle/>
          <a:p>
            <a:pPr algn="just"/>
            <a:endParaRPr lang="en-US" sz="1600" b="0" i="0" dirty="0">
              <a:solidFill>
                <a:srgbClr val="75757A"/>
              </a:solidFill>
              <a:effectLst/>
              <a:highlight>
                <a:srgbClr val="FFFFFF"/>
              </a:highligh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1267071-FB29-4E62-BD06-D31A5D624D33}"/>
              </a:ext>
            </a:extLst>
          </p:cNvPr>
          <p:cNvSpPr>
            <a:spLocks noChangeArrowheads="1"/>
          </p:cNvSpPr>
          <p:nvPr/>
        </p:nvSpPr>
        <p:spPr bwMode="auto">
          <a:xfrm>
            <a:off x="587999" y="1217352"/>
            <a:ext cx="1101600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problem statement of this hackathon To streamline audit and compliance processes, we will use generative AI to ensure accuracy, efficiency, and adherence to regulatory standards. The challenge includes automating the auditing of financial transactions to detect non-compliance issues quickly and accurately. Additionally, the system will continuously monitor and update compliance requirements, adapting to new regulations and standards.</a:t>
            </a:r>
          </a:p>
          <a:p>
            <a:pPr marL="0" marR="0" lvl="0" indent="0"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•Automate the auditing of financial transactions and detect non-compliance issues.</a:t>
            </a:r>
          </a:p>
          <a:p>
            <a:pPr marL="0" marR="0" lvl="0" indent="0"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•Generate comprehensive audit reports with minimal human intervention.</a:t>
            </a:r>
          </a:p>
          <a:p>
            <a:pPr marL="0" marR="0" lvl="0" indent="0"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•Continuously monitor and update compliance requirements, adapting to new regulations and standards.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12834" y="748721"/>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0317" y="1600618"/>
            <a:ext cx="10531365" cy="2656073"/>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400"/>
              <a:buFont typeface="Arial"/>
              <a:buNone/>
            </a:pP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Here are some Alternative platforms For Ai Auditing ZOHO Books, Audit map, Audit file AI ZOHO books was a cloud-based accounting platform, Which is used to Automate the Auding process with the Technology Advancement of AI in which the process completely follows the compliance and law, then the other platform such as Audit map and Audit file AI which similar to ZOHO books these type of platforms provides a complete report for this process in which these clear reports used to predict  solutions for future Problems.</a:t>
            </a:r>
            <a:endParaRPr lang="en-IN"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52248" y="635974"/>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52248" y="1367624"/>
            <a:ext cx="11751880" cy="4588334"/>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1.</a:t>
            </a:r>
            <a:r>
              <a:rPr lang="en-IN" b="1" u="none" strike="noStrike" cap="none" dirty="0">
                <a:solidFill>
                  <a:schemeClr val="tx1"/>
                </a:solidFill>
                <a:latin typeface="Arial" panose="020B0604020202020204" pitchFamily="34" charset="0"/>
                <a:ea typeface="Lato"/>
                <a:cs typeface="Arial" panose="020B0604020202020204" pitchFamily="34" charset="0"/>
                <a:sym typeface="Lato"/>
              </a:rPr>
              <a:t>Data Collection and Preparation  &amp; Data  Processing  </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(Normalize data) //&gt;&gt;Data sources: SQL databases</a:t>
            </a:r>
          </a:p>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cloud storage (AWS S3).</a:t>
            </a:r>
          </a:p>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2</a:t>
            </a:r>
            <a:r>
              <a:rPr lang="en-IN" b="1" u="none" strike="noStrike" cap="none" dirty="0">
                <a:solidFill>
                  <a:schemeClr val="tx1"/>
                </a:solidFill>
                <a:latin typeface="Arial" panose="020B0604020202020204" pitchFamily="34" charset="0"/>
                <a:ea typeface="Lato"/>
                <a:cs typeface="Arial" panose="020B0604020202020204" pitchFamily="34" charset="0"/>
                <a:sym typeface="Lato"/>
              </a:rPr>
              <a:t>.ETL tools</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 AWS Glue, Apache Airflow Data Cleaning and processing: Pandas, NumPy.</a:t>
            </a:r>
          </a:p>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3.</a:t>
            </a:r>
            <a:r>
              <a:rPr lang="en-IN" b="1" u="none" strike="noStrike" cap="none" dirty="0">
                <a:solidFill>
                  <a:schemeClr val="tx1"/>
                </a:solidFill>
                <a:latin typeface="Arial" panose="020B0604020202020204" pitchFamily="34" charset="0"/>
                <a:ea typeface="Lato"/>
                <a:cs typeface="Arial" panose="020B0604020202020204" pitchFamily="34" charset="0"/>
                <a:sym typeface="Lato"/>
              </a:rPr>
              <a:t>Model Development</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 Web Frameworks: Flask, Django, ReactJS, Containerization: Docker Orchestration: Kubernetes Serving Models: TensorFlow Serving.</a:t>
            </a:r>
          </a:p>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4.</a:t>
            </a:r>
            <a:r>
              <a:rPr lang="en-IN" b="1" u="none" strike="noStrike" cap="none" dirty="0">
                <a:solidFill>
                  <a:schemeClr val="tx1"/>
                </a:solidFill>
                <a:latin typeface="Arial" panose="020B0604020202020204" pitchFamily="34" charset="0"/>
                <a:ea typeface="Lato"/>
                <a:cs typeface="Arial" panose="020B0604020202020204" pitchFamily="34" charset="0"/>
                <a:sym typeface="Lato"/>
              </a:rPr>
              <a:t>Integration and Automation</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 API Development: Fast API; ETL Pipelines: Apache Air flow, Automation Tools: AWS Code Pipeline</a:t>
            </a:r>
            <a:endParaRPr lang="en-IN" dirty="0">
              <a:latin typeface="Arial" panose="020B0604020202020204" pitchFamily="34" charset="0"/>
              <a:ea typeface="Lato"/>
              <a:cs typeface="Arial" panose="020B0604020202020204" pitchFamily="34" charset="0"/>
              <a:sym typeface="Lato"/>
            </a:endParaRPr>
          </a:p>
          <a:p>
            <a:pPr marL="0" marR="0" lvl="0" indent="0" algn="l" rtl="0">
              <a:lnSpc>
                <a:spcPct val="150000"/>
              </a:lnSpc>
              <a:spcBef>
                <a:spcPts val="0"/>
              </a:spcBef>
              <a:spcAft>
                <a:spcPts val="0"/>
              </a:spcAft>
              <a:buClr>
                <a:srgbClr val="000000"/>
              </a:buClr>
              <a:buSzPts val="1400"/>
              <a:buFont typeface="Arial"/>
              <a:buNone/>
            </a:pPr>
            <a:r>
              <a:rPr lang="en-US" u="none" strike="noStrike" cap="none" dirty="0">
                <a:solidFill>
                  <a:schemeClr val="tx1"/>
                </a:solidFill>
                <a:latin typeface="Arial" panose="020B0604020202020204" pitchFamily="34" charset="0"/>
                <a:ea typeface="Lato"/>
                <a:cs typeface="Arial" panose="020B0604020202020204" pitchFamily="34" charset="0"/>
                <a:sym typeface="Lato"/>
              </a:rPr>
              <a:t>5. </a:t>
            </a:r>
            <a:r>
              <a:rPr lang="en-US" b="1" u="none" strike="noStrike" cap="none" dirty="0">
                <a:solidFill>
                  <a:schemeClr val="tx1"/>
                </a:solidFill>
                <a:latin typeface="Arial" panose="020B0604020202020204" pitchFamily="34" charset="0"/>
                <a:ea typeface="Lato"/>
                <a:cs typeface="Arial" panose="020B0604020202020204" pitchFamily="34" charset="0"/>
                <a:sym typeface="Lato"/>
              </a:rPr>
              <a:t>Monitoring and Maintenance</a:t>
            </a:r>
            <a:r>
              <a:rPr lang="en-US" u="none" strike="noStrike" cap="none" dirty="0">
                <a:solidFill>
                  <a:schemeClr val="tx1"/>
                </a:solidFill>
                <a:latin typeface="Arial" panose="020B0604020202020204" pitchFamily="34" charset="0"/>
                <a:ea typeface="Lato"/>
                <a:cs typeface="Arial" panose="020B0604020202020204" pitchFamily="34" charset="0"/>
                <a:sym typeface="Lato"/>
              </a:rPr>
              <a:t>: Monitoring Tools: Prometheus, Alerting: PagerDuty, Logging: Logstash</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a:t>
            </a:r>
          </a:p>
          <a:p>
            <a:pPr marL="0" marR="0" lvl="0" indent="0" algn="l" rtl="0">
              <a:lnSpc>
                <a:spcPct val="150000"/>
              </a:lnSpc>
              <a:spcBef>
                <a:spcPts val="0"/>
              </a:spcBef>
              <a:spcAft>
                <a:spcPts val="0"/>
              </a:spcAft>
              <a:buClr>
                <a:srgbClr val="000000"/>
              </a:buClr>
              <a:buSzPts val="1400"/>
              <a:buFont typeface="Arial"/>
              <a:buNone/>
            </a:pPr>
            <a:r>
              <a:rPr lang="en-IN" u="none" strike="noStrike" cap="none" dirty="0">
                <a:solidFill>
                  <a:schemeClr val="tx1"/>
                </a:solidFill>
                <a:latin typeface="Arial" panose="020B0604020202020204" pitchFamily="34" charset="0"/>
                <a:ea typeface="Lato"/>
                <a:cs typeface="Arial" panose="020B0604020202020204" pitchFamily="34" charset="0"/>
                <a:sym typeface="Lato"/>
              </a:rPr>
              <a:t>6. </a:t>
            </a:r>
            <a:r>
              <a:rPr lang="en-IN" b="1" u="none" strike="noStrike" cap="none" dirty="0">
                <a:solidFill>
                  <a:schemeClr val="tx1"/>
                </a:solidFill>
                <a:latin typeface="Arial" panose="020B0604020202020204" pitchFamily="34" charset="0"/>
                <a:ea typeface="Lato"/>
                <a:cs typeface="Arial" panose="020B0604020202020204" pitchFamily="34" charset="0"/>
                <a:sym typeface="Lato"/>
              </a:rPr>
              <a:t>Security and Compliance Data Security</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 AWS KMS, Azure Key Vault, </a:t>
            </a:r>
            <a:r>
              <a:rPr lang="en-IN" u="none" strike="noStrike" cap="none" dirty="0" err="1">
                <a:solidFill>
                  <a:schemeClr val="tx1"/>
                </a:solidFill>
                <a:latin typeface="Arial" panose="020B0604020202020204" pitchFamily="34" charset="0"/>
                <a:ea typeface="Lato"/>
                <a:cs typeface="Arial" panose="020B0604020202020204" pitchFamily="34" charset="0"/>
                <a:sym typeface="Lato"/>
              </a:rPr>
              <a:t>Hashi</a:t>
            </a:r>
            <a:r>
              <a:rPr lang="en-IN" u="none" strike="noStrike" cap="none" dirty="0">
                <a:solidFill>
                  <a:schemeClr val="tx1"/>
                </a:solidFill>
                <a:latin typeface="Arial" panose="020B0604020202020204" pitchFamily="34" charset="0"/>
                <a:ea typeface="Lato"/>
                <a:cs typeface="Arial" panose="020B0604020202020204" pitchFamily="34" charset="0"/>
                <a:sym typeface="Lato"/>
              </a:rPr>
              <a:t> Corp Vault Compliance: Implementing GDPR, HIPAA, and other regulations using respective compliance tools and frame works Access Control: AWS IAM, Azure AD, OAuth</a:t>
            </a:r>
          </a:p>
          <a:p>
            <a:pPr marL="0" marR="0" lvl="0" indent="0" algn="l" rtl="0">
              <a:lnSpc>
                <a:spcPct val="150000"/>
              </a:lnSpc>
              <a:spcBef>
                <a:spcPts val="0"/>
              </a:spcBef>
              <a:spcAft>
                <a:spcPts val="0"/>
              </a:spcAft>
              <a:buClr>
                <a:srgbClr val="000000"/>
              </a:buClr>
              <a:buSzPts val="1400"/>
              <a:buFont typeface="Arial"/>
              <a:buNone/>
            </a:pPr>
            <a:endParaRPr u="none" strike="noStrike" cap="none" dirty="0">
              <a:solidFill>
                <a:schemeClr val="tx1"/>
              </a:solidFill>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89186" y="860171"/>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001110" y="1721850"/>
            <a:ext cx="9207062" cy="3414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Our Process of AI Auditing includes three Types of  Audits</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Financial </a:t>
            </a:r>
            <a:r>
              <a:rPr lang="en-US" dirty="0">
                <a:highlight>
                  <a:srgbClr val="FFFFFF"/>
                </a:highlight>
                <a:latin typeface="Arial" panose="020B0604020202020204" pitchFamily="34" charset="0"/>
                <a:ea typeface="Lato"/>
                <a:cs typeface="Arial" panose="020B0604020202020204" pitchFamily="34" charset="0"/>
                <a:sym typeface="Lato"/>
              </a:rPr>
              <a:t>A</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udits, Compliance </a:t>
            </a:r>
            <a:r>
              <a:rPr lang="en-US" dirty="0">
                <a:highlight>
                  <a:srgbClr val="FFFFFF"/>
                </a:highlight>
                <a:latin typeface="Arial" panose="020B0604020202020204" pitchFamily="34" charset="0"/>
                <a:ea typeface="Lato"/>
                <a:cs typeface="Arial" panose="020B0604020202020204" pitchFamily="34" charset="0"/>
                <a:sym typeface="Lato"/>
              </a:rPr>
              <a:t>A</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udits, Operational audits. Flow of our AI Auditing: [Data collection and integration&gt;Data Processing&gt;Feature engineering&gt;Model development&gt;Validation and Testing&gt;integration and deployment&gt;Monitoring and maintenance&gt;Ethical considerations&gt;Training and user adoption&gt;Feedback loop].</a:t>
            </a:r>
            <a:endParaRPr lang="en-IN"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12834" y="647336"/>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14854" y="1328453"/>
            <a:ext cx="10373712" cy="4201093"/>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Feature set</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Product: Offers comprehensive inventory management, automated invoicing, and real-time financial analytics.</a:t>
            </a:r>
          </a:p>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Usability</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Product: Modern, intuitive interface with high user satisfaction; Comparison: Users find your product easier to navigate, which increases productivity and reduces learning curve.</a:t>
            </a:r>
            <a:endParaRPr lang="en-US" dirty="0">
              <a:highlight>
                <a:srgbClr val="FFFFFF"/>
              </a:highlight>
              <a:latin typeface="Arial" panose="020B0604020202020204" pitchFamily="34" charset="0"/>
              <a:ea typeface="Lato"/>
              <a:cs typeface="Arial" panose="020B0604020202020204" pitchFamily="34" charset="0"/>
              <a:sym typeface="Lato"/>
            </a:endParaRPr>
          </a:p>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Performance</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Product: High-speed performance, scalable architecture; Comparison: Faster processing speeds and better scalability ensure your product can handle business growth effectively.</a:t>
            </a:r>
          </a:p>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Customer Support</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Product: 24/7 support, dedicated account managers, high satisfaction;</a:t>
            </a:r>
          </a:p>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Comparison</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dedicated and round-the-clock support provides faster resolution and personalized service.</a:t>
            </a:r>
          </a:p>
          <a:p>
            <a:pPr marL="0" marR="0" lvl="0" indent="0" rtl="0">
              <a:lnSpc>
                <a:spcPct val="150000"/>
              </a:lnSpc>
              <a:spcBef>
                <a:spcPts val="0"/>
              </a:spcBef>
              <a:spcAft>
                <a:spcPts val="0"/>
              </a:spcAft>
              <a:buClr>
                <a:srgbClr val="000000"/>
              </a:buClr>
              <a:buSzPts val="1400"/>
              <a:buFont typeface="Arial"/>
              <a:buNone/>
            </a:pPr>
            <a:r>
              <a:rPr lang="en-US" b="1"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Integration and Compatibility</a:t>
            </a:r>
            <a:r>
              <a:rPr lang="en-US"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rPr>
              <a:t>: Your Product: Integrates with over 100 third-party applications; Comparison: Broader integration capabilities make your product more adaptable to various business needs.</a:t>
            </a:r>
            <a:endParaRPr lang="en-IN" u="none" strike="noStrike" cap="none" dirty="0">
              <a:solidFill>
                <a:schemeClr val="tx1"/>
              </a:solidFill>
              <a:highlight>
                <a:srgbClr val="FFFFFF"/>
              </a:highlight>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21748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A87F049-FB98-758E-E480-2C44332BFAF9}"/>
              </a:ext>
            </a:extLst>
          </p:cNvPr>
          <p:cNvPicPr>
            <a:picLocks noChangeAspect="1"/>
          </p:cNvPicPr>
          <p:nvPr/>
        </p:nvPicPr>
        <p:blipFill>
          <a:blip r:embed="rId3"/>
          <a:stretch>
            <a:fillRect/>
          </a:stretch>
        </p:blipFill>
        <p:spPr>
          <a:xfrm>
            <a:off x="8016271" y="977462"/>
            <a:ext cx="3319136" cy="4792718"/>
          </a:xfrm>
          <a:prstGeom prst="rect">
            <a:avLst/>
          </a:prstGeom>
        </p:spPr>
      </p:pic>
      <p:sp>
        <p:nvSpPr>
          <p:cNvPr id="7" name="TextBox 6">
            <a:extLst>
              <a:ext uri="{FF2B5EF4-FFF2-40B4-BE49-F238E27FC236}">
                <a16:creationId xmlns:a16="http://schemas.microsoft.com/office/drawing/2014/main" id="{1B6FDD7E-5192-99F1-C061-B57E4684C0D7}"/>
              </a:ext>
            </a:extLst>
          </p:cNvPr>
          <p:cNvSpPr txBox="1"/>
          <p:nvPr/>
        </p:nvSpPr>
        <p:spPr>
          <a:xfrm>
            <a:off x="541281" y="1088129"/>
            <a:ext cx="6829097" cy="4576637"/>
          </a:xfrm>
          <a:prstGeom prst="rect">
            <a:avLst/>
          </a:prstGeom>
          <a:noFill/>
        </p:spPr>
        <p:txBody>
          <a:bodyPr wrap="square">
            <a:spAutoFit/>
          </a:bodyPr>
          <a:lstStyle/>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Data Collection and Integration: Ensuring high-quality, relevant data is gathered and integrated.</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Data Processing: Cleaning and transforming data for analysis.</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Feature Engineering: Selecting and creating predictive features while reducing redundancy.</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Model Development: Choosing algorithms, training models, and optimizing parameters.</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Validation and Testing: Ensuring the model's generalization and performance.</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Integration and Deployment: Embedding the model into systems and deploying it for use.</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Monitoring and Maintenance: Continual performance checks and updates.</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Ethical Considerations: Assessing bias, fairness, and transparency.</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Training and User Adoption: Educating users and promoting system benefits.</a:t>
            </a:r>
          </a:p>
          <a:p>
            <a:pPr fontAlgn="base">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 Feedback Loop: Using feedback for iterative improvements.</a:t>
            </a:r>
          </a:p>
        </p:txBody>
      </p:sp>
    </p:spTree>
    <p:extLst>
      <p:ext uri="{BB962C8B-B14F-4D97-AF65-F5344CB8AC3E}">
        <p14:creationId xmlns:p14="http://schemas.microsoft.com/office/powerpoint/2010/main" val="26166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04107" y="1206501"/>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1D89F3BB-D7B5-C454-8AFC-5A7DBB6B4EBD}"/>
              </a:ext>
            </a:extLst>
          </p:cNvPr>
          <p:cNvSpPr>
            <a:spLocks noChangeArrowheads="1"/>
          </p:cNvSpPr>
          <p:nvPr/>
        </p:nvSpPr>
        <p:spPr bwMode="auto">
          <a:xfrm>
            <a:off x="287061" y="1911721"/>
            <a:ext cx="11844504"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Automates Compliance Monitoring:</a:t>
            </a:r>
            <a:r>
              <a:rPr kumimoji="0" lang="en-US" altLang="en-US" sz="1800" b="0" i="0" u="none" strike="noStrike" cap="none" normalizeH="0" baseline="0" dirty="0">
                <a:ln>
                  <a:noFill/>
                </a:ln>
                <a:solidFill>
                  <a:schemeClr val="tx1"/>
                </a:solidFill>
                <a:effectLst/>
                <a:latin typeface="Arial" panose="020B0604020202020204" pitchFamily="34" charset="0"/>
              </a:rPr>
              <a:t> Ensures adherence to regulatory standards, reducing the risk of penalties.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Streamlines Auditing Processes:</a:t>
            </a:r>
            <a:r>
              <a:rPr kumimoji="0" lang="en-US" altLang="en-US" sz="1800" b="0" i="0" u="none" strike="noStrike" cap="none" normalizeH="0" baseline="0" dirty="0">
                <a:ln>
                  <a:noFill/>
                </a:ln>
                <a:solidFill>
                  <a:schemeClr val="tx1"/>
                </a:solidFill>
                <a:effectLst/>
                <a:latin typeface="Arial" panose="020B0604020202020204" pitchFamily="34" charset="0"/>
              </a:rPr>
              <a:t> Enhances operational efficiency, saving significant time and resources.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Lowers Costs:</a:t>
            </a:r>
            <a:r>
              <a:rPr kumimoji="0" lang="en-US" altLang="en-US" sz="1800" b="0" i="0" u="none" strike="noStrike" cap="none" normalizeH="0" baseline="0" dirty="0">
                <a:ln>
                  <a:noFill/>
                </a:ln>
                <a:solidFill>
                  <a:schemeClr val="tx1"/>
                </a:solidFill>
                <a:effectLst/>
                <a:latin typeface="Arial" panose="020B0604020202020204" pitchFamily="34" charset="0"/>
              </a:rPr>
              <a:t> Reduces expenses associated with manual compliance checks and external audits.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Provides Real-Time Insights:</a:t>
            </a:r>
            <a:r>
              <a:rPr kumimoji="0" lang="en-US" altLang="en-US" sz="1800" b="0" i="0" u="none" strike="noStrike" cap="none" normalizeH="0" baseline="0" dirty="0">
                <a:ln>
                  <a:noFill/>
                </a:ln>
                <a:solidFill>
                  <a:schemeClr val="tx1"/>
                </a:solidFill>
                <a:effectLst/>
                <a:latin typeface="Arial" panose="020B0604020202020204" pitchFamily="34" charset="0"/>
              </a:rPr>
              <a:t> Supports better decision-making and proactive risk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Scales with Business Growth:</a:t>
            </a:r>
            <a:r>
              <a:rPr kumimoji="0" lang="en-US" altLang="en-US" sz="1800" b="0" i="0" u="none" strike="noStrike" cap="none" normalizeH="0" baseline="0" dirty="0">
                <a:ln>
                  <a:noFill/>
                </a:ln>
                <a:solidFill>
                  <a:schemeClr val="tx1"/>
                </a:solidFill>
                <a:effectLst/>
                <a:latin typeface="Arial" panose="020B0604020202020204" pitchFamily="34" charset="0"/>
              </a:rPr>
              <a:t> Maintains compliance without proportional increases in resources.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Enhances Reputation Management:</a:t>
            </a:r>
            <a:r>
              <a:rPr kumimoji="0" lang="en-US" altLang="en-US" sz="1800" b="0" i="0" u="none" strike="noStrike" cap="none" normalizeH="0" baseline="0" dirty="0">
                <a:ln>
                  <a:noFill/>
                </a:ln>
                <a:solidFill>
                  <a:schemeClr val="tx1"/>
                </a:solidFill>
                <a:effectLst/>
                <a:latin typeface="Arial" panose="020B0604020202020204" pitchFamily="34" charset="0"/>
              </a:rPr>
              <a:t> Ensures a strong compliance record, fostering trust with stakeholders.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Keeps Businesses Audit-Ready:</a:t>
            </a:r>
            <a:r>
              <a:rPr kumimoji="0" lang="en-US" altLang="en-US" sz="1800" b="0" i="0" u="none" strike="noStrike" cap="none" normalizeH="0" baseline="0" dirty="0">
                <a:ln>
                  <a:noFill/>
                </a:ln>
                <a:solidFill>
                  <a:schemeClr val="tx1"/>
                </a:solidFill>
                <a:effectLst/>
                <a:latin typeface="Arial" panose="020B0604020202020204" pitchFamily="34" charset="0"/>
              </a:rPr>
              <a:t> Minimizes disruptions and stress during regulatory audits.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49773" y="74379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9D2B9D70-D919-BE0F-7622-C2D9F1828661}"/>
              </a:ext>
            </a:extLst>
          </p:cNvPr>
          <p:cNvSpPr>
            <a:spLocks noChangeArrowheads="1"/>
          </p:cNvSpPr>
          <p:nvPr/>
        </p:nvSpPr>
        <p:spPr bwMode="auto">
          <a:xfrm>
            <a:off x="1181100" y="1312891"/>
            <a:ext cx="9829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Adaptive Compliance Engine</a:t>
            </a:r>
            <a:r>
              <a:rPr kumimoji="0" lang="en-US" altLang="en-US" sz="1800" b="0" i="0" u="none" strike="noStrike" cap="none" normalizeH="0" baseline="0" dirty="0">
                <a:ln>
                  <a:noFill/>
                </a:ln>
                <a:solidFill>
                  <a:schemeClr val="tx1"/>
                </a:solidFill>
                <a:effectLst/>
                <a:latin typeface="Arial" panose="020B0604020202020204" pitchFamily="34" charset="0"/>
              </a:rPr>
              <a:t>: Utilizes NLP and machine learning to continuously update with the latest regulations, ensuring compliance.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Risk Analytics</a:t>
            </a:r>
            <a:r>
              <a:rPr kumimoji="0" lang="en-US" altLang="en-US" sz="1800" b="0" i="0" u="none" strike="noStrike" cap="none" normalizeH="0" baseline="0" dirty="0">
                <a:ln>
                  <a:noFill/>
                </a:ln>
                <a:solidFill>
                  <a:schemeClr val="tx1"/>
                </a:solidFill>
                <a:effectLst/>
                <a:latin typeface="Arial" panose="020B0604020202020204" pitchFamily="34" charset="0"/>
              </a:rPr>
              <a:t>: Advanced algorithms analyze data to forecast compliance risks before they materialize, enabling proactive mitigation.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Seamless System Integration</a:t>
            </a:r>
            <a:r>
              <a:rPr kumimoji="0" lang="en-US" altLang="en-US" sz="1800" b="0" i="0" u="none" strike="noStrike" cap="none" normalizeH="0" baseline="0" dirty="0">
                <a:ln>
                  <a:noFill/>
                </a:ln>
                <a:solidFill>
                  <a:schemeClr val="tx1"/>
                </a:solidFill>
                <a:effectLst/>
                <a:latin typeface="Arial" panose="020B0604020202020204" pitchFamily="34" charset="0"/>
              </a:rPr>
              <a:t>: Effortlessly integrates with existing ERP and CRM systems, ensuring unified data flow across platforms.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Dynamic Dashboards</a:t>
            </a:r>
            <a:r>
              <a:rPr kumimoji="0" lang="en-US" altLang="en-US" sz="1800" b="0" i="0" u="none" strike="noStrike" cap="none" normalizeH="0" baseline="0" dirty="0">
                <a:ln>
                  <a:noFill/>
                </a:ln>
                <a:solidFill>
                  <a:schemeClr val="tx1"/>
                </a:solidFill>
                <a:effectLst/>
                <a:latin typeface="Arial" panose="020B0604020202020204" pitchFamily="34" charset="0"/>
              </a:rPr>
              <a:t>: Customizable, real-time visualizations provide insights into compliance status and risk metrics, aiding in informed decision-making.</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Immutable Audit Trails</a:t>
            </a:r>
            <a:r>
              <a:rPr kumimoji="0" lang="en-US" altLang="en-US" sz="1800" b="0" i="0" u="none" strike="noStrike" cap="none" normalizeH="0" baseline="0" dirty="0">
                <a:ln>
                  <a:noFill/>
                </a:ln>
                <a:solidFill>
                  <a:schemeClr val="tx1"/>
                </a:solidFill>
                <a:effectLst/>
                <a:latin typeface="Arial" panose="020B0604020202020204" pitchFamily="34" charset="0"/>
              </a:rPr>
              <a:t>: Blockchain technology secures audit trails, guaranteeing tamper-proof transaction records for regulatory purposes.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1497</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vt:lpstr>
      <vt:lpstr>Times New Roman</vt:lpstr>
      <vt:lpstr>Office Theme</vt:lpstr>
      <vt:lpstr>PowerPoint Presentation</vt:lpstr>
      <vt:lpstr>Problem Statement</vt:lpstr>
      <vt:lpstr>Pre-Requisite</vt:lpstr>
      <vt:lpstr>Tools or resources</vt:lpstr>
      <vt:lpstr>Any Supporting Functional Documents</vt:lpstr>
      <vt:lpstr>Key Differentiators &amp; Adoption Plan</vt:lpstr>
      <vt:lpstr>GitHub Repository Link &amp; supporting diagrams, screenshots, if any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Ganesh Venkatesan</cp:lastModifiedBy>
  <cp:revision>5</cp:revision>
  <dcterms:created xsi:type="dcterms:W3CDTF">2024-06-09T08:34:46Z</dcterms:created>
  <dcterms:modified xsi:type="dcterms:W3CDTF">2024-06-30T16:36:44Z</dcterms:modified>
</cp:coreProperties>
</file>