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PT Sans Narrow"/>
      <p:regular r:id="rId27"/>
      <p:bold r:id="rId28"/>
    </p:embeddedFont>
    <p:embeddedFont>
      <p:font typeface="Spectral"/>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ectral-italic.fntdata"/><Relationship Id="rId30" Type="http://schemas.openxmlformats.org/officeDocument/2006/relationships/font" Target="fonts/Spectral-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Spectral-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9811bb45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9811bb45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9811bb45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9811bb45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9811bb45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9811bb45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9811bb45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9811bb45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9811bb45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9811bb45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9811bb45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99811bb45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9811bb45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9811bb45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9811bb45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9811bb45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9811bb45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9811bb45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9811bb45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9811bb45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9811bb45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9811bb45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9811bb45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9811bb45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9811bb45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9811bb45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9811bb45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9811bb45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9811bb45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9811bb45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9811bb45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9811bb45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Spectral"/>
                <a:ea typeface="Spectral"/>
                <a:cs typeface="Spectral"/>
                <a:sym typeface="Spectral"/>
              </a:rPr>
              <a:t>House Price Prediction</a:t>
            </a:r>
            <a:endParaRPr>
              <a:latin typeface="Spectral"/>
              <a:ea typeface="Spectral"/>
              <a:cs typeface="Spectral"/>
              <a:sym typeface="Spectra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 Ganesh Walimbe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Multiple linear regression</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42900" lvl="0" marL="457200" rtl="0" algn="l">
              <a:spcBef>
                <a:spcPts val="0"/>
              </a:spcBef>
              <a:spcAft>
                <a:spcPts val="0"/>
              </a:spcAft>
              <a:buClr>
                <a:srgbClr val="000000"/>
              </a:buClr>
              <a:buSzPct val="109090"/>
              <a:buFont typeface="Arial"/>
              <a:buNone/>
            </a:pPr>
            <a:r>
              <a:rPr b="1" lang="en-GB" sz="1650">
                <a:solidFill>
                  <a:srgbClr val="000000"/>
                </a:solidFill>
                <a:latin typeface="Arial"/>
                <a:ea typeface="Arial"/>
                <a:cs typeface="Arial"/>
                <a:sym typeface="Arial"/>
              </a:rPr>
              <a:t>Multiple linear regression (MLR), </a:t>
            </a:r>
            <a:r>
              <a:rPr lang="en-GB" sz="1650">
                <a:solidFill>
                  <a:srgbClr val="000000"/>
                </a:solidFill>
                <a:latin typeface="Arial"/>
                <a:ea typeface="Arial"/>
                <a:cs typeface="Arial"/>
                <a:sym typeface="Arial"/>
              </a:rPr>
              <a:t>also known simply as multiple regression, is a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9090"/>
              <a:buFont typeface="Arial"/>
              <a:buNone/>
            </a:pPr>
            <a:r>
              <a:rPr lang="en-GB" sz="1650">
                <a:solidFill>
                  <a:srgbClr val="000000"/>
                </a:solidFill>
                <a:latin typeface="Arial"/>
                <a:ea typeface="Arial"/>
                <a:cs typeface="Arial"/>
                <a:sym typeface="Arial"/>
              </a:rPr>
              <a:t>statistical technique that uses several explanatory variables to predict the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9090"/>
              <a:buFont typeface="Arial"/>
              <a:buNone/>
            </a:pPr>
            <a:r>
              <a:rPr lang="en-GB" sz="1650">
                <a:solidFill>
                  <a:srgbClr val="000000"/>
                </a:solidFill>
                <a:latin typeface="Arial"/>
                <a:ea typeface="Arial"/>
                <a:cs typeface="Arial"/>
                <a:sym typeface="Arial"/>
              </a:rPr>
              <a:t>outcome of a response variable. The goal of multiple linear regression is to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9090"/>
              <a:buFont typeface="Arial"/>
              <a:buNone/>
            </a:pPr>
            <a:r>
              <a:rPr lang="en-GB" sz="1650">
                <a:solidFill>
                  <a:srgbClr val="000000"/>
                </a:solidFill>
                <a:latin typeface="Arial"/>
                <a:ea typeface="Arial"/>
                <a:cs typeface="Arial"/>
                <a:sym typeface="Arial"/>
              </a:rPr>
              <a:t>model the linear relationship between the explanatory (independent) variables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9090"/>
              <a:buFont typeface="Arial"/>
              <a:buNone/>
            </a:pPr>
            <a:r>
              <a:rPr lang="en-GB" sz="1650">
                <a:solidFill>
                  <a:srgbClr val="000000"/>
                </a:solidFill>
                <a:latin typeface="Arial"/>
                <a:ea typeface="Arial"/>
                <a:cs typeface="Arial"/>
                <a:sym typeface="Arial"/>
              </a:rPr>
              <a:t>and response (dependent) variables.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9090"/>
              <a:buFont typeface="Arial"/>
              <a:buNone/>
            </a:pPr>
            <a:r>
              <a:rPr b="1" lang="en-GB" sz="1650">
                <a:solidFill>
                  <a:srgbClr val="000000"/>
                </a:solidFill>
                <a:latin typeface="Arial"/>
                <a:ea typeface="Arial"/>
                <a:cs typeface="Arial"/>
                <a:sym typeface="Arial"/>
              </a:rPr>
              <a:t>Assumptions:</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9090"/>
              <a:buFont typeface="Arial"/>
              <a:buChar char="●"/>
            </a:pPr>
            <a:r>
              <a:rPr lang="en-GB" sz="1650">
                <a:solidFill>
                  <a:srgbClr val="000000"/>
                </a:solidFill>
                <a:latin typeface="Arial"/>
                <a:ea typeface="Arial"/>
                <a:cs typeface="Arial"/>
                <a:sym typeface="Arial"/>
              </a:rPr>
              <a:t>The relation between the dependent and independent variables should be almost linear.</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9090"/>
              <a:buFont typeface="Arial"/>
              <a:buChar char="●"/>
            </a:pPr>
            <a:r>
              <a:rPr lang="en-GB" sz="1650">
                <a:solidFill>
                  <a:srgbClr val="000000"/>
                </a:solidFill>
                <a:latin typeface="Arial"/>
                <a:ea typeface="Arial"/>
                <a:cs typeface="Arial"/>
                <a:sym typeface="Arial"/>
              </a:rPr>
              <a:t>Mean of residuals should be zero or close to 0 as much as possible. It is done to check  whether our line is actually the line of “best fit”.</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9090"/>
              <a:buFont typeface="Arial"/>
              <a:buChar char="●"/>
            </a:pPr>
            <a:r>
              <a:rPr lang="en-GB" sz="1650">
                <a:solidFill>
                  <a:srgbClr val="000000"/>
                </a:solidFill>
                <a:latin typeface="Arial"/>
                <a:ea typeface="Arial"/>
                <a:cs typeface="Arial"/>
                <a:sym typeface="Arial"/>
              </a:rPr>
              <a:t>There should be homoscedasticity or equal variance in a regression model. This </a:t>
            </a:r>
            <a:endParaRPr>
              <a:solidFill>
                <a:srgbClr val="000000"/>
              </a:solidFill>
              <a:latin typeface="Arial"/>
              <a:ea typeface="Arial"/>
              <a:cs typeface="Arial"/>
              <a:sym typeface="Arial"/>
            </a:endParaRPr>
          </a:p>
          <a:p>
            <a:pPr indent="-342900" lvl="0" marL="457200" rtl="0" algn="l">
              <a:spcBef>
                <a:spcPts val="0"/>
              </a:spcBef>
              <a:spcAft>
                <a:spcPts val="0"/>
              </a:spcAft>
              <a:buClr>
                <a:srgbClr val="002060"/>
              </a:buClr>
              <a:buSzPct val="109090"/>
              <a:buFont typeface="Arial"/>
              <a:buNone/>
            </a:pPr>
            <a:r>
              <a:rPr lang="en-GB" sz="1650">
                <a:solidFill>
                  <a:srgbClr val="000000"/>
                </a:solidFill>
                <a:latin typeface="Arial"/>
                <a:ea typeface="Arial"/>
                <a:cs typeface="Arial"/>
                <a:sym typeface="Arial"/>
              </a:rPr>
              <a:t>assumption means that the variance around the regression line is the same for all values </a:t>
            </a:r>
            <a:endParaRPr>
              <a:solidFill>
                <a:srgbClr val="000000"/>
              </a:solidFill>
              <a:latin typeface="Arial"/>
              <a:ea typeface="Arial"/>
              <a:cs typeface="Arial"/>
              <a:sym typeface="Arial"/>
            </a:endParaRPr>
          </a:p>
          <a:p>
            <a:pPr indent="-342900" lvl="0" marL="457200" rtl="0" algn="l">
              <a:spcBef>
                <a:spcPts val="0"/>
              </a:spcBef>
              <a:spcAft>
                <a:spcPts val="0"/>
              </a:spcAft>
              <a:buClr>
                <a:srgbClr val="002060"/>
              </a:buClr>
              <a:buSzPct val="109090"/>
              <a:buFont typeface="Arial"/>
              <a:buNone/>
            </a:pPr>
            <a:r>
              <a:rPr lang="en-GB" sz="1650">
                <a:solidFill>
                  <a:srgbClr val="000000"/>
                </a:solidFill>
                <a:latin typeface="Arial"/>
                <a:ea typeface="Arial"/>
                <a:cs typeface="Arial"/>
                <a:sym typeface="Arial"/>
              </a:rPr>
              <a:t>of  the predictor variable (X)</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9090"/>
              <a:buFont typeface="Arial"/>
              <a:buChar char="●"/>
            </a:pPr>
            <a:r>
              <a:rPr lang="en-GB" sz="1650">
                <a:solidFill>
                  <a:srgbClr val="000000"/>
                </a:solidFill>
                <a:latin typeface="Arial"/>
                <a:ea typeface="Arial"/>
                <a:cs typeface="Arial"/>
                <a:sym typeface="Arial"/>
              </a:rPr>
              <a:t>There should not be multicollinearity in regression model. Multicollinearity generally </a:t>
            </a:r>
            <a:endParaRPr>
              <a:solidFill>
                <a:srgbClr val="000000"/>
              </a:solidFill>
              <a:latin typeface="Arial"/>
              <a:ea typeface="Arial"/>
              <a:cs typeface="Arial"/>
              <a:sym typeface="Arial"/>
            </a:endParaRPr>
          </a:p>
          <a:p>
            <a:pPr indent="-342900" lvl="0" marL="457200" rtl="0" algn="l">
              <a:spcBef>
                <a:spcPts val="0"/>
              </a:spcBef>
              <a:spcAft>
                <a:spcPts val="0"/>
              </a:spcAft>
              <a:buClr>
                <a:srgbClr val="002060"/>
              </a:buClr>
              <a:buSzPct val="109090"/>
              <a:buFont typeface="Arial"/>
              <a:buNone/>
            </a:pPr>
            <a:r>
              <a:rPr lang="en-GB" sz="1650">
                <a:solidFill>
                  <a:srgbClr val="000000"/>
                </a:solidFill>
                <a:latin typeface="Arial"/>
                <a:ea typeface="Arial"/>
                <a:cs typeface="Arial"/>
                <a:sym typeface="Arial"/>
              </a:rPr>
              <a:t>occurs when there are high correlations between two or more independent variables.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Multiple linear regression</a:t>
            </a:r>
            <a:endParaRPr/>
          </a:p>
        </p:txBody>
      </p:sp>
      <p:sp>
        <p:nvSpPr>
          <p:cNvPr id="133" name="Google Shape;133;p23"/>
          <p:cNvSpPr txBox="1"/>
          <p:nvPr>
            <p:ph idx="1" type="body"/>
          </p:nvPr>
        </p:nvSpPr>
        <p:spPr>
          <a:xfrm>
            <a:off x="311700" y="1266325"/>
            <a:ext cx="5451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solidFill>
                  <a:srgbClr val="000000"/>
                </a:solidFill>
              </a:rPr>
              <a:t>Checking assumptions of MLR</a:t>
            </a:r>
            <a:endParaRPr b="1">
              <a:solidFill>
                <a:srgbClr val="000000"/>
              </a:solidFill>
            </a:endParaRPr>
          </a:p>
          <a:p>
            <a:pPr indent="0" lvl="0" marL="0" rtl="0" algn="l">
              <a:spcBef>
                <a:spcPts val="1200"/>
              </a:spcBef>
              <a:spcAft>
                <a:spcPts val="0"/>
              </a:spcAft>
              <a:buNone/>
            </a:pPr>
            <a:r>
              <a:rPr lang="en-GB">
                <a:solidFill>
                  <a:srgbClr val="000000"/>
                </a:solidFill>
              </a:rPr>
              <a:t>Checking for </a:t>
            </a:r>
            <a:r>
              <a:rPr lang="en-GB">
                <a:solidFill>
                  <a:srgbClr val="000000"/>
                </a:solidFill>
              </a:rPr>
              <a:t>multicollinearity using VIF</a:t>
            </a:r>
            <a:endParaRPr>
              <a:solidFill>
                <a:srgbClr val="000000"/>
              </a:solidFill>
            </a:endParaRPr>
          </a:p>
          <a:p>
            <a:pPr indent="-323850" lvl="0" marL="457200" rtl="0" algn="l">
              <a:spcBef>
                <a:spcPts val="1200"/>
              </a:spcBef>
              <a:spcAft>
                <a:spcPts val="0"/>
              </a:spcAft>
              <a:buClr>
                <a:srgbClr val="212121"/>
              </a:buClr>
              <a:buSzPts val="1500"/>
              <a:buFont typeface="Arial"/>
              <a:buChar char="●"/>
            </a:pPr>
            <a:r>
              <a:rPr lang="en-GB" sz="1500">
                <a:solidFill>
                  <a:srgbClr val="212121"/>
                </a:solidFill>
                <a:latin typeface="Arial"/>
                <a:ea typeface="Arial"/>
                <a:cs typeface="Arial"/>
                <a:sym typeface="Arial"/>
              </a:rPr>
              <a:t>By using VIF we can see that there is high multicollinearity among the variables from </a:t>
            </a:r>
            <a:endParaRPr sz="1500">
              <a:solidFill>
                <a:srgbClr val="212121"/>
              </a:solidFill>
              <a:latin typeface="Arial"/>
              <a:ea typeface="Arial"/>
              <a:cs typeface="Arial"/>
              <a:sym typeface="Arial"/>
            </a:endParaRPr>
          </a:p>
          <a:p>
            <a:pPr indent="-323850" lvl="0" marL="457200" marR="0" rtl="0" algn="l">
              <a:lnSpc>
                <a:spcPct val="115000"/>
              </a:lnSpc>
              <a:spcBef>
                <a:spcPts val="0"/>
              </a:spcBef>
              <a:spcAft>
                <a:spcPts val="0"/>
              </a:spcAft>
              <a:buClr>
                <a:srgbClr val="212121"/>
              </a:buClr>
              <a:buSzPts val="1500"/>
              <a:buFont typeface="Arial"/>
              <a:buChar char="●"/>
            </a:pPr>
            <a:r>
              <a:rPr lang="en-GB" sz="1500">
                <a:solidFill>
                  <a:srgbClr val="212121"/>
                </a:solidFill>
                <a:latin typeface="Arial"/>
                <a:ea typeface="Arial"/>
                <a:cs typeface="Arial"/>
                <a:sym typeface="Arial"/>
              </a:rPr>
              <a:t>We can  remove variables with highest multicollinearity one by one by again checking multicollinearity after each removal to reduce multicollinearity.</a:t>
            </a:r>
            <a:endParaRPr sz="1500">
              <a:solidFill>
                <a:srgbClr val="212121"/>
              </a:solidFill>
              <a:latin typeface="Arial"/>
              <a:ea typeface="Arial"/>
              <a:cs typeface="Arial"/>
              <a:sym typeface="Arial"/>
            </a:endParaRPr>
          </a:p>
          <a:p>
            <a:pPr indent="-323850" lvl="0" marL="457200" rtl="0" algn="l">
              <a:spcBef>
                <a:spcPts val="0"/>
              </a:spcBef>
              <a:spcAft>
                <a:spcPts val="0"/>
              </a:spcAft>
              <a:buClr>
                <a:srgbClr val="212121"/>
              </a:buClr>
              <a:buSzPts val="1500"/>
              <a:buChar char="●"/>
            </a:pPr>
            <a:r>
              <a:rPr lang="en-GB" sz="1500">
                <a:solidFill>
                  <a:srgbClr val="212121"/>
                </a:solidFill>
                <a:latin typeface="Arial"/>
                <a:ea typeface="Arial"/>
                <a:cs typeface="Arial"/>
                <a:sym typeface="Arial"/>
              </a:rPr>
              <a:t>After removing highly correlated variables we can from dataframe  that multicollinearity has been reduced so we can apply MLR on remaining variables</a:t>
            </a:r>
            <a:endParaRPr sz="1500">
              <a:solidFill>
                <a:srgbClr val="212121"/>
              </a:solidFill>
            </a:endParaRPr>
          </a:p>
          <a:p>
            <a:pPr indent="0" lvl="0" marL="0" rtl="0" algn="l">
              <a:spcBef>
                <a:spcPts val="0"/>
              </a:spcBef>
              <a:spcAft>
                <a:spcPts val="1200"/>
              </a:spcAft>
              <a:buNone/>
            </a:pPr>
            <a:r>
              <a:rPr lang="en-GB">
                <a:solidFill>
                  <a:srgbClr val="000000"/>
                </a:solidFill>
              </a:rPr>
              <a:t> </a:t>
            </a:r>
            <a:endParaRPr>
              <a:solidFill>
                <a:srgbClr val="000000"/>
              </a:solidFill>
            </a:endParaRPr>
          </a:p>
        </p:txBody>
      </p:sp>
      <p:pic>
        <p:nvPicPr>
          <p:cNvPr id="134" name="Google Shape;134;p23"/>
          <p:cNvPicPr preferRelativeResize="0"/>
          <p:nvPr/>
        </p:nvPicPr>
        <p:blipFill>
          <a:blip r:embed="rId3">
            <a:alphaModFix/>
          </a:blip>
          <a:stretch>
            <a:fillRect/>
          </a:stretch>
        </p:blipFill>
        <p:spPr>
          <a:xfrm>
            <a:off x="6060650" y="1412925"/>
            <a:ext cx="2771650" cy="1945850"/>
          </a:xfrm>
          <a:prstGeom prst="rect">
            <a:avLst/>
          </a:prstGeom>
          <a:noFill/>
          <a:ln cap="flat" cmpd="sng" w="9525">
            <a:solidFill>
              <a:srgbClr val="212121"/>
            </a:solidFill>
            <a:prstDash val="solid"/>
            <a:round/>
            <a:headEnd len="sm" w="sm" type="none"/>
            <a:tailEnd len="sm" w="sm" type="none"/>
          </a:ln>
        </p:spPr>
      </p:pic>
      <p:pic>
        <p:nvPicPr>
          <p:cNvPr id="135" name="Google Shape;135;p23"/>
          <p:cNvPicPr preferRelativeResize="0"/>
          <p:nvPr/>
        </p:nvPicPr>
        <p:blipFill>
          <a:blip r:embed="rId4">
            <a:alphaModFix/>
          </a:blip>
          <a:stretch>
            <a:fillRect/>
          </a:stretch>
        </p:blipFill>
        <p:spPr>
          <a:xfrm>
            <a:off x="6060650" y="3619275"/>
            <a:ext cx="2802405" cy="121942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Multiple linear regression</a:t>
            </a:r>
            <a:endParaRPr/>
          </a:p>
        </p:txBody>
      </p:sp>
      <p:sp>
        <p:nvSpPr>
          <p:cNvPr id="141" name="Google Shape;141;p24"/>
          <p:cNvSpPr txBox="1"/>
          <p:nvPr>
            <p:ph idx="1" type="body"/>
          </p:nvPr>
        </p:nvSpPr>
        <p:spPr>
          <a:xfrm>
            <a:off x="398450" y="1266325"/>
            <a:ext cx="5141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After applying multiple linear regressions on training and testing data i got the r2 score of the model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The r2_score for the test set is 62% This means our linear regression model is performing well on the data</a:t>
            </a:r>
            <a:endParaRPr>
              <a:solidFill>
                <a:srgbClr val="000000"/>
              </a:solidFill>
              <a:latin typeface="Arial"/>
              <a:ea typeface="Arial"/>
              <a:cs typeface="Arial"/>
              <a:sym typeface="Arial"/>
            </a:endParaRPr>
          </a:p>
        </p:txBody>
      </p:sp>
      <p:pic>
        <p:nvPicPr>
          <p:cNvPr id="142" name="Google Shape;142;p24"/>
          <p:cNvPicPr preferRelativeResize="0"/>
          <p:nvPr/>
        </p:nvPicPr>
        <p:blipFill>
          <a:blip r:embed="rId3">
            <a:alphaModFix/>
          </a:blip>
          <a:stretch>
            <a:fillRect/>
          </a:stretch>
        </p:blipFill>
        <p:spPr>
          <a:xfrm>
            <a:off x="5692550" y="1304825"/>
            <a:ext cx="2695575" cy="147637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Lasso regression</a:t>
            </a:r>
            <a:endParaRPr/>
          </a:p>
        </p:txBody>
      </p:sp>
      <p:sp>
        <p:nvSpPr>
          <p:cNvPr id="148" name="Google Shape;148;p25"/>
          <p:cNvSpPr txBox="1"/>
          <p:nvPr>
            <p:ph idx="1" type="body"/>
          </p:nvPr>
        </p:nvSpPr>
        <p:spPr>
          <a:xfrm>
            <a:off x="311700" y="1266325"/>
            <a:ext cx="5055000" cy="3302700"/>
          </a:xfrm>
          <a:prstGeom prst="rect">
            <a:avLst/>
          </a:prstGeom>
        </p:spPr>
        <p:txBody>
          <a:bodyPr anchorCtr="0" anchor="t" bIns="91425" lIns="91425" spcFirstLastPara="1" rIns="91425" wrap="square" tIns="91425">
            <a:normAutofit fontScale="92500" lnSpcReduction="20000"/>
          </a:bodyPr>
          <a:lstStyle/>
          <a:p>
            <a:pPr indent="-342900" lvl="0" marL="457200" rtl="0" algn="l">
              <a:spcBef>
                <a:spcPts val="0"/>
              </a:spcBef>
              <a:spcAft>
                <a:spcPts val="0"/>
              </a:spcAft>
              <a:buClr>
                <a:srgbClr val="002060"/>
              </a:buClr>
              <a:buSzPct val="105882"/>
              <a:buFont typeface="Arial"/>
              <a:buNone/>
            </a:pPr>
            <a:r>
              <a:rPr b="1" lang="en-GB" sz="1700">
                <a:solidFill>
                  <a:srgbClr val="212121"/>
                </a:solidFill>
                <a:latin typeface="Arial"/>
                <a:ea typeface="Arial"/>
                <a:cs typeface="Arial"/>
                <a:sym typeface="Arial"/>
              </a:rPr>
              <a:t>Lasso regression </a:t>
            </a:r>
            <a:r>
              <a:rPr lang="en-GB" sz="1700">
                <a:solidFill>
                  <a:srgbClr val="212121"/>
                </a:solidFill>
                <a:latin typeface="Arial"/>
                <a:ea typeface="Arial"/>
                <a:cs typeface="Arial"/>
                <a:sym typeface="Arial"/>
              </a:rPr>
              <a:t>performs L1 regularization, </a:t>
            </a:r>
            <a:endParaRPr>
              <a:solidFill>
                <a:srgbClr val="212121"/>
              </a:solidFill>
              <a:latin typeface="Arial"/>
              <a:ea typeface="Arial"/>
              <a:cs typeface="Arial"/>
              <a:sym typeface="Arial"/>
            </a:endParaRPr>
          </a:p>
          <a:p>
            <a:pPr indent="-342900" lvl="0" marL="457200" rtl="0" algn="l">
              <a:spcBef>
                <a:spcPts val="0"/>
              </a:spcBef>
              <a:spcAft>
                <a:spcPts val="0"/>
              </a:spcAft>
              <a:buClr>
                <a:srgbClr val="002060"/>
              </a:buClr>
              <a:buSzPct val="105882"/>
              <a:buFont typeface="Arial"/>
              <a:buNone/>
            </a:pPr>
            <a:r>
              <a:rPr lang="en-GB" sz="1700">
                <a:solidFill>
                  <a:srgbClr val="212121"/>
                </a:solidFill>
                <a:latin typeface="Arial"/>
                <a:ea typeface="Arial"/>
                <a:cs typeface="Arial"/>
                <a:sym typeface="Arial"/>
              </a:rPr>
              <a:t>which adds a penalty equal to the absolute </a:t>
            </a:r>
            <a:endParaRPr>
              <a:solidFill>
                <a:srgbClr val="212121"/>
              </a:solidFill>
              <a:latin typeface="Arial"/>
              <a:ea typeface="Arial"/>
              <a:cs typeface="Arial"/>
              <a:sym typeface="Arial"/>
            </a:endParaRPr>
          </a:p>
          <a:p>
            <a:pPr indent="-342900" lvl="0" marL="457200" rtl="0" algn="l">
              <a:spcBef>
                <a:spcPts val="0"/>
              </a:spcBef>
              <a:spcAft>
                <a:spcPts val="0"/>
              </a:spcAft>
              <a:buNone/>
            </a:pPr>
            <a:r>
              <a:rPr lang="en-GB" sz="1700">
                <a:solidFill>
                  <a:srgbClr val="212121"/>
                </a:solidFill>
                <a:latin typeface="Arial"/>
                <a:ea typeface="Arial"/>
                <a:cs typeface="Arial"/>
                <a:sym typeface="Arial"/>
              </a:rPr>
              <a:t>value of the magnitude of coefficients. This type </a:t>
            </a:r>
            <a:endParaRPr sz="1700">
              <a:solidFill>
                <a:srgbClr val="212121"/>
              </a:solidFill>
              <a:latin typeface="Arial"/>
              <a:ea typeface="Arial"/>
              <a:cs typeface="Arial"/>
              <a:sym typeface="Arial"/>
            </a:endParaRPr>
          </a:p>
          <a:p>
            <a:pPr indent="-342900" lvl="0" marL="457200" rtl="0" algn="l">
              <a:spcBef>
                <a:spcPts val="0"/>
              </a:spcBef>
              <a:spcAft>
                <a:spcPts val="0"/>
              </a:spcAft>
              <a:buClr>
                <a:srgbClr val="002060"/>
              </a:buClr>
              <a:buSzPct val="105882"/>
              <a:buFont typeface="Arial"/>
              <a:buNone/>
            </a:pPr>
            <a:r>
              <a:rPr lang="en-GB" sz="1700">
                <a:solidFill>
                  <a:srgbClr val="212121"/>
                </a:solidFill>
                <a:latin typeface="Arial"/>
                <a:ea typeface="Arial"/>
                <a:cs typeface="Arial"/>
                <a:sym typeface="Arial"/>
              </a:rPr>
              <a:t>of regularization can result in sparse models with </a:t>
            </a:r>
            <a:endParaRPr>
              <a:solidFill>
                <a:srgbClr val="212121"/>
              </a:solidFill>
              <a:latin typeface="Arial"/>
              <a:ea typeface="Arial"/>
              <a:cs typeface="Arial"/>
              <a:sym typeface="Arial"/>
            </a:endParaRPr>
          </a:p>
          <a:p>
            <a:pPr indent="-342900" lvl="0" marL="457200" rtl="0" algn="l">
              <a:spcBef>
                <a:spcPts val="0"/>
              </a:spcBef>
              <a:spcAft>
                <a:spcPts val="0"/>
              </a:spcAft>
              <a:buClr>
                <a:srgbClr val="002060"/>
              </a:buClr>
              <a:buSzPct val="105882"/>
              <a:buFont typeface="Arial"/>
              <a:buNone/>
            </a:pPr>
            <a:r>
              <a:rPr lang="en-GB" sz="1700">
                <a:solidFill>
                  <a:srgbClr val="212121"/>
                </a:solidFill>
                <a:latin typeface="Arial"/>
                <a:ea typeface="Arial"/>
                <a:cs typeface="Arial"/>
                <a:sym typeface="Arial"/>
              </a:rPr>
              <a:t>few coefficients</a:t>
            </a:r>
            <a:endParaRPr>
              <a:solidFill>
                <a:srgbClr val="212121"/>
              </a:solidFill>
              <a:latin typeface="Arial"/>
              <a:ea typeface="Arial"/>
              <a:cs typeface="Arial"/>
              <a:sym typeface="Arial"/>
            </a:endParaRPr>
          </a:p>
          <a:p>
            <a:pPr indent="-334327" lvl="0" marL="457200" rtl="0" algn="l">
              <a:spcBef>
                <a:spcPts val="0"/>
              </a:spcBef>
              <a:spcAft>
                <a:spcPts val="0"/>
              </a:spcAft>
              <a:buClr>
                <a:srgbClr val="212121"/>
              </a:buClr>
              <a:buSzPct val="105882"/>
              <a:buFont typeface="Arial"/>
              <a:buChar char="●"/>
            </a:pPr>
            <a:r>
              <a:rPr lang="en-GB" sz="1700">
                <a:solidFill>
                  <a:srgbClr val="212121"/>
                </a:solidFill>
                <a:latin typeface="Arial"/>
                <a:ea typeface="Arial"/>
                <a:cs typeface="Arial"/>
                <a:sym typeface="Arial"/>
              </a:rPr>
              <a:t>After applying  lasso regressions on training and testing data i got the r2 score of the model </a:t>
            </a:r>
            <a:endParaRPr>
              <a:solidFill>
                <a:srgbClr val="212121"/>
              </a:solidFill>
              <a:latin typeface="Arial"/>
              <a:ea typeface="Arial"/>
              <a:cs typeface="Arial"/>
              <a:sym typeface="Arial"/>
            </a:endParaRPr>
          </a:p>
          <a:p>
            <a:pPr indent="-334327" lvl="0" marL="457200" rtl="0" algn="l">
              <a:spcBef>
                <a:spcPts val="0"/>
              </a:spcBef>
              <a:spcAft>
                <a:spcPts val="0"/>
              </a:spcAft>
              <a:buClr>
                <a:srgbClr val="212121"/>
              </a:buClr>
              <a:buSzPct val="105882"/>
              <a:buFont typeface="Arial"/>
              <a:buChar char="●"/>
            </a:pPr>
            <a:r>
              <a:rPr lang="en-GB" sz="1700">
                <a:solidFill>
                  <a:srgbClr val="212121"/>
                </a:solidFill>
                <a:latin typeface="Arial"/>
                <a:ea typeface="Arial"/>
                <a:cs typeface="Arial"/>
                <a:sym typeface="Arial"/>
              </a:rPr>
              <a:t>The r2 score for lasso regression for testing</a:t>
            </a:r>
            <a:endParaRPr>
              <a:solidFill>
                <a:srgbClr val="212121"/>
              </a:solidFill>
              <a:latin typeface="Arial"/>
              <a:ea typeface="Arial"/>
              <a:cs typeface="Arial"/>
              <a:sym typeface="Arial"/>
            </a:endParaRPr>
          </a:p>
          <a:p>
            <a:pPr indent="-342900" lvl="0" marL="457200" rtl="0" algn="l">
              <a:spcBef>
                <a:spcPts val="0"/>
              </a:spcBef>
              <a:spcAft>
                <a:spcPts val="0"/>
              </a:spcAft>
              <a:buNone/>
            </a:pPr>
            <a:r>
              <a:rPr lang="en-GB" sz="1700">
                <a:solidFill>
                  <a:srgbClr val="212121"/>
                </a:solidFill>
                <a:latin typeface="Arial"/>
                <a:ea typeface="Arial"/>
                <a:cs typeface="Arial"/>
                <a:sym typeface="Arial"/>
              </a:rPr>
              <a:t>       data is 62%.</a:t>
            </a:r>
            <a:endParaRPr sz="1700">
              <a:solidFill>
                <a:srgbClr val="212121"/>
              </a:solidFill>
              <a:latin typeface="Arial"/>
              <a:ea typeface="Arial"/>
              <a:cs typeface="Arial"/>
              <a:sym typeface="Arial"/>
            </a:endParaRPr>
          </a:p>
          <a:p>
            <a:pPr indent="-334327" lvl="0" marL="457200" rtl="0" algn="l">
              <a:spcBef>
                <a:spcPts val="0"/>
              </a:spcBef>
              <a:spcAft>
                <a:spcPts val="0"/>
              </a:spcAft>
              <a:buClr>
                <a:srgbClr val="212121"/>
              </a:buClr>
              <a:buSzPct val="105882"/>
              <a:buFont typeface="Arial"/>
              <a:buChar char="●"/>
            </a:pPr>
            <a:r>
              <a:rPr lang="en-GB" sz="1700">
                <a:solidFill>
                  <a:srgbClr val="212121"/>
                </a:solidFill>
                <a:latin typeface="Arial"/>
                <a:ea typeface="Arial"/>
                <a:cs typeface="Arial"/>
                <a:sym typeface="Arial"/>
              </a:rPr>
              <a:t>The r2 score for lasso regression after hyperparameter tuning for testing</a:t>
            </a:r>
            <a:endParaRPr>
              <a:solidFill>
                <a:srgbClr val="212121"/>
              </a:solidFill>
              <a:latin typeface="Arial"/>
              <a:ea typeface="Arial"/>
              <a:cs typeface="Arial"/>
              <a:sym typeface="Arial"/>
            </a:endParaRPr>
          </a:p>
          <a:p>
            <a:pPr indent="-342900" lvl="0" marL="457200" rtl="0" algn="l">
              <a:spcBef>
                <a:spcPts val="0"/>
              </a:spcBef>
              <a:spcAft>
                <a:spcPts val="0"/>
              </a:spcAft>
              <a:buNone/>
            </a:pPr>
            <a:r>
              <a:rPr lang="en-GB" sz="1700">
                <a:solidFill>
                  <a:srgbClr val="212121"/>
                </a:solidFill>
                <a:latin typeface="Arial"/>
                <a:ea typeface="Arial"/>
                <a:cs typeface="Arial"/>
                <a:sym typeface="Arial"/>
              </a:rPr>
              <a:t>      data is 64%.</a:t>
            </a:r>
            <a:endParaRPr sz="1700">
              <a:solidFill>
                <a:srgbClr val="212121"/>
              </a:solidFill>
              <a:latin typeface="Arial"/>
              <a:ea typeface="Arial"/>
              <a:cs typeface="Arial"/>
              <a:sym typeface="Arial"/>
            </a:endParaRPr>
          </a:p>
          <a:p>
            <a:pPr indent="-342900" lvl="0" marL="457200" rtl="0" algn="l">
              <a:spcBef>
                <a:spcPts val="0"/>
              </a:spcBef>
              <a:spcAft>
                <a:spcPts val="0"/>
              </a:spcAft>
              <a:buClr>
                <a:srgbClr val="002060"/>
              </a:buClr>
              <a:buSzPct val="105882"/>
              <a:buFont typeface="Arial"/>
              <a:buNone/>
            </a:pPr>
            <a:r>
              <a:t/>
            </a:r>
            <a:endParaRPr sz="1700">
              <a:solidFill>
                <a:srgbClr val="212121"/>
              </a:solidFill>
              <a:latin typeface="Arial"/>
              <a:ea typeface="Arial"/>
              <a:cs typeface="Arial"/>
              <a:sym typeface="Arial"/>
            </a:endParaRPr>
          </a:p>
        </p:txBody>
      </p:sp>
      <p:pic>
        <p:nvPicPr>
          <p:cNvPr id="149" name="Google Shape;149;p25"/>
          <p:cNvPicPr preferRelativeResize="0"/>
          <p:nvPr/>
        </p:nvPicPr>
        <p:blipFill>
          <a:blip r:embed="rId3">
            <a:alphaModFix/>
          </a:blip>
          <a:stretch>
            <a:fillRect/>
          </a:stretch>
        </p:blipFill>
        <p:spPr>
          <a:xfrm>
            <a:off x="5519100" y="1304825"/>
            <a:ext cx="3472500" cy="1428740"/>
          </a:xfrm>
          <a:prstGeom prst="rect">
            <a:avLst/>
          </a:prstGeom>
          <a:noFill/>
          <a:ln cap="flat" cmpd="sng" w="9525">
            <a:solidFill>
              <a:srgbClr val="000000"/>
            </a:solidFill>
            <a:prstDash val="solid"/>
            <a:round/>
            <a:headEnd len="sm" w="sm" type="none"/>
            <a:tailEnd len="sm" w="sm" type="none"/>
          </a:ln>
        </p:spPr>
      </p:pic>
      <p:pic>
        <p:nvPicPr>
          <p:cNvPr id="150" name="Google Shape;150;p25"/>
          <p:cNvPicPr preferRelativeResize="0"/>
          <p:nvPr/>
        </p:nvPicPr>
        <p:blipFill>
          <a:blip r:embed="rId4">
            <a:alphaModFix/>
          </a:blip>
          <a:stretch>
            <a:fillRect/>
          </a:stretch>
        </p:blipFill>
        <p:spPr>
          <a:xfrm>
            <a:off x="5519100" y="3248125"/>
            <a:ext cx="3385500" cy="952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 regressor</a:t>
            </a:r>
            <a:endParaRPr/>
          </a:p>
        </p:txBody>
      </p:sp>
      <p:sp>
        <p:nvSpPr>
          <p:cNvPr id="156" name="Google Shape;156;p26"/>
          <p:cNvSpPr txBox="1"/>
          <p:nvPr>
            <p:ph idx="1" type="body"/>
          </p:nvPr>
        </p:nvSpPr>
        <p:spPr>
          <a:xfrm>
            <a:off x="311700" y="1266325"/>
            <a:ext cx="45840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None/>
            </a:pPr>
            <a:r>
              <a:rPr b="1" lang="en-GB" sz="1700">
                <a:solidFill>
                  <a:srgbClr val="000000"/>
                </a:solidFill>
                <a:latin typeface="Arial"/>
                <a:ea typeface="Arial"/>
                <a:cs typeface="Arial"/>
                <a:sym typeface="Arial"/>
              </a:rPr>
              <a:t>Random forests</a:t>
            </a:r>
            <a:r>
              <a:rPr lang="en-GB" sz="1700">
                <a:solidFill>
                  <a:srgbClr val="000000"/>
                </a:solidFill>
                <a:latin typeface="Arial"/>
                <a:ea typeface="Arial"/>
                <a:cs typeface="Arial"/>
                <a:sym typeface="Arial"/>
              </a:rPr>
              <a:t> or </a:t>
            </a:r>
            <a:r>
              <a:rPr b="1" lang="en-GB" sz="1700">
                <a:solidFill>
                  <a:srgbClr val="000000"/>
                </a:solidFill>
                <a:latin typeface="Arial"/>
                <a:ea typeface="Arial"/>
                <a:cs typeface="Arial"/>
                <a:sym typeface="Arial"/>
              </a:rPr>
              <a:t>random decision </a:t>
            </a:r>
            <a:endParaRPr b="1" sz="1700">
              <a:solidFill>
                <a:srgbClr val="000000"/>
              </a:solidFill>
              <a:latin typeface="Arial"/>
              <a:ea typeface="Arial"/>
              <a:cs typeface="Arial"/>
              <a:sym typeface="Arial"/>
            </a:endParaRPr>
          </a:p>
          <a:p>
            <a:pPr indent="-342900" lvl="0" marL="457200" rtl="0" algn="l">
              <a:spcBef>
                <a:spcPts val="0"/>
              </a:spcBef>
              <a:spcAft>
                <a:spcPts val="0"/>
              </a:spcAft>
              <a:buNone/>
            </a:pPr>
            <a:r>
              <a:rPr b="1" lang="en-GB" sz="1700">
                <a:solidFill>
                  <a:srgbClr val="000000"/>
                </a:solidFill>
                <a:latin typeface="Arial"/>
                <a:ea typeface="Arial"/>
                <a:cs typeface="Arial"/>
                <a:sym typeface="Arial"/>
              </a:rPr>
              <a:t>forests</a:t>
            </a:r>
            <a:r>
              <a:rPr lang="en-GB" sz="1700">
                <a:solidFill>
                  <a:srgbClr val="000000"/>
                </a:solidFill>
                <a:latin typeface="Arial"/>
                <a:ea typeface="Arial"/>
                <a:cs typeface="Arial"/>
                <a:sym typeface="Arial"/>
              </a:rPr>
              <a:t> is an ensemble learning method for </a:t>
            </a:r>
            <a:endParaRPr sz="1700">
              <a:solidFill>
                <a:srgbClr val="000000"/>
              </a:solidFill>
              <a:latin typeface="Arial"/>
              <a:ea typeface="Arial"/>
              <a:cs typeface="Arial"/>
              <a:sym typeface="Arial"/>
            </a:endParaRPr>
          </a:p>
          <a:p>
            <a:pPr indent="-342900" lvl="0" marL="457200" rtl="0" algn="l">
              <a:spcBef>
                <a:spcPts val="0"/>
              </a:spcBef>
              <a:spcAft>
                <a:spcPts val="0"/>
              </a:spcAft>
              <a:buNone/>
            </a:pPr>
            <a:r>
              <a:rPr lang="en-GB" sz="1700">
                <a:solidFill>
                  <a:srgbClr val="000000"/>
                </a:solidFill>
                <a:latin typeface="Arial"/>
                <a:ea typeface="Arial"/>
                <a:cs typeface="Arial"/>
                <a:sym typeface="Arial"/>
              </a:rPr>
              <a:t>classification,regression and other tasks that </a:t>
            </a:r>
            <a:endParaRPr sz="1700">
              <a:solidFill>
                <a:srgbClr val="000000"/>
              </a:solidFill>
              <a:latin typeface="Arial"/>
              <a:ea typeface="Arial"/>
              <a:cs typeface="Arial"/>
              <a:sym typeface="Arial"/>
            </a:endParaRPr>
          </a:p>
          <a:p>
            <a:pPr indent="-342900" lvl="0" marL="457200" rtl="0" algn="l">
              <a:spcBef>
                <a:spcPts val="0"/>
              </a:spcBef>
              <a:spcAft>
                <a:spcPts val="0"/>
              </a:spcAft>
              <a:buNone/>
            </a:pPr>
            <a:r>
              <a:rPr lang="en-GB" sz="1700">
                <a:solidFill>
                  <a:srgbClr val="000000"/>
                </a:solidFill>
                <a:latin typeface="Arial"/>
                <a:ea typeface="Arial"/>
                <a:cs typeface="Arial"/>
                <a:sym typeface="Arial"/>
              </a:rPr>
              <a:t>operates by constructing a multitude </a:t>
            </a:r>
            <a:endParaRPr sz="1700">
              <a:solidFill>
                <a:srgbClr val="000000"/>
              </a:solidFill>
              <a:latin typeface="Arial"/>
              <a:ea typeface="Arial"/>
              <a:cs typeface="Arial"/>
              <a:sym typeface="Arial"/>
            </a:endParaRPr>
          </a:p>
          <a:p>
            <a:pPr indent="-342900" lvl="0" marL="457200" rtl="0" algn="l">
              <a:spcBef>
                <a:spcPts val="0"/>
              </a:spcBef>
              <a:spcAft>
                <a:spcPts val="0"/>
              </a:spcAft>
              <a:buNone/>
            </a:pPr>
            <a:r>
              <a:rPr lang="en-GB" sz="1700">
                <a:solidFill>
                  <a:srgbClr val="000000"/>
                </a:solidFill>
                <a:latin typeface="Arial"/>
                <a:ea typeface="Arial"/>
                <a:cs typeface="Arial"/>
                <a:sym typeface="Arial"/>
              </a:rPr>
              <a:t>of decision trees at training time.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700">
                <a:solidFill>
                  <a:srgbClr val="000000"/>
                </a:solidFill>
                <a:latin typeface="Arial"/>
                <a:ea typeface="Arial"/>
                <a:cs typeface="Arial"/>
                <a:sym typeface="Arial"/>
              </a:rPr>
              <a:t>After applying  random forest model on training and testing data i got the r2 score of the model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700">
                <a:solidFill>
                  <a:srgbClr val="000000"/>
                </a:solidFill>
                <a:latin typeface="Arial"/>
                <a:ea typeface="Arial"/>
                <a:cs typeface="Arial"/>
                <a:sym typeface="Arial"/>
              </a:rPr>
              <a:t>The r2 score for random forest model for training data is 68%.</a:t>
            </a:r>
            <a:endParaRPr>
              <a:solidFill>
                <a:srgbClr val="000000"/>
              </a:solidFill>
            </a:endParaRPr>
          </a:p>
        </p:txBody>
      </p:sp>
      <p:pic>
        <p:nvPicPr>
          <p:cNvPr id="157" name="Google Shape;157;p26"/>
          <p:cNvPicPr preferRelativeResize="0"/>
          <p:nvPr/>
        </p:nvPicPr>
        <p:blipFill>
          <a:blip r:embed="rId3">
            <a:alphaModFix/>
          </a:blip>
          <a:stretch>
            <a:fillRect/>
          </a:stretch>
        </p:blipFill>
        <p:spPr>
          <a:xfrm>
            <a:off x="5295975" y="1651850"/>
            <a:ext cx="3371850" cy="1352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a:p>
            <a:pPr indent="0" lvl="0" marL="0" rtl="0" algn="l">
              <a:spcBef>
                <a:spcPts val="0"/>
              </a:spcBef>
              <a:spcAft>
                <a:spcPts val="0"/>
              </a:spcAft>
              <a:buNone/>
            </a:pPr>
            <a:r>
              <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rPr>
              <a:t>Conclusions from EDA :</a:t>
            </a:r>
            <a:endParaRPr b="1">
              <a:solidFill>
                <a:srgbClr val="000000"/>
              </a:solidFill>
            </a:endParaRPr>
          </a:p>
          <a:p>
            <a:pPr indent="0" lvl="0" marL="0" rtl="0" algn="l">
              <a:spcBef>
                <a:spcPts val="1200"/>
              </a:spcBef>
              <a:spcAft>
                <a:spcPts val="0"/>
              </a:spcAft>
              <a:buNone/>
            </a:pPr>
            <a:r>
              <a:rPr lang="en-GB" sz="1300">
                <a:solidFill>
                  <a:srgbClr val="212121"/>
                </a:solidFill>
                <a:highlight>
                  <a:srgbClr val="FFFFFF"/>
                </a:highlight>
                <a:latin typeface="Roboto"/>
                <a:ea typeface="Roboto"/>
                <a:cs typeface="Roboto"/>
                <a:sym typeface="Roboto"/>
              </a:rPr>
              <a:t>From lineplot we conclude that house price is maximum at 10 year old house</a:t>
            </a:r>
            <a:endParaRPr sz="1300">
              <a:solidFill>
                <a:srgbClr val="212121"/>
              </a:solidFill>
              <a:highlight>
                <a:srgbClr val="FFFFFF"/>
              </a:highlight>
              <a:latin typeface="Roboto"/>
              <a:ea typeface="Roboto"/>
              <a:cs typeface="Roboto"/>
              <a:sym typeface="Roboto"/>
            </a:endParaRPr>
          </a:p>
          <a:p>
            <a:pPr indent="-311150" lvl="0" marL="457200" rtl="0" algn="l">
              <a:spcBef>
                <a:spcPts val="600"/>
              </a:spcBef>
              <a:spcAft>
                <a:spcPts val="0"/>
              </a:spcAft>
              <a:buClr>
                <a:srgbClr val="212121"/>
              </a:buClr>
              <a:buSzPts val="1300"/>
              <a:buFont typeface="Roboto"/>
              <a:buChar char="●"/>
            </a:pPr>
            <a:r>
              <a:rPr lang="en-GB" sz="1300">
                <a:solidFill>
                  <a:srgbClr val="212121"/>
                </a:solidFill>
                <a:highlight>
                  <a:srgbClr val="FFFFFF"/>
                </a:highlight>
                <a:latin typeface="Roboto"/>
                <a:ea typeface="Roboto"/>
                <a:cs typeface="Roboto"/>
                <a:sym typeface="Roboto"/>
              </a:rPr>
              <a:t>Average price of houses with 1 bedroom is 37.74 per unit area</a:t>
            </a:r>
            <a:endParaRPr sz="1300">
              <a:solidFill>
                <a:srgbClr val="212121"/>
              </a:solidFill>
              <a:highlight>
                <a:srgbClr val="FFFFFF"/>
              </a:highlight>
              <a:latin typeface="Roboto"/>
              <a:ea typeface="Roboto"/>
              <a:cs typeface="Roboto"/>
              <a:sym typeface="Roboto"/>
            </a:endParaRPr>
          </a:p>
          <a:p>
            <a:pPr indent="-311150" lvl="0" marL="457200" rtl="0" algn="l">
              <a:spcBef>
                <a:spcPts val="0"/>
              </a:spcBef>
              <a:spcAft>
                <a:spcPts val="0"/>
              </a:spcAft>
              <a:buClr>
                <a:srgbClr val="212121"/>
              </a:buClr>
              <a:buSzPts val="1300"/>
              <a:buFont typeface="Roboto"/>
              <a:buChar char="●"/>
            </a:pPr>
            <a:r>
              <a:rPr lang="en-GB" sz="1300">
                <a:solidFill>
                  <a:srgbClr val="212121"/>
                </a:solidFill>
                <a:highlight>
                  <a:srgbClr val="FFFFFF"/>
                </a:highlight>
                <a:latin typeface="Roboto"/>
                <a:ea typeface="Roboto"/>
                <a:cs typeface="Roboto"/>
                <a:sym typeface="Roboto"/>
              </a:rPr>
              <a:t>Average price of houses with 2 bedroom is 36.78 per unit area</a:t>
            </a:r>
            <a:endParaRPr sz="1300">
              <a:solidFill>
                <a:srgbClr val="212121"/>
              </a:solidFill>
              <a:highlight>
                <a:srgbClr val="FFFFFF"/>
              </a:highlight>
              <a:latin typeface="Roboto"/>
              <a:ea typeface="Roboto"/>
              <a:cs typeface="Roboto"/>
              <a:sym typeface="Roboto"/>
            </a:endParaRPr>
          </a:p>
          <a:p>
            <a:pPr indent="-311150" lvl="0" marL="457200" rtl="0" algn="l">
              <a:spcBef>
                <a:spcPts val="0"/>
              </a:spcBef>
              <a:spcAft>
                <a:spcPts val="0"/>
              </a:spcAft>
              <a:buClr>
                <a:srgbClr val="212121"/>
              </a:buClr>
              <a:buSzPts val="1300"/>
              <a:buFont typeface="Roboto"/>
              <a:buChar char="●"/>
            </a:pPr>
            <a:r>
              <a:rPr lang="en-GB" sz="1300">
                <a:solidFill>
                  <a:srgbClr val="212121"/>
                </a:solidFill>
                <a:highlight>
                  <a:srgbClr val="FFFFFF"/>
                </a:highlight>
                <a:latin typeface="Roboto"/>
                <a:ea typeface="Roboto"/>
                <a:cs typeface="Roboto"/>
                <a:sym typeface="Roboto"/>
              </a:rPr>
              <a:t>Average price of houses with 3 bedroom is 39.43 per unit area</a:t>
            </a:r>
            <a:endParaRPr sz="13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GB" sz="1300">
                <a:solidFill>
                  <a:srgbClr val="212121"/>
                </a:solidFill>
                <a:highlight>
                  <a:srgbClr val="FFFFFF"/>
                </a:highlight>
                <a:latin typeface="Roboto"/>
                <a:ea typeface="Roboto"/>
                <a:cs typeface="Roboto"/>
                <a:sym typeface="Roboto"/>
              </a:rPr>
              <a:t>From correlationplot we found out that</a:t>
            </a:r>
            <a:endParaRPr sz="1300">
              <a:solidFill>
                <a:srgbClr val="212121"/>
              </a:solidFill>
              <a:highlight>
                <a:srgbClr val="FFFFFF"/>
              </a:highlight>
              <a:latin typeface="Roboto"/>
              <a:ea typeface="Roboto"/>
              <a:cs typeface="Roboto"/>
              <a:sym typeface="Roboto"/>
            </a:endParaRPr>
          </a:p>
          <a:p>
            <a:pPr indent="-311150" lvl="0" marL="457200" rtl="0" algn="l">
              <a:spcBef>
                <a:spcPts val="600"/>
              </a:spcBef>
              <a:spcAft>
                <a:spcPts val="0"/>
              </a:spcAft>
              <a:buClr>
                <a:srgbClr val="212121"/>
              </a:buClr>
              <a:buSzPts val="1300"/>
              <a:buFont typeface="Roboto"/>
              <a:buAutoNum type="arabicPeriod"/>
            </a:pPr>
            <a:r>
              <a:rPr lang="en-GB" sz="1300">
                <a:solidFill>
                  <a:srgbClr val="212121"/>
                </a:solidFill>
                <a:highlight>
                  <a:srgbClr val="FFFFFF"/>
                </a:highlight>
                <a:latin typeface="Roboto"/>
                <a:ea typeface="Roboto"/>
                <a:cs typeface="Roboto"/>
                <a:sym typeface="Roboto"/>
              </a:rPr>
              <a:t>There is highly positive correlationship between House price per unit area and Number of convenience stores,</a:t>
            </a:r>
            <a:r>
              <a:rPr lang="en-GB" sz="1300">
                <a:solidFill>
                  <a:srgbClr val="212121"/>
                </a:solidFill>
                <a:highlight>
                  <a:srgbClr val="FFFFFF"/>
                </a:highlight>
                <a:latin typeface="Roboto"/>
                <a:ea typeface="Roboto"/>
                <a:cs typeface="Roboto"/>
                <a:sym typeface="Roboto"/>
              </a:rPr>
              <a:t>latitude ,longitude</a:t>
            </a:r>
            <a:r>
              <a:rPr lang="en-GB" sz="1300">
                <a:solidFill>
                  <a:srgbClr val="212121"/>
                </a:solidFill>
                <a:highlight>
                  <a:srgbClr val="FFFFFF"/>
                </a:highlight>
                <a:latin typeface="Roboto"/>
                <a:ea typeface="Roboto"/>
                <a:cs typeface="Roboto"/>
                <a:sym typeface="Roboto"/>
              </a:rPr>
              <a:t>.</a:t>
            </a:r>
            <a:endParaRPr sz="1300">
              <a:solidFill>
                <a:srgbClr val="212121"/>
              </a:solidFill>
              <a:highlight>
                <a:srgbClr val="FFFFFF"/>
              </a:highlight>
              <a:latin typeface="Roboto"/>
              <a:ea typeface="Roboto"/>
              <a:cs typeface="Roboto"/>
              <a:sym typeface="Roboto"/>
            </a:endParaRPr>
          </a:p>
          <a:p>
            <a:pPr indent="-311150" lvl="0" marL="457200" rtl="0" algn="l">
              <a:spcBef>
                <a:spcPts val="0"/>
              </a:spcBef>
              <a:spcAft>
                <a:spcPts val="0"/>
              </a:spcAft>
              <a:buClr>
                <a:srgbClr val="212121"/>
              </a:buClr>
              <a:buSzPts val="1300"/>
              <a:buFont typeface="Roboto"/>
              <a:buAutoNum type="arabicPeriod"/>
            </a:pPr>
            <a:r>
              <a:rPr lang="en-GB" sz="1300">
                <a:solidFill>
                  <a:srgbClr val="212121"/>
                </a:solidFill>
                <a:highlight>
                  <a:srgbClr val="FFFFFF"/>
                </a:highlight>
                <a:latin typeface="Roboto"/>
                <a:ea typeface="Roboto"/>
                <a:cs typeface="Roboto"/>
                <a:sym typeface="Roboto"/>
              </a:rPr>
              <a:t>There is highly negatively correlationship between distance from nearest metro station and House price per unit area </a:t>
            </a:r>
            <a:r>
              <a:rPr lang="en-GB" sz="1300">
                <a:solidFill>
                  <a:srgbClr val="212121"/>
                </a:solidFill>
                <a:highlight>
                  <a:srgbClr val="FFFFFF"/>
                </a:highlight>
                <a:latin typeface="Roboto"/>
                <a:ea typeface="Roboto"/>
                <a:cs typeface="Roboto"/>
                <a:sym typeface="Roboto"/>
              </a:rPr>
              <a:t>because</a:t>
            </a:r>
            <a:r>
              <a:rPr lang="en-GB" sz="1300">
                <a:solidFill>
                  <a:srgbClr val="212121"/>
                </a:solidFill>
                <a:highlight>
                  <a:srgbClr val="FFFFFF"/>
                </a:highlight>
                <a:latin typeface="Roboto"/>
                <a:ea typeface="Roboto"/>
                <a:cs typeface="Roboto"/>
                <a:sym typeface="Roboto"/>
              </a:rPr>
              <a:t> as the distance from the metro station increases the price of house </a:t>
            </a:r>
            <a:r>
              <a:rPr lang="en-GB" sz="1300">
                <a:solidFill>
                  <a:srgbClr val="212121"/>
                </a:solidFill>
                <a:highlight>
                  <a:srgbClr val="FFFFFF"/>
                </a:highlight>
                <a:latin typeface="Roboto"/>
                <a:ea typeface="Roboto"/>
                <a:cs typeface="Roboto"/>
                <a:sym typeface="Roboto"/>
              </a:rPr>
              <a:t>decreases</a:t>
            </a:r>
            <a:endParaRPr sz="13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b="1">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169" name="Google Shape;16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950">
                <a:solidFill>
                  <a:srgbClr val="212121"/>
                </a:solidFill>
                <a:highlight>
                  <a:srgbClr val="FFFFFF"/>
                </a:highlight>
                <a:latin typeface="Roboto"/>
                <a:ea typeface="Roboto"/>
                <a:cs typeface="Roboto"/>
                <a:sym typeface="Roboto"/>
              </a:rPr>
              <a:t>Conclusions from Regression models :</a:t>
            </a:r>
            <a:endParaRPr b="1" sz="1400">
              <a:solidFill>
                <a:srgbClr val="212121"/>
              </a:solidFill>
              <a:highlight>
                <a:srgbClr val="FFFFFF"/>
              </a:highlight>
              <a:latin typeface="Roboto"/>
              <a:ea typeface="Roboto"/>
              <a:cs typeface="Roboto"/>
              <a:sym typeface="Roboto"/>
            </a:endParaRPr>
          </a:p>
          <a:p>
            <a:pPr indent="-317500" lvl="0" marL="457200" rtl="0" algn="l">
              <a:spcBef>
                <a:spcPts val="1200"/>
              </a:spcBef>
              <a:spcAft>
                <a:spcPts val="0"/>
              </a:spcAft>
              <a:buClr>
                <a:srgbClr val="212121"/>
              </a:buClr>
              <a:buSzPts val="1400"/>
              <a:buFont typeface="Roboto"/>
              <a:buAutoNum type="arabicPeriod"/>
            </a:pPr>
            <a:r>
              <a:rPr lang="en-GB" sz="1400">
                <a:solidFill>
                  <a:srgbClr val="212121"/>
                </a:solidFill>
                <a:highlight>
                  <a:srgbClr val="FFFFFF"/>
                </a:highlight>
                <a:latin typeface="Roboto"/>
                <a:ea typeface="Roboto"/>
                <a:cs typeface="Roboto"/>
                <a:sym typeface="Roboto"/>
              </a:rPr>
              <a:t>The multiple linear regression is giving us R2 score of 62% for testing dataset but all the assumptions of Multiple linear regression are not satisfied.</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n-GB" sz="1400">
                <a:solidFill>
                  <a:srgbClr val="212121"/>
                </a:solidFill>
                <a:highlight>
                  <a:srgbClr val="FFFFFF"/>
                </a:highlight>
                <a:latin typeface="Roboto"/>
                <a:ea typeface="Roboto"/>
                <a:cs typeface="Roboto"/>
                <a:sym typeface="Roboto"/>
              </a:rPr>
              <a:t>Lasso regression is giving us R2 score of 62% and after hyperparameter tuning the R2 score has increased to 64% for testing dataset</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n-GB" sz="1400">
                <a:solidFill>
                  <a:srgbClr val="212121"/>
                </a:solidFill>
                <a:highlight>
                  <a:srgbClr val="FFFFFF"/>
                </a:highlight>
                <a:latin typeface="Roboto"/>
                <a:ea typeface="Roboto"/>
                <a:cs typeface="Roboto"/>
                <a:sym typeface="Roboto"/>
              </a:rPr>
              <a:t>Random forest regressor has given highest R2 score among all the model i.e. 68% for testing data and the important </a:t>
            </a:r>
            <a:r>
              <a:rPr lang="en-GB" sz="1400">
                <a:solidFill>
                  <a:srgbClr val="212121"/>
                </a:solidFill>
                <a:highlight>
                  <a:srgbClr val="FFFFFF"/>
                </a:highlight>
                <a:latin typeface="Roboto"/>
                <a:ea typeface="Roboto"/>
                <a:cs typeface="Roboto"/>
                <a:sym typeface="Roboto"/>
              </a:rPr>
              <a:t>factors</a:t>
            </a:r>
            <a:r>
              <a:rPr lang="en-GB" sz="1400">
                <a:solidFill>
                  <a:srgbClr val="212121"/>
                </a:solidFill>
                <a:highlight>
                  <a:srgbClr val="FFFFFF"/>
                </a:highlight>
                <a:latin typeface="Roboto"/>
                <a:ea typeface="Roboto"/>
                <a:cs typeface="Roboto"/>
                <a:sym typeface="Roboto"/>
              </a:rPr>
              <a:t> according to random forest model are Distance from nearest metro station ,House age,</a:t>
            </a:r>
            <a:r>
              <a:rPr lang="en-GB" sz="1400">
                <a:solidFill>
                  <a:srgbClr val="212121"/>
                </a:solidFill>
                <a:highlight>
                  <a:srgbClr val="FFFFFF"/>
                </a:highlight>
                <a:latin typeface="Roboto"/>
                <a:ea typeface="Roboto"/>
                <a:cs typeface="Roboto"/>
                <a:sym typeface="Roboto"/>
              </a:rPr>
              <a:t>latitude</a:t>
            </a:r>
            <a:r>
              <a:rPr lang="en-GB" sz="1400">
                <a:solidFill>
                  <a:srgbClr val="212121"/>
                </a:solidFill>
                <a:highlight>
                  <a:srgbClr val="FFFFFF"/>
                </a:highlight>
                <a:latin typeface="Roboto"/>
                <a:ea typeface="Roboto"/>
                <a:cs typeface="Roboto"/>
                <a:sym typeface="Roboto"/>
              </a:rPr>
              <a:t>,longitude and house size(sqft)</a:t>
            </a:r>
            <a:endParaRPr sz="14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en-GB" sz="1400">
                <a:solidFill>
                  <a:srgbClr val="212121"/>
                </a:solidFill>
                <a:highlight>
                  <a:srgbClr val="FFFFFF"/>
                </a:highlight>
                <a:latin typeface="Roboto"/>
                <a:ea typeface="Roboto"/>
                <a:cs typeface="Roboto"/>
                <a:sym typeface="Roboto"/>
              </a:rPr>
              <a:t>As the R2 score of random forest is highest among all the models so we can use</a:t>
            </a:r>
            <a:r>
              <a:rPr lang="en-GB" sz="1400">
                <a:solidFill>
                  <a:srgbClr val="212121"/>
                </a:solidFill>
                <a:highlight>
                  <a:srgbClr val="FFFFFF"/>
                </a:highlight>
                <a:latin typeface="Roboto"/>
                <a:ea typeface="Roboto"/>
                <a:cs typeface="Roboto"/>
                <a:sym typeface="Roboto"/>
              </a:rPr>
              <a:t> </a:t>
            </a:r>
            <a:r>
              <a:rPr b="1" lang="en-GB" sz="1400">
                <a:solidFill>
                  <a:srgbClr val="212121"/>
                </a:solidFill>
                <a:highlight>
                  <a:srgbClr val="FFFFFF"/>
                </a:highlight>
                <a:latin typeface="Roboto"/>
                <a:ea typeface="Roboto"/>
                <a:cs typeface="Roboto"/>
                <a:sym typeface="Roboto"/>
              </a:rPr>
              <a:t>random forest to predict the house prices.</a:t>
            </a:r>
            <a:endParaRPr b="1" sz="14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26511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rgbClr val="000000"/>
                </a:solidFill>
              </a:rPr>
              <a:t>The goal is to understand the relationship between house features and how these variables affect the house price. Using more than one model, predict the price of the house using the given dataset. Please compare the accuracy of the models along with the drawbacks of each technique's assumptions before recommending the final prediction model.</a:t>
            </a:r>
            <a:endParaRPr sz="2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12121"/>
              </a:buClr>
              <a:buSzPts val="1800"/>
              <a:buChar char="●"/>
            </a:pPr>
            <a:r>
              <a:rPr lang="en-GB">
                <a:solidFill>
                  <a:srgbClr val="212121"/>
                </a:solidFill>
              </a:rPr>
              <a:t>Introduction to data</a:t>
            </a:r>
            <a:endParaRPr>
              <a:solidFill>
                <a:srgbClr val="212121"/>
              </a:solidFill>
            </a:endParaRPr>
          </a:p>
          <a:p>
            <a:pPr indent="-342900" lvl="0" marL="457200" rtl="0" algn="l">
              <a:spcBef>
                <a:spcPts val="0"/>
              </a:spcBef>
              <a:spcAft>
                <a:spcPts val="0"/>
              </a:spcAft>
              <a:buClr>
                <a:srgbClr val="212121"/>
              </a:buClr>
              <a:buSzPts val="1800"/>
              <a:buChar char="●"/>
            </a:pPr>
            <a:r>
              <a:rPr lang="en-GB">
                <a:solidFill>
                  <a:srgbClr val="212121"/>
                </a:solidFill>
              </a:rPr>
              <a:t>Data preprocessing</a:t>
            </a:r>
            <a:endParaRPr>
              <a:solidFill>
                <a:srgbClr val="212121"/>
              </a:solidFill>
            </a:endParaRPr>
          </a:p>
          <a:p>
            <a:pPr indent="-342900" lvl="0" marL="457200" rtl="0" algn="l">
              <a:spcBef>
                <a:spcPts val="0"/>
              </a:spcBef>
              <a:spcAft>
                <a:spcPts val="0"/>
              </a:spcAft>
              <a:buClr>
                <a:srgbClr val="212121"/>
              </a:buClr>
              <a:buSzPts val="1800"/>
              <a:buChar char="●"/>
            </a:pPr>
            <a:r>
              <a:rPr lang="en-GB">
                <a:solidFill>
                  <a:srgbClr val="212121"/>
                </a:solidFill>
              </a:rPr>
              <a:t>Performing exploratory data analysis</a:t>
            </a:r>
            <a:endParaRPr>
              <a:solidFill>
                <a:srgbClr val="212121"/>
              </a:solidFill>
            </a:endParaRPr>
          </a:p>
          <a:p>
            <a:pPr indent="-342900" lvl="0" marL="457200" rtl="0" algn="l">
              <a:spcBef>
                <a:spcPts val="0"/>
              </a:spcBef>
              <a:spcAft>
                <a:spcPts val="0"/>
              </a:spcAft>
              <a:buClr>
                <a:srgbClr val="212121"/>
              </a:buClr>
              <a:buSzPts val="1800"/>
              <a:buChar char="●"/>
            </a:pPr>
            <a:r>
              <a:rPr lang="en-GB">
                <a:solidFill>
                  <a:srgbClr val="212121"/>
                </a:solidFill>
              </a:rPr>
              <a:t>Building an prediction model to predict house prices using supervised learning models.</a:t>
            </a:r>
            <a:endParaRPr>
              <a:solidFill>
                <a:srgbClr val="212121"/>
              </a:solidFill>
            </a:endParaRPr>
          </a:p>
          <a:p>
            <a:pPr indent="-342900" lvl="0" marL="457200" rtl="0" algn="l">
              <a:spcBef>
                <a:spcPts val="0"/>
              </a:spcBef>
              <a:spcAft>
                <a:spcPts val="0"/>
              </a:spcAft>
              <a:buClr>
                <a:srgbClr val="212121"/>
              </a:buClr>
              <a:buSzPts val="1800"/>
              <a:buChar char="●"/>
            </a:pPr>
            <a:r>
              <a:rPr lang="en-GB">
                <a:solidFill>
                  <a:srgbClr val="212121"/>
                </a:solidFill>
              </a:rPr>
              <a:t>Conclusions </a:t>
            </a:r>
            <a:endParaRPr>
              <a:solidFill>
                <a:srgbClr val="21212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data</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900"/>
              </a:spcBef>
              <a:spcAft>
                <a:spcPts val="0"/>
              </a:spcAft>
              <a:buNone/>
            </a:pPr>
            <a:r>
              <a:rPr b="1" lang="en-GB" sz="1850">
                <a:solidFill>
                  <a:srgbClr val="212121"/>
                </a:solidFill>
                <a:highlight>
                  <a:srgbClr val="FFFFFF"/>
                </a:highlight>
                <a:latin typeface="Roboto"/>
                <a:ea typeface="Roboto"/>
                <a:cs typeface="Roboto"/>
                <a:sym typeface="Roboto"/>
              </a:rPr>
              <a:t>Data Description :</a:t>
            </a:r>
            <a:endParaRPr b="1" sz="1850">
              <a:solidFill>
                <a:srgbClr val="212121"/>
              </a:solidFill>
              <a:highlight>
                <a:srgbClr val="FFFFFF"/>
              </a:highlight>
              <a:latin typeface="Roboto"/>
              <a:ea typeface="Roboto"/>
              <a:cs typeface="Roboto"/>
              <a:sym typeface="Roboto"/>
            </a:endParaRPr>
          </a:p>
          <a:p>
            <a:pPr indent="0" lvl="0" marL="0" rtl="0" algn="l">
              <a:spcBef>
                <a:spcPts val="900"/>
              </a:spcBef>
              <a:spcAft>
                <a:spcPts val="0"/>
              </a:spcAft>
              <a:buNone/>
            </a:pPr>
            <a:r>
              <a:rPr b="1" lang="en-GB" sz="1850">
                <a:solidFill>
                  <a:srgbClr val="212121"/>
                </a:solidFill>
                <a:highlight>
                  <a:srgbClr val="FFFFFF"/>
                </a:highlight>
                <a:latin typeface="Roboto"/>
                <a:ea typeface="Roboto"/>
                <a:cs typeface="Roboto"/>
                <a:sym typeface="Roboto"/>
              </a:rPr>
              <a:t>The data is containing 9 </a:t>
            </a:r>
            <a:r>
              <a:rPr b="1" lang="en-GB" sz="1850">
                <a:solidFill>
                  <a:srgbClr val="212121"/>
                </a:solidFill>
                <a:highlight>
                  <a:srgbClr val="FFFFFF"/>
                </a:highlight>
                <a:latin typeface="Roboto"/>
                <a:ea typeface="Roboto"/>
                <a:cs typeface="Roboto"/>
                <a:sym typeface="Roboto"/>
              </a:rPr>
              <a:t>variables with 414 rows and those variables are as follows</a:t>
            </a:r>
            <a:endParaRPr b="1" sz="1850">
              <a:solidFill>
                <a:srgbClr val="212121"/>
              </a:solidFill>
              <a:highlight>
                <a:srgbClr val="FFFFFF"/>
              </a:highlight>
              <a:latin typeface="Roboto"/>
              <a:ea typeface="Roboto"/>
              <a:cs typeface="Roboto"/>
              <a:sym typeface="Roboto"/>
            </a:endParaRPr>
          </a:p>
          <a:p>
            <a:pPr indent="-325755" lvl="0" marL="457200" marR="0" rtl="0" algn="l">
              <a:lnSpc>
                <a:spcPct val="115000"/>
              </a:lnSpc>
              <a:spcBef>
                <a:spcPts val="900"/>
              </a:spcBef>
              <a:spcAft>
                <a:spcPts val="0"/>
              </a:spcAft>
              <a:buSzPct val="100000"/>
              <a:buChar char="●"/>
            </a:pPr>
            <a:r>
              <a:rPr lang="en-GB"/>
              <a:t> </a:t>
            </a:r>
            <a:r>
              <a:rPr lang="en-GB">
                <a:solidFill>
                  <a:srgbClr val="212121"/>
                </a:solidFill>
              </a:rPr>
              <a:t>Transaction date                   </a:t>
            </a:r>
            <a:endParaRPr>
              <a:solidFill>
                <a:srgbClr val="212121"/>
              </a:solidFill>
            </a:endParaRPr>
          </a:p>
          <a:p>
            <a:pPr indent="-325755" lvl="0" marL="457200" marR="0" rtl="0" algn="l">
              <a:lnSpc>
                <a:spcPct val="115000"/>
              </a:lnSpc>
              <a:spcBef>
                <a:spcPts val="0"/>
              </a:spcBef>
              <a:spcAft>
                <a:spcPts val="0"/>
              </a:spcAft>
              <a:buClr>
                <a:srgbClr val="212121"/>
              </a:buClr>
              <a:buSzPct val="100000"/>
              <a:buChar char="●"/>
            </a:pPr>
            <a:r>
              <a:rPr lang="en-GB">
                <a:solidFill>
                  <a:srgbClr val="212121"/>
                </a:solidFill>
              </a:rPr>
              <a:t> House Age                                 </a:t>
            </a:r>
            <a:endParaRPr>
              <a:solidFill>
                <a:srgbClr val="212121"/>
              </a:solidFill>
            </a:endParaRPr>
          </a:p>
          <a:p>
            <a:pPr indent="-325755" lvl="0" marL="457200" marR="0" rtl="0" algn="l">
              <a:lnSpc>
                <a:spcPct val="115000"/>
              </a:lnSpc>
              <a:spcBef>
                <a:spcPts val="0"/>
              </a:spcBef>
              <a:spcAft>
                <a:spcPts val="0"/>
              </a:spcAft>
              <a:buClr>
                <a:srgbClr val="212121"/>
              </a:buClr>
              <a:buSzPct val="100000"/>
              <a:buChar char="●"/>
            </a:pPr>
            <a:r>
              <a:rPr lang="en-GB">
                <a:solidFill>
                  <a:srgbClr val="212121"/>
                </a:solidFill>
              </a:rPr>
              <a:t> Distance from nearest Metro station (km)</a:t>
            </a:r>
            <a:endParaRPr>
              <a:solidFill>
                <a:srgbClr val="212121"/>
              </a:solidFill>
            </a:endParaRPr>
          </a:p>
          <a:p>
            <a:pPr indent="-325755" lvl="0" marL="457200" marR="0" rtl="0" algn="l">
              <a:lnSpc>
                <a:spcPct val="115000"/>
              </a:lnSpc>
              <a:spcBef>
                <a:spcPts val="0"/>
              </a:spcBef>
              <a:spcAft>
                <a:spcPts val="0"/>
              </a:spcAft>
              <a:buClr>
                <a:srgbClr val="212121"/>
              </a:buClr>
              <a:buSzPct val="100000"/>
              <a:buChar char="●"/>
            </a:pPr>
            <a:r>
              <a:rPr lang="en-GB">
                <a:solidFill>
                  <a:srgbClr val="212121"/>
                </a:solidFill>
              </a:rPr>
              <a:t> Number of convenience stores     </a:t>
            </a:r>
            <a:endParaRPr>
              <a:solidFill>
                <a:srgbClr val="212121"/>
              </a:solidFill>
            </a:endParaRPr>
          </a:p>
          <a:p>
            <a:pPr indent="-325755" lvl="0" marL="457200" marR="0" rtl="0" algn="l">
              <a:lnSpc>
                <a:spcPct val="115000"/>
              </a:lnSpc>
              <a:spcBef>
                <a:spcPts val="0"/>
              </a:spcBef>
              <a:spcAft>
                <a:spcPts val="0"/>
              </a:spcAft>
              <a:buClr>
                <a:srgbClr val="212121"/>
              </a:buClr>
              <a:buSzPct val="100000"/>
              <a:buChar char="●"/>
            </a:pPr>
            <a:r>
              <a:rPr lang="en-GB">
                <a:solidFill>
                  <a:srgbClr val="212121"/>
                </a:solidFill>
              </a:rPr>
              <a:t> latitude                    </a:t>
            </a:r>
            <a:endParaRPr>
              <a:solidFill>
                <a:srgbClr val="212121"/>
              </a:solidFill>
            </a:endParaRPr>
          </a:p>
          <a:p>
            <a:pPr indent="-325755" lvl="0" marL="457200" marR="0" rtl="0" algn="l">
              <a:lnSpc>
                <a:spcPct val="115000"/>
              </a:lnSpc>
              <a:spcBef>
                <a:spcPts val="0"/>
              </a:spcBef>
              <a:spcAft>
                <a:spcPts val="0"/>
              </a:spcAft>
              <a:buClr>
                <a:srgbClr val="212121"/>
              </a:buClr>
              <a:buSzPct val="100000"/>
              <a:buChar char="●"/>
            </a:pPr>
            <a:r>
              <a:rPr lang="en-GB">
                <a:solidFill>
                  <a:srgbClr val="212121"/>
                </a:solidFill>
              </a:rPr>
              <a:t> longitude               </a:t>
            </a:r>
            <a:endParaRPr>
              <a:solidFill>
                <a:srgbClr val="212121"/>
              </a:solidFill>
            </a:endParaRPr>
          </a:p>
          <a:p>
            <a:pPr indent="-325755" lvl="0" marL="457200" marR="0" rtl="0" algn="l">
              <a:lnSpc>
                <a:spcPct val="115000"/>
              </a:lnSpc>
              <a:spcBef>
                <a:spcPts val="0"/>
              </a:spcBef>
              <a:spcAft>
                <a:spcPts val="0"/>
              </a:spcAft>
              <a:buClr>
                <a:srgbClr val="212121"/>
              </a:buClr>
              <a:buSzPct val="100000"/>
              <a:buChar char="●"/>
            </a:pPr>
            <a:r>
              <a:rPr lang="en-GB">
                <a:solidFill>
                  <a:srgbClr val="212121"/>
                </a:solidFill>
              </a:rPr>
              <a:t> Number of bedrooms                  </a:t>
            </a:r>
            <a:endParaRPr>
              <a:solidFill>
                <a:srgbClr val="212121"/>
              </a:solidFill>
            </a:endParaRPr>
          </a:p>
          <a:p>
            <a:pPr indent="-325755" lvl="0" marL="457200" marR="0" rtl="0" algn="l">
              <a:lnSpc>
                <a:spcPct val="115000"/>
              </a:lnSpc>
              <a:spcBef>
                <a:spcPts val="0"/>
              </a:spcBef>
              <a:spcAft>
                <a:spcPts val="0"/>
              </a:spcAft>
              <a:buClr>
                <a:srgbClr val="212121"/>
              </a:buClr>
              <a:buSzPct val="100000"/>
              <a:buChar char="●"/>
            </a:pPr>
            <a:r>
              <a:rPr lang="en-GB">
                <a:solidFill>
                  <a:srgbClr val="212121"/>
                </a:solidFill>
              </a:rPr>
              <a:t> House size (sqft)                      </a:t>
            </a:r>
            <a:endParaRPr>
              <a:solidFill>
                <a:srgbClr val="212121"/>
              </a:solidFill>
            </a:endParaRPr>
          </a:p>
          <a:p>
            <a:pPr indent="-325755" lvl="0" marL="457200" marR="0" rtl="0" algn="l">
              <a:lnSpc>
                <a:spcPct val="115000"/>
              </a:lnSpc>
              <a:spcBef>
                <a:spcPts val="0"/>
              </a:spcBef>
              <a:spcAft>
                <a:spcPts val="0"/>
              </a:spcAft>
              <a:buClr>
                <a:srgbClr val="212121"/>
              </a:buClr>
              <a:buSzPct val="97297"/>
              <a:buChar char="●"/>
            </a:pPr>
            <a:r>
              <a:rPr lang="en-GB">
                <a:solidFill>
                  <a:srgbClr val="212121"/>
                </a:solidFill>
              </a:rPr>
              <a:t> House price of unit area</a:t>
            </a:r>
            <a:endParaRPr sz="185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12121"/>
              </a:buClr>
              <a:buSzPts val="1800"/>
              <a:buChar char="●"/>
            </a:pPr>
            <a:r>
              <a:rPr lang="en-GB">
                <a:solidFill>
                  <a:srgbClr val="212121"/>
                </a:solidFill>
              </a:rPr>
              <a:t>There were no </a:t>
            </a:r>
            <a:r>
              <a:rPr lang="en-GB">
                <a:solidFill>
                  <a:srgbClr val="212121"/>
                </a:solidFill>
              </a:rPr>
              <a:t>missing</a:t>
            </a:r>
            <a:r>
              <a:rPr lang="en-GB">
                <a:solidFill>
                  <a:srgbClr val="212121"/>
                </a:solidFill>
              </a:rPr>
              <a:t> values present in dataset.</a:t>
            </a:r>
            <a:endParaRPr>
              <a:solidFill>
                <a:srgbClr val="212121"/>
              </a:solidFill>
            </a:endParaRPr>
          </a:p>
          <a:p>
            <a:pPr indent="-342900" lvl="0" marL="457200" rtl="0" algn="l">
              <a:spcBef>
                <a:spcPts val="0"/>
              </a:spcBef>
              <a:spcAft>
                <a:spcPts val="0"/>
              </a:spcAft>
              <a:buClr>
                <a:srgbClr val="212121"/>
              </a:buClr>
              <a:buSzPts val="1800"/>
              <a:buChar char="●"/>
            </a:pPr>
            <a:r>
              <a:rPr lang="en-GB">
                <a:solidFill>
                  <a:srgbClr val="212121"/>
                </a:solidFill>
              </a:rPr>
              <a:t>Also there were no duplicates values</a:t>
            </a:r>
            <a:endParaRPr>
              <a:solidFill>
                <a:srgbClr val="212121"/>
              </a:solidFill>
            </a:endParaRPr>
          </a:p>
        </p:txBody>
      </p:sp>
      <p:pic>
        <p:nvPicPr>
          <p:cNvPr id="92" name="Google Shape;92;p17"/>
          <p:cNvPicPr preferRelativeResize="0"/>
          <p:nvPr/>
        </p:nvPicPr>
        <p:blipFill>
          <a:blip r:embed="rId3">
            <a:alphaModFix/>
          </a:blip>
          <a:stretch>
            <a:fillRect/>
          </a:stretch>
        </p:blipFill>
        <p:spPr>
          <a:xfrm>
            <a:off x="311688" y="2425038"/>
            <a:ext cx="3438525" cy="2276475"/>
          </a:xfrm>
          <a:prstGeom prst="rect">
            <a:avLst/>
          </a:prstGeom>
          <a:noFill/>
          <a:ln cap="flat" cmpd="sng" w="9525">
            <a:solidFill>
              <a:srgbClr val="000000"/>
            </a:solidFill>
            <a:prstDash val="solid"/>
            <a:round/>
            <a:headEnd len="sm" w="sm" type="none"/>
            <a:tailEnd len="sm" w="sm" type="none"/>
          </a:ln>
        </p:spPr>
      </p:pic>
      <p:pic>
        <p:nvPicPr>
          <p:cNvPr id="93" name="Google Shape;93;p17"/>
          <p:cNvPicPr preferRelativeResize="0"/>
          <p:nvPr/>
        </p:nvPicPr>
        <p:blipFill>
          <a:blip r:embed="rId4">
            <a:alphaModFix/>
          </a:blip>
          <a:stretch>
            <a:fillRect/>
          </a:stretch>
        </p:blipFill>
        <p:spPr>
          <a:xfrm>
            <a:off x="5273625" y="2900975"/>
            <a:ext cx="1943100" cy="70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212121"/>
                </a:solidFill>
                <a:highlight>
                  <a:srgbClr val="FFFFFF"/>
                </a:highlight>
                <a:latin typeface="Roboto"/>
                <a:ea typeface="Roboto"/>
                <a:cs typeface="Roboto"/>
                <a:sym typeface="Roboto"/>
              </a:rPr>
              <a:t>Exploratory Data Analysis (EDA) is an approach to analyze the data using visual techniques. It is used to discover trends, patterns, or to check assumptions with the help of statistical summary and graphical representations</a:t>
            </a:r>
            <a:endParaRPr sz="2000"/>
          </a:p>
        </p:txBody>
      </p:sp>
      <p:pic>
        <p:nvPicPr>
          <p:cNvPr id="100" name="Google Shape;100;p18"/>
          <p:cNvPicPr preferRelativeResize="0"/>
          <p:nvPr/>
        </p:nvPicPr>
        <p:blipFill>
          <a:blip r:embed="rId3">
            <a:alphaModFix/>
          </a:blip>
          <a:stretch>
            <a:fillRect/>
          </a:stretch>
        </p:blipFill>
        <p:spPr>
          <a:xfrm>
            <a:off x="4232975" y="2226950"/>
            <a:ext cx="4599324" cy="2663925"/>
          </a:xfrm>
          <a:prstGeom prst="rect">
            <a:avLst/>
          </a:prstGeom>
          <a:noFill/>
          <a:ln cap="flat" cmpd="sng" w="9525">
            <a:solidFill>
              <a:srgbClr val="212121"/>
            </a:solidFill>
            <a:prstDash val="solid"/>
            <a:round/>
            <a:headEnd len="sm" w="sm" type="none"/>
            <a:tailEnd len="sm" w="sm" type="none"/>
          </a:ln>
        </p:spPr>
      </p:pic>
      <p:sp>
        <p:nvSpPr>
          <p:cNvPr id="101" name="Google Shape;101;p18"/>
          <p:cNvSpPr txBox="1"/>
          <p:nvPr/>
        </p:nvSpPr>
        <p:spPr>
          <a:xfrm>
            <a:off x="488475" y="3035563"/>
            <a:ext cx="3448200" cy="1262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GB">
                <a:solidFill>
                  <a:srgbClr val="212121"/>
                </a:solidFill>
                <a:highlight>
                  <a:srgbClr val="FFFFFF"/>
                </a:highlight>
                <a:latin typeface="Roboto"/>
                <a:ea typeface="Roboto"/>
                <a:cs typeface="Roboto"/>
                <a:sym typeface="Roboto"/>
              </a:rPr>
              <a:t>House price v/s house age </a:t>
            </a:r>
            <a:endParaRPr b="1">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GB">
                <a:solidFill>
                  <a:srgbClr val="212121"/>
                </a:solidFill>
                <a:highlight>
                  <a:srgbClr val="FFFFFF"/>
                </a:highlight>
                <a:latin typeface="Roboto"/>
                <a:ea typeface="Roboto"/>
                <a:cs typeface="Roboto"/>
                <a:sym typeface="Roboto"/>
              </a:rPr>
              <a:t>From House price v/s house age lineplot we can see that house price is maximum at 10 year old house</a:t>
            </a:r>
            <a:endParaRPr b="1"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07" name="Google Shape;107;p19"/>
          <p:cNvSpPr txBox="1"/>
          <p:nvPr>
            <p:ph idx="1" type="body"/>
          </p:nvPr>
        </p:nvSpPr>
        <p:spPr>
          <a:xfrm>
            <a:off x="311700" y="1266325"/>
            <a:ext cx="4156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212121"/>
                </a:solidFill>
              </a:rPr>
              <a:t>House price v/s number of bedrooms</a:t>
            </a:r>
            <a:endParaRPr b="1" sz="1600">
              <a:solidFill>
                <a:srgbClr val="212121"/>
              </a:solidFill>
            </a:endParaRPr>
          </a:p>
          <a:p>
            <a:pPr indent="0" lvl="0" marL="0" rtl="0" algn="l">
              <a:spcBef>
                <a:spcPts val="1200"/>
              </a:spcBef>
              <a:spcAft>
                <a:spcPts val="0"/>
              </a:spcAft>
              <a:buNone/>
            </a:pPr>
            <a:r>
              <a:rPr b="1" lang="en-GB" sz="1600">
                <a:solidFill>
                  <a:srgbClr val="212121"/>
                </a:solidFill>
              </a:rPr>
              <a:t>From the barplot we can see that</a:t>
            </a:r>
            <a:endParaRPr b="1" sz="1600">
              <a:solidFill>
                <a:srgbClr val="212121"/>
              </a:solidFill>
            </a:endParaRPr>
          </a:p>
          <a:p>
            <a:pPr indent="-304800" lvl="0" marL="457200" rtl="0" algn="l">
              <a:spcBef>
                <a:spcPts val="1200"/>
              </a:spcBef>
              <a:spcAft>
                <a:spcPts val="0"/>
              </a:spcAft>
              <a:buClr>
                <a:srgbClr val="212121"/>
              </a:buClr>
              <a:buSzPts val="1200"/>
              <a:buFont typeface="Roboto"/>
              <a:buAutoNum type="arabicPeriod"/>
            </a:pPr>
            <a:r>
              <a:rPr lang="en-GB" sz="1200">
                <a:solidFill>
                  <a:srgbClr val="212121"/>
                </a:solidFill>
                <a:highlight>
                  <a:srgbClr val="FFFFFF"/>
                </a:highlight>
                <a:latin typeface="Roboto"/>
                <a:ea typeface="Roboto"/>
                <a:cs typeface="Roboto"/>
                <a:sym typeface="Roboto"/>
              </a:rPr>
              <a:t>Average price of houses with 1 bedroom is 37.74 per unit area</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AutoNum type="arabicPeriod"/>
            </a:pPr>
            <a:r>
              <a:rPr lang="en-GB" sz="1200">
                <a:solidFill>
                  <a:srgbClr val="212121"/>
                </a:solidFill>
                <a:highlight>
                  <a:srgbClr val="FFFFFF"/>
                </a:highlight>
                <a:latin typeface="Roboto"/>
                <a:ea typeface="Roboto"/>
                <a:cs typeface="Roboto"/>
                <a:sym typeface="Roboto"/>
              </a:rPr>
              <a:t>Average price of houses with 2 bedroom is 36.78 per unit area</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AutoNum type="arabicPeriod"/>
            </a:pPr>
            <a:r>
              <a:rPr lang="en-GB" sz="1200">
                <a:solidFill>
                  <a:srgbClr val="212121"/>
                </a:solidFill>
                <a:highlight>
                  <a:srgbClr val="FFFFFF"/>
                </a:highlight>
                <a:latin typeface="Roboto"/>
                <a:ea typeface="Roboto"/>
                <a:cs typeface="Roboto"/>
                <a:sym typeface="Roboto"/>
              </a:rPr>
              <a:t>Average price of houses with 3 bedroom is 39.43 per unit area</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sz="1600">
              <a:solidFill>
                <a:srgbClr val="212121"/>
              </a:solidFill>
            </a:endParaRPr>
          </a:p>
        </p:txBody>
      </p:sp>
      <p:pic>
        <p:nvPicPr>
          <p:cNvPr id="108" name="Google Shape;108;p19"/>
          <p:cNvPicPr preferRelativeResize="0"/>
          <p:nvPr/>
        </p:nvPicPr>
        <p:blipFill>
          <a:blip r:embed="rId3">
            <a:alphaModFix/>
          </a:blip>
          <a:stretch>
            <a:fillRect/>
          </a:stretch>
        </p:blipFill>
        <p:spPr>
          <a:xfrm>
            <a:off x="4617475" y="1352300"/>
            <a:ext cx="4214826" cy="3302700"/>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14" name="Google Shape;114;p20"/>
          <p:cNvSpPr txBox="1"/>
          <p:nvPr>
            <p:ph idx="1" type="body"/>
          </p:nvPr>
        </p:nvSpPr>
        <p:spPr>
          <a:xfrm>
            <a:off x="311700" y="1266325"/>
            <a:ext cx="4001400" cy="33027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GB" sz="1600">
                <a:solidFill>
                  <a:srgbClr val="212121"/>
                </a:solidFill>
                <a:highlight>
                  <a:srgbClr val="FFFFFF"/>
                </a:highlight>
                <a:latin typeface="Roboto"/>
                <a:ea typeface="Roboto"/>
                <a:cs typeface="Roboto"/>
                <a:sym typeface="Roboto"/>
              </a:rPr>
              <a:t>From correlationplot we can see that</a:t>
            </a:r>
            <a:endParaRPr b="1" sz="16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GB" sz="1400">
                <a:solidFill>
                  <a:srgbClr val="212121"/>
                </a:solidFill>
                <a:highlight>
                  <a:srgbClr val="FFFFFF"/>
                </a:highlight>
                <a:latin typeface="Roboto"/>
                <a:ea typeface="Roboto"/>
                <a:cs typeface="Roboto"/>
                <a:sym typeface="Roboto"/>
              </a:rPr>
              <a:t>1.There is highly positive correlationship between House price per unit area and Number of convenience stores,</a:t>
            </a:r>
            <a:r>
              <a:rPr lang="en-GB" sz="1400">
                <a:solidFill>
                  <a:srgbClr val="212121"/>
                </a:solidFill>
                <a:highlight>
                  <a:srgbClr val="FFFFFF"/>
                </a:highlight>
                <a:latin typeface="Roboto"/>
                <a:ea typeface="Roboto"/>
                <a:cs typeface="Roboto"/>
                <a:sym typeface="Roboto"/>
              </a:rPr>
              <a:t>latitude</a:t>
            </a:r>
            <a:r>
              <a:rPr lang="en-GB" sz="1400">
                <a:solidFill>
                  <a:srgbClr val="212121"/>
                </a:solidFill>
                <a:highlight>
                  <a:srgbClr val="FFFFFF"/>
                </a:highlight>
                <a:latin typeface="Roboto"/>
                <a:ea typeface="Roboto"/>
                <a:cs typeface="Roboto"/>
                <a:sym typeface="Roboto"/>
              </a:rPr>
              <a:t> ,</a:t>
            </a:r>
            <a:r>
              <a:rPr lang="en-GB" sz="1400">
                <a:solidFill>
                  <a:srgbClr val="212121"/>
                </a:solidFill>
                <a:highlight>
                  <a:srgbClr val="FFFFFF"/>
                </a:highlight>
                <a:latin typeface="Roboto"/>
                <a:ea typeface="Roboto"/>
                <a:cs typeface="Roboto"/>
                <a:sym typeface="Roboto"/>
              </a:rPr>
              <a:t>longitude</a:t>
            </a:r>
            <a:endParaRPr sz="14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GB" sz="1400">
                <a:solidFill>
                  <a:srgbClr val="212121"/>
                </a:solidFill>
                <a:highlight>
                  <a:srgbClr val="FFFFFF"/>
                </a:highlight>
                <a:latin typeface="Roboto"/>
                <a:ea typeface="Roboto"/>
                <a:cs typeface="Roboto"/>
                <a:sym typeface="Roboto"/>
              </a:rPr>
              <a:t>2.There is highly negatively correlationship between distance from nearest metro station and House price per unit area</a:t>
            </a:r>
            <a:endParaRPr sz="14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4383825" y="1266325"/>
            <a:ext cx="4448476" cy="3302699"/>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Building prediction models</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None/>
            </a:pPr>
            <a:r>
              <a:rPr lang="en-GB" sz="1650">
                <a:solidFill>
                  <a:srgbClr val="000000"/>
                </a:solidFill>
                <a:latin typeface="Arial"/>
                <a:ea typeface="Arial"/>
                <a:cs typeface="Arial"/>
                <a:sym typeface="Arial"/>
              </a:rPr>
              <a:t>To build the prediction we first have to perform training and test on the independent and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None/>
            </a:pPr>
            <a:r>
              <a:rPr lang="en-GB" sz="1650">
                <a:solidFill>
                  <a:srgbClr val="000000"/>
                </a:solidFill>
                <a:latin typeface="Arial"/>
                <a:ea typeface="Arial"/>
                <a:cs typeface="Arial"/>
                <a:sym typeface="Arial"/>
              </a:rPr>
              <a:t>dependent variables .I am going split data into 80% for training and 20% for testing ,after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None/>
            </a:pPr>
            <a:r>
              <a:rPr lang="en-GB" sz="1650">
                <a:solidFill>
                  <a:srgbClr val="000000"/>
                </a:solidFill>
                <a:latin typeface="Arial"/>
                <a:ea typeface="Arial"/>
                <a:cs typeface="Arial"/>
                <a:sym typeface="Arial"/>
              </a:rPr>
              <a:t>that i am going to apply various regression models on training and testing data i will find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None/>
            </a:pPr>
            <a:r>
              <a:rPr lang="en-GB" sz="1650">
                <a:solidFill>
                  <a:srgbClr val="000000"/>
                </a:solidFill>
                <a:latin typeface="Arial"/>
                <a:ea typeface="Arial"/>
                <a:cs typeface="Arial"/>
                <a:sym typeface="Arial"/>
              </a:rPr>
              <a:t>out which model is performing best on the dataset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None/>
            </a:pPr>
            <a:r>
              <a:rPr lang="en-GB" sz="1650">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None/>
            </a:pPr>
            <a:r>
              <a:rPr lang="en-GB" sz="1650">
                <a:solidFill>
                  <a:srgbClr val="000000"/>
                </a:solidFill>
                <a:latin typeface="Arial"/>
                <a:ea typeface="Arial"/>
                <a:cs typeface="Arial"/>
                <a:sym typeface="Arial"/>
              </a:rPr>
              <a:t>The models i am going to use are as follows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650">
                <a:solidFill>
                  <a:srgbClr val="000000"/>
                </a:solidFill>
                <a:latin typeface="Arial"/>
                <a:ea typeface="Arial"/>
                <a:cs typeface="Arial"/>
                <a:sym typeface="Arial"/>
              </a:rPr>
              <a:t>Multiple linear regression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650">
                <a:solidFill>
                  <a:srgbClr val="000000"/>
                </a:solidFill>
                <a:latin typeface="Arial"/>
                <a:ea typeface="Arial"/>
                <a:cs typeface="Arial"/>
                <a:sym typeface="Arial"/>
              </a:rPr>
              <a:t>Lasso regression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650">
                <a:solidFill>
                  <a:srgbClr val="000000"/>
                </a:solidFill>
                <a:latin typeface="Arial"/>
                <a:ea typeface="Arial"/>
                <a:cs typeface="Arial"/>
                <a:sym typeface="Arial"/>
              </a:rPr>
              <a:t>Random forest </a:t>
            </a:r>
            <a:r>
              <a:rPr lang="en-GB" sz="1650">
                <a:solidFill>
                  <a:srgbClr val="000000"/>
                </a:solidFill>
                <a:latin typeface="Arial"/>
                <a:ea typeface="Arial"/>
                <a:cs typeface="Arial"/>
                <a:sym typeface="Arial"/>
              </a:rPr>
              <a:t>regressor</a:t>
            </a:r>
            <a:endParaRPr sz="16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