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FCA4-D3E8-E8F1-EEB8-D8EAD96AA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F9D29-CB9E-8F98-6F9C-CE53BCD1B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D7-D8B9-E308-41AC-D6369F38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F10B-059C-B630-C589-03D59BB4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9EC3-FB08-16F6-7320-33A79DFF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4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B93F-1C1F-70F4-CFDC-D2F93DB7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9859F-0DB8-D994-1A51-C4608295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1531-8FAB-EC06-E851-15D49385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1955-BD5F-0907-9525-0795E597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1BD3-90DF-809A-1153-117060E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9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FC0CE-1BB0-8365-EF49-42B13F6F7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25349-6D6D-CEC3-2473-CF37E66C0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BC15-EE84-8AC2-E4BE-3CDAD77F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AD99-8E5C-8AF5-BD05-165D5CFA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C417-5353-88D7-9FA7-EC69B78D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C6B8-204B-854F-A65E-BCF10900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4A5F-7999-B71F-132A-F7B37FF63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B13B-7210-D269-4D93-74DA3F3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1714-28DC-FAC7-60A2-E1390EEE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D3283-F0DA-C1A9-35B6-AFE81B0D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D1E5-1064-1B54-DE49-038463B3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9A3B7-92A5-AB1C-50E6-0BA76EFC7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B87D-BE78-DBD5-BF3C-F77234FE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B9128-2EC1-87F7-2F6D-1CCF42C4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42A6-A457-F06A-2DF1-C05312B9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6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7BBA-5777-8F35-C324-489F6513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DEDC-099E-A823-5D4B-BEFDC005F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2105F-0F78-2A9A-A737-97F375E5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06EB0-0162-0A68-1915-88867477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FA073-8900-5BC7-57F1-314B53DC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7DA88-A6BE-CE0F-B4C2-E1077277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9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82D-F682-BF30-5417-15FF9B08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0628-759D-45BA-3824-7951BB1D5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5C55F-8E7F-CEFD-52FE-11231B041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832FC-C15A-F311-E8E1-30C23D20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C45E9-D936-0823-3E5F-932E19118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CC83-14FB-EC43-2A1C-A890A6D3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E65B8-6B40-4E19-30A1-649AF71F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0A155-C9E9-7F0C-3B37-85A95C50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21DD-32E7-9750-2539-A3462C75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216FD-B0C9-EF2F-6A37-0EC3B28D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3AE55-8AED-5247-3821-44B412A6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59AAE-284A-95C7-BA2D-74E02FC6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83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BD17C-A0A2-9C16-19DF-9B2E0D1A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6BC77-ABF4-82BF-84EA-53C81A9F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C72A5-F572-00BA-EECD-4D2FB29A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6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A410-EEC5-4EE8-1A86-23F7A5B3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3464-AF65-4E51-2E6F-C2D80857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C2929-7AA0-EF67-6EF7-8741A5E66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6C35C-1E1B-D118-7A78-DC08E24E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AD7AE-9E91-289E-7083-EBF4F6BE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65656-20B4-E0B9-2E18-26F8B8D5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0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B145-4E57-1A61-BD5B-78EF5DD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CADA7-5606-914F-6C63-056730738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5F456-8FE6-A195-3376-01EA4642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DDE5-CA7D-E644-CAE8-1FD9B526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352-811B-0410-261B-905E1481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40BA5-3CEC-8783-FB9C-125C5379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99DE6-470E-D0A3-9A6D-9F896983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E97B7-FA4E-735D-7481-D459EDC1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879D-0B67-5AD3-0598-0B3F7B6A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AC89D-80E4-4D84-8E26-0D74C0839656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37F8-1C9D-E6B0-D0BD-0926E780E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5E40-20DC-4E82-1BA6-18559585F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5D59-C856-43AC-8DFD-DAD0851F1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3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6F292-6091-1216-C3D0-5F4690CF5523}"/>
              </a:ext>
            </a:extLst>
          </p:cNvPr>
          <p:cNvSpPr txBox="1"/>
          <p:nvPr/>
        </p:nvSpPr>
        <p:spPr>
          <a:xfrm>
            <a:off x="246553" y="512340"/>
            <a:ext cx="36505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Life Science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Hack 2025</a:t>
            </a:r>
            <a:endParaRPr lang="en-IN" sz="1600" b="1" dirty="0">
              <a:solidFill>
                <a:schemeClr val="accent1"/>
              </a:solidFill>
              <a:latin typeface="Tenorite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69;p39">
            <a:extLst>
              <a:ext uri="{FF2B5EF4-FFF2-40B4-BE49-F238E27FC236}">
                <a16:creationId xmlns:a16="http://schemas.microsoft.com/office/drawing/2014/main" id="{19F5887B-39D5-388D-4350-A3DDA98AE410}"/>
              </a:ext>
            </a:extLst>
          </p:cNvPr>
          <p:cNvSpPr txBox="1">
            <a:spLocks/>
          </p:cNvSpPr>
          <p:nvPr/>
        </p:nvSpPr>
        <p:spPr>
          <a:xfrm>
            <a:off x="486302" y="2254668"/>
            <a:ext cx="5154334" cy="109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700" b="1" i="1" dirty="0">
                <a:solidFill>
                  <a:schemeClr val="tx1"/>
                </a:solidFill>
              </a:rPr>
              <a:t>Predicting Medical Equipment Failure</a:t>
            </a:r>
          </a:p>
        </p:txBody>
      </p:sp>
      <p:pic>
        <p:nvPicPr>
          <p:cNvPr id="2056" name="Picture 8" descr="Dna Man Helix: Over 2,502 Royalty-Free Licensable Stock Illustrations &amp;  Drawings | Shutterstock">
            <a:extLst>
              <a:ext uri="{FF2B5EF4-FFF2-40B4-BE49-F238E27FC236}">
                <a16:creationId xmlns:a16="http://schemas.microsoft.com/office/drawing/2014/main" id="{59C50CB8-46A8-77B4-A331-17163A6C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22" y="0"/>
            <a:ext cx="64301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8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9;p46">
            <a:extLst>
              <a:ext uri="{FF2B5EF4-FFF2-40B4-BE49-F238E27FC236}">
                <a16:creationId xmlns:a16="http://schemas.microsoft.com/office/drawing/2014/main" id="{33DDB2DE-C346-4948-05CE-F2D843D1AB89}"/>
              </a:ext>
            </a:extLst>
          </p:cNvPr>
          <p:cNvSpPr txBox="1">
            <a:spLocks/>
          </p:cNvSpPr>
          <p:nvPr/>
        </p:nvSpPr>
        <p:spPr>
          <a:xfrm>
            <a:off x="1841850" y="300802"/>
            <a:ext cx="8508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3"/>
              </a:buClr>
              <a:buSzPts val="3600"/>
            </a:pPr>
            <a:r>
              <a:rPr lang="en-US" sz="2800" b="1" dirty="0">
                <a:solidFill>
                  <a:srgbClr val="00B0F0"/>
                </a:solidFill>
              </a:rPr>
              <a:t>MACHINE LEARNING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712A-5E23-F5E4-7871-633945927AD7}"/>
              </a:ext>
            </a:extLst>
          </p:cNvPr>
          <p:cNvSpPr txBox="1"/>
          <p:nvPr/>
        </p:nvSpPr>
        <p:spPr>
          <a:xfrm>
            <a:off x="346229" y="251082"/>
            <a:ext cx="36505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Life Science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Hack 2025</a:t>
            </a:r>
            <a:endParaRPr lang="en-IN" sz="1600" b="1" dirty="0">
              <a:solidFill>
                <a:schemeClr val="accent1"/>
              </a:solidFill>
              <a:latin typeface="Tenorite" panose="00000500000000000000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ABB24D-A1DF-BFC0-F727-20EF8FF89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12823"/>
              </p:ext>
            </p:extLst>
          </p:nvPr>
        </p:nvGraphicFramePr>
        <p:xfrm>
          <a:off x="853195" y="1457795"/>
          <a:ext cx="9965370" cy="452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15">
                  <a:extLst>
                    <a:ext uri="{9D8B030D-6E8A-4147-A177-3AD203B41FA5}">
                      <a16:colId xmlns:a16="http://schemas.microsoft.com/office/drawing/2014/main" val="1694550235"/>
                    </a:ext>
                  </a:extLst>
                </a:gridCol>
                <a:gridCol w="4450814">
                  <a:extLst>
                    <a:ext uri="{9D8B030D-6E8A-4147-A177-3AD203B41FA5}">
                      <a16:colId xmlns:a16="http://schemas.microsoft.com/office/drawing/2014/main" val="893333010"/>
                    </a:ext>
                  </a:extLst>
                </a:gridCol>
                <a:gridCol w="3095741">
                  <a:extLst>
                    <a:ext uri="{9D8B030D-6E8A-4147-A177-3AD203B41FA5}">
                      <a16:colId xmlns:a16="http://schemas.microsoft.com/office/drawing/2014/main" val="225707061"/>
                    </a:ext>
                  </a:extLst>
                </a:gridCol>
              </a:tblGrid>
              <a:tr h="778198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It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1986"/>
                  </a:ext>
                </a:extLst>
              </a:tr>
              <a:tr h="1267371"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    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predicts the probability of equipment failure (e.g., High, Medium, Low) using a linear relationship between input features and the output.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r>
                        <a:rPr lang="en-IN" b="1" dirty="0"/>
                        <a:t>       </a:t>
                      </a:r>
                    </a:p>
                    <a:p>
                      <a:r>
                        <a:rPr lang="en-IN" b="1" dirty="0"/>
                        <a:t>                      89.77%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18964"/>
                  </a:ext>
                </a:extLst>
              </a:tr>
              <a:tr h="1137923"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r>
                        <a:rPr lang="en-IN" b="1" dirty="0"/>
                        <a:t>       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builds many decision trees on random subsets of data and features, then combines them for final prediction.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r>
                        <a:rPr lang="en-IN" b="1" dirty="0"/>
                        <a:t>                      78.29%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95759"/>
                  </a:ext>
                </a:extLst>
              </a:tr>
              <a:tr h="1339707"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r>
                        <a:rPr lang="en-IN" b="1" dirty="0"/>
                        <a:t>        </a:t>
                      </a:r>
                    </a:p>
                    <a:p>
                      <a:r>
                        <a:rPr lang="en-IN" b="1" dirty="0"/>
                        <a:t>             XG-Boost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builds decision trees sequentially, where each new tree focuses on fixing the mistakes of the previous ones, using gradient boosting.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r>
                        <a:rPr lang="en-IN" b="1" dirty="0"/>
                        <a:t>                     </a:t>
                      </a:r>
                    </a:p>
                    <a:p>
                      <a:r>
                        <a:rPr lang="en-IN" b="1" dirty="0"/>
                        <a:t>                      86.64%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9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7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2DDD98-C98B-1F1C-3D25-CC4DFAB34267}"/>
              </a:ext>
            </a:extLst>
          </p:cNvPr>
          <p:cNvSpPr/>
          <p:nvPr/>
        </p:nvSpPr>
        <p:spPr>
          <a:xfrm>
            <a:off x="876833" y="994198"/>
            <a:ext cx="3646715" cy="674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 and Backend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CD775A-0271-5FE4-286A-129B9964BF96}"/>
              </a:ext>
            </a:extLst>
          </p:cNvPr>
          <p:cNvSpPr/>
          <p:nvPr/>
        </p:nvSpPr>
        <p:spPr>
          <a:xfrm>
            <a:off x="876833" y="2042215"/>
            <a:ext cx="3646715" cy="674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63495-412A-0F69-8C9F-62278FE8D75C}"/>
              </a:ext>
            </a:extLst>
          </p:cNvPr>
          <p:cNvSpPr/>
          <p:nvPr/>
        </p:nvSpPr>
        <p:spPr>
          <a:xfrm>
            <a:off x="881741" y="3148259"/>
            <a:ext cx="3646715" cy="674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Streaming Cloud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900105-567C-BE3F-CFC3-0E2FE01F5A55}"/>
              </a:ext>
            </a:extLst>
          </p:cNvPr>
          <p:cNvSpPr/>
          <p:nvPr/>
        </p:nvSpPr>
        <p:spPr>
          <a:xfrm>
            <a:off x="881741" y="4193287"/>
            <a:ext cx="3646715" cy="674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Storage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A576BC-D735-E449-9290-63667EBA533B}"/>
              </a:ext>
            </a:extLst>
          </p:cNvPr>
          <p:cNvSpPr/>
          <p:nvPr/>
        </p:nvSpPr>
        <p:spPr>
          <a:xfrm>
            <a:off x="881741" y="5278726"/>
            <a:ext cx="3646715" cy="674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C6D5C7-B9C2-2DA7-F21B-4E30E47FEABB}"/>
              </a:ext>
            </a:extLst>
          </p:cNvPr>
          <p:cNvCxnSpPr>
            <a:cxnSpLocks/>
          </p:cNvCxnSpPr>
          <p:nvPr/>
        </p:nvCxnSpPr>
        <p:spPr>
          <a:xfrm>
            <a:off x="4688259" y="1345063"/>
            <a:ext cx="864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28" descr="Html5 icon, • html icon - Free download ...">
            <a:extLst>
              <a:ext uri="{FF2B5EF4-FFF2-40B4-BE49-F238E27FC236}">
                <a16:creationId xmlns:a16="http://schemas.microsoft.com/office/drawing/2014/main" id="{445FA9FE-6EE7-8F4B-734D-744A8C948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33" y="1048096"/>
            <a:ext cx="636135" cy="6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0" descr="Css 3 - Free technology icons">
            <a:extLst>
              <a:ext uri="{FF2B5EF4-FFF2-40B4-BE49-F238E27FC236}">
                <a16:creationId xmlns:a16="http://schemas.microsoft.com/office/drawing/2014/main" id="{959B6ED0-B428-AAB9-FFB1-EE6B5EDA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33" y="954400"/>
            <a:ext cx="714712" cy="7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Java script logo icon | Freepik">
            <a:extLst>
              <a:ext uri="{FF2B5EF4-FFF2-40B4-BE49-F238E27FC236}">
                <a16:creationId xmlns:a16="http://schemas.microsoft.com/office/drawing/2014/main" id="{87C16B96-7AC2-633E-2867-1990F4E4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592" y="1008549"/>
            <a:ext cx="619125" cy="6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lask Logo Icon SVG Vector &amp; PNG Free Download | UXWing">
            <a:extLst>
              <a:ext uri="{FF2B5EF4-FFF2-40B4-BE49-F238E27FC236}">
                <a16:creationId xmlns:a16="http://schemas.microsoft.com/office/drawing/2014/main" id="{9F82A6E5-2B2F-F6CD-0F60-9887AE5C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727" y="484830"/>
            <a:ext cx="1823683" cy="182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6DC075-309E-9973-99F8-249B25B4A20B}"/>
              </a:ext>
            </a:extLst>
          </p:cNvPr>
          <p:cNvCxnSpPr>
            <a:cxnSpLocks/>
          </p:cNvCxnSpPr>
          <p:nvPr/>
        </p:nvCxnSpPr>
        <p:spPr>
          <a:xfrm>
            <a:off x="4688259" y="2331882"/>
            <a:ext cx="864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38" descr="Python Icons, Logos, Symbols – Free ...">
            <a:extLst>
              <a:ext uri="{FF2B5EF4-FFF2-40B4-BE49-F238E27FC236}">
                <a16:creationId xmlns:a16="http://schemas.microsoft.com/office/drawing/2014/main" id="{105D7523-751F-8949-A937-290CBB43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21" y="2022316"/>
            <a:ext cx="714712" cy="7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E11535-21E1-6766-1481-4386DD98EA6C}"/>
              </a:ext>
            </a:extLst>
          </p:cNvPr>
          <p:cNvCxnSpPr>
            <a:cxnSpLocks/>
          </p:cNvCxnSpPr>
          <p:nvPr/>
        </p:nvCxnSpPr>
        <p:spPr>
          <a:xfrm>
            <a:off x="4688259" y="3429000"/>
            <a:ext cx="864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4" descr="HiveMQ Brand Resources | Logo Colors Usage">
            <a:extLst>
              <a:ext uri="{FF2B5EF4-FFF2-40B4-BE49-F238E27FC236}">
                <a16:creationId xmlns:a16="http://schemas.microsoft.com/office/drawing/2014/main" id="{705EC4A8-BE7B-2F38-F7A6-8061CA90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027" y="3046777"/>
            <a:ext cx="1129702" cy="9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EFBD4A-D037-3552-7114-10798CCA3A91}"/>
              </a:ext>
            </a:extLst>
          </p:cNvPr>
          <p:cNvCxnSpPr>
            <a:cxnSpLocks/>
          </p:cNvCxnSpPr>
          <p:nvPr/>
        </p:nvCxnSpPr>
        <p:spPr>
          <a:xfrm>
            <a:off x="4766827" y="4429699"/>
            <a:ext cx="864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zure Storage Blob color icon in PNG, SVG">
            <a:extLst>
              <a:ext uri="{FF2B5EF4-FFF2-40B4-BE49-F238E27FC236}">
                <a16:creationId xmlns:a16="http://schemas.microsoft.com/office/drawing/2014/main" id="{5122B4C2-C7C9-D9DC-2E0F-913544C84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140" y="3978726"/>
            <a:ext cx="889475" cy="8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F4EE21-89AE-FF61-81EE-9845E450B24F}"/>
              </a:ext>
            </a:extLst>
          </p:cNvPr>
          <p:cNvCxnSpPr>
            <a:cxnSpLocks/>
          </p:cNvCxnSpPr>
          <p:nvPr/>
        </p:nvCxnSpPr>
        <p:spPr>
          <a:xfrm>
            <a:off x="4688259" y="5636788"/>
            <a:ext cx="864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2" descr="Media kit">
            <a:extLst>
              <a:ext uri="{FF2B5EF4-FFF2-40B4-BE49-F238E27FC236}">
                <a16:creationId xmlns:a16="http://schemas.microsoft.com/office/drawing/2014/main" id="{3EE97474-BEAD-603A-4077-ACBE6D4A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82" y="5343205"/>
            <a:ext cx="1435410" cy="5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0FC39F0D-31F1-6665-70D9-3E1F59F9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54" y="5368147"/>
            <a:ext cx="1205822" cy="54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EF1613-C8F6-CE80-4354-1A90D1500F30}"/>
              </a:ext>
            </a:extLst>
          </p:cNvPr>
          <p:cNvCxnSpPr>
            <a:cxnSpLocks/>
          </p:cNvCxnSpPr>
          <p:nvPr/>
        </p:nvCxnSpPr>
        <p:spPr>
          <a:xfrm flipV="1">
            <a:off x="6999714" y="5226262"/>
            <a:ext cx="916840" cy="82105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A2289E-0CF8-1DCE-B8DA-D8F063FC3AA7}"/>
              </a:ext>
            </a:extLst>
          </p:cNvPr>
          <p:cNvSpPr txBox="1"/>
          <p:nvPr/>
        </p:nvSpPr>
        <p:spPr>
          <a:xfrm>
            <a:off x="6750533" y="3071296"/>
            <a:ext cx="1139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Hive MQ Cloud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16F8C-2AB7-4B53-0563-A5C20964438B}"/>
              </a:ext>
            </a:extLst>
          </p:cNvPr>
          <p:cNvSpPr txBox="1"/>
          <p:nvPr/>
        </p:nvSpPr>
        <p:spPr>
          <a:xfrm>
            <a:off x="6777511" y="4131075"/>
            <a:ext cx="113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Azure Blob Storage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85697C-9E86-E8E3-F69F-32EE321D9105}"/>
              </a:ext>
            </a:extLst>
          </p:cNvPr>
          <p:cNvSpPr txBox="1"/>
          <p:nvPr/>
        </p:nvSpPr>
        <p:spPr>
          <a:xfrm>
            <a:off x="6603077" y="2157253"/>
            <a:ext cx="1139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Python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B7DDA5-A595-B09F-4058-1AB960C6634A}"/>
              </a:ext>
            </a:extLst>
          </p:cNvPr>
          <p:cNvSpPr txBox="1"/>
          <p:nvPr/>
        </p:nvSpPr>
        <p:spPr>
          <a:xfrm>
            <a:off x="3802731" y="43242"/>
            <a:ext cx="6665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F0"/>
                </a:solidFill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50410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74C8C-57EC-C0D5-1A27-4F09D740CB80}"/>
              </a:ext>
            </a:extLst>
          </p:cNvPr>
          <p:cNvSpPr txBox="1"/>
          <p:nvPr/>
        </p:nvSpPr>
        <p:spPr>
          <a:xfrm>
            <a:off x="346229" y="251082"/>
            <a:ext cx="36505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Life Science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Hack 2025</a:t>
            </a:r>
            <a:endParaRPr lang="en-IN" sz="1600" b="1" dirty="0">
              <a:solidFill>
                <a:schemeClr val="accent1"/>
              </a:solidFill>
              <a:latin typeface="Tenorite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444;p52">
            <a:extLst>
              <a:ext uri="{FF2B5EF4-FFF2-40B4-BE49-F238E27FC236}">
                <a16:creationId xmlns:a16="http://schemas.microsoft.com/office/drawing/2014/main" id="{F16D4E7C-7E00-93D0-5EFD-C97931BE406B}"/>
              </a:ext>
            </a:extLst>
          </p:cNvPr>
          <p:cNvSpPr txBox="1">
            <a:spLocks/>
          </p:cNvSpPr>
          <p:nvPr/>
        </p:nvSpPr>
        <p:spPr>
          <a:xfrm>
            <a:off x="3666745" y="399379"/>
            <a:ext cx="4013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00B0F0"/>
                </a:solidFill>
              </a:rPr>
              <a:t>Mentor connect details</a:t>
            </a:r>
            <a:br>
              <a:rPr lang="en-US" sz="3200" b="1" dirty="0">
                <a:solidFill>
                  <a:srgbClr val="00B0F0"/>
                </a:solidFill>
              </a:rPr>
            </a:br>
            <a:br>
              <a:rPr lang="en-US" sz="3200" b="1" dirty="0">
                <a:solidFill>
                  <a:srgbClr val="00B0F0"/>
                </a:solidFill>
              </a:rPr>
            </a:br>
            <a:endParaRPr lang="en-US" sz="3200" b="1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A05CF3-4048-6784-BB2B-5D15CFD1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77091"/>
              </p:ext>
            </p:extLst>
          </p:nvPr>
        </p:nvGraphicFramePr>
        <p:xfrm>
          <a:off x="391711" y="1191525"/>
          <a:ext cx="11408577" cy="526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859">
                  <a:extLst>
                    <a:ext uri="{9D8B030D-6E8A-4147-A177-3AD203B41FA5}">
                      <a16:colId xmlns:a16="http://schemas.microsoft.com/office/drawing/2014/main" val="3545924935"/>
                    </a:ext>
                  </a:extLst>
                </a:gridCol>
                <a:gridCol w="3802859">
                  <a:extLst>
                    <a:ext uri="{9D8B030D-6E8A-4147-A177-3AD203B41FA5}">
                      <a16:colId xmlns:a16="http://schemas.microsoft.com/office/drawing/2014/main" val="772833761"/>
                    </a:ext>
                  </a:extLst>
                </a:gridCol>
                <a:gridCol w="3802859">
                  <a:extLst>
                    <a:ext uri="{9D8B030D-6E8A-4147-A177-3AD203B41FA5}">
                      <a16:colId xmlns:a16="http://schemas.microsoft.com/office/drawing/2014/main" val="674503608"/>
                    </a:ext>
                  </a:extLst>
                </a:gridCol>
              </a:tblGrid>
              <a:tr h="550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Date of 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Time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Agenda of the meet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640517"/>
                  </a:ext>
                </a:extLst>
              </a:tr>
              <a:tr h="1908463">
                <a:tc>
                  <a:txBody>
                    <a:bodyPr/>
                    <a:lstStyle/>
                    <a:p>
                      <a:endParaRPr lang="en-IN" sz="2000" b="1" dirty="0"/>
                    </a:p>
                    <a:p>
                      <a:endParaRPr lang="en-IN" sz="2000" b="1" dirty="0"/>
                    </a:p>
                    <a:p>
                      <a:r>
                        <a:rPr lang="en-IN" sz="2000" b="1" dirty="0"/>
                        <a:t>                   22-08-2025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  <a:p>
                      <a:endParaRPr lang="en-IN" sz="2000" b="1" dirty="0"/>
                    </a:p>
                    <a:p>
                      <a:r>
                        <a:rPr lang="en-IN" sz="2000" b="1" dirty="0"/>
                        <a:t>                        11:30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 case review and the Approach has been discussed with mentors.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Discussed moving to stream processing, using public data, and adding real-time data ingestion.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27250"/>
                  </a:ext>
                </a:extLst>
              </a:tr>
              <a:tr h="1730895">
                <a:tc>
                  <a:txBody>
                    <a:bodyPr/>
                    <a:lstStyle/>
                    <a:p>
                      <a:endParaRPr lang="en-IN" sz="2000" b="1" dirty="0"/>
                    </a:p>
                    <a:p>
                      <a:r>
                        <a:rPr lang="en-IN" sz="2000" b="1" dirty="0"/>
                        <a:t> </a:t>
                      </a:r>
                    </a:p>
                    <a:p>
                      <a:r>
                        <a:rPr lang="en-IN" sz="2000" b="1" dirty="0"/>
                        <a:t>                   26-08-2025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  <a:p>
                      <a:endParaRPr lang="en-IN" sz="2000" b="1" dirty="0"/>
                    </a:p>
                    <a:p>
                      <a:r>
                        <a:rPr lang="en-IN" sz="2000" b="1" dirty="0"/>
                        <a:t>                        2:00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Architecture diagram and the model has been provided to the mentors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Suggestion about making the code modular and adding Azure Blob Storage to store data for future use.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24524"/>
                  </a:ext>
                </a:extLst>
              </a:tr>
              <a:tr h="98119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3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8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8BEC28-60B9-0DF8-51DB-8EB7E5F5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6380">
            <a:off x="6073928" y="1100123"/>
            <a:ext cx="7240650" cy="4064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FE26A8-D5B4-ECBC-FE5D-9A6CA968914A}"/>
              </a:ext>
            </a:extLst>
          </p:cNvPr>
          <p:cNvSpPr/>
          <p:nvPr/>
        </p:nvSpPr>
        <p:spPr>
          <a:xfrm>
            <a:off x="1528419" y="3132588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42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30C31-7992-C720-8649-D39A5A69B914}"/>
              </a:ext>
            </a:extLst>
          </p:cNvPr>
          <p:cNvSpPr txBox="1"/>
          <p:nvPr/>
        </p:nvSpPr>
        <p:spPr>
          <a:xfrm>
            <a:off x="203010" y="251082"/>
            <a:ext cx="36505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Life Science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Hack 2025</a:t>
            </a:r>
            <a:endParaRPr lang="en-IN" sz="1600" b="1" dirty="0">
              <a:solidFill>
                <a:schemeClr val="accent1"/>
              </a:solidFill>
              <a:latin typeface="Tenorite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87;p41">
            <a:extLst>
              <a:ext uri="{FF2B5EF4-FFF2-40B4-BE49-F238E27FC236}">
                <a16:creationId xmlns:a16="http://schemas.microsoft.com/office/drawing/2014/main" id="{0F23215D-7FA2-A702-4650-0DEC440DD3B9}"/>
              </a:ext>
            </a:extLst>
          </p:cNvPr>
          <p:cNvSpPr txBox="1">
            <a:spLocks/>
          </p:cNvSpPr>
          <p:nvPr/>
        </p:nvSpPr>
        <p:spPr>
          <a:xfrm>
            <a:off x="3853543" y="251082"/>
            <a:ext cx="49404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ts val="3600"/>
              <a:buFont typeface="Arial"/>
              <a:buNone/>
            </a:pPr>
            <a:r>
              <a:rPr 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PROBLEM STATEMENT</a:t>
            </a:r>
            <a:endParaRPr lang="en-US" b="1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1E6B4-C7B0-E110-C1C9-D66E679E2B83}"/>
              </a:ext>
            </a:extLst>
          </p:cNvPr>
          <p:cNvSpPr txBox="1"/>
          <p:nvPr/>
        </p:nvSpPr>
        <p:spPr>
          <a:xfrm>
            <a:off x="2192179" y="1253557"/>
            <a:ext cx="765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Predicting Medical Equipment Failure</a:t>
            </a:r>
            <a:endParaRPr lang="en-IN" sz="3200" b="1" u="sng" dirty="0"/>
          </a:p>
        </p:txBody>
      </p:sp>
      <p:sp>
        <p:nvSpPr>
          <p:cNvPr id="5" name="Google Shape;288;p41">
            <a:extLst>
              <a:ext uri="{FF2B5EF4-FFF2-40B4-BE49-F238E27FC236}">
                <a16:creationId xmlns:a16="http://schemas.microsoft.com/office/drawing/2014/main" id="{BCD215D3-0057-BFC8-3F45-795930375517}"/>
              </a:ext>
            </a:extLst>
          </p:cNvPr>
          <p:cNvSpPr txBox="1">
            <a:spLocks/>
          </p:cNvSpPr>
          <p:nvPr/>
        </p:nvSpPr>
        <p:spPr>
          <a:xfrm>
            <a:off x="518361" y="2558142"/>
            <a:ext cx="9980714" cy="3512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</a:rPr>
              <a:t>Predicting medical device failure is crucial for ensuring patient safety, minimizing downtime, and reducing maintenance costs.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</a:rPr>
              <a:t>This use case involves leveraging data analytics and machine learning to predict potential failures of medical devices before they occur.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</a:rPr>
              <a:t>Develop a machine learning algorithm that can predict medical device failures, enabling proactive interventions and maintenance.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300" dirty="0">
              <a:solidFill>
                <a:srgbClr val="09090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300" dirty="0">
              <a:solidFill>
                <a:srgbClr val="09090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300" dirty="0">
              <a:solidFill>
                <a:srgbClr val="09090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7234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7;p41">
            <a:extLst>
              <a:ext uri="{FF2B5EF4-FFF2-40B4-BE49-F238E27FC236}">
                <a16:creationId xmlns:a16="http://schemas.microsoft.com/office/drawing/2014/main" id="{C75A23BF-F122-AAE5-5B74-24276126ED0B}"/>
              </a:ext>
            </a:extLst>
          </p:cNvPr>
          <p:cNvSpPr txBox="1">
            <a:spLocks/>
          </p:cNvSpPr>
          <p:nvPr/>
        </p:nvSpPr>
        <p:spPr>
          <a:xfrm>
            <a:off x="3243943" y="240196"/>
            <a:ext cx="49404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0070C0"/>
                </a:solidFill>
                <a:latin typeface="Bahnschrift" panose="020B0502040204020203" pitchFamily="34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17FC6-9F0D-1470-C836-FDAC55BED855}"/>
              </a:ext>
            </a:extLst>
          </p:cNvPr>
          <p:cNvSpPr txBox="1"/>
          <p:nvPr/>
        </p:nvSpPr>
        <p:spPr>
          <a:xfrm>
            <a:off x="1887379" y="967396"/>
            <a:ext cx="765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Predicting Medical Equipment Failure</a:t>
            </a:r>
            <a:endParaRPr lang="en-IN" sz="3200" b="1" u="sn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80EF940-F24D-AE77-31A1-2EA549088E70}"/>
              </a:ext>
            </a:extLst>
          </p:cNvPr>
          <p:cNvSpPr txBox="1">
            <a:spLocks/>
          </p:cNvSpPr>
          <p:nvPr/>
        </p:nvSpPr>
        <p:spPr>
          <a:xfrm>
            <a:off x="102556" y="1955592"/>
            <a:ext cx="11223172" cy="44379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lnSpc>
                <a:spcPct val="100000"/>
              </a:lnSpc>
              <a:buClr>
                <a:schemeClr val="dk1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 Machine Learning model (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XGBoost</a:t>
            </a:r>
            <a:r>
              <a:rPr lang="en-US" sz="20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algorithm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) has been used to predict medical equipment failures before they actually occur, based on inputs such as Device Name, Device Type, Temperature, Pressure, and Vibration etc.</a:t>
            </a:r>
            <a:b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</a:b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571500" indent="-342900">
              <a:lnSpc>
                <a:spcPct val="100000"/>
              </a:lnSpc>
              <a:buClr>
                <a:schemeClr val="dk1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Live streaming 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 is processed in real time and fed into the model to enable continuous monitoring and prediction.</a:t>
            </a:r>
            <a:b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</a:b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571500" indent="-342900">
              <a:lnSpc>
                <a:spcPct val="100000"/>
              </a:lnSpc>
              <a:buClr>
                <a:schemeClr val="dk1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Failure predictions 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are generated as responses, providing timely alerts</a:t>
            </a:r>
            <a:b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for proactive maintenance.</a:t>
            </a:r>
            <a:b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</a:b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571500" indent="-342900">
              <a:lnSpc>
                <a:spcPct val="100000"/>
              </a:lnSpc>
              <a:buClr>
                <a:schemeClr val="dk1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 user-friendly website 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displays alerts on potential medical </a:t>
            </a:r>
            <a:b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equipment failures, helping ensure preventive action before</a:t>
            </a:r>
            <a:b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breakdowns occur.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84133-6509-B774-065C-5827A9A4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789" y="4432182"/>
            <a:ext cx="2902267" cy="1961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A4DA0-9759-296C-B39A-BC40F996A07E}"/>
              </a:ext>
            </a:extLst>
          </p:cNvPr>
          <p:cNvSpPr txBox="1"/>
          <p:nvPr/>
        </p:nvSpPr>
        <p:spPr>
          <a:xfrm>
            <a:off x="203010" y="251082"/>
            <a:ext cx="36505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Life Science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Hack 2025</a:t>
            </a:r>
            <a:endParaRPr lang="en-IN" sz="1600" b="1" dirty="0">
              <a:solidFill>
                <a:schemeClr val="accent1"/>
              </a:solidFill>
              <a:latin typeface="Tenorite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8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CCE84-5A78-40EE-D0AC-BE2F70BEB316}"/>
              </a:ext>
            </a:extLst>
          </p:cNvPr>
          <p:cNvSpPr txBox="1"/>
          <p:nvPr/>
        </p:nvSpPr>
        <p:spPr>
          <a:xfrm>
            <a:off x="203010" y="251082"/>
            <a:ext cx="36505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Life Science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Hack 2025</a:t>
            </a:r>
            <a:endParaRPr lang="en-IN" sz="1600" b="1" dirty="0">
              <a:solidFill>
                <a:schemeClr val="accent1"/>
              </a:solidFill>
              <a:latin typeface="Tenorite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445F4-C43B-A7E1-0A3D-42F2AEB4AD71}"/>
              </a:ext>
            </a:extLst>
          </p:cNvPr>
          <p:cNvSpPr txBox="1"/>
          <p:nvPr/>
        </p:nvSpPr>
        <p:spPr>
          <a:xfrm>
            <a:off x="3371267" y="389582"/>
            <a:ext cx="5230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RESEARCH AND CASE-STUDIES :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548E3-2B3C-3011-4FFD-894CD383AA42}"/>
              </a:ext>
            </a:extLst>
          </p:cNvPr>
          <p:cNvSpPr txBox="1"/>
          <p:nvPr/>
        </p:nvSpPr>
        <p:spPr>
          <a:xfrm>
            <a:off x="427703" y="1508125"/>
            <a:ext cx="113365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On collecting the evidence from the research paper titled ‘Medical Device Failure Predictions Through AI-Driven Analysis of Multimodal Maintenance Records’ (IEEE Access, 2023).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Research shows that </a:t>
            </a:r>
            <a:r>
              <a:rPr lang="en-US" sz="2200" b="1" dirty="0"/>
              <a:t>30–40% of hospital equipment downtime</a:t>
            </a:r>
            <a:r>
              <a:rPr lang="en-US" sz="2200" dirty="0"/>
              <a:t> is due to preventable failures, directly impacting patient care and safety.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/>
              <a:t>Unplanned failures</a:t>
            </a:r>
            <a:r>
              <a:rPr lang="en-US" sz="2200" dirty="0"/>
              <a:t> increase maintenance costs by </a:t>
            </a:r>
            <a:r>
              <a:rPr lang="en-US" sz="2200" b="1" dirty="0"/>
              <a:t>25–30%</a:t>
            </a:r>
            <a:r>
              <a:rPr lang="en-US" sz="2200" dirty="0"/>
              <a:t> compared to predictive maintenance approaches..</a:t>
            </a:r>
            <a:br>
              <a:rPr lang="en-US" sz="2200" dirty="0"/>
            </a:br>
            <a:endParaRPr lang="en-IN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A </a:t>
            </a:r>
            <a:r>
              <a:rPr lang="en-US" sz="2200" b="1" dirty="0"/>
              <a:t>predictive ML model</a:t>
            </a:r>
            <a:r>
              <a:rPr lang="en-US" sz="2200" dirty="0"/>
              <a:t> can reduce downtime, optimize maintenance schedules, cut costs, and ensure </a:t>
            </a:r>
            <a:r>
              <a:rPr lang="en-US" sz="2200" b="1" dirty="0"/>
              <a:t>higher equipment availability</a:t>
            </a:r>
            <a:r>
              <a:rPr lang="en-US" sz="2200" dirty="0"/>
              <a:t>.</a:t>
            </a:r>
            <a:br>
              <a:rPr lang="en-US" sz="2200" dirty="0"/>
            </a:br>
            <a:endParaRPr lang="en-IN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This evidence forms the </a:t>
            </a:r>
            <a:r>
              <a:rPr lang="en-US" sz="2200" b="1" dirty="0"/>
              <a:t>basis for choosing this use case</a:t>
            </a:r>
            <a:r>
              <a:rPr lang="en-US" sz="2200" dirty="0"/>
              <a:t>, and our </a:t>
            </a:r>
            <a:r>
              <a:rPr lang="en-US" sz="2200" b="1" dirty="0"/>
              <a:t>dashboard visualization</a:t>
            </a:r>
            <a:r>
              <a:rPr lang="en-US" sz="2200" dirty="0"/>
              <a:t> demonstrates real-time monitoring and proactive alerts.</a:t>
            </a:r>
          </a:p>
        </p:txBody>
      </p:sp>
    </p:spTree>
    <p:extLst>
      <p:ext uri="{BB962C8B-B14F-4D97-AF65-F5344CB8AC3E}">
        <p14:creationId xmlns:p14="http://schemas.microsoft.com/office/powerpoint/2010/main" val="148645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90F2E-3C4B-5E8C-78A7-15D071F9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1"/>
            <a:ext cx="12191999" cy="6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2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zure Storage Blob color icon in PNG, SVG">
            <a:extLst>
              <a:ext uri="{FF2B5EF4-FFF2-40B4-BE49-F238E27FC236}">
                <a16:creationId xmlns:a16="http://schemas.microsoft.com/office/drawing/2014/main" id="{A3239615-EEC0-B918-0961-2B535577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939" y="5351897"/>
            <a:ext cx="889475" cy="8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iveMQ Brand Resources | Logo Colors Usage">
            <a:extLst>
              <a:ext uri="{FF2B5EF4-FFF2-40B4-BE49-F238E27FC236}">
                <a16:creationId xmlns:a16="http://schemas.microsoft.com/office/drawing/2014/main" id="{0F5AA7CF-753C-96B6-53C3-F2654298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348" y="5460178"/>
            <a:ext cx="1129702" cy="9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gathering - Free business and ...">
            <a:extLst>
              <a:ext uri="{FF2B5EF4-FFF2-40B4-BE49-F238E27FC236}">
                <a16:creationId xmlns:a16="http://schemas.microsoft.com/office/drawing/2014/main" id="{02E5FC2A-DEFE-EDDE-6021-20947683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3" y="893309"/>
            <a:ext cx="799419" cy="79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processing - Free seo and web icons">
            <a:extLst>
              <a:ext uri="{FF2B5EF4-FFF2-40B4-BE49-F238E27FC236}">
                <a16:creationId xmlns:a16="http://schemas.microsoft.com/office/drawing/2014/main" id="{74B8972B-B762-A266-4746-A6CE80B0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817" y="866095"/>
            <a:ext cx="853848" cy="85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traction icons for free download ...">
            <a:extLst>
              <a:ext uri="{FF2B5EF4-FFF2-40B4-BE49-F238E27FC236}">
                <a16:creationId xmlns:a16="http://schemas.microsoft.com/office/drawing/2014/main" id="{6A261467-FFA9-E7AE-4779-D49A30D6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41" y="893309"/>
            <a:ext cx="853848" cy="85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- Free industry icons">
            <a:extLst>
              <a:ext uri="{FF2B5EF4-FFF2-40B4-BE49-F238E27FC236}">
                <a16:creationId xmlns:a16="http://schemas.microsoft.com/office/drawing/2014/main" id="{CA8BE33E-CCE2-6A09-C591-55B2F7C4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02" y="1614148"/>
            <a:ext cx="636133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sting - Free marketing icons">
            <a:extLst>
              <a:ext uri="{FF2B5EF4-FFF2-40B4-BE49-F238E27FC236}">
                <a16:creationId xmlns:a16="http://schemas.microsoft.com/office/drawing/2014/main" id="{C895A270-6872-9546-4A52-98110B1B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00" y="684099"/>
            <a:ext cx="636134" cy="63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ata Validation Icon Royalty-Free ...">
            <a:extLst>
              <a:ext uri="{FF2B5EF4-FFF2-40B4-BE49-F238E27FC236}">
                <a16:creationId xmlns:a16="http://schemas.microsoft.com/office/drawing/2014/main" id="{91D1F71D-F36B-9C4C-304E-0274FFFC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758" y="1546450"/>
            <a:ext cx="853849" cy="8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remium Vector | Backend Icon">
            <a:extLst>
              <a:ext uri="{FF2B5EF4-FFF2-40B4-BE49-F238E27FC236}">
                <a16:creationId xmlns:a16="http://schemas.microsoft.com/office/drawing/2014/main" id="{CD96F4AD-BAD0-6EC0-87BF-369FE6B7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44" y="3028158"/>
            <a:ext cx="1311048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ackend - Free computer icons">
            <a:extLst>
              <a:ext uri="{FF2B5EF4-FFF2-40B4-BE49-F238E27FC236}">
                <a16:creationId xmlns:a16="http://schemas.microsoft.com/office/drawing/2014/main" id="{D0B5CB19-E4DB-5718-B384-FB9749E4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12" y="3219104"/>
            <a:ext cx="969505" cy="96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ml5 icon, • html icon - Free download ...">
            <a:extLst>
              <a:ext uri="{FF2B5EF4-FFF2-40B4-BE49-F238E27FC236}">
                <a16:creationId xmlns:a16="http://schemas.microsoft.com/office/drawing/2014/main" id="{ED9020D4-5762-3C05-94E3-C7B37F3F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55" y="5187003"/>
            <a:ext cx="636135" cy="6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ss 3 - Free technology icons">
            <a:extLst>
              <a:ext uri="{FF2B5EF4-FFF2-40B4-BE49-F238E27FC236}">
                <a16:creationId xmlns:a16="http://schemas.microsoft.com/office/drawing/2014/main" id="{914EEA27-B893-A36F-E4E7-C814B5EA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054" y="5131498"/>
            <a:ext cx="714712" cy="7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Java script logo icon | Freepik">
            <a:extLst>
              <a:ext uri="{FF2B5EF4-FFF2-40B4-BE49-F238E27FC236}">
                <a16:creationId xmlns:a16="http://schemas.microsoft.com/office/drawing/2014/main" id="{19835CDC-63EB-1637-BEEE-3F23F26F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53" y="5170787"/>
            <a:ext cx="619125" cy="6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User Icon Png Images - Free Download on ...">
            <a:extLst>
              <a:ext uri="{FF2B5EF4-FFF2-40B4-BE49-F238E27FC236}">
                <a16:creationId xmlns:a16="http://schemas.microsoft.com/office/drawing/2014/main" id="{C4528996-15B6-F9EE-A563-07087E883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" y="3254825"/>
            <a:ext cx="799419" cy="79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ute robot clipart style. generated ai. 32417294 PNG">
            <a:extLst>
              <a:ext uri="{FF2B5EF4-FFF2-40B4-BE49-F238E27FC236}">
                <a16:creationId xmlns:a16="http://schemas.microsoft.com/office/drawing/2014/main" id="{95BA069A-13F4-DE4E-AFCB-11BE9776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58" y="1505289"/>
            <a:ext cx="1280773" cy="8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quest Icon - Free PNG &amp; SVG 776681 ...">
            <a:extLst>
              <a:ext uri="{FF2B5EF4-FFF2-40B4-BE49-F238E27FC236}">
                <a16:creationId xmlns:a16="http://schemas.microsoft.com/office/drawing/2014/main" id="{123AE905-F326-8EEE-A3AF-6403BB529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1" y="3427643"/>
            <a:ext cx="552789" cy="55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Python Icons, Logos, Symbols – Free ...">
            <a:extLst>
              <a:ext uri="{FF2B5EF4-FFF2-40B4-BE49-F238E27FC236}">
                <a16:creationId xmlns:a16="http://schemas.microsoft.com/office/drawing/2014/main" id="{44D86A19-EAC4-ACAA-AD9F-BF382683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67" y="5312839"/>
            <a:ext cx="714712" cy="7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ediction - Free technology icons">
            <a:extLst>
              <a:ext uri="{FF2B5EF4-FFF2-40B4-BE49-F238E27FC236}">
                <a16:creationId xmlns:a16="http://schemas.microsoft.com/office/drawing/2014/main" id="{9612664E-7B66-75FA-9A7F-384C5AE65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13" y="5197395"/>
            <a:ext cx="853849" cy="85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630F58-9887-3833-61D6-D1CD48783856}"/>
              </a:ext>
            </a:extLst>
          </p:cNvPr>
          <p:cNvCxnSpPr>
            <a:cxnSpLocks/>
          </p:cNvCxnSpPr>
          <p:nvPr/>
        </p:nvCxnSpPr>
        <p:spPr>
          <a:xfrm>
            <a:off x="1350148" y="1293018"/>
            <a:ext cx="864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078956-1BBF-166D-A503-789A7CC3E845}"/>
              </a:ext>
            </a:extLst>
          </p:cNvPr>
          <p:cNvCxnSpPr>
            <a:cxnSpLocks/>
          </p:cNvCxnSpPr>
          <p:nvPr/>
        </p:nvCxnSpPr>
        <p:spPr>
          <a:xfrm>
            <a:off x="3097665" y="1293018"/>
            <a:ext cx="864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CFED75-5F31-8356-03D1-94EAA8BAFF9D}"/>
              </a:ext>
            </a:extLst>
          </p:cNvPr>
          <p:cNvCxnSpPr>
            <a:cxnSpLocks/>
          </p:cNvCxnSpPr>
          <p:nvPr/>
        </p:nvCxnSpPr>
        <p:spPr>
          <a:xfrm>
            <a:off x="6323035" y="1973375"/>
            <a:ext cx="864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3EA927-E7CA-DCAC-C198-0E9C33E383F4}"/>
              </a:ext>
            </a:extLst>
          </p:cNvPr>
          <p:cNvCxnSpPr>
            <a:cxnSpLocks/>
          </p:cNvCxnSpPr>
          <p:nvPr/>
        </p:nvCxnSpPr>
        <p:spPr>
          <a:xfrm>
            <a:off x="7805375" y="1973374"/>
            <a:ext cx="864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16F850C-3D56-9D35-F0DC-7856BE425CDA}"/>
              </a:ext>
            </a:extLst>
          </p:cNvPr>
          <p:cNvCxnSpPr/>
          <p:nvPr/>
        </p:nvCxnSpPr>
        <p:spPr>
          <a:xfrm>
            <a:off x="4866802" y="1293018"/>
            <a:ext cx="718456" cy="639195"/>
          </a:xfrm>
          <a:prstGeom prst="bentConnector3">
            <a:avLst>
              <a:gd name="adj1" fmla="val 4848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39FD83A-521F-3058-2246-A05310450A7F}"/>
              </a:ext>
            </a:extLst>
          </p:cNvPr>
          <p:cNvCxnSpPr>
            <a:cxnSpLocks/>
          </p:cNvCxnSpPr>
          <p:nvPr/>
        </p:nvCxnSpPr>
        <p:spPr>
          <a:xfrm flipV="1">
            <a:off x="4911102" y="905023"/>
            <a:ext cx="619174" cy="38799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497EA5E-7B17-F6E4-2311-CEC0C12D978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31026" y="880295"/>
            <a:ext cx="2647519" cy="6249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6ECEBEE-38AC-85C6-2784-F6FE354DC7C7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308854" y="1643593"/>
            <a:ext cx="1054147" cy="24852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3749B8-64AD-D496-2A4A-9883FCEB0DEE}"/>
              </a:ext>
            </a:extLst>
          </p:cNvPr>
          <p:cNvCxnSpPr>
            <a:cxnSpLocks/>
          </p:cNvCxnSpPr>
          <p:nvPr/>
        </p:nvCxnSpPr>
        <p:spPr>
          <a:xfrm>
            <a:off x="6575762" y="3561775"/>
            <a:ext cx="4271136" cy="5734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E32EB42-8124-68F1-1052-63A0DD10555A}"/>
              </a:ext>
            </a:extLst>
          </p:cNvPr>
          <p:cNvSpPr/>
          <p:nvPr/>
        </p:nvSpPr>
        <p:spPr>
          <a:xfrm>
            <a:off x="2670741" y="3325484"/>
            <a:ext cx="2239259" cy="3212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C3B8063-09CB-F46F-D88F-9A684DFE18ED}"/>
              </a:ext>
            </a:extLst>
          </p:cNvPr>
          <p:cNvSpPr/>
          <p:nvPr/>
        </p:nvSpPr>
        <p:spPr>
          <a:xfrm rot="10800000">
            <a:off x="2670741" y="3737998"/>
            <a:ext cx="2239259" cy="3212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3906FC7-A4D6-1A40-092E-FF84AE7DFF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0203" y="4134737"/>
            <a:ext cx="982178" cy="1071751"/>
          </a:xfrm>
          <a:prstGeom prst="bentConnector3">
            <a:avLst>
              <a:gd name="adj1" fmla="val 311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2A4BAB1-F1C8-DE31-47E3-CA8BF8182BBC}"/>
              </a:ext>
            </a:extLst>
          </p:cNvPr>
          <p:cNvCxnSpPr>
            <a:cxnSpLocks/>
            <a:stCxn id="1050" idx="2"/>
            <a:endCxn id="1052" idx="0"/>
          </p:cNvCxnSpPr>
          <p:nvPr/>
        </p:nvCxnSpPr>
        <p:spPr>
          <a:xfrm rot="5400000">
            <a:off x="696997" y="4124935"/>
            <a:ext cx="998394" cy="1125742"/>
          </a:xfrm>
          <a:prstGeom prst="bentConnector3">
            <a:avLst>
              <a:gd name="adj1" fmla="val 292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ED39D765-4DBF-2C5C-F939-42A852EC87BD}"/>
              </a:ext>
            </a:extLst>
          </p:cNvPr>
          <p:cNvCxnSpPr>
            <a:cxnSpLocks/>
            <a:stCxn id="1050" idx="2"/>
          </p:cNvCxnSpPr>
          <p:nvPr/>
        </p:nvCxnSpPr>
        <p:spPr>
          <a:xfrm rot="5400000">
            <a:off x="1299882" y="4647792"/>
            <a:ext cx="918367" cy="12700"/>
          </a:xfrm>
          <a:prstGeom prst="bentConnector3">
            <a:avLst>
              <a:gd name="adj1" fmla="val -9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F953AF83-6ACB-5735-E8E9-A6417CD255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58815" y="4783147"/>
            <a:ext cx="60194" cy="1012880"/>
          </a:xfrm>
          <a:prstGeom prst="bentConnector3">
            <a:avLst>
              <a:gd name="adj1" fmla="val -106697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9D6510AD-5BC6-9765-D3D4-3796C9D2CF82}"/>
              </a:ext>
            </a:extLst>
          </p:cNvPr>
          <p:cNvCxnSpPr>
            <a:cxnSpLocks/>
          </p:cNvCxnSpPr>
          <p:nvPr/>
        </p:nvCxnSpPr>
        <p:spPr>
          <a:xfrm>
            <a:off x="5924209" y="4054244"/>
            <a:ext cx="0" cy="5544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B050413-7CC2-9D19-6C4C-586F6374F880}"/>
              </a:ext>
            </a:extLst>
          </p:cNvPr>
          <p:cNvSpPr txBox="1"/>
          <p:nvPr/>
        </p:nvSpPr>
        <p:spPr>
          <a:xfrm>
            <a:off x="211556" y="1858281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Data Collection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489ECA49-AB56-00B3-3A90-200495E901E2}"/>
              </a:ext>
            </a:extLst>
          </p:cNvPr>
          <p:cNvSpPr txBox="1"/>
          <p:nvPr/>
        </p:nvSpPr>
        <p:spPr>
          <a:xfrm>
            <a:off x="2034946" y="1765550"/>
            <a:ext cx="157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       Data Preprocessing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CED60C3F-8FD0-DDDE-9AAB-424CD477374F}"/>
              </a:ext>
            </a:extLst>
          </p:cNvPr>
          <p:cNvSpPr txBox="1"/>
          <p:nvPr/>
        </p:nvSpPr>
        <p:spPr>
          <a:xfrm>
            <a:off x="3849981" y="1752993"/>
            <a:ext cx="157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Feature Extraction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E85775A-F5C4-985F-6F91-E3F02F251E4F}"/>
              </a:ext>
            </a:extLst>
          </p:cNvPr>
          <p:cNvSpPr txBox="1"/>
          <p:nvPr/>
        </p:nvSpPr>
        <p:spPr>
          <a:xfrm>
            <a:off x="7033536" y="2232489"/>
            <a:ext cx="128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Validate Model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A3D71E92-D4C8-14F3-DECF-46014223BB07}"/>
              </a:ext>
            </a:extLst>
          </p:cNvPr>
          <p:cNvSpPr txBox="1"/>
          <p:nvPr/>
        </p:nvSpPr>
        <p:spPr>
          <a:xfrm>
            <a:off x="5599379" y="2219895"/>
            <a:ext cx="157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Training </a:t>
            </a:r>
            <a:br>
              <a:rPr lang="en-IN" sz="1600" b="1" dirty="0"/>
            </a:br>
            <a:r>
              <a:rPr lang="en-IN" sz="1600" b="1" dirty="0"/>
              <a:t>Model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70CEB90F-B614-C3E0-D02C-7F89ADCF683B}"/>
              </a:ext>
            </a:extLst>
          </p:cNvPr>
          <p:cNvSpPr txBox="1"/>
          <p:nvPr/>
        </p:nvSpPr>
        <p:spPr>
          <a:xfrm>
            <a:off x="6257764" y="981679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Testing Model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E14AC6EA-E052-4E36-7DC9-983F8D9C80CF}"/>
              </a:ext>
            </a:extLst>
          </p:cNvPr>
          <p:cNvSpPr txBox="1"/>
          <p:nvPr/>
        </p:nvSpPr>
        <p:spPr>
          <a:xfrm>
            <a:off x="1492072" y="5858274"/>
            <a:ext cx="58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CSS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B1E73B2B-1625-70AC-7C88-DFD6C8C5A5F8}"/>
              </a:ext>
            </a:extLst>
          </p:cNvPr>
          <p:cNvSpPr txBox="1"/>
          <p:nvPr/>
        </p:nvSpPr>
        <p:spPr>
          <a:xfrm>
            <a:off x="286497" y="5834418"/>
            <a:ext cx="79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HTML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29A36F9-A177-985F-98CF-93A3916F66B5}"/>
              </a:ext>
            </a:extLst>
          </p:cNvPr>
          <p:cNvSpPr txBox="1"/>
          <p:nvPr/>
        </p:nvSpPr>
        <p:spPr>
          <a:xfrm>
            <a:off x="10133713" y="1097415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XG Boost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385E92CA-F6DB-3CCE-6DCA-0C126443F17A}"/>
              </a:ext>
            </a:extLst>
          </p:cNvPr>
          <p:cNvSpPr txBox="1"/>
          <p:nvPr/>
        </p:nvSpPr>
        <p:spPr>
          <a:xfrm>
            <a:off x="8166403" y="1210279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Model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26FFE96D-D665-FB49-3A41-5FB9955F37E5}"/>
              </a:ext>
            </a:extLst>
          </p:cNvPr>
          <p:cNvSpPr txBox="1"/>
          <p:nvPr/>
        </p:nvSpPr>
        <p:spPr>
          <a:xfrm>
            <a:off x="5872666" y="6073717"/>
            <a:ext cx="157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Prediction</a:t>
            </a:r>
            <a:br>
              <a:rPr lang="en-IN" sz="1600" b="1" dirty="0"/>
            </a:br>
            <a:r>
              <a:rPr lang="en-IN" sz="1600" b="1" dirty="0"/>
              <a:t>Condition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0E387D96-34BD-E11D-C8B7-E7F51955D26F}"/>
              </a:ext>
            </a:extLst>
          </p:cNvPr>
          <p:cNvSpPr txBox="1"/>
          <p:nvPr/>
        </p:nvSpPr>
        <p:spPr>
          <a:xfrm>
            <a:off x="4949204" y="6031963"/>
            <a:ext cx="909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Python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0E19ADA3-AC04-7E97-B47D-760C8CACA07B}"/>
              </a:ext>
            </a:extLst>
          </p:cNvPr>
          <p:cNvSpPr txBox="1"/>
          <p:nvPr/>
        </p:nvSpPr>
        <p:spPr>
          <a:xfrm>
            <a:off x="2106461" y="5810387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Java Script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D14AD1A6-2A34-EDF5-23FE-6424A348E9D3}"/>
              </a:ext>
            </a:extLst>
          </p:cNvPr>
          <p:cNvSpPr txBox="1"/>
          <p:nvPr/>
        </p:nvSpPr>
        <p:spPr>
          <a:xfrm>
            <a:off x="5004387" y="4005722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Backend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DF2F8566-F8D7-1C31-8FE4-DC9D7D4F4657}"/>
              </a:ext>
            </a:extLst>
          </p:cNvPr>
          <p:cNvSpPr txBox="1"/>
          <p:nvPr/>
        </p:nvSpPr>
        <p:spPr>
          <a:xfrm>
            <a:off x="182645" y="3998604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User</a:t>
            </a: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0F515A5C-03A5-B56D-3361-1D5DBDE7090E}"/>
              </a:ext>
            </a:extLst>
          </p:cNvPr>
          <p:cNvSpPr txBox="1"/>
          <p:nvPr/>
        </p:nvSpPr>
        <p:spPr>
          <a:xfrm>
            <a:off x="1314025" y="2845997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Frontend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668293FE-71C8-BED9-2D5D-7E6D6AA1E30B}"/>
              </a:ext>
            </a:extLst>
          </p:cNvPr>
          <p:cNvSpPr txBox="1"/>
          <p:nvPr/>
        </p:nvSpPr>
        <p:spPr>
          <a:xfrm>
            <a:off x="10919401" y="3876210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Deployment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683B8D48-0CC6-F0DD-51EB-2467AE46D8BE}"/>
              </a:ext>
            </a:extLst>
          </p:cNvPr>
          <p:cNvSpPr txBox="1"/>
          <p:nvPr/>
        </p:nvSpPr>
        <p:spPr>
          <a:xfrm>
            <a:off x="3291190" y="4014461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Response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269814ED-8253-2B74-CA60-7BF29A0D059B}"/>
              </a:ext>
            </a:extLst>
          </p:cNvPr>
          <p:cNvSpPr txBox="1"/>
          <p:nvPr/>
        </p:nvSpPr>
        <p:spPr>
          <a:xfrm>
            <a:off x="3287892" y="2981423"/>
            <a:ext cx="157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B7AC2-378C-1280-E4CB-72A51E8F4F08}"/>
              </a:ext>
            </a:extLst>
          </p:cNvPr>
          <p:cNvSpPr txBox="1"/>
          <p:nvPr/>
        </p:nvSpPr>
        <p:spPr>
          <a:xfrm>
            <a:off x="9949679" y="6120990"/>
            <a:ext cx="1139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Azure Blob Storage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B6039-CC9D-C35E-A401-47353A52DC8C}"/>
              </a:ext>
            </a:extLst>
          </p:cNvPr>
          <p:cNvSpPr txBox="1"/>
          <p:nvPr/>
        </p:nvSpPr>
        <p:spPr>
          <a:xfrm>
            <a:off x="8195128" y="6148941"/>
            <a:ext cx="1139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Hive MQ Cloud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4A8C7A-33FE-325E-DE16-EFD14617CC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1506" y="3552851"/>
            <a:ext cx="1696885" cy="21947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xgboost Vector Icons free download in SVG, PNG Format">
            <a:extLst>
              <a:ext uri="{FF2B5EF4-FFF2-40B4-BE49-F238E27FC236}">
                <a16:creationId xmlns:a16="http://schemas.microsoft.com/office/drawing/2014/main" id="{457A2C26-5940-F982-52B0-816E3C24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91" y="1400396"/>
            <a:ext cx="924981" cy="92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9DE4E2-55A7-256B-13D6-8DC1F4C739FE}"/>
              </a:ext>
            </a:extLst>
          </p:cNvPr>
          <p:cNvSpPr txBox="1"/>
          <p:nvPr/>
        </p:nvSpPr>
        <p:spPr>
          <a:xfrm>
            <a:off x="6385066" y="3829972"/>
            <a:ext cx="23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Simulate Streaming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F69E4-C949-51B5-69E9-364FD17EB026}"/>
              </a:ext>
            </a:extLst>
          </p:cNvPr>
          <p:cNvSpPr txBox="1"/>
          <p:nvPr/>
        </p:nvSpPr>
        <p:spPr>
          <a:xfrm>
            <a:off x="7762797" y="4557339"/>
            <a:ext cx="157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   Spark</a:t>
            </a:r>
            <a:br>
              <a:rPr lang="en-IN" sz="1600" b="1" dirty="0"/>
            </a:br>
            <a:r>
              <a:rPr lang="en-IN" sz="1600" b="1" dirty="0"/>
              <a:t>  Pipeline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B7338-2943-1BEB-8C47-E1DDEA86260C}"/>
              </a:ext>
            </a:extLst>
          </p:cNvPr>
          <p:cNvSpPr txBox="1"/>
          <p:nvPr/>
        </p:nvSpPr>
        <p:spPr>
          <a:xfrm>
            <a:off x="2570954" y="63822"/>
            <a:ext cx="7187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Predicting Medical Equipment Failure Architecture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5D4CA59-9C51-9638-468F-680AE8B5E4C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583582" y="3703856"/>
            <a:ext cx="3256095" cy="1648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3F64E6-A922-1FC6-7F3D-23C6FEA18B62}"/>
              </a:ext>
            </a:extLst>
          </p:cNvPr>
          <p:cNvSpPr txBox="1"/>
          <p:nvPr/>
        </p:nvSpPr>
        <p:spPr>
          <a:xfrm>
            <a:off x="8752839" y="4105455"/>
            <a:ext cx="231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Predictions</a:t>
            </a:r>
          </a:p>
        </p:txBody>
      </p:sp>
      <p:pic>
        <p:nvPicPr>
          <p:cNvPr id="30" name="Picture 10">
            <a:extLst>
              <a:ext uri="{FF2B5EF4-FFF2-40B4-BE49-F238E27FC236}">
                <a16:creationId xmlns:a16="http://schemas.microsoft.com/office/drawing/2014/main" id="{9E73CF2F-5B75-4D47-F733-954B9804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910" y="4915270"/>
            <a:ext cx="1205822" cy="54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Media kit">
            <a:extLst>
              <a:ext uri="{FF2B5EF4-FFF2-40B4-BE49-F238E27FC236}">
                <a16:creationId xmlns:a16="http://schemas.microsoft.com/office/drawing/2014/main" id="{C2CDBFD9-E185-D56B-BB00-A1D1DFE4A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91" y="4151055"/>
            <a:ext cx="1435410" cy="5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AE63FF-381B-C0F6-84BF-EE2C3F2E3847}"/>
              </a:ext>
            </a:extLst>
          </p:cNvPr>
          <p:cNvCxnSpPr>
            <a:cxnSpLocks/>
          </p:cNvCxnSpPr>
          <p:nvPr/>
        </p:nvCxnSpPr>
        <p:spPr>
          <a:xfrm flipV="1">
            <a:off x="10659468" y="4675175"/>
            <a:ext cx="1005407" cy="21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2A125-5063-E4C2-9EA0-FA67526AB753}"/>
              </a:ext>
            </a:extLst>
          </p:cNvPr>
          <p:cNvCxnSpPr>
            <a:cxnSpLocks/>
          </p:cNvCxnSpPr>
          <p:nvPr/>
        </p:nvCxnSpPr>
        <p:spPr>
          <a:xfrm flipH="1">
            <a:off x="9394939" y="1884376"/>
            <a:ext cx="866543" cy="112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2" descr="Flask Logo Icon SVG Vector &amp; PNG Free Download | UXWing">
            <a:extLst>
              <a:ext uri="{FF2B5EF4-FFF2-40B4-BE49-F238E27FC236}">
                <a16:creationId xmlns:a16="http://schemas.microsoft.com/office/drawing/2014/main" id="{A8FB811A-4219-E50D-FFAA-B9C76E1EC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23" y="4036367"/>
            <a:ext cx="1267522" cy="12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6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A789E-7095-871F-4248-A751108B9E45}"/>
              </a:ext>
            </a:extLst>
          </p:cNvPr>
          <p:cNvSpPr txBox="1"/>
          <p:nvPr/>
        </p:nvSpPr>
        <p:spPr>
          <a:xfrm>
            <a:off x="153132" y="139406"/>
            <a:ext cx="36505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Life Science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Hack 2025</a:t>
            </a:r>
            <a:endParaRPr lang="en-IN" sz="1600" b="1" dirty="0">
              <a:solidFill>
                <a:schemeClr val="accent1"/>
              </a:solidFill>
              <a:latin typeface="Tenorite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080C6-587F-969F-BB61-7B78B66321BB}"/>
              </a:ext>
            </a:extLst>
          </p:cNvPr>
          <p:cNvSpPr txBox="1"/>
          <p:nvPr/>
        </p:nvSpPr>
        <p:spPr>
          <a:xfrm>
            <a:off x="4358603" y="110988"/>
            <a:ext cx="3099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UI WORK FLOW</a:t>
            </a:r>
            <a:endParaRPr lang="en-IN" sz="3000" b="1" dirty="0">
              <a:solidFill>
                <a:srgbClr val="00B0F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D75D7CF-F020-435E-7E89-0EBB5016BE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6732" y="4757019"/>
            <a:ext cx="1263427" cy="619661"/>
          </a:xfrm>
          <a:prstGeom prst="bentConnector3">
            <a:avLst>
              <a:gd name="adj1" fmla="val 1005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FC4D064-2243-23C4-6CC7-1DF7B8B3A4D0}"/>
              </a:ext>
            </a:extLst>
          </p:cNvPr>
          <p:cNvCxnSpPr>
            <a:cxnSpLocks/>
          </p:cNvCxnSpPr>
          <p:nvPr/>
        </p:nvCxnSpPr>
        <p:spPr>
          <a:xfrm flipV="1">
            <a:off x="3991229" y="3429000"/>
            <a:ext cx="1054496" cy="2754"/>
          </a:xfrm>
          <a:prstGeom prst="bentConnector3">
            <a:avLst>
              <a:gd name="adj1" fmla="val -746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C19EC30-73D4-F1D3-D1F0-5651D6607134}"/>
              </a:ext>
            </a:extLst>
          </p:cNvPr>
          <p:cNvCxnSpPr>
            <a:cxnSpLocks/>
          </p:cNvCxnSpPr>
          <p:nvPr/>
        </p:nvCxnSpPr>
        <p:spPr>
          <a:xfrm flipV="1">
            <a:off x="6819441" y="1283540"/>
            <a:ext cx="1277957" cy="908352"/>
          </a:xfrm>
          <a:prstGeom prst="bentConnector3">
            <a:avLst>
              <a:gd name="adj1" fmla="val -86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4E5AB33-8D2E-4338-3AB1-0D2F2C878F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54299" y="4728922"/>
            <a:ext cx="1279090" cy="948807"/>
          </a:xfrm>
          <a:prstGeom prst="bentConnector3">
            <a:avLst>
              <a:gd name="adj1" fmla="val 999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2E57933-68BB-67FD-02AE-A48109E1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02" y="838041"/>
            <a:ext cx="3198192" cy="1423360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D82184C-B917-6CC3-7EAF-F7D12BDEAA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96367" y="1549721"/>
            <a:ext cx="582032" cy="10574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315659-BEBD-82A2-E5D4-4FE01C55B252}"/>
              </a:ext>
            </a:extLst>
          </p:cNvPr>
          <p:cNvSpPr txBox="1"/>
          <p:nvPr/>
        </p:nvSpPr>
        <p:spPr>
          <a:xfrm>
            <a:off x="0" y="1400108"/>
            <a:ext cx="150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/ System Entry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A110B7-8A80-DE51-C4F4-EF6A402DF868}"/>
              </a:ext>
            </a:extLst>
          </p:cNvPr>
          <p:cNvSpPr txBox="1"/>
          <p:nvPr/>
        </p:nvSpPr>
        <p:spPr>
          <a:xfrm>
            <a:off x="6819440" y="1370365"/>
            <a:ext cx="150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 Manual Prediction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AA2F3F-D991-4DEC-3382-C156F0E42583}"/>
              </a:ext>
            </a:extLst>
          </p:cNvPr>
          <p:cNvSpPr txBox="1"/>
          <p:nvPr/>
        </p:nvSpPr>
        <p:spPr>
          <a:xfrm>
            <a:off x="271322" y="5457892"/>
            <a:ext cx="176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Streaming Device Updates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92F9D-4326-5682-D7AD-3BEDA11EBFCA}"/>
              </a:ext>
            </a:extLst>
          </p:cNvPr>
          <p:cNvSpPr txBox="1"/>
          <p:nvPr/>
        </p:nvSpPr>
        <p:spPr>
          <a:xfrm>
            <a:off x="3754926" y="2731505"/>
            <a:ext cx="150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View Critical Alerts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D71471-112C-BCBF-9293-D5CCF8893CA8}"/>
              </a:ext>
            </a:extLst>
          </p:cNvPr>
          <p:cNvSpPr txBox="1"/>
          <p:nvPr/>
        </p:nvSpPr>
        <p:spPr>
          <a:xfrm>
            <a:off x="6142875" y="5842871"/>
            <a:ext cx="150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Device Inventory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F1EEBE-DC11-5C07-DCC6-1E50932E869C}"/>
              </a:ext>
            </a:extLst>
          </p:cNvPr>
          <p:cNvSpPr txBox="1"/>
          <p:nvPr/>
        </p:nvSpPr>
        <p:spPr>
          <a:xfrm>
            <a:off x="75548" y="4393289"/>
            <a:ext cx="176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E53E643-1F44-0F30-5CC0-8D5675B5948A}"/>
              </a:ext>
            </a:extLst>
          </p:cNvPr>
          <p:cNvCxnSpPr>
            <a:cxnSpLocks/>
          </p:cNvCxnSpPr>
          <p:nvPr/>
        </p:nvCxnSpPr>
        <p:spPr>
          <a:xfrm flipV="1">
            <a:off x="8088941" y="3331379"/>
            <a:ext cx="912001" cy="27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B7A3F29-58EF-F808-AD90-29A37550945B}"/>
              </a:ext>
            </a:extLst>
          </p:cNvPr>
          <p:cNvSpPr txBox="1"/>
          <p:nvPr/>
        </p:nvSpPr>
        <p:spPr>
          <a:xfrm>
            <a:off x="8033273" y="2499339"/>
            <a:ext cx="150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Streaming Analytics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356943C-EDF2-4731-36B0-C6E5C833280C}"/>
              </a:ext>
            </a:extLst>
          </p:cNvPr>
          <p:cNvSpPr/>
          <p:nvPr/>
        </p:nvSpPr>
        <p:spPr>
          <a:xfrm>
            <a:off x="935082" y="872093"/>
            <a:ext cx="1089186" cy="568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System Start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4728DC-F593-CE5A-DFB3-2AC4ADD78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5" y="2673617"/>
            <a:ext cx="3269965" cy="1602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91FC7F-44DC-85F6-EBEB-1C758E48B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54" y="4710210"/>
            <a:ext cx="3462287" cy="17789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1F17AD-EB10-2DFF-18C6-E012F1452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36" y="2613014"/>
            <a:ext cx="2952887" cy="1660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5705CC-7123-E3F0-BE37-1045677BF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9" y="245446"/>
            <a:ext cx="3517060" cy="19783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318457-899E-6F7C-162B-B0F0EC18CD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24" y="4770444"/>
            <a:ext cx="3299977" cy="18562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AB232C-FB3A-E146-CAC5-2248F29EA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111" y="2666826"/>
            <a:ext cx="2872521" cy="16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14695-8D99-2163-96E9-65152F81B48F}"/>
              </a:ext>
            </a:extLst>
          </p:cNvPr>
          <p:cNvSpPr txBox="1"/>
          <p:nvPr/>
        </p:nvSpPr>
        <p:spPr>
          <a:xfrm>
            <a:off x="203010" y="251082"/>
            <a:ext cx="36505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Life Science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Hack 2025</a:t>
            </a:r>
            <a:endParaRPr lang="en-IN" sz="1600" b="1" dirty="0">
              <a:solidFill>
                <a:schemeClr val="accent1"/>
              </a:solidFill>
              <a:latin typeface="Tenorite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369;p46">
            <a:extLst>
              <a:ext uri="{FF2B5EF4-FFF2-40B4-BE49-F238E27FC236}">
                <a16:creationId xmlns:a16="http://schemas.microsoft.com/office/drawing/2014/main" id="{28337C3C-273C-803E-FAA9-06B4ABB2EB97}"/>
              </a:ext>
            </a:extLst>
          </p:cNvPr>
          <p:cNvSpPr txBox="1">
            <a:spLocks/>
          </p:cNvSpPr>
          <p:nvPr/>
        </p:nvSpPr>
        <p:spPr>
          <a:xfrm>
            <a:off x="1736789" y="300802"/>
            <a:ext cx="8508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3"/>
              </a:buClr>
              <a:buSzPts val="3600"/>
            </a:pPr>
            <a:r>
              <a:rPr lang="en-US" sz="2800" b="1" dirty="0">
                <a:solidFill>
                  <a:srgbClr val="00B0F0"/>
                </a:solidFill>
              </a:rPr>
              <a:t>MACHINE LEARNING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66585-A335-09B3-4FD1-9B2312ABF6DD}"/>
              </a:ext>
            </a:extLst>
          </p:cNvPr>
          <p:cNvSpPr txBox="1"/>
          <p:nvPr/>
        </p:nvSpPr>
        <p:spPr>
          <a:xfrm>
            <a:off x="508000" y="1193066"/>
            <a:ext cx="10251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XG-Boost Algorithm:</a:t>
            </a:r>
          </a:p>
          <a:p>
            <a:endParaRPr lang="en-IN" dirty="0"/>
          </a:p>
          <a:p>
            <a:r>
              <a:rPr lang="en-US" sz="2000" b="0" u="none" dirty="0" err="1"/>
              <a:t>XGBoost</a:t>
            </a:r>
            <a:r>
              <a:rPr lang="en-US" sz="2000" b="0" u="none" dirty="0"/>
              <a:t> (Extreme Gradient Boosting) is a powerful and efficient machine learning algorithm mainly used for classification, regression, and ranking tasks. It is widely preferred for its high performance and ability to handle large datasets effectively.</a:t>
            </a:r>
          </a:p>
          <a:p>
            <a:endParaRPr lang="en-IN" sz="2000" b="0" u="none" dirty="0"/>
          </a:p>
          <a:p>
            <a:r>
              <a:rPr lang="en-US" sz="2000" b="0" u="none" dirty="0" err="1"/>
              <a:t>XGBoost</a:t>
            </a:r>
            <a:r>
              <a:rPr lang="en-US" sz="2000" b="0" u="none" dirty="0"/>
              <a:t> builds an ensemble of decision trees sequentially, where each tree corrects the errors of the previous one using gradient boosting techniques.</a:t>
            </a:r>
            <a:r>
              <a:rPr lang="en-IN" sz="2000" b="0" u="none" dirty="0"/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9F826-64C0-27B2-9674-CB3E33F3F3A5}"/>
              </a:ext>
            </a:extLst>
          </p:cNvPr>
          <p:cNvSpPr txBox="1"/>
          <p:nvPr/>
        </p:nvSpPr>
        <p:spPr>
          <a:xfrm>
            <a:off x="508000" y="4019289"/>
            <a:ext cx="1013968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STEPS INVOLVED IN XG-Boost :</a:t>
            </a:r>
          </a:p>
          <a:p>
            <a:endParaRPr lang="en-US" sz="2400" i="1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Start with base prediction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Build trees step by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Fix errors after each tree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Regularize to avoid overfitting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Combine all trees for final prediction</a:t>
            </a:r>
          </a:p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5665F4-D608-0CC4-F7FE-FEC000E07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trees step by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1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BBCA1-1867-B9EA-257F-2FFD9A467E32}"/>
              </a:ext>
            </a:extLst>
          </p:cNvPr>
          <p:cNvSpPr txBox="1"/>
          <p:nvPr/>
        </p:nvSpPr>
        <p:spPr>
          <a:xfrm>
            <a:off x="880895" y="1140542"/>
            <a:ext cx="10642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How XG-Boost algorithm works:</a:t>
            </a:r>
          </a:p>
          <a:p>
            <a:endParaRPr lang="en-US" sz="2000" b="1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/>
              <a:t>XGBoost</a:t>
            </a:r>
            <a:r>
              <a:rPr lang="en-US" sz="1800" dirty="0"/>
              <a:t> works by building an ensemble of decision trees in a sequential manner, where each tree tries to correct the errors made by the previous trees.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At each step, the algorithm calculates gradients and updates the model to minimize the loss function efficiently.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The process continues until the maximum number of trees is built or the model reaches optimal accuracy. Finally, the predictions from all trees are combined to produce the final result.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7B10E-D358-3FCE-BCB8-639955CDB95F}"/>
              </a:ext>
            </a:extLst>
          </p:cNvPr>
          <p:cNvSpPr txBox="1"/>
          <p:nvPr/>
        </p:nvSpPr>
        <p:spPr>
          <a:xfrm>
            <a:off x="880895" y="4556862"/>
            <a:ext cx="96159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The general formula for the objective function is:</a:t>
            </a:r>
          </a:p>
          <a:p>
            <a:endParaRPr lang="en-US" dirty="0"/>
          </a:p>
          <a:p>
            <a:pPr algn="ctr"/>
            <a:r>
              <a:rPr lang="en-IN" sz="3600" i="1" dirty="0" err="1"/>
              <a:t>Obj</a:t>
            </a:r>
            <a:r>
              <a:rPr lang="en-IN" sz="3600" i="1" dirty="0"/>
              <a:t> = Loss + Regularization</a:t>
            </a:r>
            <a:endParaRPr lang="en-US" sz="3600" i="1" dirty="0"/>
          </a:p>
        </p:txBody>
      </p:sp>
      <p:sp>
        <p:nvSpPr>
          <p:cNvPr id="4" name="Google Shape;369;p46">
            <a:extLst>
              <a:ext uri="{FF2B5EF4-FFF2-40B4-BE49-F238E27FC236}">
                <a16:creationId xmlns:a16="http://schemas.microsoft.com/office/drawing/2014/main" id="{9CCFD934-BD19-9341-ED71-A63B02FD780F}"/>
              </a:ext>
            </a:extLst>
          </p:cNvPr>
          <p:cNvSpPr txBox="1">
            <a:spLocks/>
          </p:cNvSpPr>
          <p:nvPr/>
        </p:nvSpPr>
        <p:spPr>
          <a:xfrm>
            <a:off x="1736789" y="300802"/>
            <a:ext cx="8508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3"/>
              </a:buClr>
              <a:buSzPts val="3600"/>
            </a:pPr>
            <a:r>
              <a:rPr lang="en-US" sz="2800" b="1" dirty="0">
                <a:solidFill>
                  <a:srgbClr val="00B0F0"/>
                </a:solidFill>
              </a:rPr>
              <a:t>MACHINE LEARNING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97C35-A31E-155B-5725-F72180F7FA71}"/>
              </a:ext>
            </a:extLst>
          </p:cNvPr>
          <p:cNvSpPr txBox="1"/>
          <p:nvPr/>
        </p:nvSpPr>
        <p:spPr>
          <a:xfrm>
            <a:off x="291145" y="251082"/>
            <a:ext cx="365053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Life Science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Tenorite" panose="00000500000000000000" pitchFamily="2" charset="0"/>
                <a:cs typeface="Times New Roman" panose="02020603050405020304" pitchFamily="18" charset="0"/>
              </a:rPr>
              <a:t>Hack 2025</a:t>
            </a:r>
            <a:endParaRPr lang="en-IN" sz="1600" b="1" dirty="0">
              <a:solidFill>
                <a:schemeClr val="accent1"/>
              </a:solidFill>
              <a:latin typeface="Tenorite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4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812</Words>
  <Application>Microsoft Office PowerPoint</Application>
  <PresentationFormat>Widescreen</PresentationFormat>
  <Paragraphs>158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Georgia</vt:lpstr>
      <vt:lpstr>Tenorite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Sudeepthi Konanki</dc:creator>
  <cp:lastModifiedBy>Mokshith ~ Nani</cp:lastModifiedBy>
  <cp:revision>12</cp:revision>
  <dcterms:created xsi:type="dcterms:W3CDTF">2025-08-26T15:51:41Z</dcterms:created>
  <dcterms:modified xsi:type="dcterms:W3CDTF">2025-08-28T15:02:35Z</dcterms:modified>
</cp:coreProperties>
</file>