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7"/>
  </p:normalViewPr>
  <p:slideViewPr>
    <p:cSldViewPr snapToGrid="0">
      <p:cViewPr>
        <p:scale>
          <a:sx n="82" d="100"/>
          <a:sy n="82" d="100"/>
        </p:scale>
        <p:origin x="1696" y="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8/12/24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8/12/24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8/12/24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8/12/24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8/12/24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8/12/24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8/12/24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8/12/24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8/12/24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8/12/24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8/12/24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8/12/24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6AA0D-95FB-9D6D-57D6-F7F20D2D63AE}"/>
              </a:ext>
            </a:extLst>
          </p:cNvPr>
          <p:cNvSpPr>
            <a:spLocks noGrp="1"/>
          </p:cNvSpPr>
          <p:nvPr>
            <p:ph type="ctrTitle"/>
          </p:nvPr>
        </p:nvSpPr>
        <p:spPr>
          <a:xfrm>
            <a:off x="2472324" y="3448371"/>
            <a:ext cx="6330714" cy="3126785"/>
          </a:xfrm>
        </p:spPr>
        <p:txBody>
          <a:bodyPr>
            <a:noAutofit/>
          </a:bodyPr>
          <a:lstStyle/>
          <a:p>
            <a:pPr algn="l"/>
            <a:r>
              <a:rPr lang="en-US" sz="2200" dirty="0">
                <a:solidFill>
                  <a:srgbClr val="FFFFFF"/>
                </a:solidFill>
                <a:latin typeface="+mn-lt"/>
              </a:rPr>
              <a:t>Statistical and Predictive Modeling II (DATA 2204)</a:t>
            </a:r>
            <a:br>
              <a:rPr lang="en-US" sz="2200" dirty="0">
                <a:solidFill>
                  <a:srgbClr val="FFFFFF"/>
                </a:solidFill>
                <a:latin typeface="+mn-lt"/>
              </a:rPr>
            </a:br>
            <a:r>
              <a:rPr lang="en-US" sz="2200" dirty="0">
                <a:solidFill>
                  <a:srgbClr val="FFFFFF"/>
                </a:solidFill>
                <a:latin typeface="+mn-lt"/>
              </a:rPr>
              <a:t>Professor: Fatma </a:t>
            </a:r>
            <a:r>
              <a:rPr lang="en-US" sz="2200" dirty="0" err="1">
                <a:solidFill>
                  <a:srgbClr val="FFFFFF"/>
                </a:solidFill>
                <a:latin typeface="+mn-lt"/>
              </a:rPr>
              <a:t>Tetikoglu</a:t>
            </a:r>
            <a:br>
              <a:rPr lang="en-US" sz="2200" dirty="0">
                <a:solidFill>
                  <a:srgbClr val="FFFFFF"/>
                </a:solidFill>
                <a:latin typeface="+mn-lt"/>
              </a:rPr>
            </a:br>
            <a:r>
              <a:rPr lang="en-US" sz="2200" dirty="0">
                <a:solidFill>
                  <a:srgbClr val="FFFFFF"/>
                </a:solidFill>
                <a:latin typeface="+mn-lt"/>
              </a:rPr>
              <a:t>Submitted By: Yash Gangaram Dahibhate </a:t>
            </a:r>
            <a:br>
              <a:rPr lang="en-US" sz="2200" dirty="0">
                <a:solidFill>
                  <a:srgbClr val="FFFFFF"/>
                </a:solidFill>
                <a:latin typeface="+mn-lt"/>
              </a:rPr>
            </a:br>
            <a:r>
              <a:rPr lang="en-US" sz="2200" dirty="0">
                <a:solidFill>
                  <a:srgbClr val="FFFFFF"/>
                </a:solidFill>
                <a:latin typeface="+mn-lt"/>
              </a:rPr>
              <a:t>Student No.: 100947985</a:t>
            </a:r>
            <a:br>
              <a:rPr lang="en-US" sz="2200" dirty="0">
                <a:solidFill>
                  <a:srgbClr val="FFFFFF"/>
                </a:solidFill>
                <a:latin typeface="+mn-lt"/>
              </a:rPr>
            </a:br>
            <a:r>
              <a:rPr lang="en-US" sz="2200" dirty="0">
                <a:solidFill>
                  <a:srgbClr val="FFFFFF"/>
                </a:solidFill>
                <a:latin typeface="+mn-lt"/>
              </a:rPr>
              <a:t>Date: 08/12/2024</a:t>
            </a:r>
            <a:br>
              <a:rPr lang="en-US" sz="2400" dirty="0">
                <a:solidFill>
                  <a:srgbClr val="FFFFFF"/>
                </a:solidFill>
              </a:rPr>
            </a:br>
            <a:endParaRPr lang="en-US" sz="2400" dirty="0"/>
          </a:p>
        </p:txBody>
      </p:sp>
      <p:sp>
        <p:nvSpPr>
          <p:cNvPr id="3" name="Subtitle 2">
            <a:extLst>
              <a:ext uri="{FF2B5EF4-FFF2-40B4-BE49-F238E27FC236}">
                <a16:creationId xmlns:a16="http://schemas.microsoft.com/office/drawing/2014/main" id="{DAD0016A-E4CE-D88C-C84E-33642C21E23F}"/>
              </a:ext>
            </a:extLst>
          </p:cNvPr>
          <p:cNvSpPr>
            <a:spLocks noGrp="1"/>
          </p:cNvSpPr>
          <p:nvPr>
            <p:ph type="subTitle" idx="1"/>
          </p:nvPr>
        </p:nvSpPr>
        <p:spPr/>
        <p:txBody>
          <a:bodyPr>
            <a:normAutofit/>
          </a:bodyPr>
          <a:lstStyle/>
          <a:p>
            <a:pPr algn="l"/>
            <a:r>
              <a:rPr lang="en-CA" sz="5400" dirty="0">
                <a:solidFill>
                  <a:srgbClr val="FFFFFF"/>
                </a:solidFill>
                <a:effectLst/>
                <a:latin typeface="+mj-lt"/>
                <a:cs typeface="Arial" panose="020B0604020202020204" pitchFamily="34" charset="0"/>
              </a:rPr>
              <a:t>Final Project</a:t>
            </a:r>
            <a:endParaRPr lang="en-US" sz="5400" dirty="0">
              <a:latin typeface="+mj-lt"/>
            </a:endParaRPr>
          </a:p>
        </p:txBody>
      </p:sp>
    </p:spTree>
    <p:extLst>
      <p:ext uri="{BB962C8B-B14F-4D97-AF65-F5344CB8AC3E}">
        <p14:creationId xmlns:p14="http://schemas.microsoft.com/office/powerpoint/2010/main" val="1646078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TextBox 21">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8" name="Picture 27">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0" name="Rectangle 29">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A05261-D058-A7AB-4445-DC86457F1B2A}"/>
              </a:ext>
            </a:extLst>
          </p:cNvPr>
          <p:cNvSpPr>
            <a:spLocks noGrp="1"/>
          </p:cNvSpPr>
          <p:nvPr>
            <p:ph type="title"/>
          </p:nvPr>
        </p:nvSpPr>
        <p:spPr>
          <a:xfrm>
            <a:off x="1969804" y="3428998"/>
            <a:ext cx="2668479" cy="2268559"/>
          </a:xfrm>
        </p:spPr>
        <p:txBody>
          <a:bodyPr vert="horz" lIns="91440" tIns="45720" rIns="91440" bIns="45720" rtlCol="0" anchor="t">
            <a:normAutofit/>
          </a:bodyPr>
          <a:lstStyle/>
          <a:p>
            <a:r>
              <a:rPr lang="en-US" sz="3200" dirty="0"/>
              <a:t>Gaussian Naïve Bayes Model</a:t>
            </a:r>
          </a:p>
        </p:txBody>
      </p:sp>
      <p:pic>
        <p:nvPicPr>
          <p:cNvPr id="5" name="Content Placeholder 4" descr="A screen shot of a graph&#10;&#10;Description automatically generated">
            <a:extLst>
              <a:ext uri="{FF2B5EF4-FFF2-40B4-BE49-F238E27FC236}">
                <a16:creationId xmlns:a16="http://schemas.microsoft.com/office/drawing/2014/main" id="{E84517F4-A513-8C55-A003-6BE8356962B1}"/>
              </a:ext>
            </a:extLst>
          </p:cNvPr>
          <p:cNvPicPr>
            <a:picLocks noGrp="1" noChangeAspect="1"/>
          </p:cNvPicPr>
          <p:nvPr>
            <p:ph idx="1"/>
          </p:nvPr>
        </p:nvPicPr>
        <p:blipFill>
          <a:blip r:embed="rId5"/>
          <a:stretch>
            <a:fillRect/>
          </a:stretch>
        </p:blipFill>
        <p:spPr>
          <a:xfrm>
            <a:off x="5944204" y="647191"/>
            <a:ext cx="4298408" cy="556428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6" name="Rectangle 35">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3806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388CD-6132-3EB5-9699-46BB917EC325}"/>
              </a:ext>
            </a:extLst>
          </p:cNvPr>
          <p:cNvSpPr>
            <a:spLocks noGrp="1"/>
          </p:cNvSpPr>
          <p:nvPr>
            <p:ph type="title"/>
          </p:nvPr>
        </p:nvSpPr>
        <p:spPr/>
        <p:txBody>
          <a:bodyPr>
            <a:normAutofit fontScale="90000"/>
          </a:bodyPr>
          <a:lstStyle/>
          <a:p>
            <a:pPr algn="l"/>
            <a:r>
              <a:rPr lang="en-US" sz="3600" dirty="0"/>
              <a:t>Gaussian Naïve Bayes Model continued….</a:t>
            </a:r>
            <a:endParaRPr lang="en-US" dirty="0"/>
          </a:p>
        </p:txBody>
      </p:sp>
      <p:sp>
        <p:nvSpPr>
          <p:cNvPr id="3" name="Content Placeholder 2">
            <a:extLst>
              <a:ext uri="{FF2B5EF4-FFF2-40B4-BE49-F238E27FC236}">
                <a16:creationId xmlns:a16="http://schemas.microsoft.com/office/drawing/2014/main" id="{27DAC17E-B17D-75C7-A2CE-DEDC03191472}"/>
              </a:ext>
            </a:extLst>
          </p:cNvPr>
          <p:cNvSpPr>
            <a:spLocks noGrp="1"/>
          </p:cNvSpPr>
          <p:nvPr>
            <p:ph idx="1"/>
          </p:nvPr>
        </p:nvSpPr>
        <p:spPr>
          <a:xfrm>
            <a:off x="1301858" y="1885285"/>
            <a:ext cx="9748434" cy="4593007"/>
          </a:xfrm>
        </p:spPr>
        <p:txBody>
          <a:bodyPr>
            <a:noAutofit/>
          </a:bodyPr>
          <a:lstStyle/>
          <a:p>
            <a:pPr marL="457200" indent="-457200">
              <a:buFont typeface="+mj-lt"/>
              <a:buAutoNum type="arabicPeriod"/>
            </a:pPr>
            <a:r>
              <a:rPr lang="en-CA" sz="1400" dirty="0"/>
              <a:t>Precision &amp; Recall (Balanced vs. Unbalanced Prediction):</a:t>
            </a:r>
          </a:p>
          <a:p>
            <a:pPr lvl="1"/>
            <a:r>
              <a:rPr lang="en-CA" sz="1400" b="1" dirty="0"/>
              <a:t>Stable Class:</a:t>
            </a:r>
            <a:r>
              <a:rPr lang="en-CA" sz="1400" dirty="0"/>
              <a:t> Both precision and recall for predicting stable customers are 0.91, indicating the model is highly accurate in predicting customers who are not likely to churn, with an excellent balance between precision and recall.</a:t>
            </a:r>
          </a:p>
          <a:p>
            <a:pPr lvl="1"/>
            <a:r>
              <a:rPr lang="en-CA" sz="1400" b="1" dirty="0"/>
              <a:t>Unstable Class:</a:t>
            </a:r>
            <a:r>
              <a:rPr lang="en-CA" sz="1400" dirty="0"/>
              <a:t> For customers likely to churn, both precision and recall are much lower at 0.47. This indicates that the model struggles to accurately predict churners, with nearly half of the predictions for this class being incorrect.</a:t>
            </a:r>
          </a:p>
          <a:p>
            <a:pPr marL="457200" indent="-457200">
              <a:buFont typeface="+mj-lt"/>
              <a:buAutoNum type="arabicPeriod"/>
            </a:pPr>
            <a:r>
              <a:rPr lang="en-CA" sz="1400" dirty="0"/>
              <a:t>F1-Score &amp; Support (Overall Accuracy):</a:t>
            </a:r>
          </a:p>
          <a:p>
            <a:pPr marL="908050" lvl="1" indent="-457200"/>
            <a:r>
              <a:rPr lang="en-CA" sz="1400" dirty="0"/>
              <a:t>The F1-score mirrors the precision and recall metrics, showing a strong performance (0.91) for the stable class but a weaker performance (0.47) for the unstable class. This indicates that the </a:t>
            </a:r>
            <a:r>
              <a:rPr lang="en-CA" sz="1400" dirty="0" err="1"/>
              <a:t>GaussianNB</a:t>
            </a:r>
            <a:r>
              <a:rPr lang="en-CA" sz="1400" dirty="0"/>
              <a:t> model performs very well when predicting the majority class (stable) but poorly for the minority class (unstable). The support distribution is the same as in the logistic regression model, emphasizing the model's stronger performance on the more prevalent class.</a:t>
            </a:r>
          </a:p>
          <a:p>
            <a:pPr marL="457200" indent="-457200">
              <a:buFont typeface="+mj-lt"/>
              <a:buAutoNum type="arabicPeriod"/>
            </a:pPr>
            <a:r>
              <a:rPr lang="en-CA" sz="1400" dirty="0"/>
              <a:t>ROC/AUC (Discriminatory Ability):</a:t>
            </a:r>
          </a:p>
          <a:p>
            <a:pPr marL="908050" lvl="1" indent="-457200"/>
            <a:r>
              <a:rPr lang="en-CA" sz="1400" dirty="0"/>
              <a:t>The AUC score is 0.69, which is lower than the logistic regression model, indicating that the Naïve Bayes model has less discriminatory power in distinguishing between churners and non-churners. The ROC curve reflects a less pronounced curve, indicating a lower true positive rate across various thresholds.</a:t>
            </a:r>
            <a:endParaRPr lang="en-US" sz="1400" dirty="0"/>
          </a:p>
        </p:txBody>
      </p:sp>
    </p:spTree>
    <p:extLst>
      <p:ext uri="{BB962C8B-B14F-4D97-AF65-F5344CB8AC3E}">
        <p14:creationId xmlns:p14="http://schemas.microsoft.com/office/powerpoint/2010/main" val="647369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94B07B-9F0C-0E3C-0ED5-21DA59B78535}"/>
              </a:ext>
            </a:extLst>
          </p:cNvPr>
          <p:cNvSpPr>
            <a:spLocks noGrp="1"/>
          </p:cNvSpPr>
          <p:nvPr>
            <p:ph type="title"/>
          </p:nvPr>
        </p:nvSpPr>
        <p:spPr>
          <a:xfrm>
            <a:off x="1969803" y="808056"/>
            <a:ext cx="8608037" cy="1077229"/>
          </a:xfrm>
        </p:spPr>
        <p:txBody>
          <a:bodyPr>
            <a:normAutofit/>
          </a:bodyPr>
          <a:lstStyle/>
          <a:p>
            <a:pPr algn="l"/>
            <a:r>
              <a:rPr lang="en-CA" dirty="0"/>
              <a:t>Ensemble Voting Model</a:t>
            </a:r>
            <a:endParaRPr lang="en-US" dirty="0"/>
          </a:p>
        </p:txBody>
      </p:sp>
      <p:sp>
        <p:nvSpPr>
          <p:cNvPr id="3" name="Content Placeholder 2">
            <a:extLst>
              <a:ext uri="{FF2B5EF4-FFF2-40B4-BE49-F238E27FC236}">
                <a16:creationId xmlns:a16="http://schemas.microsoft.com/office/drawing/2014/main" id="{35AB3EE0-53A9-79EF-0E20-FB0FB0EF5132}"/>
              </a:ext>
            </a:extLst>
          </p:cNvPr>
          <p:cNvSpPr>
            <a:spLocks noGrp="1"/>
          </p:cNvSpPr>
          <p:nvPr>
            <p:ph idx="1"/>
          </p:nvPr>
        </p:nvSpPr>
        <p:spPr>
          <a:xfrm>
            <a:off x="1975805" y="2052116"/>
            <a:ext cx="2658877" cy="3997828"/>
          </a:xfrm>
        </p:spPr>
        <p:txBody>
          <a:bodyPr>
            <a:normAutofit/>
          </a:bodyPr>
          <a:lstStyle/>
          <a:p>
            <a:r>
              <a:rPr lang="en-CA" sz="1600" dirty="0"/>
              <a:t>The Voting Classifier combines multiple models (in this case, Logistic Regression and Bagging Classifier) to improve overall performance by aggregating their predictions. The final output is the class that receives the majority of votes from these models.</a:t>
            </a:r>
          </a:p>
          <a:p>
            <a:endParaRPr lang="en-US" sz="1600" dirty="0"/>
          </a:p>
        </p:txBody>
      </p:sp>
      <p:pic>
        <p:nvPicPr>
          <p:cNvPr id="5" name="Picture 4" descr="A black text on a white background&#10;&#10;Description automatically generated">
            <a:extLst>
              <a:ext uri="{FF2B5EF4-FFF2-40B4-BE49-F238E27FC236}">
                <a16:creationId xmlns:a16="http://schemas.microsoft.com/office/drawing/2014/main" id="{4A0F34BA-C1C3-87FC-1642-9D531E369674}"/>
              </a:ext>
            </a:extLst>
          </p:cNvPr>
          <p:cNvPicPr>
            <a:picLocks noChangeAspect="1"/>
          </p:cNvPicPr>
          <p:nvPr/>
        </p:nvPicPr>
        <p:blipFill>
          <a:blip r:embed="rId5"/>
          <a:stretch>
            <a:fillRect/>
          </a:stretch>
        </p:blipFill>
        <p:spPr>
          <a:xfrm>
            <a:off x="5432992" y="3144003"/>
            <a:ext cx="4818974" cy="1783019"/>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2" name="Rectangle 21">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1776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87F41-0233-2C56-231D-88F78D4CC395}"/>
              </a:ext>
            </a:extLst>
          </p:cNvPr>
          <p:cNvSpPr>
            <a:spLocks noGrp="1"/>
          </p:cNvSpPr>
          <p:nvPr>
            <p:ph type="title"/>
          </p:nvPr>
        </p:nvSpPr>
        <p:spPr/>
        <p:txBody>
          <a:bodyPr>
            <a:normAutofit fontScale="90000"/>
          </a:bodyPr>
          <a:lstStyle/>
          <a:p>
            <a:pPr algn="l"/>
            <a:r>
              <a:rPr lang="en-CA" dirty="0"/>
              <a:t>Comparison of Ensemble Voting Model with Logistic Regression and Naïve Bayes</a:t>
            </a:r>
            <a:endParaRPr lang="en-US" dirty="0"/>
          </a:p>
        </p:txBody>
      </p:sp>
      <p:sp>
        <p:nvSpPr>
          <p:cNvPr id="3" name="Content Placeholder 2">
            <a:extLst>
              <a:ext uri="{FF2B5EF4-FFF2-40B4-BE49-F238E27FC236}">
                <a16:creationId xmlns:a16="http://schemas.microsoft.com/office/drawing/2014/main" id="{C610DBE7-845C-C3A5-5E77-ED3CFC77E58F}"/>
              </a:ext>
            </a:extLst>
          </p:cNvPr>
          <p:cNvSpPr>
            <a:spLocks noGrp="1"/>
          </p:cNvSpPr>
          <p:nvPr>
            <p:ph idx="1"/>
          </p:nvPr>
        </p:nvSpPr>
        <p:spPr/>
        <p:txBody>
          <a:bodyPr/>
          <a:lstStyle/>
          <a:p>
            <a:pPr marL="457200" indent="-457200">
              <a:buFont typeface="+mj-lt"/>
              <a:buAutoNum type="arabicPeriod"/>
            </a:pPr>
            <a:r>
              <a:rPr lang="en-CA" dirty="0"/>
              <a:t>Overall Accuracy</a:t>
            </a:r>
          </a:p>
          <a:p>
            <a:pPr lvl="1"/>
            <a:r>
              <a:rPr lang="en-CA" b="1" dirty="0"/>
              <a:t>Voting Ensemble Model:</a:t>
            </a:r>
            <a:r>
              <a:rPr lang="en-CA" dirty="0"/>
              <a:t> The ensemble model achieved an accuracy score of </a:t>
            </a:r>
            <a:r>
              <a:rPr lang="en-CA" b="1" dirty="0"/>
              <a:t>0.76</a:t>
            </a:r>
            <a:r>
              <a:rPr lang="en-CA" dirty="0"/>
              <a:t>, which is on par with the Logistic Regression model and slightly better than the Bagging Classifier (0.75).</a:t>
            </a:r>
          </a:p>
          <a:p>
            <a:pPr lvl="1"/>
            <a:r>
              <a:rPr lang="en-CA" b="1" dirty="0"/>
              <a:t>Logistic Regression:</a:t>
            </a:r>
            <a:r>
              <a:rPr lang="en-CA" dirty="0"/>
              <a:t> Also scored </a:t>
            </a:r>
            <a:r>
              <a:rPr lang="en-CA" b="1" dirty="0"/>
              <a:t>0.76</a:t>
            </a:r>
            <a:r>
              <a:rPr lang="en-CA" dirty="0"/>
              <a:t>, making it equally effective as the ensemble model in terms of overall accuracy.</a:t>
            </a:r>
          </a:p>
          <a:p>
            <a:pPr lvl="1"/>
            <a:r>
              <a:rPr lang="en-CA" b="1" dirty="0"/>
              <a:t>Naïve Bayes:</a:t>
            </a:r>
            <a:r>
              <a:rPr lang="en-CA" dirty="0"/>
              <a:t> Scored </a:t>
            </a:r>
            <a:r>
              <a:rPr lang="en-CA" b="1" dirty="0"/>
              <a:t>0.69</a:t>
            </a:r>
            <a:r>
              <a:rPr lang="en-CA" dirty="0"/>
              <a:t>, which is notably lower than both the Voting Ensemble and Logistic Regression models. This suggests that Naïve Bayes is less reliable in this context.</a:t>
            </a:r>
            <a:endParaRPr lang="en-US" dirty="0"/>
          </a:p>
        </p:txBody>
      </p:sp>
    </p:spTree>
    <p:extLst>
      <p:ext uri="{BB962C8B-B14F-4D97-AF65-F5344CB8AC3E}">
        <p14:creationId xmlns:p14="http://schemas.microsoft.com/office/powerpoint/2010/main" val="2498212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243E-A4A1-AED2-ABFA-6025920E8230}"/>
              </a:ext>
            </a:extLst>
          </p:cNvPr>
          <p:cNvSpPr>
            <a:spLocks noGrp="1"/>
          </p:cNvSpPr>
          <p:nvPr>
            <p:ph type="title"/>
          </p:nvPr>
        </p:nvSpPr>
        <p:spPr>
          <a:xfrm>
            <a:off x="2611808" y="684070"/>
            <a:ext cx="7958331" cy="1077229"/>
          </a:xfrm>
        </p:spPr>
        <p:txBody>
          <a:bodyPr>
            <a:normAutofit fontScale="90000"/>
          </a:bodyPr>
          <a:lstStyle/>
          <a:p>
            <a:r>
              <a:rPr lang="en-CA" dirty="0"/>
              <a:t>Comparison of Ensemble Voting Model with Logistic Regression and Naïve Bayes continued….</a:t>
            </a:r>
            <a:endParaRPr lang="en-US" dirty="0"/>
          </a:p>
        </p:txBody>
      </p:sp>
      <p:sp>
        <p:nvSpPr>
          <p:cNvPr id="3" name="Content Placeholder 2">
            <a:extLst>
              <a:ext uri="{FF2B5EF4-FFF2-40B4-BE49-F238E27FC236}">
                <a16:creationId xmlns:a16="http://schemas.microsoft.com/office/drawing/2014/main" id="{091B3D44-FD8E-5049-0070-5DE65E67C6B5}"/>
              </a:ext>
            </a:extLst>
          </p:cNvPr>
          <p:cNvSpPr>
            <a:spLocks noGrp="1"/>
          </p:cNvSpPr>
          <p:nvPr>
            <p:ph idx="1"/>
          </p:nvPr>
        </p:nvSpPr>
        <p:spPr/>
        <p:txBody>
          <a:bodyPr>
            <a:normAutofit fontScale="92500" lnSpcReduction="10000"/>
          </a:bodyPr>
          <a:lstStyle/>
          <a:p>
            <a:pPr marL="457200" indent="-457200">
              <a:buFont typeface="+mj-lt"/>
              <a:buAutoNum type="arabicPeriod" startAt="2"/>
            </a:pPr>
            <a:r>
              <a:rPr lang="en-CA" dirty="0"/>
              <a:t>Model Robustness:</a:t>
            </a:r>
          </a:p>
          <a:p>
            <a:pPr lvl="1"/>
            <a:r>
              <a:rPr lang="en-CA" b="1" dirty="0"/>
              <a:t>Voting Ensemble Model:</a:t>
            </a:r>
            <a:r>
              <a:rPr lang="en-CA" dirty="0"/>
              <a:t> The ensemble approach aggregates the strengths of multiple models, providing more robust predictions by reducing the risk associated with relying on a single model’s weaknesses. This makes it more reliable in varied situations.</a:t>
            </a:r>
          </a:p>
          <a:p>
            <a:pPr lvl="1"/>
            <a:r>
              <a:rPr lang="en-CA" b="1" dirty="0"/>
              <a:t>Logistic Regression:</a:t>
            </a:r>
            <a:r>
              <a:rPr lang="en-CA" dirty="0"/>
              <a:t> While it performs well, it’s a single model and may not capture all the complexities in the data as effectively as an ensemble.</a:t>
            </a:r>
          </a:p>
          <a:p>
            <a:pPr lvl="1"/>
            <a:r>
              <a:rPr lang="en-CA" b="1" dirty="0"/>
              <a:t>Naïve Bayes:</a:t>
            </a:r>
            <a:r>
              <a:rPr lang="en-CA" dirty="0"/>
              <a:t> Naïve Bayes makes strong assumptions about the independence of features, which can limit its effectiveness when these assumptions don’t hold true. It’s less robust compared to the Voting Ensemble.</a:t>
            </a:r>
            <a:endParaRPr lang="en-US" dirty="0"/>
          </a:p>
        </p:txBody>
      </p:sp>
    </p:spTree>
    <p:extLst>
      <p:ext uri="{BB962C8B-B14F-4D97-AF65-F5344CB8AC3E}">
        <p14:creationId xmlns:p14="http://schemas.microsoft.com/office/powerpoint/2010/main" val="110944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A384-9321-BA6D-1FBF-D3D5D8EF7391}"/>
              </a:ext>
            </a:extLst>
          </p:cNvPr>
          <p:cNvSpPr>
            <a:spLocks noGrp="1"/>
          </p:cNvSpPr>
          <p:nvPr>
            <p:ph type="title"/>
          </p:nvPr>
        </p:nvSpPr>
        <p:spPr>
          <a:xfrm>
            <a:off x="2611808" y="668571"/>
            <a:ext cx="7958331" cy="1077229"/>
          </a:xfrm>
        </p:spPr>
        <p:txBody>
          <a:bodyPr>
            <a:normAutofit fontScale="90000"/>
          </a:bodyPr>
          <a:lstStyle/>
          <a:p>
            <a:r>
              <a:rPr lang="en-CA" dirty="0"/>
              <a:t>Comparison of Ensemble Voting Model with Logistic Regression and Naïve Bayes continued….</a:t>
            </a:r>
            <a:endParaRPr lang="en-US" dirty="0"/>
          </a:p>
        </p:txBody>
      </p:sp>
      <p:sp>
        <p:nvSpPr>
          <p:cNvPr id="3" name="Content Placeholder 2">
            <a:extLst>
              <a:ext uri="{FF2B5EF4-FFF2-40B4-BE49-F238E27FC236}">
                <a16:creationId xmlns:a16="http://schemas.microsoft.com/office/drawing/2014/main" id="{F3362191-010D-47CE-B88D-30DE2F08DD6B}"/>
              </a:ext>
            </a:extLst>
          </p:cNvPr>
          <p:cNvSpPr>
            <a:spLocks noGrp="1"/>
          </p:cNvSpPr>
          <p:nvPr>
            <p:ph idx="1"/>
          </p:nvPr>
        </p:nvSpPr>
        <p:spPr/>
        <p:txBody>
          <a:bodyPr/>
          <a:lstStyle/>
          <a:p>
            <a:pPr marL="457200" indent="-457200">
              <a:buFont typeface="+mj-lt"/>
              <a:buAutoNum type="arabicPeriod" startAt="3"/>
            </a:pPr>
            <a:r>
              <a:rPr lang="en-CA" dirty="0"/>
              <a:t>Handling Class Imbalance:</a:t>
            </a:r>
          </a:p>
          <a:p>
            <a:pPr lvl="1"/>
            <a:r>
              <a:rPr lang="en-CA" b="1" dirty="0"/>
              <a:t>Voting Ensemble Model:</a:t>
            </a:r>
            <a:r>
              <a:rPr lang="en-CA" dirty="0"/>
              <a:t> By combining predictions from different models, the ensemble can handle class imbalance better, as it balances the biases of individual models.</a:t>
            </a:r>
          </a:p>
          <a:p>
            <a:pPr lvl="1"/>
            <a:r>
              <a:rPr lang="en-CA" b="1" dirty="0"/>
              <a:t>Logistic Regression:</a:t>
            </a:r>
            <a:r>
              <a:rPr lang="en-CA" dirty="0"/>
              <a:t> Tends to handle class imbalance well, especially when techniques like class weighting are applied, but it’s still just a single perspective.</a:t>
            </a:r>
          </a:p>
          <a:p>
            <a:pPr lvl="1"/>
            <a:r>
              <a:rPr lang="en-CA" b="1" dirty="0"/>
              <a:t>Naïve Bayes:</a:t>
            </a:r>
            <a:r>
              <a:rPr lang="en-CA" dirty="0"/>
              <a:t> Often struggles with class imbalance because it assumes equal importance across features, leading to biased predictions towards the majority class.</a:t>
            </a:r>
          </a:p>
          <a:p>
            <a:pPr lvl="1"/>
            <a:endParaRPr lang="en-US" dirty="0"/>
          </a:p>
        </p:txBody>
      </p:sp>
    </p:spTree>
    <p:extLst>
      <p:ext uri="{BB962C8B-B14F-4D97-AF65-F5344CB8AC3E}">
        <p14:creationId xmlns:p14="http://schemas.microsoft.com/office/powerpoint/2010/main" val="3757932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A39B0-D648-A0D0-AAFF-854172BEC172}"/>
              </a:ext>
            </a:extLst>
          </p:cNvPr>
          <p:cNvSpPr>
            <a:spLocks noGrp="1"/>
          </p:cNvSpPr>
          <p:nvPr>
            <p:ph type="title"/>
          </p:nvPr>
        </p:nvSpPr>
        <p:spPr>
          <a:xfrm>
            <a:off x="2611808" y="808056"/>
            <a:ext cx="8190511" cy="1077229"/>
          </a:xfrm>
        </p:spPr>
        <p:txBody>
          <a:bodyPr/>
          <a:lstStyle/>
          <a:p>
            <a:pPr algn="l"/>
            <a:r>
              <a:rPr lang="en-CA" dirty="0"/>
              <a:t>Recommended Model for Implementation</a:t>
            </a:r>
            <a:endParaRPr lang="en-US" dirty="0"/>
          </a:p>
        </p:txBody>
      </p:sp>
      <p:sp>
        <p:nvSpPr>
          <p:cNvPr id="3" name="Content Placeholder 2">
            <a:extLst>
              <a:ext uri="{FF2B5EF4-FFF2-40B4-BE49-F238E27FC236}">
                <a16:creationId xmlns:a16="http://schemas.microsoft.com/office/drawing/2014/main" id="{050A9582-E126-1FDE-AF03-0B1BAB082DCB}"/>
              </a:ext>
            </a:extLst>
          </p:cNvPr>
          <p:cNvSpPr>
            <a:spLocks noGrp="1"/>
          </p:cNvSpPr>
          <p:nvPr>
            <p:ph idx="1"/>
          </p:nvPr>
        </p:nvSpPr>
        <p:spPr/>
        <p:txBody>
          <a:bodyPr>
            <a:normAutofit/>
          </a:bodyPr>
          <a:lstStyle/>
          <a:p>
            <a:r>
              <a:rPr lang="en-CA" b="1" dirty="0"/>
              <a:t>Model:</a:t>
            </a:r>
            <a:r>
              <a:rPr lang="en-CA" dirty="0"/>
              <a:t> </a:t>
            </a:r>
            <a:r>
              <a:rPr lang="en-CA" b="1" dirty="0"/>
              <a:t>Voting Ensemble Model</a:t>
            </a:r>
          </a:p>
          <a:p>
            <a:r>
              <a:rPr lang="en-CA" b="1" dirty="0"/>
              <a:t>Justification:</a:t>
            </a:r>
          </a:p>
          <a:p>
            <a:pPr lvl="1">
              <a:buFont typeface="Arial" panose="020B0604020202020204" pitchFamily="34" charset="0"/>
              <a:buChar char="•"/>
            </a:pPr>
            <a:r>
              <a:rPr lang="en-CA" dirty="0"/>
              <a:t>The Voting Ensemble model is recommended for implementation because it combines the strengths of multiple models, leading to more robust and stable predictions. It achieved a performance score of 0.76, matching the Logistic Regression model while benefiting from multiple classifiers' collective decision-making. This ensures that the model can handle various scenarios more effectively, particularly when compared to individual models like Naïve Bayes, which had lower accuracy.</a:t>
            </a:r>
          </a:p>
          <a:p>
            <a:endParaRPr lang="en-US" dirty="0"/>
          </a:p>
        </p:txBody>
      </p:sp>
    </p:spTree>
    <p:extLst>
      <p:ext uri="{BB962C8B-B14F-4D97-AF65-F5344CB8AC3E}">
        <p14:creationId xmlns:p14="http://schemas.microsoft.com/office/powerpoint/2010/main" val="3587106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28F5-4855-EF68-9B27-6976076BDFD2}"/>
              </a:ext>
            </a:extLst>
          </p:cNvPr>
          <p:cNvSpPr>
            <a:spLocks noGrp="1"/>
          </p:cNvSpPr>
          <p:nvPr>
            <p:ph type="title"/>
          </p:nvPr>
        </p:nvSpPr>
        <p:spPr/>
        <p:txBody>
          <a:bodyPr/>
          <a:lstStyle/>
          <a:p>
            <a:pPr algn="l"/>
            <a:r>
              <a:rPr lang="en-CA" dirty="0"/>
              <a:t>Next Steps to Enhance Usability:</a:t>
            </a:r>
            <a:endParaRPr lang="en-US" dirty="0"/>
          </a:p>
        </p:txBody>
      </p:sp>
      <p:sp>
        <p:nvSpPr>
          <p:cNvPr id="3" name="Content Placeholder 2">
            <a:extLst>
              <a:ext uri="{FF2B5EF4-FFF2-40B4-BE49-F238E27FC236}">
                <a16:creationId xmlns:a16="http://schemas.microsoft.com/office/drawing/2014/main" id="{4E05869A-AE9C-3A8C-77A6-A4FBEBE8161C}"/>
              </a:ext>
            </a:extLst>
          </p:cNvPr>
          <p:cNvSpPr>
            <a:spLocks noGrp="1"/>
          </p:cNvSpPr>
          <p:nvPr>
            <p:ph idx="1"/>
          </p:nvPr>
        </p:nvSpPr>
        <p:spPr>
          <a:xfrm>
            <a:off x="1053885" y="2123268"/>
            <a:ext cx="10275376" cy="4448012"/>
          </a:xfrm>
        </p:spPr>
        <p:txBody>
          <a:bodyPr>
            <a:normAutofit fontScale="92500" lnSpcReduction="10000"/>
          </a:bodyPr>
          <a:lstStyle/>
          <a:p>
            <a:pPr marL="457200" indent="-457200">
              <a:buFont typeface="+mj-lt"/>
              <a:buAutoNum type="arabicPeriod"/>
            </a:pPr>
            <a:r>
              <a:rPr lang="en-CA" b="1" dirty="0"/>
              <a:t>Feature Engineering: </a:t>
            </a:r>
            <a:r>
              <a:rPr lang="en-CA" dirty="0"/>
              <a:t>The model’s performance could be further enhanced by creating new features or transforming existing ones to capture better patterns related to customer churn. For example, creating interaction terms between variables like ‘</a:t>
            </a:r>
            <a:r>
              <a:rPr lang="en-CA" dirty="0" err="1"/>
              <a:t>DataUsage</a:t>
            </a:r>
            <a:r>
              <a:rPr lang="en-CA" dirty="0"/>
              <a:t>’ and ‘</a:t>
            </a:r>
            <a:r>
              <a:rPr lang="en-CA" dirty="0" err="1"/>
              <a:t>MonthlyCharge</a:t>
            </a:r>
            <a:r>
              <a:rPr lang="en-CA" dirty="0"/>
              <a:t>’ might reveal more nuanced relationships that improve model accuracy. Additionally, incorporating external data sources (e.g., customer satisfaction surveys or social media sentiment) could provide a more comprehensive view of customer behaviour, leading to better predictions.</a:t>
            </a:r>
          </a:p>
          <a:p>
            <a:pPr marL="457200" indent="-457200">
              <a:buFont typeface="+mj-lt"/>
              <a:buAutoNum type="arabicPeriod"/>
            </a:pPr>
            <a:r>
              <a:rPr lang="en-CA" b="1" dirty="0"/>
              <a:t>Model Monitoring and Continuous Learning: </a:t>
            </a:r>
            <a:r>
              <a:rPr lang="en-CA" dirty="0"/>
              <a:t>To ensure the model remains accurate over time, it’s crucial to implement a system for monitoring its performance in real-world applications. This includes setting up regular evaluation cycles to check if the model’s predictions align with actual outcomes. If discrepancies are identified, the model can be retrained with new data. This continuous learning process helps maintain the model's relevance and accuracy as customer behaviours and market conditions evolve.</a:t>
            </a:r>
            <a:endParaRPr lang="en-US" dirty="0"/>
          </a:p>
        </p:txBody>
      </p:sp>
    </p:spTree>
    <p:extLst>
      <p:ext uri="{BB962C8B-B14F-4D97-AF65-F5344CB8AC3E}">
        <p14:creationId xmlns:p14="http://schemas.microsoft.com/office/powerpoint/2010/main" val="3096545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058CF-9CDC-4864-3A00-7C751F575E57}"/>
              </a:ext>
            </a:extLst>
          </p:cNvPr>
          <p:cNvSpPr>
            <a:spLocks noGrp="1"/>
          </p:cNvSpPr>
          <p:nvPr>
            <p:ph type="title"/>
          </p:nvPr>
        </p:nvSpPr>
        <p:spPr/>
        <p:txBody>
          <a:bodyPr/>
          <a:lstStyle/>
          <a:p>
            <a:pPr algn="l"/>
            <a:r>
              <a:rPr lang="en-US" dirty="0"/>
              <a:t>References</a:t>
            </a:r>
          </a:p>
        </p:txBody>
      </p:sp>
      <p:sp>
        <p:nvSpPr>
          <p:cNvPr id="3" name="Content Placeholder 2">
            <a:extLst>
              <a:ext uri="{FF2B5EF4-FFF2-40B4-BE49-F238E27FC236}">
                <a16:creationId xmlns:a16="http://schemas.microsoft.com/office/drawing/2014/main" id="{C6FCAD68-C37C-5CAF-C2B7-FCCCF6A3A5B8}"/>
              </a:ext>
            </a:extLst>
          </p:cNvPr>
          <p:cNvSpPr>
            <a:spLocks noGrp="1"/>
          </p:cNvSpPr>
          <p:nvPr>
            <p:ph idx="1"/>
          </p:nvPr>
        </p:nvSpPr>
        <p:spPr/>
        <p:txBody>
          <a:bodyPr/>
          <a:lstStyle/>
          <a:p>
            <a:pPr>
              <a:lnSpc>
                <a:spcPct val="115000"/>
              </a:lnSpc>
              <a:spcAft>
                <a:spcPts val="800"/>
              </a:spcAft>
            </a:pPr>
            <a:r>
              <a:rPr lang="en-CA" sz="1800" b="1" kern="100" dirty="0" err="1">
                <a:effectLst/>
                <a:latin typeface="Arial" panose="020B0604020202020204" pitchFamily="34" charset="0"/>
                <a:ea typeface="Aptos" panose="020B0004020202020204" pitchFamily="34" charset="0"/>
                <a:cs typeface="Arial" panose="020B0604020202020204" pitchFamily="34" charset="0"/>
              </a:rPr>
              <a:t>Tetikoglu</a:t>
            </a:r>
            <a:r>
              <a:rPr lang="en-CA" sz="1800" b="1" kern="100" dirty="0">
                <a:effectLst/>
                <a:latin typeface="Arial" panose="020B0604020202020204" pitchFamily="34" charset="0"/>
                <a:ea typeface="Aptos" panose="020B0004020202020204" pitchFamily="34" charset="0"/>
                <a:cs typeface="Arial" panose="020B0604020202020204" pitchFamily="34" charset="0"/>
              </a:rPr>
              <a:t>, F. (2024).Week9e-Tutorial-IsoForest</a:t>
            </a:r>
            <a:endParaRPr lang="en-CA" sz="1800" kern="100" dirty="0">
              <a:effectLst/>
              <a:latin typeface="Arial" panose="020B0604020202020204" pitchFamily="34" charset="0"/>
              <a:ea typeface="Aptos" panose="020B0004020202020204" pitchFamily="34" charset="0"/>
              <a:cs typeface="Arial" panose="020B0604020202020204" pitchFamily="34" charset="0"/>
            </a:endParaRPr>
          </a:p>
          <a:p>
            <a:pPr>
              <a:lnSpc>
                <a:spcPct val="115000"/>
              </a:lnSpc>
              <a:spcAft>
                <a:spcPts val="800"/>
              </a:spcAft>
            </a:pPr>
            <a:r>
              <a:rPr lang="en-CA" sz="1800" b="1" kern="100" dirty="0" err="1">
                <a:effectLst/>
                <a:latin typeface="Arial" panose="020B0604020202020204" pitchFamily="34" charset="0"/>
                <a:ea typeface="Aptos" panose="020B0004020202020204" pitchFamily="34" charset="0"/>
                <a:cs typeface="Arial" panose="020B0604020202020204" pitchFamily="34" charset="0"/>
              </a:rPr>
              <a:t>Tetikoglu</a:t>
            </a:r>
            <a:r>
              <a:rPr lang="en-CA" sz="1800" b="1" kern="100" dirty="0">
                <a:effectLst/>
                <a:latin typeface="Arial" panose="020B0604020202020204" pitchFamily="34" charset="0"/>
                <a:ea typeface="Aptos" panose="020B0004020202020204" pitchFamily="34" charset="0"/>
                <a:cs typeface="Arial" panose="020B0604020202020204" pitchFamily="34" charset="0"/>
              </a:rPr>
              <a:t>, F. (2024).Week5a-LDAQDA-lbfgs</a:t>
            </a:r>
            <a:endParaRPr lang="en-CA" sz="1800" kern="100" dirty="0">
              <a:effectLst/>
              <a:latin typeface="Arial" panose="020B0604020202020204" pitchFamily="34" charset="0"/>
              <a:ea typeface="Aptos" panose="020B0004020202020204" pitchFamily="34" charset="0"/>
              <a:cs typeface="Arial" panose="020B0604020202020204" pitchFamily="34" charset="0"/>
            </a:endParaRPr>
          </a:p>
          <a:p>
            <a:pPr>
              <a:lnSpc>
                <a:spcPct val="115000"/>
              </a:lnSpc>
              <a:spcAft>
                <a:spcPts val="800"/>
              </a:spcAft>
            </a:pPr>
            <a:r>
              <a:rPr lang="en-CA" sz="1800" b="1" kern="100" dirty="0" err="1">
                <a:effectLst/>
                <a:latin typeface="Arial" panose="020B0604020202020204" pitchFamily="34" charset="0"/>
                <a:ea typeface="Aptos" panose="020B0004020202020204" pitchFamily="34" charset="0"/>
                <a:cs typeface="Arial" panose="020B0604020202020204" pitchFamily="34" charset="0"/>
              </a:rPr>
              <a:t>Tetikoglu</a:t>
            </a:r>
            <a:r>
              <a:rPr lang="en-CA" sz="1800" b="1" kern="100" dirty="0">
                <a:effectLst/>
                <a:latin typeface="Arial" panose="020B0604020202020204" pitchFamily="34" charset="0"/>
                <a:ea typeface="Aptos" panose="020B0004020202020204" pitchFamily="34" charset="0"/>
                <a:cs typeface="Arial" panose="020B0604020202020204" pitchFamily="34" charset="0"/>
              </a:rPr>
              <a:t>, F. (2024).Week4a-BayesKNN</a:t>
            </a:r>
            <a:endParaRPr lang="en-CA" sz="1800" kern="100" dirty="0">
              <a:effectLst/>
              <a:latin typeface="Arial" panose="020B0604020202020204" pitchFamily="34" charset="0"/>
              <a:ea typeface="Aptos" panose="020B0004020202020204" pitchFamily="34" charset="0"/>
              <a:cs typeface="Arial" panose="020B0604020202020204" pitchFamily="34" charset="0"/>
            </a:endParaRPr>
          </a:p>
          <a:p>
            <a:pPr>
              <a:lnSpc>
                <a:spcPct val="115000"/>
              </a:lnSpc>
              <a:spcAft>
                <a:spcPts val="800"/>
              </a:spcAft>
            </a:pPr>
            <a:r>
              <a:rPr lang="en-CA" sz="1800" b="1" kern="100" dirty="0" err="1">
                <a:effectLst/>
                <a:latin typeface="Arial" panose="020B0604020202020204" pitchFamily="34" charset="0"/>
                <a:ea typeface="Aptos" panose="020B0004020202020204" pitchFamily="34" charset="0"/>
                <a:cs typeface="Arial" panose="020B0604020202020204" pitchFamily="34" charset="0"/>
              </a:rPr>
              <a:t>Tetikoglu</a:t>
            </a:r>
            <a:r>
              <a:rPr lang="en-CA" sz="1800" b="1" kern="100" dirty="0">
                <a:effectLst/>
                <a:latin typeface="Arial" panose="020B0604020202020204" pitchFamily="34" charset="0"/>
                <a:ea typeface="Aptos" panose="020B0004020202020204" pitchFamily="34" charset="0"/>
                <a:cs typeface="Arial" panose="020B0604020202020204" pitchFamily="34" charset="0"/>
              </a:rPr>
              <a:t>, F. (2024).Week3b-LogReg-lib</a:t>
            </a:r>
            <a:endParaRPr lang="en-CA" sz="1800" kern="100" dirty="0">
              <a:effectLst/>
              <a:latin typeface="Arial" panose="020B06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1800" b="1" kern="100" dirty="0" err="1">
                <a:effectLst/>
                <a:latin typeface="Arial" panose="020B0604020202020204" pitchFamily="34" charset="0"/>
                <a:ea typeface="Aptos" panose="020B0004020202020204" pitchFamily="34" charset="0"/>
                <a:cs typeface="Arial" panose="020B0604020202020204" pitchFamily="34" charset="0"/>
              </a:rPr>
              <a:t>Tetikoglu</a:t>
            </a:r>
            <a:r>
              <a:rPr lang="en-US" sz="1800" b="1" kern="100" dirty="0">
                <a:effectLst/>
                <a:latin typeface="Arial" panose="020B0604020202020204" pitchFamily="34" charset="0"/>
                <a:ea typeface="Aptos" panose="020B0004020202020204" pitchFamily="34" charset="0"/>
                <a:cs typeface="Arial" panose="020B0604020202020204" pitchFamily="34" charset="0"/>
              </a:rPr>
              <a:t>, F. (2024). </a:t>
            </a:r>
            <a:r>
              <a:rPr lang="en-CA" sz="1800" b="1" kern="100" dirty="0">
                <a:effectLst/>
                <a:latin typeface="Arial" panose="020B0604020202020204" pitchFamily="34" charset="0"/>
                <a:ea typeface="Aptos" panose="020B0004020202020204" pitchFamily="34" charset="0"/>
                <a:cs typeface="Arial" panose="020B0604020202020204" pitchFamily="34" charset="0"/>
              </a:rPr>
              <a:t>Week2 - Data2204-Overview-PandasProfiling </a:t>
            </a:r>
            <a:r>
              <a:rPr lang="en-US" sz="1800" b="1" kern="100" dirty="0">
                <a:effectLst/>
                <a:latin typeface="Arial" panose="020B0604020202020204" pitchFamily="34" charset="0"/>
                <a:ea typeface="Aptos" panose="020B0004020202020204" pitchFamily="34" charset="0"/>
                <a:cs typeface="Arial" panose="020B0604020202020204" pitchFamily="34" charset="0"/>
              </a:rPr>
              <a:t>[Lecture notes]. </a:t>
            </a:r>
            <a:endParaRPr lang="en-CA"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052613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AD73A-9971-3F33-BA68-77D4E61CA1F8}"/>
              </a:ext>
            </a:extLst>
          </p:cNvPr>
          <p:cNvSpPr>
            <a:spLocks noGrp="1"/>
          </p:cNvSpPr>
          <p:nvPr>
            <p:ph type="title"/>
          </p:nvPr>
        </p:nvSpPr>
        <p:spPr/>
        <p:txBody>
          <a:bodyPr/>
          <a:lstStyle/>
          <a:p>
            <a:pPr algn="l"/>
            <a:r>
              <a:rPr lang="en-US" dirty="0"/>
              <a:t>Problem Statement</a:t>
            </a:r>
          </a:p>
        </p:txBody>
      </p:sp>
      <p:sp>
        <p:nvSpPr>
          <p:cNvPr id="3" name="Content Placeholder 2">
            <a:extLst>
              <a:ext uri="{FF2B5EF4-FFF2-40B4-BE49-F238E27FC236}">
                <a16:creationId xmlns:a16="http://schemas.microsoft.com/office/drawing/2014/main" id="{7ED81713-5B33-4E88-976A-315288998145}"/>
              </a:ext>
            </a:extLst>
          </p:cNvPr>
          <p:cNvSpPr>
            <a:spLocks noGrp="1"/>
          </p:cNvSpPr>
          <p:nvPr>
            <p:ph idx="1"/>
          </p:nvPr>
        </p:nvSpPr>
        <p:spPr/>
        <p:txBody>
          <a:bodyPr>
            <a:normAutofit/>
          </a:bodyPr>
          <a:lstStyle/>
          <a:p>
            <a:r>
              <a:rPr lang="en-CA" sz="1800" b="0" i="0" u="none" strike="noStrike">
                <a:effectLst/>
                <a:latin typeface="Arial" panose="020B0604020202020204" pitchFamily="34" charset="0"/>
                <a:cs typeface="Arial" panose="020B0604020202020204" pitchFamily="34" charset="0"/>
              </a:rPr>
              <a:t>Mr. John Hughes has been analyzing the </a:t>
            </a:r>
            <a:r>
              <a:rPr lang="en-CA" sz="1800">
                <a:latin typeface="Arial" panose="020B0604020202020204" pitchFamily="34" charset="0"/>
                <a:cs typeface="Arial" panose="020B0604020202020204" pitchFamily="34" charset="0"/>
              </a:rPr>
              <a:t>wireless_churn.csv</a:t>
            </a:r>
            <a:r>
              <a:rPr lang="en-CA" sz="1800" b="0" i="0" u="none" strike="noStrike">
                <a:effectLst/>
                <a:latin typeface="Arial" panose="020B0604020202020204" pitchFamily="34" charset="0"/>
                <a:cs typeface="Arial" panose="020B0604020202020204" pitchFamily="34" charset="0"/>
              </a:rPr>
              <a:t> dataset and has requested the development of three forecasting models to predict customer churn. The dataset contains 3,333 observations and 11 variables, including account activity, customer service interactions, and usage patterns. The goal is to build models using Logistic Regression, Naïve Bayes, and a Voting Ensemble to accurately classify whether a customer will cancel the service (Churn = 1) or not (Churn = 0).</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7088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6" name="Picture 25">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7" name="Rectangle 26">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E451CD-243B-FD45-0515-6CFBAF9E5B9A}"/>
              </a:ext>
            </a:extLst>
          </p:cNvPr>
          <p:cNvSpPr>
            <a:spLocks noGrp="1"/>
          </p:cNvSpPr>
          <p:nvPr>
            <p:ph type="title"/>
          </p:nvPr>
        </p:nvSpPr>
        <p:spPr>
          <a:xfrm>
            <a:off x="1969803" y="808056"/>
            <a:ext cx="8608037" cy="1077229"/>
          </a:xfrm>
        </p:spPr>
        <p:txBody>
          <a:bodyPr>
            <a:normAutofit/>
          </a:bodyPr>
          <a:lstStyle/>
          <a:p>
            <a:pPr algn="l"/>
            <a:r>
              <a:rPr lang="en-CA" b="1" i="0" u="none" strike="noStrike" dirty="0">
                <a:effectLst/>
                <a:latin typeface="Arial" panose="020B0604020202020204" pitchFamily="34" charset="0"/>
                <a:cs typeface="Arial" panose="020B0604020202020204" pitchFamily="34" charset="0"/>
              </a:rPr>
              <a:t>Insight 1: Strong Correlation Between Data Plan and Data Usage</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C8FF2B1-1D15-29C4-8C42-E799B111B535}"/>
              </a:ext>
            </a:extLst>
          </p:cNvPr>
          <p:cNvSpPr>
            <a:spLocks noGrp="1"/>
          </p:cNvSpPr>
          <p:nvPr>
            <p:ph idx="1"/>
          </p:nvPr>
        </p:nvSpPr>
        <p:spPr>
          <a:xfrm>
            <a:off x="1975805" y="2052116"/>
            <a:ext cx="2658877" cy="3997828"/>
          </a:xfrm>
        </p:spPr>
        <p:txBody>
          <a:bodyPr>
            <a:normAutofit/>
          </a:bodyPr>
          <a:lstStyle/>
          <a:p>
            <a:pPr>
              <a:lnSpc>
                <a:spcPct val="110000"/>
              </a:lnSpc>
            </a:pPr>
            <a:r>
              <a:rPr lang="en-CA" sz="1200" b="0" i="0" u="none" strike="noStrike" dirty="0">
                <a:effectLst/>
                <a:latin typeface="Arial" panose="020B0604020202020204" pitchFamily="34" charset="0"/>
                <a:cs typeface="Arial" panose="020B0604020202020204" pitchFamily="34" charset="0"/>
              </a:rPr>
              <a:t>Key Observation: </a:t>
            </a:r>
          </a:p>
          <a:p>
            <a:pPr lvl="1">
              <a:lnSpc>
                <a:spcPct val="110000"/>
              </a:lnSpc>
              <a:buFont typeface="Arial" panose="020B0604020202020204" pitchFamily="34" charset="0"/>
              <a:buChar char="•"/>
            </a:pPr>
            <a:r>
              <a:rPr lang="en-CA" sz="1200" b="0" i="0" u="none" strike="noStrike" dirty="0">
                <a:effectLst/>
                <a:latin typeface="Arial" panose="020B0604020202020204" pitchFamily="34" charset="0"/>
                <a:cs typeface="Arial" panose="020B0604020202020204" pitchFamily="34" charset="0"/>
              </a:rPr>
              <a:t>The Data Plan and Data Usage variables are highly correlated, with a correlation coefficient of </a:t>
            </a:r>
            <a:r>
              <a:rPr lang="en-CA" sz="1200" b="1" i="0" u="none" strike="noStrike" dirty="0">
                <a:effectLst/>
                <a:latin typeface="Arial" panose="020B0604020202020204" pitchFamily="34" charset="0"/>
                <a:cs typeface="Arial" panose="020B0604020202020204" pitchFamily="34" charset="0"/>
              </a:rPr>
              <a:t>0.841</a:t>
            </a:r>
            <a:r>
              <a:rPr lang="en-CA" sz="1200" b="0" i="0" u="none" strike="noStrike" dirty="0">
                <a:effectLst/>
                <a:latin typeface="Arial" panose="020B0604020202020204" pitchFamily="34" charset="0"/>
                <a:cs typeface="Arial" panose="020B0604020202020204" pitchFamily="34" charset="0"/>
              </a:rPr>
              <a:t>.</a:t>
            </a:r>
          </a:p>
          <a:p>
            <a:pPr>
              <a:lnSpc>
                <a:spcPct val="110000"/>
              </a:lnSpc>
            </a:pPr>
            <a:r>
              <a:rPr lang="en-CA" sz="1200" b="0" i="0" u="none" strike="noStrike" dirty="0">
                <a:effectLst/>
                <a:latin typeface="Arial" panose="020B0604020202020204" pitchFamily="34" charset="0"/>
                <a:cs typeface="Arial" panose="020B0604020202020204" pitchFamily="34" charset="0"/>
              </a:rPr>
              <a:t>Implication: </a:t>
            </a:r>
          </a:p>
          <a:p>
            <a:pPr lvl="1">
              <a:lnSpc>
                <a:spcPct val="110000"/>
              </a:lnSpc>
              <a:buFont typeface="Arial" panose="020B0604020202020204" pitchFamily="34" charset="0"/>
              <a:buChar char="•"/>
            </a:pPr>
            <a:r>
              <a:rPr lang="en-CA" sz="1200" b="0" i="0" u="none" strike="noStrike" dirty="0">
                <a:effectLst/>
                <a:latin typeface="Arial" panose="020B0604020202020204" pitchFamily="34" charset="0"/>
                <a:cs typeface="Arial" panose="020B0604020202020204" pitchFamily="34" charset="0"/>
              </a:rPr>
              <a:t>Customers with a data plan tend to use more data. This could indicate that offering or promoting data plans may increase customer satisfaction and reduce churn.</a:t>
            </a:r>
            <a:endParaRPr lang="en-US" sz="1200" dirty="0">
              <a:latin typeface="Arial" panose="020B0604020202020204" pitchFamily="34" charset="0"/>
              <a:cs typeface="Arial" panose="020B0604020202020204" pitchFamily="34" charset="0"/>
            </a:endParaRPr>
          </a:p>
        </p:txBody>
      </p:sp>
      <p:pic>
        <p:nvPicPr>
          <p:cNvPr id="5" name="Picture 4" descr="A screenshot of a graph&#10;&#10;Description automatically generated">
            <a:extLst>
              <a:ext uri="{FF2B5EF4-FFF2-40B4-BE49-F238E27FC236}">
                <a16:creationId xmlns:a16="http://schemas.microsoft.com/office/drawing/2014/main" id="{196B8773-A8D7-7656-4312-DE26843CB8F4}"/>
              </a:ext>
            </a:extLst>
          </p:cNvPr>
          <p:cNvPicPr>
            <a:picLocks noChangeAspect="1"/>
          </p:cNvPicPr>
          <p:nvPr/>
        </p:nvPicPr>
        <p:blipFill>
          <a:blip r:embed="rId5"/>
          <a:stretch>
            <a:fillRect/>
          </a:stretch>
        </p:blipFill>
        <p:spPr>
          <a:xfrm>
            <a:off x="4875052" y="2850660"/>
            <a:ext cx="6161232" cy="227965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0" name="Rectangle 29">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6091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5422F3-B285-2962-EFF1-E60791546AE9}"/>
              </a:ext>
            </a:extLst>
          </p:cNvPr>
          <p:cNvSpPr>
            <a:spLocks noGrp="1"/>
          </p:cNvSpPr>
          <p:nvPr>
            <p:ph type="title"/>
          </p:nvPr>
        </p:nvSpPr>
        <p:spPr>
          <a:xfrm>
            <a:off x="1969803" y="808056"/>
            <a:ext cx="8608037" cy="1077229"/>
          </a:xfrm>
        </p:spPr>
        <p:txBody>
          <a:bodyPr>
            <a:normAutofit/>
          </a:bodyPr>
          <a:lstStyle/>
          <a:p>
            <a:pPr algn="l"/>
            <a:r>
              <a:rPr lang="en-CA" b="1" i="0" u="none" strike="noStrike" dirty="0">
                <a:effectLst/>
                <a:latin typeface="Arial" panose="020B0604020202020204" pitchFamily="34" charset="0"/>
                <a:cs typeface="Arial" panose="020B0604020202020204" pitchFamily="34" charset="0"/>
              </a:rPr>
              <a:t>Insight 2: Imbalance in Contract Renewal</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6E85126-257F-EA62-5D44-2B4CC5502BB6}"/>
              </a:ext>
            </a:extLst>
          </p:cNvPr>
          <p:cNvSpPr>
            <a:spLocks noGrp="1"/>
          </p:cNvSpPr>
          <p:nvPr>
            <p:ph idx="1"/>
          </p:nvPr>
        </p:nvSpPr>
        <p:spPr>
          <a:xfrm>
            <a:off x="1975805" y="2052116"/>
            <a:ext cx="2658877" cy="3997828"/>
          </a:xfrm>
        </p:spPr>
        <p:txBody>
          <a:bodyPr>
            <a:normAutofit/>
          </a:bodyPr>
          <a:lstStyle/>
          <a:p>
            <a:pPr>
              <a:lnSpc>
                <a:spcPct val="110000"/>
              </a:lnSpc>
            </a:pPr>
            <a:r>
              <a:rPr lang="en-CA" sz="1200" b="0" i="0" u="none" strike="noStrike" dirty="0">
                <a:effectLst/>
                <a:latin typeface="Arial" panose="020B0604020202020204" pitchFamily="34" charset="0"/>
                <a:cs typeface="Arial" panose="020B0604020202020204" pitchFamily="34" charset="0"/>
              </a:rPr>
              <a:t>Key Observation: </a:t>
            </a:r>
          </a:p>
          <a:p>
            <a:pPr lvl="1">
              <a:lnSpc>
                <a:spcPct val="110000"/>
              </a:lnSpc>
              <a:buFont typeface="Arial" panose="020B0604020202020204" pitchFamily="34" charset="0"/>
              <a:buChar char="•"/>
            </a:pPr>
            <a:r>
              <a:rPr lang="en-CA" sz="1200" b="0" i="0" u="none" strike="noStrike" dirty="0">
                <a:effectLst/>
                <a:latin typeface="Arial" panose="020B0604020202020204" pitchFamily="34" charset="0"/>
                <a:cs typeface="Arial" panose="020B0604020202020204" pitchFamily="34" charset="0"/>
              </a:rPr>
              <a:t>The Contract Renewal variable is highly imbalanced, with </a:t>
            </a:r>
            <a:r>
              <a:rPr lang="en-CA" sz="1200" b="1" i="0" u="none" strike="noStrike" dirty="0">
                <a:effectLst/>
                <a:latin typeface="Arial" panose="020B0604020202020204" pitchFamily="34" charset="0"/>
                <a:cs typeface="Arial" panose="020B0604020202020204" pitchFamily="34" charset="0"/>
              </a:rPr>
              <a:t>54.1%</a:t>
            </a:r>
            <a:r>
              <a:rPr lang="en-CA" sz="1200" b="0" i="0" u="none" strike="noStrike" dirty="0">
                <a:effectLst/>
                <a:latin typeface="Arial" panose="020B0604020202020204" pitchFamily="34" charset="0"/>
                <a:cs typeface="Arial" panose="020B0604020202020204" pitchFamily="34" charset="0"/>
              </a:rPr>
              <a:t> of customers recently renewing their contracts.</a:t>
            </a:r>
          </a:p>
          <a:p>
            <a:pPr>
              <a:lnSpc>
                <a:spcPct val="110000"/>
              </a:lnSpc>
            </a:pPr>
            <a:r>
              <a:rPr lang="en-CA" sz="1200" b="0" i="0" u="none" strike="noStrike" dirty="0">
                <a:effectLst/>
                <a:latin typeface="Arial" panose="020B0604020202020204" pitchFamily="34" charset="0"/>
                <a:cs typeface="Arial" panose="020B0604020202020204" pitchFamily="34" charset="0"/>
              </a:rPr>
              <a:t>Implication: </a:t>
            </a:r>
          </a:p>
          <a:p>
            <a:pPr lvl="1">
              <a:lnSpc>
                <a:spcPct val="110000"/>
              </a:lnSpc>
              <a:buFont typeface="Arial" panose="020B0604020202020204" pitchFamily="34" charset="0"/>
              <a:buChar char="•"/>
            </a:pPr>
            <a:r>
              <a:rPr lang="en-CA" sz="1200" b="0" i="0" u="none" strike="noStrike" dirty="0">
                <a:effectLst/>
                <a:latin typeface="Arial" panose="020B0604020202020204" pitchFamily="34" charset="0"/>
                <a:cs typeface="Arial" panose="020B0604020202020204" pitchFamily="34" charset="0"/>
              </a:rPr>
              <a:t>This imbalance suggests that the likelihood of churn may be significantly affected by whether a customer has recently renewed their contract, which could be an important feature in predicting churn.</a:t>
            </a:r>
            <a:endParaRPr lang="en-US" sz="1200" dirty="0">
              <a:latin typeface="Arial" panose="020B0604020202020204" pitchFamily="34" charset="0"/>
              <a:cs typeface="Arial" panose="020B0604020202020204" pitchFamily="34" charset="0"/>
            </a:endParaRPr>
          </a:p>
        </p:txBody>
      </p:sp>
      <p:pic>
        <p:nvPicPr>
          <p:cNvPr id="5" name="Picture 4" descr="A screenshot of a data plan&#10;&#10;Description automatically generated">
            <a:extLst>
              <a:ext uri="{FF2B5EF4-FFF2-40B4-BE49-F238E27FC236}">
                <a16:creationId xmlns:a16="http://schemas.microsoft.com/office/drawing/2014/main" id="{D93DA205-CE19-F186-258E-D8B449B1C53B}"/>
              </a:ext>
            </a:extLst>
          </p:cNvPr>
          <p:cNvPicPr>
            <a:picLocks noChangeAspect="1"/>
          </p:cNvPicPr>
          <p:nvPr/>
        </p:nvPicPr>
        <p:blipFill>
          <a:blip r:embed="rId5"/>
          <a:stretch>
            <a:fillRect/>
          </a:stretch>
        </p:blipFill>
        <p:spPr>
          <a:xfrm>
            <a:off x="5432992" y="3174121"/>
            <a:ext cx="4818974" cy="172278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2" name="Rectangle 21">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786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ACD6E-C714-4BB0-E4FB-B5C4799F214A}"/>
              </a:ext>
            </a:extLst>
          </p:cNvPr>
          <p:cNvSpPr>
            <a:spLocks noGrp="1"/>
          </p:cNvSpPr>
          <p:nvPr>
            <p:ph type="title"/>
          </p:nvPr>
        </p:nvSpPr>
        <p:spPr>
          <a:xfrm>
            <a:off x="1969803" y="808056"/>
            <a:ext cx="8608037" cy="1077229"/>
          </a:xfrm>
        </p:spPr>
        <p:txBody>
          <a:bodyPr>
            <a:normAutofit/>
          </a:bodyPr>
          <a:lstStyle/>
          <a:p>
            <a:pPr algn="l"/>
            <a:r>
              <a:rPr lang="en-CA" b="1" i="0" u="none" strike="noStrike" dirty="0">
                <a:effectLst/>
              </a:rPr>
              <a:t>Insight 3: Insight: Imbalance in Churn Distribution</a:t>
            </a:r>
            <a:endParaRPr lang="en-US" dirty="0"/>
          </a:p>
        </p:txBody>
      </p:sp>
      <p:sp>
        <p:nvSpPr>
          <p:cNvPr id="3" name="Content Placeholder 2">
            <a:extLst>
              <a:ext uri="{FF2B5EF4-FFF2-40B4-BE49-F238E27FC236}">
                <a16:creationId xmlns:a16="http://schemas.microsoft.com/office/drawing/2014/main" id="{06B26638-3D17-C811-6305-0B40906BD564}"/>
              </a:ext>
            </a:extLst>
          </p:cNvPr>
          <p:cNvSpPr>
            <a:spLocks noGrp="1"/>
          </p:cNvSpPr>
          <p:nvPr>
            <p:ph idx="1"/>
          </p:nvPr>
        </p:nvSpPr>
        <p:spPr>
          <a:xfrm>
            <a:off x="1975804" y="2052116"/>
            <a:ext cx="3170407" cy="4333186"/>
          </a:xfrm>
        </p:spPr>
        <p:txBody>
          <a:bodyPr>
            <a:normAutofit/>
          </a:bodyPr>
          <a:lstStyle/>
          <a:p>
            <a:pPr>
              <a:lnSpc>
                <a:spcPct val="110000"/>
              </a:lnSpc>
            </a:pPr>
            <a:r>
              <a:rPr lang="en-CA" sz="1200" b="0" i="0" u="none" strike="noStrike" dirty="0">
                <a:effectLst/>
                <a:latin typeface="Arial" panose="020B0604020202020204" pitchFamily="34" charset="0"/>
                <a:cs typeface="Arial" panose="020B0604020202020204" pitchFamily="34" charset="0"/>
              </a:rPr>
              <a:t>Key Observation: </a:t>
            </a:r>
          </a:p>
          <a:p>
            <a:pPr lvl="1">
              <a:lnSpc>
                <a:spcPct val="110000"/>
              </a:lnSpc>
              <a:buFont typeface="Arial" panose="020B0604020202020204" pitchFamily="34" charset="0"/>
              <a:buChar char="•"/>
            </a:pPr>
            <a:r>
              <a:rPr lang="en-CA" sz="1200" b="0" i="0" u="none" strike="noStrike" dirty="0">
                <a:effectLst/>
                <a:latin typeface="Arial" panose="020B0604020202020204" pitchFamily="34" charset="0"/>
                <a:cs typeface="Arial" panose="020B0604020202020204" pitchFamily="34" charset="0"/>
              </a:rPr>
              <a:t>The target variable, Churn, is highly imbalanced with </a:t>
            </a:r>
            <a:r>
              <a:rPr lang="en-CA" sz="1200" b="1" i="0" u="none" strike="noStrike" dirty="0">
                <a:effectLst/>
                <a:latin typeface="Arial" panose="020B0604020202020204" pitchFamily="34" charset="0"/>
                <a:cs typeface="Arial" panose="020B0604020202020204" pitchFamily="34" charset="0"/>
              </a:rPr>
              <a:t>85.5%</a:t>
            </a:r>
            <a:r>
              <a:rPr lang="en-CA" sz="1200" b="0" i="0" u="none" strike="noStrike" dirty="0">
                <a:effectLst/>
                <a:latin typeface="Arial" panose="020B0604020202020204" pitchFamily="34" charset="0"/>
                <a:cs typeface="Arial" panose="020B0604020202020204" pitchFamily="34" charset="0"/>
              </a:rPr>
              <a:t> of customers not churning (0) and only </a:t>
            </a:r>
            <a:r>
              <a:rPr lang="en-CA" sz="1200" b="1" i="0" u="none" strike="noStrike" dirty="0">
                <a:effectLst/>
                <a:latin typeface="Arial" panose="020B0604020202020204" pitchFamily="34" charset="0"/>
                <a:cs typeface="Arial" panose="020B0604020202020204" pitchFamily="34" charset="0"/>
              </a:rPr>
              <a:t>14.5%</a:t>
            </a:r>
            <a:r>
              <a:rPr lang="en-CA" sz="1200" b="0" i="0" u="none" strike="noStrike" dirty="0">
                <a:effectLst/>
                <a:latin typeface="Arial" panose="020B0604020202020204" pitchFamily="34" charset="0"/>
                <a:cs typeface="Arial" panose="020B0604020202020204" pitchFamily="34" charset="0"/>
              </a:rPr>
              <a:t> churning (1).</a:t>
            </a:r>
          </a:p>
          <a:p>
            <a:pPr>
              <a:lnSpc>
                <a:spcPct val="110000"/>
              </a:lnSpc>
            </a:pPr>
            <a:r>
              <a:rPr lang="en-CA" sz="1200" b="0" i="0" u="none" strike="noStrike" dirty="0">
                <a:effectLst/>
                <a:latin typeface="Arial" panose="020B0604020202020204" pitchFamily="34" charset="0"/>
                <a:cs typeface="Arial" panose="020B0604020202020204" pitchFamily="34" charset="0"/>
              </a:rPr>
              <a:t>Implication: </a:t>
            </a:r>
          </a:p>
          <a:p>
            <a:pPr lvl="1">
              <a:lnSpc>
                <a:spcPct val="110000"/>
              </a:lnSpc>
              <a:buFont typeface="Arial" panose="020B0604020202020204" pitchFamily="34" charset="0"/>
              <a:buChar char="•"/>
            </a:pPr>
            <a:r>
              <a:rPr lang="en-CA" sz="1200" b="0" i="0" u="none" strike="noStrike" dirty="0">
                <a:effectLst/>
                <a:latin typeface="Arial" panose="020B0604020202020204" pitchFamily="34" charset="0"/>
                <a:cs typeface="Arial" panose="020B0604020202020204" pitchFamily="34" charset="0"/>
              </a:rPr>
              <a:t>This significant class imbalance may lead to biased model predictions, where the model might predict the majority class (non-churn) more frequently. Special techniques such as resampling, adjusting class weights, or using specific evaluation metrics like AUC-ROC might be necessary to address this imbalance and improve model performance.</a:t>
            </a:r>
            <a:endParaRPr lang="en-US" sz="1200" dirty="0">
              <a:latin typeface="Arial" panose="020B0604020202020204" pitchFamily="34" charset="0"/>
              <a:cs typeface="Arial" panose="020B0604020202020204" pitchFamily="34" charset="0"/>
            </a:endParaRPr>
          </a:p>
        </p:txBody>
      </p:sp>
      <p:pic>
        <p:nvPicPr>
          <p:cNvPr id="5" name="Picture 4" descr="A screenshot of a computer&#10;&#10;Description automatically generated">
            <a:extLst>
              <a:ext uri="{FF2B5EF4-FFF2-40B4-BE49-F238E27FC236}">
                <a16:creationId xmlns:a16="http://schemas.microsoft.com/office/drawing/2014/main" id="{B054F3D8-7AE0-9741-E30F-5D52D931FF4A}"/>
              </a:ext>
            </a:extLst>
          </p:cNvPr>
          <p:cNvPicPr>
            <a:picLocks noChangeAspect="1"/>
          </p:cNvPicPr>
          <p:nvPr/>
        </p:nvPicPr>
        <p:blipFill>
          <a:blip r:embed="rId5"/>
          <a:stretch>
            <a:fillRect/>
          </a:stretch>
        </p:blipFill>
        <p:spPr>
          <a:xfrm>
            <a:off x="5432992" y="3282548"/>
            <a:ext cx="4818974" cy="1505929"/>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2" name="Rectangle 21">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6774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1" name="Picture 30">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3" name="Rectangle 32">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97F48C-8173-888F-8EB7-2700CA40B744}"/>
              </a:ext>
            </a:extLst>
          </p:cNvPr>
          <p:cNvSpPr>
            <a:spLocks noGrp="1"/>
          </p:cNvSpPr>
          <p:nvPr>
            <p:ph type="title"/>
          </p:nvPr>
        </p:nvSpPr>
        <p:spPr>
          <a:xfrm>
            <a:off x="1969803" y="808056"/>
            <a:ext cx="8608037" cy="1077229"/>
          </a:xfrm>
        </p:spPr>
        <p:txBody>
          <a:bodyPr>
            <a:normAutofit/>
          </a:bodyPr>
          <a:lstStyle/>
          <a:p>
            <a:pPr algn="l"/>
            <a:r>
              <a:rPr lang="en-CA" b="0" i="0" u="none" strike="noStrike" dirty="0">
                <a:effectLst/>
              </a:rPr>
              <a:t>Logistic Regression – Learning Curve</a:t>
            </a:r>
            <a:endParaRPr lang="en-US" dirty="0"/>
          </a:p>
        </p:txBody>
      </p:sp>
      <p:sp>
        <p:nvSpPr>
          <p:cNvPr id="3" name="Content Placeholder 2">
            <a:extLst>
              <a:ext uri="{FF2B5EF4-FFF2-40B4-BE49-F238E27FC236}">
                <a16:creationId xmlns:a16="http://schemas.microsoft.com/office/drawing/2014/main" id="{C06BA8AF-B4F4-2A30-7FC3-D4FFDB969455}"/>
              </a:ext>
            </a:extLst>
          </p:cNvPr>
          <p:cNvSpPr>
            <a:spLocks noGrp="1"/>
          </p:cNvSpPr>
          <p:nvPr>
            <p:ph idx="1"/>
          </p:nvPr>
        </p:nvSpPr>
        <p:spPr>
          <a:xfrm>
            <a:off x="1975805" y="2052116"/>
            <a:ext cx="2658877" cy="3997828"/>
          </a:xfrm>
        </p:spPr>
        <p:txBody>
          <a:bodyPr>
            <a:normAutofit lnSpcReduction="10000"/>
          </a:bodyPr>
          <a:lstStyle/>
          <a:p>
            <a:pPr marL="457200" indent="-457200">
              <a:lnSpc>
                <a:spcPct val="110000"/>
              </a:lnSpc>
              <a:buFont typeface="+mj-lt"/>
              <a:buAutoNum type="arabicPeriod"/>
            </a:pPr>
            <a:r>
              <a:rPr lang="en-CA" sz="1200" b="1" dirty="0"/>
              <a:t>Initial High Recall with Overfitting:</a:t>
            </a:r>
            <a:r>
              <a:rPr lang="en-CA" sz="1200" dirty="0"/>
              <a:t> The training recall starts very high but drops sharply as more training samples are added, indicating initial overfitting. However, it stabilizes as the model is trained with more data, leading to better generalization.</a:t>
            </a:r>
          </a:p>
          <a:p>
            <a:pPr marL="457200" indent="-457200">
              <a:lnSpc>
                <a:spcPct val="110000"/>
              </a:lnSpc>
              <a:buFont typeface="+mj-lt"/>
              <a:buAutoNum type="arabicPeriod"/>
            </a:pPr>
            <a:r>
              <a:rPr lang="en-CA" sz="1200" b="1" dirty="0"/>
              <a:t>Convergence of Recall Scores:</a:t>
            </a:r>
            <a:r>
              <a:rPr lang="en-CA" sz="1200" dirty="0"/>
              <a:t> Both training and validation recall curves converge as the number of training samples increases, showing that the model can generalize well across different sets of data without significant overfitting or underfitting.</a:t>
            </a:r>
            <a:endParaRPr lang="en-US" sz="1200" dirty="0"/>
          </a:p>
        </p:txBody>
      </p:sp>
      <p:pic>
        <p:nvPicPr>
          <p:cNvPr id="7" name="Picture 6" descr="A graph with a line and a line&#10;&#10;Description automatically generated with medium confidence">
            <a:extLst>
              <a:ext uri="{FF2B5EF4-FFF2-40B4-BE49-F238E27FC236}">
                <a16:creationId xmlns:a16="http://schemas.microsoft.com/office/drawing/2014/main" id="{FA5E6A28-2CA3-7D69-10F8-A82806C16B31}"/>
              </a:ext>
            </a:extLst>
          </p:cNvPr>
          <p:cNvPicPr>
            <a:picLocks noChangeAspect="1"/>
          </p:cNvPicPr>
          <p:nvPr/>
        </p:nvPicPr>
        <p:blipFill>
          <a:blip r:embed="rId5"/>
          <a:stretch>
            <a:fillRect/>
          </a:stretch>
        </p:blipFill>
        <p:spPr>
          <a:xfrm>
            <a:off x="5747157" y="2348779"/>
            <a:ext cx="4190644"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9" name="Rectangle 38">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872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ED370-F222-0924-2D84-38F57689196C}"/>
              </a:ext>
            </a:extLst>
          </p:cNvPr>
          <p:cNvSpPr>
            <a:spLocks noGrp="1"/>
          </p:cNvSpPr>
          <p:nvPr>
            <p:ph type="title"/>
          </p:nvPr>
        </p:nvSpPr>
        <p:spPr>
          <a:xfrm>
            <a:off x="1969803" y="808056"/>
            <a:ext cx="8608037" cy="1077229"/>
          </a:xfrm>
        </p:spPr>
        <p:txBody>
          <a:bodyPr>
            <a:normAutofit/>
          </a:bodyPr>
          <a:lstStyle/>
          <a:p>
            <a:pPr algn="l"/>
            <a:r>
              <a:rPr lang="en-CA" b="0" i="0" u="none" strike="noStrike" dirty="0">
                <a:effectLst/>
                <a:cs typeface="Arial" panose="020B0604020202020204" pitchFamily="34" charset="0"/>
              </a:rPr>
              <a:t>Naïve Bayes – Learning Curve</a:t>
            </a:r>
            <a:endParaRPr lang="en-US" dirty="0">
              <a:cs typeface="Arial" panose="020B0604020202020204" pitchFamily="34" charset="0"/>
            </a:endParaRPr>
          </a:p>
        </p:txBody>
      </p:sp>
      <p:sp>
        <p:nvSpPr>
          <p:cNvPr id="3" name="Content Placeholder 2">
            <a:extLst>
              <a:ext uri="{FF2B5EF4-FFF2-40B4-BE49-F238E27FC236}">
                <a16:creationId xmlns:a16="http://schemas.microsoft.com/office/drawing/2014/main" id="{DEDB4BCB-DFFC-CAD4-50A5-900958B8E3D2}"/>
              </a:ext>
            </a:extLst>
          </p:cNvPr>
          <p:cNvSpPr>
            <a:spLocks noGrp="1"/>
          </p:cNvSpPr>
          <p:nvPr>
            <p:ph idx="1"/>
          </p:nvPr>
        </p:nvSpPr>
        <p:spPr>
          <a:xfrm>
            <a:off x="1975805" y="2052116"/>
            <a:ext cx="2658877" cy="3997828"/>
          </a:xfrm>
        </p:spPr>
        <p:txBody>
          <a:bodyPr>
            <a:normAutofit/>
          </a:bodyPr>
          <a:lstStyle/>
          <a:p>
            <a:pPr marL="457200" indent="-457200">
              <a:lnSpc>
                <a:spcPct val="110000"/>
              </a:lnSpc>
              <a:buFont typeface="+mj-lt"/>
              <a:buAutoNum type="arabicPeriod"/>
            </a:pPr>
            <a:r>
              <a:rPr lang="en-CA" sz="1200" b="1" dirty="0"/>
              <a:t>Consistently High Recall:</a:t>
            </a:r>
            <a:r>
              <a:rPr lang="en-CA" sz="1200" dirty="0"/>
              <a:t> The Naïve Bayes model shows consistently high recall for both training and validation sets, indicating that the model is robust and performs well across different data splits.</a:t>
            </a:r>
          </a:p>
          <a:p>
            <a:pPr marL="457200" indent="-457200">
              <a:lnSpc>
                <a:spcPct val="110000"/>
              </a:lnSpc>
              <a:buFont typeface="+mj-lt"/>
              <a:buAutoNum type="arabicPeriod"/>
            </a:pPr>
            <a:r>
              <a:rPr lang="en-CA" sz="1200" b="1" dirty="0"/>
              <a:t>Stable Performance Across Data Samples:</a:t>
            </a:r>
            <a:r>
              <a:rPr lang="en-CA" sz="1200" dirty="0"/>
              <a:t> Unlike the Logistic Regression model, the recall for Naïve Bayes does not fluctuate much with increasing data, suggesting that this model is less sensitive to the amount of training data and maintains stable performance.</a:t>
            </a:r>
            <a:endParaRPr lang="en-US" sz="1200" dirty="0"/>
          </a:p>
        </p:txBody>
      </p:sp>
      <p:pic>
        <p:nvPicPr>
          <p:cNvPr id="5" name="Picture 4" descr="A graph with lines and numbers&#10;&#10;Description automatically generated">
            <a:extLst>
              <a:ext uri="{FF2B5EF4-FFF2-40B4-BE49-F238E27FC236}">
                <a16:creationId xmlns:a16="http://schemas.microsoft.com/office/drawing/2014/main" id="{371C8092-CCC8-F8EA-E223-BD77EEEF94A6}"/>
              </a:ext>
            </a:extLst>
          </p:cNvPr>
          <p:cNvPicPr>
            <a:picLocks noChangeAspect="1"/>
          </p:cNvPicPr>
          <p:nvPr/>
        </p:nvPicPr>
        <p:blipFill>
          <a:blip r:embed="rId5"/>
          <a:stretch>
            <a:fillRect/>
          </a:stretch>
        </p:blipFill>
        <p:spPr>
          <a:xfrm>
            <a:off x="5747157" y="2348779"/>
            <a:ext cx="4190644"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2" name="Rectangle 21">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601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TextBox 21">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8" name="Picture 27">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0" name="Rectangle 29">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77FAB8-712F-0F09-FF21-A34559A5AA28}"/>
              </a:ext>
            </a:extLst>
          </p:cNvPr>
          <p:cNvSpPr>
            <a:spLocks noGrp="1"/>
          </p:cNvSpPr>
          <p:nvPr>
            <p:ph type="title"/>
          </p:nvPr>
        </p:nvSpPr>
        <p:spPr>
          <a:xfrm>
            <a:off x="1969804" y="3428998"/>
            <a:ext cx="2668479" cy="2268559"/>
          </a:xfrm>
        </p:spPr>
        <p:txBody>
          <a:bodyPr vert="horz" lIns="91440" tIns="45720" rIns="91440" bIns="45720" rtlCol="0" anchor="t">
            <a:normAutofit/>
          </a:bodyPr>
          <a:lstStyle/>
          <a:p>
            <a:r>
              <a:rPr lang="en-US" sz="3200" dirty="0"/>
              <a:t>Logistical Regression Model</a:t>
            </a:r>
          </a:p>
        </p:txBody>
      </p:sp>
      <p:pic>
        <p:nvPicPr>
          <p:cNvPr id="5" name="Content Placeholder 4" descr="A screen shot of a graph&#10;&#10;Description automatically generated">
            <a:extLst>
              <a:ext uri="{FF2B5EF4-FFF2-40B4-BE49-F238E27FC236}">
                <a16:creationId xmlns:a16="http://schemas.microsoft.com/office/drawing/2014/main" id="{037F502D-3A7D-A26B-CF30-C98C616FD44A}"/>
              </a:ext>
            </a:extLst>
          </p:cNvPr>
          <p:cNvPicPr>
            <a:picLocks noGrp="1" noChangeAspect="1"/>
          </p:cNvPicPr>
          <p:nvPr>
            <p:ph idx="1"/>
          </p:nvPr>
        </p:nvPicPr>
        <p:blipFill>
          <a:blip r:embed="rId5"/>
          <a:stretch>
            <a:fillRect/>
          </a:stretch>
        </p:blipFill>
        <p:spPr>
          <a:xfrm>
            <a:off x="5867695" y="647191"/>
            <a:ext cx="4451425" cy="556428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6" name="Rectangle 35">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9640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6C628-B0D2-7A4A-AB76-94C1F2B23CA3}"/>
              </a:ext>
            </a:extLst>
          </p:cNvPr>
          <p:cNvSpPr>
            <a:spLocks noGrp="1"/>
          </p:cNvSpPr>
          <p:nvPr>
            <p:ph type="title"/>
          </p:nvPr>
        </p:nvSpPr>
        <p:spPr/>
        <p:txBody>
          <a:bodyPr>
            <a:normAutofit fontScale="90000"/>
          </a:bodyPr>
          <a:lstStyle/>
          <a:p>
            <a:pPr algn="l"/>
            <a:r>
              <a:rPr lang="en-US" sz="3600"/>
              <a:t>Logistical Regression Model continued….</a:t>
            </a:r>
            <a:endParaRPr lang="en-US" dirty="0"/>
          </a:p>
        </p:txBody>
      </p:sp>
      <p:sp>
        <p:nvSpPr>
          <p:cNvPr id="3" name="Content Placeholder 2">
            <a:extLst>
              <a:ext uri="{FF2B5EF4-FFF2-40B4-BE49-F238E27FC236}">
                <a16:creationId xmlns:a16="http://schemas.microsoft.com/office/drawing/2014/main" id="{967C755E-632E-C547-F37E-0C26A95F311C}"/>
              </a:ext>
            </a:extLst>
          </p:cNvPr>
          <p:cNvSpPr>
            <a:spLocks noGrp="1"/>
          </p:cNvSpPr>
          <p:nvPr>
            <p:ph idx="1"/>
          </p:nvPr>
        </p:nvSpPr>
        <p:spPr>
          <a:xfrm>
            <a:off x="1270860" y="1518833"/>
            <a:ext cx="9810427" cy="5021451"/>
          </a:xfrm>
        </p:spPr>
        <p:txBody>
          <a:bodyPr>
            <a:normAutofit fontScale="85000" lnSpcReduction="20000"/>
          </a:bodyPr>
          <a:lstStyle/>
          <a:p>
            <a:pPr marL="457200" indent="-457200">
              <a:buFont typeface="+mj-lt"/>
              <a:buAutoNum type="arabicPeriod"/>
            </a:pPr>
            <a:r>
              <a:rPr lang="en-CA" sz="1600"/>
              <a:t>Precision &amp; Recall (Imbalance in Class Prediction):</a:t>
            </a:r>
          </a:p>
          <a:p>
            <a:pPr lvl="1"/>
            <a:r>
              <a:rPr lang="en-CA" sz="1600" b="1"/>
              <a:t>Stable Class:</a:t>
            </a:r>
            <a:r>
              <a:rPr lang="en-CA" sz="1600"/>
              <a:t> The precision for predicting customers who are not likely to churn (stable) is very high at 0.96, indicating that when the model predicts a customer will not churn, it is correct 96% of the time. However, the recall for this class is 0.72, meaning the model correctly identifies 72% of the actual stable customers. This indicates that while the model is very precise for the stable class, it misses about 28% of them.</a:t>
            </a:r>
          </a:p>
          <a:p>
            <a:pPr lvl="1"/>
            <a:r>
              <a:rPr lang="en-CA" sz="1600" b="1"/>
              <a:t>Unstable Class:</a:t>
            </a:r>
            <a:r>
              <a:rPr lang="en-CA" sz="1600"/>
              <a:t> The precision for predicting customers likely to churn (unstable) is low at 0.33, but the recall is higher at 0.82, indicating that the model is good at identifying actual churners (82% of them), but it also makes a significant number of false positive predictions.</a:t>
            </a:r>
          </a:p>
          <a:p>
            <a:pPr marL="457200" indent="-457200">
              <a:buFont typeface="+mj-lt"/>
              <a:buAutoNum type="arabicPeriod"/>
            </a:pPr>
            <a:r>
              <a:rPr lang="en-CA" sz="1600"/>
              <a:t>F1-Score &amp; Support (Overall Performance):</a:t>
            </a:r>
          </a:p>
          <a:p>
            <a:pPr lvl="1"/>
            <a:r>
              <a:rPr lang="en-CA" sz="1600"/>
              <a:t>The F1-score, which balances precision and recall, is 0.82 for the stable class but only 0.47 for the unstable class. This imbalance shows that the model performs significantly better in predicting customers who won’t churn compared to those who will. The support values (570 for stable and 97 for unstable) indicate the distribution of the data, showing that the model had many more stable customers to learn from.</a:t>
            </a:r>
          </a:p>
          <a:p>
            <a:pPr marL="457200" indent="-457200">
              <a:buFont typeface="+mj-lt"/>
              <a:buAutoNum type="arabicPeriod"/>
            </a:pPr>
            <a:r>
              <a:rPr lang="en-CA" sz="1600"/>
              <a:t>ROC/AUC (Model’s Discriminatory Power):</a:t>
            </a:r>
          </a:p>
          <a:p>
            <a:pPr lvl="1"/>
            <a:r>
              <a:rPr lang="en-CA" sz="1600"/>
              <a:t>The AUC score is 0.77, which suggests that the model has a good but not excellent ability to distinguish between customers who will churn and those who will not. The ROC curve reflects this, showing a moderate ability to classify positive instances correctly.</a:t>
            </a:r>
            <a:endParaRPr lang="en-US" sz="1600" dirty="0"/>
          </a:p>
        </p:txBody>
      </p:sp>
    </p:spTree>
    <p:extLst>
      <p:ext uri="{BB962C8B-B14F-4D97-AF65-F5344CB8AC3E}">
        <p14:creationId xmlns:p14="http://schemas.microsoft.com/office/powerpoint/2010/main" val="30392886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156</TotalTime>
  <Words>1724</Words>
  <Application>Microsoft Macintosh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MS Shell Dlg 2</vt:lpstr>
      <vt:lpstr>Wingdings</vt:lpstr>
      <vt:lpstr>Wingdings 3</vt:lpstr>
      <vt:lpstr>Madison</vt:lpstr>
      <vt:lpstr>Statistical and Predictive Modeling II (DATA 2204) Professor: Fatma Tetikoglu Submitted By: Yash Gangaram Dahibhate  Student No.: 100947985 Date: 08/12/2024 </vt:lpstr>
      <vt:lpstr>Problem Statement</vt:lpstr>
      <vt:lpstr>Insight 1: Strong Correlation Between Data Plan and Data Usage</vt:lpstr>
      <vt:lpstr>Insight 2: Imbalance in Contract Renewal</vt:lpstr>
      <vt:lpstr>Insight 3: Insight: Imbalance in Churn Distribution</vt:lpstr>
      <vt:lpstr>Logistic Regression – Learning Curve</vt:lpstr>
      <vt:lpstr>Naïve Bayes – Learning Curve</vt:lpstr>
      <vt:lpstr>Logistical Regression Model</vt:lpstr>
      <vt:lpstr>Logistical Regression Model continued….</vt:lpstr>
      <vt:lpstr>Gaussian Naïve Bayes Model</vt:lpstr>
      <vt:lpstr>Gaussian Naïve Bayes Model continued….</vt:lpstr>
      <vt:lpstr>Ensemble Voting Model</vt:lpstr>
      <vt:lpstr>Comparison of Ensemble Voting Model with Logistic Regression and Naïve Bayes</vt:lpstr>
      <vt:lpstr>Comparison of Ensemble Voting Model with Logistic Regression and Naïve Bayes continued….</vt:lpstr>
      <vt:lpstr>Comparison of Ensemble Voting Model with Logistic Regression and Naïve Bayes continued….</vt:lpstr>
      <vt:lpstr>Recommended Model for Implementation</vt:lpstr>
      <vt:lpstr>Next Steps to Enhance Usability: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 gangaram Dahibhate</dc:creator>
  <cp:lastModifiedBy>Yash gangaram Dahibhate</cp:lastModifiedBy>
  <cp:revision>3</cp:revision>
  <dcterms:created xsi:type="dcterms:W3CDTF">2024-08-12T23:56:48Z</dcterms:created>
  <dcterms:modified xsi:type="dcterms:W3CDTF">2024-08-13T02:33:23Z</dcterms:modified>
</cp:coreProperties>
</file>