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8" r:id="rId12"/>
    <p:sldId id="299" r:id="rId13"/>
    <p:sldId id="300" r:id="rId14"/>
    <p:sldId id="297" r:id="rId15"/>
    <p:sldId id="296" r:id="rId16"/>
    <p:sldId id="302" r:id="rId17"/>
    <p:sldId id="305" r:id="rId18"/>
    <p:sldId id="301" r:id="rId19"/>
    <p:sldId id="308" r:id="rId20"/>
    <p:sldId id="303" r:id="rId21"/>
    <p:sldId id="307" r:id="rId22"/>
    <p:sldId id="259" r:id="rId23"/>
    <p:sldId id="30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4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1529" autoAdjust="0"/>
  </p:normalViewPr>
  <p:slideViewPr>
    <p:cSldViewPr>
      <p:cViewPr varScale="1">
        <p:scale>
          <a:sx n="73" d="100"/>
          <a:sy n="73" d="100"/>
        </p:scale>
        <p:origin x="125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sxLiqvaxJ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ko-KR" altLang="en-US" dirty="0" err="1"/>
              <a:t>빈버드</a:t>
            </a:r>
            <a:r>
              <a:rPr lang="ko-KR" altLang="en-US" dirty="0"/>
              <a:t> 그림 배경 좀 지웠습니다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 </a:t>
            </a:r>
            <a:r>
              <a:rPr lang="ko-KR" altLang="en-US" dirty="0" err="1"/>
              <a:t>팀인거랑</a:t>
            </a:r>
            <a:r>
              <a:rPr lang="ko-KR" altLang="en-US" dirty="0"/>
              <a:t> 발표 장소 날짜 추가했습니다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With</a:t>
            </a:r>
            <a:r>
              <a:rPr lang="ko-KR" altLang="en-US" dirty="0"/>
              <a:t>이 </a:t>
            </a:r>
            <a:r>
              <a:rPr lang="en-US" altLang="ko-KR" dirty="0"/>
              <a:t>indoor navigation</a:t>
            </a:r>
            <a:r>
              <a:rPr lang="ko-KR" altLang="en-US" dirty="0"/>
              <a:t>이랑 붙는게 의미상 </a:t>
            </a:r>
            <a:r>
              <a:rPr lang="ko-KR" altLang="en-US" dirty="0" err="1"/>
              <a:t>맞을거</a:t>
            </a:r>
            <a:r>
              <a:rPr lang="ko-KR" altLang="en-US" dirty="0"/>
              <a:t> 같은데 디자인은 </a:t>
            </a:r>
            <a:r>
              <a:rPr lang="en-US" altLang="ko-KR" dirty="0"/>
              <a:t>with</a:t>
            </a:r>
            <a:r>
              <a:rPr lang="ko-KR" altLang="en-US" dirty="0"/>
              <a:t>이 올라가는게 </a:t>
            </a:r>
            <a:r>
              <a:rPr lang="ko-KR" altLang="en-US" dirty="0" err="1"/>
              <a:t>나을거</a:t>
            </a:r>
            <a:r>
              <a:rPr lang="ko-KR" altLang="en-US" dirty="0"/>
              <a:t> 같기도 하고 잘 </a:t>
            </a:r>
            <a:r>
              <a:rPr lang="ko-KR" altLang="en-US" dirty="0" err="1"/>
              <a:t>모르겠어요</a:t>
            </a:r>
            <a:r>
              <a:rPr lang="ko-KR" altLang="en-US" dirty="0"/>
              <a:t> 그래서 </a:t>
            </a:r>
            <a:r>
              <a:rPr lang="en-US" altLang="ko-KR" dirty="0"/>
              <a:t>smart</a:t>
            </a:r>
            <a:r>
              <a:rPr lang="ko-KR" altLang="en-US" dirty="0"/>
              <a:t> </a:t>
            </a:r>
            <a:r>
              <a:rPr lang="en-US" altLang="ko-KR" dirty="0"/>
              <a:t>cart</a:t>
            </a:r>
            <a:r>
              <a:rPr lang="ko-KR" altLang="en-US" dirty="0"/>
              <a:t>를 강조하고 </a:t>
            </a:r>
            <a:r>
              <a:rPr lang="en-US" altLang="ko-KR" dirty="0"/>
              <a:t>indoor navigation</a:t>
            </a:r>
            <a:r>
              <a:rPr lang="ko-KR" altLang="en-US" dirty="0"/>
              <a:t>을 줄여보았습니다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ko-KR" altLang="en-US" dirty="0"/>
              <a:t>한글 </a:t>
            </a:r>
            <a:r>
              <a:rPr lang="en-US" altLang="ko-KR" dirty="0"/>
              <a:t>14pt</a:t>
            </a:r>
            <a:r>
              <a:rPr lang="ko-KR" altLang="en-US" dirty="0"/>
              <a:t>로 줄이고 모두 글머리 서식 씌웠습니다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도형 위치 조금 옮겼습니다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Process</a:t>
            </a:r>
            <a:r>
              <a:rPr lang="ko-KR" altLang="en-US" dirty="0"/>
              <a:t>부분이랑 처리한다 부분 빼고 바로 </a:t>
            </a:r>
            <a:r>
              <a:rPr lang="ko-KR" altLang="en-US" dirty="0" err="1"/>
              <a:t>변환합니다로</a:t>
            </a:r>
            <a:r>
              <a:rPr lang="ko-KR" altLang="en-US" dirty="0"/>
              <a:t> 바꿨습니다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 그림이 약간 </a:t>
            </a:r>
            <a:r>
              <a:rPr lang="ko-KR" altLang="en-US" dirty="0" err="1"/>
              <a:t>짜부된거</a:t>
            </a:r>
            <a:r>
              <a:rPr lang="ko-KR" altLang="en-US" dirty="0"/>
              <a:t> 같아서 보기 좀 그래서 도형 배치 좀 바꿨는데 더러워 보이면 원래대로 </a:t>
            </a:r>
            <a:r>
              <a:rPr lang="ko-KR" altLang="en-US" dirty="0" err="1"/>
              <a:t>하셔도</a:t>
            </a:r>
            <a:r>
              <a:rPr lang="ko-KR" altLang="en-US" dirty="0"/>
              <a:t> </a:t>
            </a:r>
            <a:r>
              <a:rPr lang="ko-KR" altLang="en-US" dirty="0" err="1"/>
              <a:t>괜찮을듯</a:t>
            </a:r>
            <a:r>
              <a:rPr lang="ko-KR" altLang="en-US" dirty="0"/>
              <a:t> 해요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8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ko-KR" altLang="en-US" dirty="0"/>
              <a:t>한글 </a:t>
            </a:r>
            <a:r>
              <a:rPr lang="en-US" altLang="ko-KR" dirty="0"/>
              <a:t>14pt</a:t>
            </a:r>
            <a:r>
              <a:rPr lang="ko-KR" altLang="en-US" dirty="0"/>
              <a:t>로 줄이고 모두 글머리 서식 씌웠습니다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도형 위치 조금 옮겼습니다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4. x, y and θ =&gt; coordinate(x, y and θ =&gt; </a:t>
            </a:r>
            <a:r>
              <a:rPr lang="ko-KR" altLang="en-US" dirty="0"/>
              <a:t>좌표 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This =&gt; these</a:t>
            </a:r>
          </a:p>
          <a:p>
            <a:endParaRPr lang="en-US" altLang="ko-KR" dirty="0"/>
          </a:p>
          <a:p>
            <a:r>
              <a:rPr lang="en-US" altLang="ko-KR" dirty="0"/>
              <a:t>.6</a:t>
            </a:r>
          </a:p>
          <a:p>
            <a:r>
              <a:rPr lang="en-US" altLang="ko-KR" dirty="0"/>
              <a:t>4 - </a:t>
            </a:r>
            <a:r>
              <a:rPr lang="ko-KR" altLang="en-US" dirty="0"/>
              <a:t>앞 슬라이드에서 </a:t>
            </a:r>
            <a:r>
              <a:rPr lang="en-US" altLang="ko-KR" dirty="0"/>
              <a:t>x, y, theta</a:t>
            </a:r>
            <a:r>
              <a:rPr lang="ko-KR" altLang="en-US" dirty="0"/>
              <a:t>로 </a:t>
            </a:r>
            <a:r>
              <a:rPr lang="ko-KR" altLang="en-US" dirty="0" err="1"/>
              <a:t>표현했어서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뺐어요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54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</a:p>
          <a:p>
            <a:r>
              <a:rPr lang="ko-KR" altLang="en-US" dirty="0"/>
              <a:t>한글 </a:t>
            </a:r>
            <a:r>
              <a:rPr lang="en-US" altLang="ko-KR" dirty="0"/>
              <a:t>16pt</a:t>
            </a:r>
            <a:r>
              <a:rPr lang="ko-KR" altLang="en-US" dirty="0"/>
              <a:t>로 줄이고 모두 글머리 서식 씌웠습니다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도형 위치 조금 옮겼습니다</a:t>
            </a:r>
            <a:r>
              <a:rPr lang="en-US" altLang="ko-KR" dirty="0"/>
              <a:t>.</a:t>
            </a:r>
            <a:endParaRPr lang="ko-KR" altLang="en-US" sz="1200" dirty="0"/>
          </a:p>
          <a:p>
            <a:r>
              <a:rPr lang="ko-KR" altLang="en-US" dirty="0" err="1"/>
              <a:t>ㅂ니다체로</a:t>
            </a:r>
            <a:r>
              <a:rPr lang="ko-KR" altLang="en-US" dirty="0"/>
              <a:t> 바꿨습니다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71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ko-KR" altLang="en-US" dirty="0"/>
              <a:t>한글 </a:t>
            </a:r>
            <a:r>
              <a:rPr lang="en-US" altLang="ko-KR" dirty="0"/>
              <a:t>16pt</a:t>
            </a:r>
            <a:r>
              <a:rPr lang="ko-KR" altLang="en-US" dirty="0"/>
              <a:t>로 줄이고 모두 글머리 서식 씌웠습니다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도형 위치 조금 옮겼습니다</a:t>
            </a:r>
            <a:r>
              <a:rPr lang="en-US" altLang="ko-KR" dirty="0"/>
              <a:t>.</a:t>
            </a:r>
            <a:endParaRPr lang="ko-KR" altLang="en-US" sz="1200" dirty="0"/>
          </a:p>
          <a:p>
            <a:r>
              <a:rPr lang="ko-KR" altLang="en-US" dirty="0" err="1"/>
              <a:t>ㅂ니다체로</a:t>
            </a:r>
            <a:r>
              <a:rPr lang="ko-KR" altLang="en-US" dirty="0"/>
              <a:t> 바꿨습니다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63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Sequential Diagram (Overview)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2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en-US" altLang="ko-KR" dirty="0"/>
              <a:t>D-#</a:t>
            </a:r>
            <a:r>
              <a:rPr lang="ko-KR" altLang="en-US" dirty="0"/>
              <a:t>이면 숫자 카운트 다운 </a:t>
            </a:r>
            <a:r>
              <a:rPr lang="ko-KR" altLang="en-US" dirty="0" err="1"/>
              <a:t>해야하는거</a:t>
            </a:r>
            <a:r>
              <a:rPr lang="ko-KR" altLang="en-US" dirty="0"/>
              <a:t> 아닌가요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6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42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72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en-US" altLang="ko-KR" dirty="0"/>
              <a:t>18</a:t>
            </a:r>
            <a:r>
              <a:rPr lang="ko-KR" altLang="en-US" dirty="0" err="1"/>
              <a:t>슬라이드랑</a:t>
            </a:r>
            <a:r>
              <a:rPr lang="ko-KR" altLang="en-US" dirty="0"/>
              <a:t> </a:t>
            </a:r>
            <a:r>
              <a:rPr lang="en-US" altLang="ko-KR" dirty="0"/>
              <a:t>19</a:t>
            </a:r>
            <a:r>
              <a:rPr lang="ko-KR" altLang="en-US" dirty="0" err="1"/>
              <a:t>슬라이드랑</a:t>
            </a:r>
            <a:r>
              <a:rPr lang="ko-KR" altLang="en-US" dirty="0"/>
              <a:t> 같길래 </a:t>
            </a:r>
            <a:r>
              <a:rPr lang="en-US" altLang="ko-KR" dirty="0"/>
              <a:t>19 </a:t>
            </a:r>
            <a:r>
              <a:rPr lang="ko-KR" altLang="en-US" dirty="0"/>
              <a:t>지웠어요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80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7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88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86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ko-KR" altLang="en-US" dirty="0" err="1"/>
              <a:t>오타인척</a:t>
            </a:r>
            <a:r>
              <a:rPr lang="ko-KR" altLang="en-US" dirty="0"/>
              <a:t> </a:t>
            </a:r>
            <a:r>
              <a:rPr lang="en-US" altLang="ko-KR" dirty="0"/>
              <a:t>Think Q</a:t>
            </a:r>
            <a:r>
              <a:rPr lang="ko-KR" altLang="en-US" dirty="0"/>
              <a:t>는 어떨까요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6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https://www.youtube.com/watch?v=csxLiqvaxJ0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4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Eli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강조해보았습니다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애니메이션 효과 바꿨습니다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1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부등호 진짜 부등호로 바꿨어요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29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사진 위치 바꿨습니다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.6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첫번째 </a:t>
            </a:r>
            <a:r>
              <a:rPr lang="en-US" altLang="ko-KR" sz="1200" dirty="0"/>
              <a:t>We=&gt; we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두 번째 </a:t>
            </a:r>
            <a:r>
              <a:rPr lang="en-US" altLang="ko-KR" sz="1200" dirty="0"/>
              <a:t>we =&gt; We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수식 위치를 바꾸어 보았습니다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8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글머리 서식 다 추가했습니다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한글은 </a:t>
            </a:r>
            <a:r>
              <a:rPr lang="en-US" altLang="ko-KR" sz="1200" dirty="0"/>
              <a:t>16pt</a:t>
            </a:r>
            <a:r>
              <a:rPr lang="ko-KR" altLang="en-US" sz="1200" dirty="0"/>
              <a:t>로 줄였습니다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dirty="0" err="1"/>
              <a:t>ㅂ니다</a:t>
            </a:r>
            <a:r>
              <a:rPr lang="ko-KR" altLang="en-US" dirty="0"/>
              <a:t> 체로 바꿨습니다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95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sxLiqvaxJ0?feature=oembed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5400" b="1" spc="-150" dirty="0">
                <a:solidFill>
                  <a:schemeClr val="bg1"/>
                </a:solidFill>
              </a:rPr>
              <a:t>Smart Cart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spc="-150" dirty="0">
                <a:solidFill>
                  <a:schemeClr val="bg1"/>
                </a:solidFill>
              </a:rPr>
              <a:t>- with Indoor Navigation - 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4641011"/>
            <a:ext cx="2736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</a:rPr>
              <a:t>TEAM 12</a:t>
            </a: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MINJUN KIM</a:t>
            </a: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JIHUN CHOI</a:t>
            </a: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JIHYE CHOE</a:t>
            </a: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GANGHYEOK LEE</a:t>
            </a: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YUJIN KWAK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LGSI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986803-A193-49B7-9105-D9D81CA47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5089" l="1220" r="93598">
                        <a14:foregroundMark x1="28659" y1="6696" x2="28659" y2="6696"/>
                        <a14:foregroundMark x1="30793" y1="7143" x2="31707" y2="7143"/>
                        <a14:foregroundMark x1="33841" y1="7143" x2="30488" y2="8036"/>
                        <a14:foregroundMark x1="39939" y1="15179" x2="41463" y2="22768"/>
                        <a14:foregroundMark x1="42073" y1="19196" x2="39939" y2="18750"/>
                        <a14:foregroundMark x1="48171" y1="24554" x2="50305" y2="28125"/>
                        <a14:foregroundMark x1="50610" y1="26339" x2="49695" y2="25000"/>
                        <a14:foregroundMark x1="35976" y1="24107" x2="21951" y2="37054"/>
                        <a14:foregroundMark x1="11280" y1="45536" x2="9146" y2="47321"/>
                        <a14:foregroundMark x1="8841" y1="41518" x2="8841" y2="43304"/>
                        <a14:foregroundMark x1="8841" y1="40625" x2="8841" y2="41518"/>
                        <a14:foregroundMark x1="2439" y1="79911" x2="5183" y2="79464"/>
                        <a14:foregroundMark x1="6402" y1="78571" x2="5183" y2="78125"/>
                        <a14:foregroundMark x1="39939" y1="91518" x2="39939" y2="91518"/>
                        <a14:foregroundMark x1="39939" y1="91071" x2="39939" y2="91071"/>
                        <a14:foregroundMark x1="39634" y1="94643" x2="39634" y2="94643"/>
                        <a14:foregroundMark x1="37444" y1="94196" x2="32150" y2="94196"/>
                        <a14:foregroundMark x1="70122" y1="25446" x2="70122" y2="25446"/>
                        <a14:foregroundMark x1="68902" y1="27232" x2="62805" y2="40625"/>
                        <a14:foregroundMark x1="62500" y1="41071" x2="61280" y2="52679"/>
                        <a14:foregroundMark x1="62419" y1="56696" x2="63720" y2="60268"/>
                        <a14:foregroundMark x1="61931" y1="55357" x2="62419" y2="56696"/>
                        <a14:foregroundMark x1="61280" y1="53571" x2="61931" y2="55357"/>
                        <a14:foregroundMark x1="64634" y1="61161" x2="67378" y2="66518"/>
                        <a14:foregroundMark x1="56707" y1="39732" x2="56707" y2="39732"/>
                        <a14:foregroundMark x1="55488" y1="38393" x2="55488" y2="38393"/>
                        <a14:foregroundMark x1="69359" y1="70536" x2="69817" y2="73214"/>
                        <a14:foregroundMark x1="69283" y1="70089" x2="69359" y2="70536"/>
                        <a14:foregroundMark x1="68902" y1="67857" x2="69283" y2="70089"/>
                        <a14:foregroundMark x1="71037" y1="68750" x2="79573" y2="68304"/>
                        <a14:foregroundMark x1="86890" y1="58482" x2="90549" y2="59821"/>
                        <a14:foregroundMark x1="93293" y1="43304" x2="93293" y2="43304"/>
                        <a14:foregroundMark x1="94207" y1="41071" x2="94207" y2="41071"/>
                        <a14:foregroundMark x1="33232" y1="5357" x2="33232" y2="5357"/>
                        <a14:foregroundMark x1="36890" y1="5357" x2="36890" y2="5357"/>
                        <a14:foregroundMark x1="29268" y1="93750" x2="29268" y2="93750"/>
                        <a14:foregroundMark x1="21951" y1="93304" x2="21951" y2="93304"/>
                        <a14:foregroundMark x1="1829" y1="78571" x2="1829" y2="78571"/>
                        <a14:foregroundMark x1="39634" y1="92857" x2="39634" y2="92857"/>
                        <a14:foregroundMark x1="39329" y1="93750" x2="39329" y2="94196"/>
                        <a14:foregroundMark x1="39329" y1="94196" x2="39329" y2="94196"/>
                        <a14:foregroundMark x1="39329" y1="94196" x2="39329" y2="94196"/>
                        <a14:foregroundMark x1="39329" y1="94196" x2="39329" y2="94196"/>
                        <a14:foregroundMark x1="39329" y1="94196" x2="39329" y2="94196"/>
                        <a14:foregroundMark x1="39329" y1="94196" x2="39329" y2="94196"/>
                        <a14:foregroundMark x1="39329" y1="94196" x2="39634" y2="95089"/>
                        <a14:foregroundMark x1="58537" y1="55357" x2="57927" y2="55804"/>
                        <a14:foregroundMark x1="56707" y1="57143" x2="56707" y2="57143"/>
                        <a14:foregroundMark x1="57317" y1="56696" x2="56707" y2="56696"/>
                        <a14:backgroundMark x1="33537" y1="95982" x2="33537" y2="95982"/>
                        <a14:backgroundMark x1="32927" y1="95982" x2="32317" y2="95982"/>
                        <a14:backgroundMark x1="34146" y1="95982" x2="34146" y2="95982"/>
                        <a14:backgroundMark x1="35671" y1="95536" x2="35671" y2="95536"/>
                        <a14:backgroundMark x1="34756" y1="95536" x2="34756" y2="95536"/>
                        <a14:backgroundMark x1="31402" y1="95982" x2="31402" y2="95982"/>
                        <a14:backgroundMark x1="41768" y1="91964" x2="41768" y2="91964"/>
                        <a14:backgroundMark x1="71646" y1="33482" x2="71646" y2="33482"/>
                        <a14:backgroundMark x1="67683" y1="23661" x2="67683" y2="23661"/>
                        <a14:backgroundMark x1="36890" y1="4911" x2="36890" y2="4911"/>
                        <a14:backgroundMark x1="40854" y1="95982" x2="40854" y2="95982"/>
                        <a14:backgroundMark x1="40549" y1="96429" x2="40549" y2="96429"/>
                        <a14:backgroundMark x1="39939" y1="95536" x2="41768" y2="95089"/>
                        <a14:backgroundMark x1="39634" y1="95089" x2="38110" y2="95536"/>
                        <a14:backgroundMark x1="35061" y1="95982" x2="35061" y2="95982"/>
                        <a14:backgroundMark x1="8232" y1="79018" x2="8537" y2="78571"/>
                        <a14:backgroundMark x1="8841" y1="78571" x2="8841" y2="78571"/>
                        <a14:backgroundMark x1="8537" y1="76786" x2="8537" y2="76786"/>
                        <a14:backgroundMark x1="7622" y1="41518" x2="7622" y2="41518"/>
                        <a14:backgroundMark x1="8537" y1="40625" x2="8537" y2="40625"/>
                        <a14:backgroundMark x1="89634" y1="31250" x2="89634" y2="31250"/>
                        <a14:backgroundMark x1="89939" y1="30804" x2="89939" y2="30804"/>
                        <a14:backgroundMark x1="89329" y1="30804" x2="89329" y2="30804"/>
                        <a14:backgroundMark x1="88415" y1="22768" x2="88415" y2="22768"/>
                        <a14:backgroundMark x1="89329" y1="32589" x2="89329" y2="32589"/>
                        <a14:backgroundMark x1="79268" y1="21429" x2="79268" y2="21429"/>
                        <a14:backgroundMark x1="83232" y1="23661" x2="83232" y2="23661"/>
                        <a14:backgroundMark x1="82622" y1="23661" x2="82622" y2="23661"/>
                        <a14:backgroundMark x1="59756" y1="29018" x2="59756" y2="29018"/>
                        <a14:backgroundMark x1="60976" y1="31250" x2="60976" y2="31250"/>
                        <a14:backgroundMark x1="59146" y1="34821" x2="59146" y2="34821"/>
                        <a14:backgroundMark x1="64634" y1="70089" x2="64634" y2="70089"/>
                        <a14:backgroundMark x1="64939" y1="70536" x2="64939" y2="70536"/>
                        <a14:backgroundMark x1="65244" y1="67411" x2="65244" y2="67411"/>
                        <a14:backgroundMark x1="77439" y1="72768" x2="77439" y2="72768"/>
                        <a14:backgroundMark x1="78354" y1="77232" x2="78354" y2="77232"/>
                        <a14:backgroundMark x1="88720" y1="65179" x2="88720" y2="65179"/>
                        <a14:backgroundMark x1="88415" y1="64732" x2="88415" y2="64732"/>
                        <a14:backgroundMark x1="87500" y1="65179" x2="87500" y2="65179"/>
                        <a14:backgroundMark x1="85671" y1="66071" x2="85671" y2="66071"/>
                        <a14:backgroundMark x1="84756" y1="67857" x2="84756" y2="67857"/>
                        <a14:backgroundMark x1="87195" y1="64732" x2="87195" y2="64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869160"/>
            <a:ext cx="2054491" cy="1403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8D5519-DE8E-4D2E-ABED-292AEA8E7130}"/>
              </a:ext>
            </a:extLst>
          </p:cNvPr>
          <p:cNvSpPr txBox="1"/>
          <p:nvPr/>
        </p:nvSpPr>
        <p:spPr>
          <a:xfrm>
            <a:off x="6159481" y="6272227"/>
            <a:ext cx="273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LG Soft India, 15.07.2019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ACB5B-0404-4A89-9932-61AA56483CDB}"/>
              </a:ext>
            </a:extLst>
          </p:cNvPr>
          <p:cNvSpPr txBox="1"/>
          <p:nvPr/>
        </p:nvSpPr>
        <p:spPr>
          <a:xfrm>
            <a:off x="537618" y="2031806"/>
            <a:ext cx="38908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As the cart moves, it stores the gyro sensor value and the distance to the beacon.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The cart passes the values      to the server.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dirty="0"/>
              <a:t>The server converts the received values to x, y, θ coordinates.</a:t>
            </a:r>
            <a:endParaRPr lang="en-US" altLang="ko-KR" sz="1600" dirty="0"/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0BAB2-6B52-48C5-AC6E-7E4D8E06021A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Scenario</a:t>
            </a:r>
          </a:p>
          <a:p>
            <a:pPr algn="ctr"/>
            <a:r>
              <a:rPr lang="en-US" altLang="ko-KR" sz="2400" dirty="0"/>
              <a:t>(Indoor Navigation)</a:t>
            </a:r>
            <a:endParaRPr lang="ko-KR" altLang="en-US" sz="2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0444D2-CD22-4012-8DA3-3D5DCDB6C951}"/>
              </a:ext>
            </a:extLst>
          </p:cNvPr>
          <p:cNvCxnSpPr>
            <a:cxnSpLocks/>
          </p:cNvCxnSpPr>
          <p:nvPr/>
        </p:nvCxnSpPr>
        <p:spPr>
          <a:xfrm>
            <a:off x="4564220" y="2107766"/>
            <a:ext cx="13626" cy="4382846"/>
          </a:xfrm>
          <a:prstGeom prst="line">
            <a:avLst/>
          </a:prstGeom>
          <a:ln w="381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F995242-12E6-4107-A67E-FAC153183357}"/>
              </a:ext>
            </a:extLst>
          </p:cNvPr>
          <p:cNvGrpSpPr/>
          <p:nvPr/>
        </p:nvGrpSpPr>
        <p:grpSpPr>
          <a:xfrm>
            <a:off x="5483200" y="2354145"/>
            <a:ext cx="2506654" cy="2010959"/>
            <a:chOff x="4067944" y="2060848"/>
            <a:chExt cx="3432536" cy="2753746"/>
          </a:xfrm>
        </p:grpSpPr>
        <p:pic>
          <p:nvPicPr>
            <p:cNvPr id="21" name="그림 2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500A1E0-9375-47C2-A3DC-705211ED2D89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85" b="37198"/>
            <a:stretch/>
          </p:blipFill>
          <p:spPr>
            <a:xfrm>
              <a:off x="4067944" y="2060848"/>
              <a:ext cx="3432536" cy="275374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4B307F7-A664-4352-B37D-6C8DB05D6952}"/>
                </a:ext>
              </a:extLst>
            </p:cNvPr>
            <p:cNvSpPr/>
            <p:nvPr/>
          </p:nvSpPr>
          <p:spPr>
            <a:xfrm>
              <a:off x="4067944" y="2348880"/>
              <a:ext cx="45719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DD45662-E690-4902-BC95-9489503B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65" y="2168904"/>
            <a:ext cx="1000125" cy="4953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A00C0C1-CBCE-4D63-B989-A44B7AFCC306}"/>
              </a:ext>
            </a:extLst>
          </p:cNvPr>
          <p:cNvGrpSpPr/>
          <p:nvPr/>
        </p:nvGrpSpPr>
        <p:grpSpPr>
          <a:xfrm>
            <a:off x="5364088" y="4666696"/>
            <a:ext cx="1487749" cy="1539252"/>
            <a:chOff x="4748716" y="2046397"/>
            <a:chExt cx="2909123" cy="3009831"/>
          </a:xfrm>
        </p:grpSpPr>
        <p:sp>
          <p:nvSpPr>
            <p:cNvPr id="23" name="모서리가 둥근 직사각형 7">
              <a:extLst>
                <a:ext uri="{FF2B5EF4-FFF2-40B4-BE49-F238E27FC236}">
                  <a16:creationId xmlns:a16="http://schemas.microsoft.com/office/drawing/2014/main" id="{85CBEFD8-9DE0-48FD-A604-99ED1234B2B1}"/>
                </a:ext>
              </a:extLst>
            </p:cNvPr>
            <p:cNvSpPr/>
            <p:nvPr/>
          </p:nvSpPr>
          <p:spPr>
            <a:xfrm>
              <a:off x="4748716" y="2816779"/>
              <a:ext cx="2909123" cy="22394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13">
              <a:extLst>
                <a:ext uri="{FF2B5EF4-FFF2-40B4-BE49-F238E27FC236}">
                  <a16:creationId xmlns:a16="http://schemas.microsoft.com/office/drawing/2014/main" id="{7CFE5456-CF64-4E59-9EB5-CA43A895CAEB}"/>
                </a:ext>
              </a:extLst>
            </p:cNvPr>
            <p:cNvSpPr/>
            <p:nvPr/>
          </p:nvSpPr>
          <p:spPr>
            <a:xfrm>
              <a:off x="5025023" y="3576464"/>
              <a:ext cx="230425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Node.JS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6" descr="C:\Users\min10\OneDrive\바탕 화면\인도\img1.png">
              <a:extLst>
                <a:ext uri="{FF2B5EF4-FFF2-40B4-BE49-F238E27FC236}">
                  <a16:creationId xmlns:a16="http://schemas.microsoft.com/office/drawing/2014/main" id="{307383BD-0751-45D7-AD07-DFBEDC0E5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569" y="2046397"/>
              <a:ext cx="2089415" cy="1567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오른쪽 화살표 47">
            <a:extLst>
              <a:ext uri="{FF2B5EF4-FFF2-40B4-BE49-F238E27FC236}">
                <a16:creationId xmlns:a16="http://schemas.microsoft.com/office/drawing/2014/main" id="{784526B0-F3F9-4F39-A551-9554130B504F}"/>
              </a:ext>
            </a:extLst>
          </p:cNvPr>
          <p:cNvSpPr/>
          <p:nvPr/>
        </p:nvSpPr>
        <p:spPr>
          <a:xfrm rot="5400000">
            <a:off x="5858763" y="4403218"/>
            <a:ext cx="471676" cy="172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설명선 44">
            <a:extLst>
              <a:ext uri="{FF2B5EF4-FFF2-40B4-BE49-F238E27FC236}">
                <a16:creationId xmlns:a16="http://schemas.microsoft.com/office/drawing/2014/main" id="{62B96DCA-9130-49DE-BD1C-939597C6B8FF}"/>
              </a:ext>
            </a:extLst>
          </p:cNvPr>
          <p:cNvSpPr/>
          <p:nvPr/>
        </p:nvSpPr>
        <p:spPr>
          <a:xfrm>
            <a:off x="6360469" y="4196580"/>
            <a:ext cx="1433175" cy="576064"/>
          </a:xfrm>
          <a:prstGeom prst="leftArrowCallout">
            <a:avLst>
              <a:gd name="adj1" fmla="val 29754"/>
              <a:gd name="adj2" fmla="val 33320"/>
              <a:gd name="adj3" fmla="val 44016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ax, ay, </a:t>
            </a:r>
            <a:r>
              <a:rPr lang="en-US" altLang="ko-KR" sz="1200" b="1" dirty="0" err="1">
                <a:solidFill>
                  <a:schemeClr val="tx1"/>
                </a:solidFill>
              </a:rPr>
              <a:t>gz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RFID key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x, 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AF74CC0-148E-4DBB-B3B5-6461BB5E8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651" y="5384912"/>
            <a:ext cx="1380000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6009F-E0F8-417D-9BA8-4ABB9259FDAD}"/>
              </a:ext>
            </a:extLst>
          </p:cNvPr>
          <p:cNvSpPr txBox="1"/>
          <p:nvPr/>
        </p:nvSpPr>
        <p:spPr>
          <a:xfrm>
            <a:off x="537618" y="2031806"/>
            <a:ext cx="388995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The server saves the converted x, y, θ coordinates, and the webOS application performs ajax communication to get            the coordinate values.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dirty="0"/>
              <a:t>The webOS application takes these values(JSON format) and prints them to View.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47E54A-0B1B-4CF3-AF39-45E244AF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627" y="2353000"/>
            <a:ext cx="3814821" cy="369726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D849E4-FB06-4F89-85F4-79A0FAEC8329}"/>
              </a:ext>
            </a:extLst>
          </p:cNvPr>
          <p:cNvCxnSpPr>
            <a:cxnSpLocks/>
          </p:cNvCxnSpPr>
          <p:nvPr/>
        </p:nvCxnSpPr>
        <p:spPr>
          <a:xfrm>
            <a:off x="4564220" y="2107766"/>
            <a:ext cx="13626" cy="4382846"/>
          </a:xfrm>
          <a:prstGeom prst="line">
            <a:avLst/>
          </a:prstGeom>
          <a:ln w="381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FBD010-70E4-4CDB-93C9-D17838C643DC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Scenario</a:t>
            </a:r>
          </a:p>
          <a:p>
            <a:pPr algn="ctr"/>
            <a:r>
              <a:rPr lang="en-US" altLang="ko-KR" sz="2400" dirty="0"/>
              <a:t>(Indoor Navigation)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469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7E000-9788-448D-BD5B-41A5D6BF4F71}"/>
              </a:ext>
            </a:extLst>
          </p:cNvPr>
          <p:cNvSpPr txBox="1"/>
          <p:nvPr/>
        </p:nvSpPr>
        <p:spPr>
          <a:xfrm>
            <a:off x="537618" y="2031806"/>
            <a:ext cx="38899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In the application, put items that you want to buy into the shopping cart, and click the “DIRECTIONS” button.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altLang="ko-KR" dirty="0"/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altLang="ko-KR" dirty="0"/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The application retrieves the name of the items from DB8 through the find method.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227672-9278-4452-AD33-F40A8C0C8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34" y="3190730"/>
            <a:ext cx="3707702" cy="174480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7B53CE-5498-4152-84B1-A758FC600D10}"/>
              </a:ext>
            </a:extLst>
          </p:cNvPr>
          <p:cNvCxnSpPr>
            <a:cxnSpLocks/>
          </p:cNvCxnSpPr>
          <p:nvPr/>
        </p:nvCxnSpPr>
        <p:spPr>
          <a:xfrm>
            <a:off x="4564220" y="2107766"/>
            <a:ext cx="13626" cy="4382846"/>
          </a:xfrm>
          <a:prstGeom prst="line">
            <a:avLst/>
          </a:prstGeom>
          <a:ln w="381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557549-74B7-45D0-8B9A-14B832BD19DB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Scenario</a:t>
            </a:r>
          </a:p>
          <a:p>
            <a:pPr algn="ctr"/>
            <a:r>
              <a:rPr lang="en-US" altLang="ko-KR" sz="2400" dirty="0"/>
              <a:t>(Optimal</a:t>
            </a:r>
            <a:r>
              <a:rPr lang="ko-KR" altLang="en-US" sz="2400" dirty="0"/>
              <a:t> </a:t>
            </a:r>
            <a:r>
              <a:rPr lang="en-US" altLang="ko-KR" sz="2400" dirty="0"/>
              <a:t>Path)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49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13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D6D06-1C8E-46D9-8AC5-FDD5396106BB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Scenario</a:t>
            </a:r>
          </a:p>
          <a:p>
            <a:pPr algn="ctr"/>
            <a:r>
              <a:rPr lang="en-US" altLang="ko-KR" sz="2400" dirty="0"/>
              <a:t>(Optimal Path)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F878F-BFD4-47FF-BD95-12E931ADDE5D}"/>
              </a:ext>
            </a:extLst>
          </p:cNvPr>
          <p:cNvSpPr txBox="1"/>
          <p:nvPr/>
        </p:nvSpPr>
        <p:spPr>
          <a:xfrm>
            <a:off x="539552" y="2031806"/>
            <a:ext cx="3891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/>
              <a:t>Once the webOS service has received the items’ information, it delivers the information to the application.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The application finds the x, y coordinates of the best path to the items using the optimal path algorithm and displays them in the UI.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1BF447D-03B5-46FB-93D9-621173DC0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34" y="3190730"/>
            <a:ext cx="3707702" cy="1744801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42E6E3-5542-4CBA-9B54-1D391134725D}"/>
              </a:ext>
            </a:extLst>
          </p:cNvPr>
          <p:cNvCxnSpPr>
            <a:cxnSpLocks/>
          </p:cNvCxnSpPr>
          <p:nvPr/>
        </p:nvCxnSpPr>
        <p:spPr>
          <a:xfrm>
            <a:off x="4564220" y="2107766"/>
            <a:ext cx="13626" cy="4382846"/>
          </a:xfrm>
          <a:prstGeom prst="line">
            <a:avLst/>
          </a:prstGeom>
          <a:ln w="381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5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FBC5974-6EA0-4930-87CC-94CD864C7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9" y="2107766"/>
            <a:ext cx="8015583" cy="438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9AD554-62DF-47BD-8976-0249E13CCB05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Sequential Diagram</a:t>
            </a:r>
          </a:p>
          <a:p>
            <a:pPr algn="ctr"/>
            <a:r>
              <a:rPr lang="en-US" altLang="ko-KR" sz="2400" dirty="0"/>
              <a:t>(Overview)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970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Gantt Chart</a:t>
            </a:r>
          </a:p>
          <a:p>
            <a:pPr algn="ctr"/>
            <a:r>
              <a:rPr lang="en-US" altLang="ko-KR" sz="2400" dirty="0"/>
              <a:t>(ISSUE)</a:t>
            </a:r>
            <a:endParaRPr lang="ko-KR" altLang="en-US" sz="2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1F717DF-AA74-45FF-ABD8-8A50F5D68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20004"/>
              </p:ext>
            </p:extLst>
          </p:nvPr>
        </p:nvGraphicFramePr>
        <p:xfrm>
          <a:off x="563401" y="2107782"/>
          <a:ext cx="8017198" cy="4385314"/>
        </p:xfrm>
        <a:graphic>
          <a:graphicData uri="http://schemas.openxmlformats.org/drawingml/2006/table">
            <a:tbl>
              <a:tblPr/>
              <a:tblGrid>
                <a:gridCol w="4536259">
                  <a:extLst>
                    <a:ext uri="{9D8B030D-6E8A-4147-A177-3AD203B41FA5}">
                      <a16:colId xmlns:a16="http://schemas.microsoft.com/office/drawing/2014/main" val="803962634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1252831344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2561236939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2067257762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1843265513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2781045010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753179765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2397592475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451698098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66095318"/>
                    </a:ext>
                  </a:extLst>
                </a:gridCol>
              </a:tblGrid>
              <a:tr h="253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Requirement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D-9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D-8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D-7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D-6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D-5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D-4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D-3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D-2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D-1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5203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----- Raspberry Pi ----- (Front 1, Model)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253499"/>
                  </a:ext>
                </a:extLst>
              </a:tr>
              <a:tr h="508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Extracting sensor values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(9-axis sensor, RFID, Beacon)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66368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 between RaspberryPi and Node Server.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746297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----- Node.js ----- ( Back-end, Controller)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922439"/>
                  </a:ext>
                </a:extLst>
              </a:tr>
              <a:tr h="2924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Research and Application of Dead Reckoning Algorithm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791788"/>
                  </a:ext>
                </a:extLst>
              </a:tr>
              <a:tr h="508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 between Node and webOS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through AJAX communication.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018012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----- webOS ----- (Front 2, View)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05301"/>
                  </a:ext>
                </a:extLst>
              </a:tr>
              <a:tr h="508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 between webOS and DB8,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developed the DB Schema.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458164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Developing optimal path algorithm and application.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96347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Searching for library to show real-time coordinates.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451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Developing the UI.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93438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----- Project Manage ------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31661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Preparation of Final experiments and Presentations.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2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79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RESEARCH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Distance calculation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380D2-F413-4185-A94D-632E6CC74CC8}"/>
              </a:ext>
            </a:extLst>
          </p:cNvPr>
          <p:cNvSpPr txBox="1"/>
          <p:nvPr/>
        </p:nvSpPr>
        <p:spPr>
          <a:xfrm>
            <a:off x="755576" y="2219380"/>
            <a:ext cx="7992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dirty="0"/>
              <a:t>How to compute distance through sensor values?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dirty="0"/>
              <a:t>Why Indoor Navigation is not accurate?</a:t>
            </a:r>
          </a:p>
          <a:p>
            <a:pPr marL="800100" lvl="1" indent="-342900">
              <a:buFontTx/>
              <a:buChar char="-"/>
            </a:pPr>
            <a:r>
              <a:rPr lang="en-US" altLang="ko-KR" sz="2100" dirty="0"/>
              <a:t>Calculation through </a:t>
            </a:r>
            <a:r>
              <a:rPr lang="en-US" altLang="ko-KR" sz="2100" dirty="0">
                <a:solidFill>
                  <a:srgbClr val="0070C0"/>
                </a:solidFill>
              </a:rPr>
              <a:t>beacon sensor values </a:t>
            </a:r>
            <a:r>
              <a:rPr lang="en-US" altLang="ko-KR" sz="2000" dirty="0"/>
              <a:t>(TX Power, RSSI)</a:t>
            </a:r>
            <a:endParaRPr lang="en-US" altLang="ko-KR" sz="2100" dirty="0"/>
          </a:p>
          <a:p>
            <a:pPr marL="800100" lvl="1" indent="-342900">
              <a:buFontTx/>
              <a:buChar char="-"/>
            </a:pPr>
            <a:r>
              <a:rPr lang="en-US" altLang="ko-KR" sz="2100" dirty="0"/>
              <a:t>Calculation through accel, gyro sensor values and apply </a:t>
            </a:r>
            <a:r>
              <a:rPr lang="en-US" altLang="ko-KR" sz="2100" dirty="0">
                <a:solidFill>
                  <a:srgbClr val="0070C0"/>
                </a:solidFill>
              </a:rPr>
              <a:t>Dead Reckoning Algorithm</a:t>
            </a:r>
          </a:p>
          <a:p>
            <a:endParaRPr lang="en-US" altLang="ko-KR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dirty="0" err="1"/>
              <a:t>Etc</a:t>
            </a:r>
            <a:r>
              <a:rPr lang="en-US" altLang="ko-KR" sz="2100" dirty="0"/>
              <a:t>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20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17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RESEARCH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Beacon Sensor values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380D2-F413-4185-A94D-632E6CC74CC8}"/>
              </a:ext>
            </a:extLst>
          </p:cNvPr>
          <p:cNvSpPr txBox="1"/>
          <p:nvPr/>
        </p:nvSpPr>
        <p:spPr>
          <a:xfrm>
            <a:off x="755576" y="1992322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TX Power : Broadcasting Power and Beacon’s Range (unit : dBm)</a:t>
            </a:r>
          </a:p>
          <a:p>
            <a:r>
              <a:rPr lang="en-US" altLang="ko-KR" dirty="0"/>
              <a:t>                  (ex : 1mW = 0dBm , 10mW = 10dBm, 100mW = 20dBm)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RSSI : Received Signal Strength Indicator (unit : dBm)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6E2D33-86E6-4379-8B62-DA78A3ADA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413179"/>
            <a:ext cx="6419850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8B84F-6E4B-446D-9C2E-54F17DF3A67A}"/>
              </a:ext>
            </a:extLst>
          </p:cNvPr>
          <p:cNvSpPr txBox="1"/>
          <p:nvPr/>
        </p:nvSpPr>
        <p:spPr>
          <a:xfrm>
            <a:off x="1043608" y="532135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Drawback : these may be disturbed by other waves. Inaccurate 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RESEARCH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What is Dead Reckoning?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380D2-F413-4185-A94D-632E6CC74CC8}"/>
              </a:ext>
            </a:extLst>
          </p:cNvPr>
          <p:cNvSpPr txBox="1"/>
          <p:nvPr/>
        </p:nvSpPr>
        <p:spPr>
          <a:xfrm>
            <a:off x="755576" y="1992322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Dead Reckoning is the process of calculating one’s current position by using a previously determined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2D987F-D4D0-4DFD-9FC0-D02ADE48A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78" y="2910478"/>
            <a:ext cx="5106563" cy="2197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6867FB-F99E-4C98-9A05-A61BE499D5CC}"/>
              </a:ext>
            </a:extLst>
          </p:cNvPr>
          <p:cNvSpPr txBox="1"/>
          <p:nvPr/>
        </p:nvSpPr>
        <p:spPr>
          <a:xfrm>
            <a:off x="1043608" y="532135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Drawback : Error accumulates over time by recursive process 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9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19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RESEARCH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Calibrate ?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380D2-F413-4185-A94D-632E6CC74CC8}"/>
              </a:ext>
            </a:extLst>
          </p:cNvPr>
          <p:cNvSpPr txBox="1"/>
          <p:nvPr/>
        </p:nvSpPr>
        <p:spPr>
          <a:xfrm>
            <a:off x="899592" y="1916832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EDB89-34E5-4BCA-B1E2-68FEC9AA18CA}"/>
              </a:ext>
            </a:extLst>
          </p:cNvPr>
          <p:cNvSpPr txBox="1"/>
          <p:nvPr/>
        </p:nvSpPr>
        <p:spPr>
          <a:xfrm>
            <a:off x="755576" y="191683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1. Error rate when we measuring beacon sensor distance.</a:t>
            </a:r>
          </a:p>
          <a:p>
            <a:endParaRPr lang="en-US" altLang="ko-KR" dirty="0"/>
          </a:p>
          <a:p>
            <a:r>
              <a:rPr lang="en-US" altLang="ko-KR" dirty="0"/>
              <a:t>Case 2. Error rate between the result distance and the actual distance        </a:t>
            </a:r>
          </a:p>
          <a:p>
            <a:r>
              <a:rPr lang="en-US" altLang="ko-KR" dirty="0"/>
              <a:t>          when dead reckoning is performed.</a:t>
            </a:r>
          </a:p>
          <a:p>
            <a:endParaRPr lang="en-US" altLang="ko-KR" dirty="0"/>
          </a:p>
          <a:p>
            <a:r>
              <a:rPr lang="en-US" altLang="ko-KR" dirty="0"/>
              <a:t>Case 3. Error rate when combining case 1 and case 2.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CB9C21C-28C2-414E-A6D2-5C981DDDE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75442"/>
              </p:ext>
            </p:extLst>
          </p:nvPr>
        </p:nvGraphicFramePr>
        <p:xfrm>
          <a:off x="2699964" y="3812751"/>
          <a:ext cx="4032103" cy="2631606"/>
        </p:xfrm>
        <a:graphic>
          <a:graphicData uri="http://schemas.openxmlformats.org/drawingml/2006/table">
            <a:tbl>
              <a:tblPr/>
              <a:tblGrid>
                <a:gridCol w="371186">
                  <a:extLst>
                    <a:ext uri="{9D8B030D-6E8A-4147-A177-3AD203B41FA5}">
                      <a16:colId xmlns:a16="http://schemas.microsoft.com/office/drawing/2014/main" val="1018716678"/>
                    </a:ext>
                  </a:extLst>
                </a:gridCol>
                <a:gridCol w="874430">
                  <a:extLst>
                    <a:ext uri="{9D8B030D-6E8A-4147-A177-3AD203B41FA5}">
                      <a16:colId xmlns:a16="http://schemas.microsoft.com/office/drawing/2014/main" val="2175023404"/>
                    </a:ext>
                  </a:extLst>
                </a:gridCol>
                <a:gridCol w="928829">
                  <a:extLst>
                    <a:ext uri="{9D8B030D-6E8A-4147-A177-3AD203B41FA5}">
                      <a16:colId xmlns:a16="http://schemas.microsoft.com/office/drawing/2014/main" val="758313406"/>
                    </a:ext>
                  </a:extLst>
                </a:gridCol>
                <a:gridCol w="928829">
                  <a:extLst>
                    <a:ext uri="{9D8B030D-6E8A-4147-A177-3AD203B41FA5}">
                      <a16:colId xmlns:a16="http://schemas.microsoft.com/office/drawing/2014/main" val="1529964145"/>
                    </a:ext>
                  </a:extLst>
                </a:gridCol>
                <a:gridCol w="928829">
                  <a:extLst>
                    <a:ext uri="{9D8B030D-6E8A-4147-A177-3AD203B41FA5}">
                      <a16:colId xmlns:a16="http://schemas.microsoft.com/office/drawing/2014/main" val="2256441862"/>
                    </a:ext>
                  </a:extLst>
                </a:gridCol>
              </a:tblGrid>
              <a:tr h="233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Beacon dist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D.R dist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Error rate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95120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To be continue...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9201" marR="69201" marT="34600" marB="3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3896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45849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78906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78627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80534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47457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11508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26006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8264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42292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19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13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8038" y="1418873"/>
            <a:ext cx="769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		Introduction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816273" y="22048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16273" y="340493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0A9AC0-35EA-4022-9F68-E111FB792D2A}"/>
              </a:ext>
            </a:extLst>
          </p:cNvPr>
          <p:cNvSpPr txBox="1"/>
          <p:nvPr/>
        </p:nvSpPr>
        <p:spPr>
          <a:xfrm>
            <a:off x="982212" y="2613392"/>
            <a:ext cx="769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		Development &amp;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DE73C-6FDF-4229-B30D-2EC1680A5AEB}"/>
              </a:ext>
            </a:extLst>
          </p:cNvPr>
          <p:cNvSpPr txBox="1"/>
          <p:nvPr/>
        </p:nvSpPr>
        <p:spPr>
          <a:xfrm>
            <a:off x="1007727" y="3813464"/>
            <a:ext cx="769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		Research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CFFAE69-376C-43E3-93B0-11522EFE3DC2}"/>
              </a:ext>
            </a:extLst>
          </p:cNvPr>
          <p:cNvCxnSpPr/>
          <p:nvPr/>
        </p:nvCxnSpPr>
        <p:spPr>
          <a:xfrm>
            <a:off x="816273" y="45811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437A31-F935-4AAE-A696-6D3089E4D94F}"/>
              </a:ext>
            </a:extLst>
          </p:cNvPr>
          <p:cNvSpPr txBox="1"/>
          <p:nvPr/>
        </p:nvSpPr>
        <p:spPr>
          <a:xfrm>
            <a:off x="1014804" y="5014699"/>
            <a:ext cx="769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		Demo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6B7DF5-6683-4443-90A5-202E8E69258C}"/>
              </a:ext>
            </a:extLst>
          </p:cNvPr>
          <p:cNvCxnSpPr/>
          <p:nvPr/>
        </p:nvCxnSpPr>
        <p:spPr>
          <a:xfrm>
            <a:off x="816273" y="58052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DEMONSTRATION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Demo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380D2-F413-4185-A94D-632E6CC74CC8}"/>
              </a:ext>
            </a:extLst>
          </p:cNvPr>
          <p:cNvSpPr txBox="1"/>
          <p:nvPr/>
        </p:nvSpPr>
        <p:spPr>
          <a:xfrm>
            <a:off x="899592" y="191683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50C5757-A266-4068-958E-4219B504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926920"/>
            <a:ext cx="7812360" cy="41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0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098884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LGSI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2276182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MINJUN KIM : </a:t>
            </a:r>
          </a:p>
          <a:p>
            <a:r>
              <a:rPr lang="en-US" altLang="ko-KR" sz="1400" dirty="0"/>
              <a:t>JIHUN CHOI :</a:t>
            </a:r>
          </a:p>
          <a:p>
            <a:r>
              <a:rPr lang="en-US" altLang="ko-KR" sz="1400" dirty="0"/>
              <a:t>JIHYE CHOE :</a:t>
            </a:r>
          </a:p>
          <a:p>
            <a:r>
              <a:rPr lang="en-US" altLang="ko-KR" sz="1400" dirty="0"/>
              <a:t>GANGHYEOK LEE :</a:t>
            </a:r>
          </a:p>
          <a:p>
            <a:r>
              <a:rPr lang="en-US" altLang="ko-KR" sz="1400" dirty="0"/>
              <a:t>YUJIN KWAK :</a:t>
            </a:r>
          </a:p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LGSI TEAM-12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45861" y="5239447"/>
            <a:ext cx="1872208" cy="1248138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2595" y="3803668"/>
            <a:ext cx="1940207" cy="1293471"/>
          </a:xfrm>
          <a:prstGeom prst="rect">
            <a:avLst/>
          </a:prstGeom>
          <a:noFill/>
        </p:spPr>
      </p:pic>
      <p:pic>
        <p:nvPicPr>
          <p:cNvPr id="24" name="_x189903544" descr="EMB00000778ad7e">
            <a:extLst>
              <a:ext uri="{FF2B5EF4-FFF2-40B4-BE49-F238E27FC236}">
                <a16:creationId xmlns:a16="http://schemas.microsoft.com/office/drawing/2014/main" id="{A4BFD1C8-C2CA-4A0C-854E-5641B4CA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441696" y="3803669"/>
            <a:ext cx="1899860" cy="1266573"/>
          </a:xfrm>
          <a:prstGeom prst="rect">
            <a:avLst/>
          </a:prstGeom>
          <a:noFill/>
        </p:spPr>
      </p:pic>
      <p:pic>
        <p:nvPicPr>
          <p:cNvPr id="25" name="_x189903544" descr="EMB00000778ad7e">
            <a:extLst>
              <a:ext uri="{FF2B5EF4-FFF2-40B4-BE49-F238E27FC236}">
                <a16:creationId xmlns:a16="http://schemas.microsoft.com/office/drawing/2014/main" id="{2FC620EC-925C-4E98-8CFA-0710E6A5E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272297" y="3803668"/>
            <a:ext cx="1940206" cy="1293470"/>
          </a:xfrm>
          <a:prstGeom prst="rect">
            <a:avLst/>
          </a:prstGeom>
          <a:noFill/>
        </p:spPr>
      </p:pic>
      <p:pic>
        <p:nvPicPr>
          <p:cNvPr id="26" name="_x48549128" descr="EMB00000778ad78">
            <a:extLst>
              <a:ext uri="{FF2B5EF4-FFF2-40B4-BE49-F238E27FC236}">
                <a16:creationId xmlns:a16="http://schemas.microsoft.com/office/drawing/2014/main" id="{6B475C03-EF91-4FAD-B5EB-B3A99041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73127" y="5221031"/>
            <a:ext cx="1899862" cy="1266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0489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LGSI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Q &amp; 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LGSI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600E31AD-C419-46A9-9162-38957B1BA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74" y="4402112"/>
            <a:ext cx="1890898" cy="20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INTRODUCTION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Why we need Smart Cart?</a:t>
            </a:r>
            <a:endParaRPr lang="ko-KR" altLang="en-US" sz="3600" dirty="0"/>
          </a:p>
        </p:txBody>
      </p:sp>
      <p:pic>
        <p:nvPicPr>
          <p:cNvPr id="6" name="온라인 미디어 5" title="Wal-Mart's Robot Cart Could Help Do Your Shopping For You">
            <a:hlinkClick r:id="" action="ppaction://media"/>
            <a:extLst>
              <a:ext uri="{FF2B5EF4-FFF2-40B4-BE49-F238E27FC236}">
                <a16:creationId xmlns:a16="http://schemas.microsoft.com/office/drawing/2014/main" id="{2E4AFF03-18CF-440B-A6E7-DDBACFCC1953}"/>
              </a:ext>
            </a:extLst>
          </p:cNvPr>
          <p:cNvPicPr>
            <a:picLocks noRo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63400" y="1885615"/>
            <a:ext cx="8017200" cy="4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INTRODUCTION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Functionality of Smart Cart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F86FE-C009-48CB-9532-0676AC9DE8B9}"/>
              </a:ext>
            </a:extLst>
          </p:cNvPr>
          <p:cNvSpPr txBox="1"/>
          <p:nvPr/>
        </p:nvSpPr>
        <p:spPr>
          <a:xfrm>
            <a:off x="791580" y="203848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Smart Cart “Eli” developed by LG Electronics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9DB452-D30D-44A9-A89A-F81D500D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103411"/>
            <a:ext cx="6104359" cy="25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6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INTRODUCTION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Functionalities of the Smart Cart “Eli”</a:t>
            </a:r>
          </a:p>
          <a:p>
            <a:pPr algn="ctr"/>
            <a:r>
              <a:rPr lang="en-US" altLang="ko-KR" sz="2400" dirty="0"/>
              <a:t>(Advantages of a Smart Cart)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21006-D9D2-479D-9541-448890A05C7F}"/>
              </a:ext>
            </a:extLst>
          </p:cNvPr>
          <p:cNvSpPr txBox="1"/>
          <p:nvPr/>
        </p:nvSpPr>
        <p:spPr>
          <a:xfrm>
            <a:off x="1223628" y="2316515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Indoor positioning/navigating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Searching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Sensors for human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Instant payment feature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Etc</a:t>
            </a:r>
            <a:r>
              <a:rPr lang="en-US" altLang="ko-KR" dirty="0"/>
              <a:t> …</a:t>
            </a:r>
          </a:p>
        </p:txBody>
      </p:sp>
      <p:sp>
        <p:nvSpPr>
          <p:cNvPr id="4" name="AutoShape 2" descr="Image result for smart cart eli">
            <a:extLst>
              <a:ext uri="{FF2B5EF4-FFF2-40B4-BE49-F238E27FC236}">
                <a16:creationId xmlns:a16="http://schemas.microsoft.com/office/drawing/2014/main" id="{D170C70A-C33F-484E-AB05-1B1BC33F2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F50FE3-33F5-4E4D-9D15-1B2124D875E4}"/>
              </a:ext>
            </a:extLst>
          </p:cNvPr>
          <p:cNvGrpSpPr/>
          <p:nvPr/>
        </p:nvGrpSpPr>
        <p:grpSpPr>
          <a:xfrm>
            <a:off x="539552" y="2311384"/>
            <a:ext cx="8064896" cy="3804609"/>
            <a:chOff x="387152" y="2790951"/>
            <a:chExt cx="8064896" cy="38046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F86FE-C009-48CB-9532-0676AC9DE8B9}"/>
                </a:ext>
              </a:extLst>
            </p:cNvPr>
            <p:cNvSpPr txBox="1"/>
            <p:nvPr/>
          </p:nvSpPr>
          <p:spPr>
            <a:xfrm>
              <a:off x="387152" y="2790951"/>
              <a:ext cx="8064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What do you think the functionalities of </a:t>
              </a:r>
              <a:r>
                <a:rPr lang="en-US" altLang="ko-KR" sz="3200" b="1" dirty="0"/>
                <a:t>“Eli”</a:t>
              </a:r>
              <a:r>
                <a:rPr lang="en-US" altLang="ko-KR" sz="2400" dirty="0"/>
                <a:t> might be?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CE939A-DF5A-4F09-88E0-88654E76E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6042" y="3380857"/>
              <a:ext cx="3627115" cy="3214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78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INTRODUCTION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Disadvantages of Smart Cart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F86FE-C009-48CB-9532-0676AC9DE8B9}"/>
              </a:ext>
            </a:extLst>
          </p:cNvPr>
          <p:cNvSpPr txBox="1"/>
          <p:nvPr/>
        </p:nvSpPr>
        <p:spPr>
          <a:xfrm>
            <a:off x="791580" y="213285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you were a mart manager, would this be a feasible investment?</a:t>
            </a:r>
          </a:p>
        </p:txBody>
      </p:sp>
      <p:pic>
        <p:nvPicPr>
          <p:cNvPr id="7" name="그림 6" descr="실내이(가) 표시된 사진&#10;&#10;자동 생성된 설명">
            <a:extLst>
              <a:ext uri="{FF2B5EF4-FFF2-40B4-BE49-F238E27FC236}">
                <a16:creationId xmlns:a16="http://schemas.microsoft.com/office/drawing/2014/main" id="{C88C0DE8-7590-4B6C-B92B-4825FF9E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93" y="3042005"/>
            <a:ext cx="4503511" cy="3216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D492C0-01C7-477A-8A38-5FCEAE27ECFD}"/>
              </a:ext>
            </a:extLst>
          </p:cNvPr>
          <p:cNvSpPr txBox="1"/>
          <p:nvPr/>
        </p:nvSpPr>
        <p:spPr>
          <a:xfrm>
            <a:off x="791580" y="3042005"/>
            <a:ext cx="320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Shopping cart prices</a:t>
            </a:r>
          </a:p>
          <a:p>
            <a:r>
              <a:rPr lang="en-US" altLang="ko-KR" dirty="0"/>
              <a:t>   : </a:t>
            </a:r>
            <a:r>
              <a:rPr lang="ko-KR" altLang="en-US" b="1" dirty="0"/>
              <a:t>₹ </a:t>
            </a:r>
            <a:r>
              <a:rPr lang="en-US" altLang="ko-KR" dirty="0"/>
              <a:t>5,500 ~ </a:t>
            </a:r>
            <a:r>
              <a:rPr lang="ko-KR" altLang="en-US" b="1" dirty="0"/>
              <a:t>₹ </a:t>
            </a:r>
            <a:r>
              <a:rPr lang="en-US" altLang="ko-KR" dirty="0"/>
              <a:t>8,500</a:t>
            </a:r>
          </a:p>
          <a:p>
            <a:r>
              <a:rPr lang="en-US" altLang="ko-KR" dirty="0"/>
              <a:t>   : (KRW</a:t>
            </a:r>
            <a:r>
              <a:rPr lang="ko-KR" altLang="en-US" dirty="0"/>
              <a:t> </a:t>
            </a:r>
            <a:r>
              <a:rPr lang="en-US" altLang="ko-KR" dirty="0"/>
              <a:t>100,000</a:t>
            </a:r>
            <a:r>
              <a:rPr lang="ko-KR" altLang="en-US" dirty="0"/>
              <a:t> </a:t>
            </a:r>
            <a:r>
              <a:rPr lang="en-US" altLang="ko-KR" dirty="0"/>
              <a:t>~ 150,000)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49197-1825-4801-AB4E-C34FEEA0B29E}"/>
              </a:ext>
            </a:extLst>
          </p:cNvPr>
          <p:cNvSpPr txBox="1"/>
          <p:nvPr/>
        </p:nvSpPr>
        <p:spPr>
          <a:xfrm>
            <a:off x="899592" y="4797152"/>
            <a:ext cx="312177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Smart Cart Prices</a:t>
            </a:r>
          </a:p>
          <a:p>
            <a:r>
              <a:rPr lang="en-US" altLang="ko-KR" dirty="0"/>
              <a:t>  (cart + screen + tech)</a:t>
            </a:r>
          </a:p>
          <a:p>
            <a:r>
              <a:rPr lang="en-US" altLang="ko-KR" dirty="0"/>
              <a:t>  : </a:t>
            </a:r>
            <a:r>
              <a:rPr lang="ko-KR" altLang="en-US" b="1" dirty="0"/>
              <a:t>₹ </a:t>
            </a:r>
            <a:r>
              <a:rPr lang="en-US" altLang="ko-KR" b="1" dirty="0"/>
              <a:t>15,000 ~ </a:t>
            </a:r>
            <a:r>
              <a:rPr lang="ko-KR" altLang="en-US" b="1" dirty="0"/>
              <a:t>₹ </a:t>
            </a:r>
            <a:r>
              <a:rPr lang="en-US" altLang="ko-KR" b="1" dirty="0"/>
              <a:t>23,000</a:t>
            </a:r>
          </a:p>
          <a:p>
            <a:r>
              <a:rPr lang="en-US" altLang="ko-KR" sz="1600" b="1" dirty="0"/>
              <a:t>  </a:t>
            </a:r>
            <a:r>
              <a:rPr lang="en-US" altLang="ko-KR" sz="1700" b="1" dirty="0"/>
              <a:t>: (KRW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250,000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~ 400,000)</a:t>
            </a:r>
            <a:endParaRPr lang="ko-KR" altLang="en-US" sz="1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1B24C-D5D3-4DE8-BDF5-25A48EEDA998}"/>
              </a:ext>
            </a:extLst>
          </p:cNvPr>
          <p:cNvSpPr txBox="1"/>
          <p:nvPr/>
        </p:nvSpPr>
        <p:spPr>
          <a:xfrm>
            <a:off x="2781827" y="4255142"/>
            <a:ext cx="123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 2.5</a:t>
            </a:r>
            <a:r>
              <a:rPr lang="en-US" altLang="ko-KR" dirty="0"/>
              <a:t> </a:t>
            </a:r>
            <a:r>
              <a:rPr lang="ko-KR" altLang="en-US" sz="2400" dirty="0">
                <a:solidFill>
                  <a:srgbClr val="FFC000"/>
                </a:solidFill>
              </a:rPr>
              <a:t>↑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F344A-0FAF-4653-810B-5ED07F3DF763}"/>
              </a:ext>
            </a:extLst>
          </p:cNvPr>
          <p:cNvSpPr txBox="1"/>
          <p:nvPr/>
        </p:nvSpPr>
        <p:spPr>
          <a:xfrm rot="5400000">
            <a:off x="1519506" y="3450220"/>
            <a:ext cx="12186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rgbClr val="F69240"/>
                </a:solidFill>
              </a:rPr>
              <a:t>&lt;</a:t>
            </a:r>
            <a:endParaRPr lang="ko-KR" altLang="en-US" sz="11500" dirty="0">
              <a:solidFill>
                <a:srgbClr val="F692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5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INTRODUCTION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Disadvantages of Smart Cart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F86FE-C009-48CB-9532-0676AC9DE8B9}"/>
              </a:ext>
            </a:extLst>
          </p:cNvPr>
          <p:cNvSpPr txBox="1"/>
          <p:nvPr/>
        </p:nvSpPr>
        <p:spPr>
          <a:xfrm>
            <a:off x="791580" y="21328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Therefore, we designed the smart cart with minimal IoT technologies/devices to make it more affordable.</a:t>
            </a:r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44B53F73-9630-4305-B64D-9D0FDC472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0" y="4077072"/>
            <a:ext cx="1890898" cy="2033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FC27FD-9D48-4496-86A1-A25E551C6550}"/>
              </a:ext>
            </a:extLst>
          </p:cNvPr>
          <p:cNvSpPr txBox="1"/>
          <p:nvPr/>
        </p:nvSpPr>
        <p:spPr>
          <a:xfrm>
            <a:off x="791580" y="2851195"/>
            <a:ext cx="31978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Raspberry Pi + Beacon      </a:t>
            </a:r>
          </a:p>
          <a:p>
            <a:r>
              <a:rPr lang="en-US" altLang="ko-KR" b="1" dirty="0"/>
              <a:t>         + cart + screen 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– tech price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We can reduce production costs by using cheaper IoT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dirty="0"/>
              <a:t>device alternativ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es</a:t>
            </a:r>
          </a:p>
        </p:txBody>
      </p:sp>
      <p:pic>
        <p:nvPicPr>
          <p:cNvPr id="13" name="그림 12" descr="실내이(가) 표시된 사진&#10;&#10;자동 생성된 설명">
            <a:extLst>
              <a:ext uri="{FF2B5EF4-FFF2-40B4-BE49-F238E27FC236}">
                <a16:creationId xmlns:a16="http://schemas.microsoft.com/office/drawing/2014/main" id="{3D211DD8-B301-479C-AC76-9C151544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93" y="3042005"/>
            <a:ext cx="4503600" cy="3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Requirements</a:t>
            </a:r>
            <a:endParaRPr lang="ko-KR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6D689-04C6-446D-B5C5-8165AB85F2B0}"/>
              </a:ext>
            </a:extLst>
          </p:cNvPr>
          <p:cNvSpPr txBox="1"/>
          <p:nvPr/>
        </p:nvSpPr>
        <p:spPr>
          <a:xfrm>
            <a:off x="1142619" y="2132856"/>
            <a:ext cx="6858762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The cart should be able to display its position indoors.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/>
              <a:t>The cart should be able to display the selected items and the optimal path to them.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/>
              <a:t>The cart should be RFID-aware and able to receive pricing information of the item.</a:t>
            </a:r>
          </a:p>
        </p:txBody>
      </p:sp>
    </p:spTree>
    <p:extLst>
      <p:ext uri="{BB962C8B-B14F-4D97-AF65-F5344CB8AC3E}">
        <p14:creationId xmlns:p14="http://schemas.microsoft.com/office/powerpoint/2010/main" val="181428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System Architecture</a:t>
            </a:r>
          </a:p>
          <a:p>
            <a:pPr algn="ctr"/>
            <a:r>
              <a:rPr lang="en-US" altLang="ko-KR" sz="2400" dirty="0"/>
              <a:t>(MVC Pattern)</a:t>
            </a:r>
            <a:endParaRPr lang="ko-KR" altLang="en-US" sz="2400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A1B6E5EA-BBCD-4C36-BD81-2D46326D1DD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0" y="2167967"/>
            <a:ext cx="8017200" cy="42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4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1392</Words>
  <Application>Microsoft Office PowerPoint</Application>
  <PresentationFormat>화면 슬라이드 쇼(4:3)</PresentationFormat>
  <Paragraphs>323</Paragraphs>
  <Slides>23</Slides>
  <Notes>23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HY헤드라인M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choi jihun</cp:lastModifiedBy>
  <cp:revision>201</cp:revision>
  <dcterms:created xsi:type="dcterms:W3CDTF">2016-11-03T20:47:04Z</dcterms:created>
  <dcterms:modified xsi:type="dcterms:W3CDTF">2019-07-15T05:30:35Z</dcterms:modified>
</cp:coreProperties>
</file>