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77" r:id="rId3"/>
  </p:sldMasterIdLst>
  <p:notesMasterIdLst>
    <p:notesMasterId r:id="rId15"/>
  </p:notesMasterIdLst>
  <p:handoutMasterIdLst>
    <p:handoutMasterId r:id="rId16"/>
  </p:handoutMasterIdLst>
  <p:sldIdLst>
    <p:sldId id="256" r:id="rId4"/>
    <p:sldId id="1135" r:id="rId5"/>
    <p:sldId id="1029" r:id="rId6"/>
    <p:sldId id="1152" r:id="rId7"/>
    <p:sldId id="1153" r:id="rId8"/>
    <p:sldId id="1154" r:id="rId9"/>
    <p:sldId id="1137" r:id="rId10"/>
    <p:sldId id="1155" r:id="rId11"/>
    <p:sldId id="1156" r:id="rId12"/>
    <p:sldId id="1157" r:id="rId13"/>
    <p:sldId id="984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2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0000FF"/>
    <a:srgbClr val="15BD3D"/>
    <a:srgbClr val="0099CC"/>
    <a:srgbClr val="FFB7DB"/>
    <a:srgbClr val="8E0000"/>
    <a:srgbClr val="93FFFF"/>
    <a:srgbClr val="FEDDD6"/>
    <a:srgbClr val="F9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1"/>
    <p:restoredTop sz="91289"/>
  </p:normalViewPr>
  <p:slideViewPr>
    <p:cSldViewPr showGuides="1">
      <p:cViewPr varScale="1">
        <p:scale>
          <a:sx n="93" d="100"/>
          <a:sy n="93" d="100"/>
        </p:scale>
        <p:origin x="1263" y="33"/>
      </p:cViewPr>
      <p:guideLst>
        <p:guide orient="horz" pos="2149"/>
        <p:guide pos="2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45D77F33-AFE2-4CF0-B496-28452D1F99A3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EB6217F1-EB6D-4C32-8FAB-B5A5E51D2D80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fontAlgn="base">
              <a:defRPr/>
            </a:pPr>
            <a:fld id="{AD504BE6-F32D-43A0-8A32-34733F9C14F9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algn="r"/>
            <a:fld id="{9A0DB2DC-4C9A-4742-B13C-FB6460FD3503}" type="slidenum">
              <a:rPr lang="en-US" altLang="zh-CN" sz="1200"/>
              <a:t>1</a:t>
            </a:fld>
            <a:endParaRPr lang="en-US" altLang="zh-CN" sz="1200"/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9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52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05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7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00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35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marL="0" lvl="0" indent="0" algn="r" eaLnBrk="1" latinLnBrk="0" hangingPunct="1"/>
            <a:fld id="{9A0DB2DC-4C9A-4742-B13C-FB6460FD3503}" type="slidenum"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35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8"/>
          <p:cNvSpPr/>
          <p:nvPr/>
        </p:nvSpPr>
        <p:spPr>
          <a:xfrm>
            <a:off x="468313" y="4005263"/>
            <a:ext cx="8207375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Line 10"/>
          <p:cNvSpPr/>
          <p:nvPr userDrawn="1"/>
        </p:nvSpPr>
        <p:spPr>
          <a:xfrm>
            <a:off x="539750" y="1628775"/>
            <a:ext cx="8064500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0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5375" y="0"/>
            <a:ext cx="2016125" cy="14827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844675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221163"/>
            <a:ext cx="6553200" cy="1493837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>
              <a:defRPr/>
            </a:pPr>
            <a:fld id="{C0F9848D-4F7F-4232-9628-BF2DB1B4F958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>
              <a:defRPr/>
            </a:pPr>
            <a:fld id="{BD293761-819E-40EB-BBED-5E0A55AAD9FA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7372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7372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48431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25875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484313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84313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59313" y="1484313"/>
            <a:ext cx="4038600" cy="4530725"/>
          </a:xfrm>
        </p:spPr>
        <p:txBody>
          <a:bodyPr/>
          <a:lstStyle/>
          <a:p>
            <a:pPr lvl="0" fontAlgn="base"/>
            <a:endParaRPr lang="zh-CN" altLang="en-US" strike="noStrike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84313"/>
            <a:ext cx="8229600" cy="4530725"/>
          </a:xfrm>
        </p:spPr>
        <p:txBody>
          <a:bodyPr/>
          <a:lstStyle/>
          <a:p>
            <a:pPr lvl="0" fontAlgn="base"/>
            <a:endParaRPr lang="zh-CN" altLang="en-US" strike="noStrike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左右彩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6688" y="188913"/>
            <a:ext cx="2376487" cy="569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28575" cap="flat" cmpd="sng">
            <a:solidFill>
              <a:srgbClr val="9E0848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endParaRPr lang="zh-CN" altLang="en-US" b="1">
              <a:solidFill>
                <a:srgbClr val="9E08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976664" cy="576064"/>
          </a:xfrm>
        </p:spPr>
        <p:txBody>
          <a:bodyPr/>
          <a:lstStyle>
            <a:lvl1pPr algn="l"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4114800"/>
          </a:xfrm>
        </p:spPr>
        <p:txBody>
          <a:bodyPr/>
          <a:lstStyle>
            <a:lvl1pPr>
              <a:defRPr sz="280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5D3C25B7-9DB0-4D28-B527-C9BC4093475A}" type="datetime1">
              <a:rPr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43EB517D-1F12-4F69-8988-076D14975708}" type="slidenum">
              <a:rPr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左右彩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6688" y="188913"/>
            <a:ext cx="2376487" cy="569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28575" cap="flat" cmpd="sng">
            <a:solidFill>
              <a:srgbClr val="9E0848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endParaRPr lang="zh-CN" altLang="en-US" b="1">
              <a:solidFill>
                <a:srgbClr val="9E08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5976664" cy="576064"/>
          </a:xfrm>
        </p:spPr>
        <p:txBody>
          <a:bodyPr/>
          <a:lstStyle>
            <a:lvl1pPr algn="l">
              <a:defRPr sz="36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4114800"/>
          </a:xfrm>
        </p:spPr>
        <p:txBody>
          <a:bodyPr/>
          <a:lstStyle>
            <a:lvl1pPr>
              <a:defRPr sz="280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5D3C25B7-9DB0-4D28-B527-C9BC4093475A}" type="datetime1">
              <a:rPr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endParaRPr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defRPr/>
            </a:pPr>
            <a:fld id="{43EB517D-1F12-4F69-8988-076D14975708}" type="slidenum">
              <a:rPr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484313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fontAlgn="base"/>
            <a:endParaRPr lang="zh-CN" altLang="en-US" strike="noStrike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325120"/>
            <a:r>
              <a:rPr lang="zh-CN" altLang="en-US"/>
              <a:t>第二级</a:t>
            </a:r>
          </a:p>
          <a:p>
            <a:pPr lvl="2" indent="-350520"/>
            <a:r>
              <a:rPr lang="zh-CN" altLang="en-US"/>
              <a:t>第三级</a:t>
            </a:r>
          </a:p>
          <a:p>
            <a:pPr lvl="3" indent="-315595"/>
            <a:r>
              <a:rPr lang="zh-CN" altLang="en-US"/>
              <a:t>第四级</a:t>
            </a:r>
          </a:p>
          <a:p>
            <a:pPr lvl="4" indent="-339725"/>
            <a:r>
              <a:rPr lang="zh-CN" altLang="en-US"/>
              <a:t>第五级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fontAlgn="base">
              <a:defRPr/>
            </a:pPr>
            <a:fld id="{24898D25-D437-4C91-9E52-212EEDB6C876}" type="datetime1">
              <a:rPr lang="zh-CN" altLang="en-US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2019/3/13</a:t>
            </a:fld>
            <a:endParaRPr lang="en-US" altLang="zh-CN" strike="noStrike" noProof="1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fontAlgn="base">
              <a:defRPr/>
            </a:pPr>
            <a:endParaRPr lang="en-US" altLang="zh-CN" strike="noStrike" noProof="1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325" y="6243638"/>
            <a:ext cx="2530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fontAlgn="base">
              <a:defRPr/>
            </a:pPr>
            <a:fld id="{4CBBD98A-614A-4925-9B37-B8898649E01F}" type="slidenum">
              <a:rPr lang="en-US" altLang="zh-CN" strike="noStrike" noProof="1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Picture 9" descr="左右彩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19475" y="6254750"/>
            <a:ext cx="2514600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Line 11"/>
          <p:cNvSpPr/>
          <p:nvPr userDrawn="1"/>
        </p:nvSpPr>
        <p:spPr>
          <a:xfrm>
            <a:off x="468313" y="188913"/>
            <a:ext cx="8229600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66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rgbClr val="993366"/>
        </a:buClr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2055" name="Rectangle 5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gradFill rotWithShape="1">
            <a:gsLst>
              <a:gs pos="0">
                <a:srgbClr val="5C0000">
                  <a:alpha val="100000"/>
                </a:srgbClr>
              </a:gs>
              <a:gs pos="50000">
                <a:srgbClr val="870200">
                  <a:alpha val="100000"/>
                </a:srgbClr>
              </a:gs>
              <a:gs pos="100000">
                <a:srgbClr val="A10500">
                  <a:alpha val="100000"/>
                </a:srgbClr>
              </a:gs>
            </a:gsLst>
            <a:lin ang="5400000" scaled="1"/>
            <a:tileRect/>
          </a:gradFill>
          <a:ln w="12700" cap="flat" cmpd="sng">
            <a:solidFill>
              <a:srgbClr val="9E0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algn="ctr">
              <a:spcBef>
                <a:spcPct val="50000"/>
              </a:spcBef>
            </a:pPr>
            <a:endParaRPr lang="zh-CN" altLang="en-US" b="1">
              <a:solidFill>
                <a:srgbClr val="9E08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61AD6B66-C4FE-4D80-A404-9C53A6D9B112}" type="datetime1">
              <a:rPr kumimoji="1" lang="zh-CN" altLang="en-US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2019/3/13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algn="ctr" fontAlgn="base">
              <a:defRPr/>
            </a:pPr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defRPr/>
            </a:pPr>
            <a:fld id="{604809C7-2C37-41C3-9C4F-3FA33DBE677C}" type="slidenum">
              <a:rPr kumimoji="1" lang="en-US" altLang="zh-CN" strike="noStrike" noProof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trike="noStrike" noProof="1">
              <a:solidFill>
                <a:srgbClr val="000000"/>
              </a:solidFill>
            </a:endParaRPr>
          </a:p>
        </p:txBody>
      </p:sp>
      <p:sp>
        <p:nvSpPr>
          <p:cNvPr id="2055" name="Rectangle 5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gradFill rotWithShape="1">
            <a:gsLst>
              <a:gs pos="0">
                <a:srgbClr val="5C0000">
                  <a:alpha val="100000"/>
                </a:srgbClr>
              </a:gs>
              <a:gs pos="50000">
                <a:srgbClr val="870200">
                  <a:alpha val="100000"/>
                </a:srgbClr>
              </a:gs>
              <a:gs pos="100000">
                <a:srgbClr val="A10500">
                  <a:alpha val="100000"/>
                </a:srgbClr>
              </a:gs>
            </a:gsLst>
            <a:lin ang="5400000" scaled="1"/>
            <a:tileRect/>
          </a:gradFill>
          <a:ln w="12700" cap="flat" cmpd="sng">
            <a:solidFill>
              <a:srgbClr val="9E0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algn="ctr">
              <a:spcBef>
                <a:spcPct val="50000"/>
              </a:spcBef>
            </a:pPr>
            <a:endParaRPr lang="zh-CN" altLang="en-US" b="1">
              <a:solidFill>
                <a:srgbClr val="9E08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>
                <a:latin typeface="Garamond" panose="02020404030301010803" pitchFamily="18" charset="0"/>
              </a:rPr>
              <a:t>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8194" name="Rectangle 6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en-US" altLang="zh-CN" sz="1200">
                <a:latin typeface="Garamond" panose="02020404030301010803" pitchFamily="18" charset="0"/>
                <a:ea typeface="宋体" panose="02010600030101010101" pitchFamily="2" charset="-122"/>
              </a:rPr>
              <a:t>1</a:t>
            </a:fld>
            <a:endParaRPr lang="en-US" altLang="zh-CN" sz="12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5"/>
          <p:cNvSpPr/>
          <p:nvPr/>
        </p:nvSpPr>
        <p:spPr>
          <a:xfrm>
            <a:off x="0" y="6457950"/>
            <a:ext cx="9144000" cy="400050"/>
          </a:xfrm>
          <a:prstGeom prst="rect">
            <a:avLst/>
          </a:prstGeom>
          <a:solidFill>
            <a:srgbClr val="820000"/>
          </a:solidFill>
          <a:ln w="12700" cap="flat" cmpd="sng">
            <a:solidFill>
              <a:srgbClr val="9E0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670" y="2132892"/>
            <a:ext cx="8012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+mj-lt"/>
              </a:rPr>
              <a:t>农村发展专业</a:t>
            </a:r>
            <a:endParaRPr lang="en-US" altLang="zh-CN" sz="3600" b="1" dirty="0">
              <a:latin typeface="+mj-lt"/>
            </a:endParaRPr>
          </a:p>
          <a:p>
            <a:pPr algn="ctr"/>
            <a:r>
              <a:rPr lang="zh-CN" altLang="en-US" sz="3600" b="1" dirty="0">
                <a:latin typeface="+mj-lt"/>
              </a:rPr>
              <a:t>博士资格考试经验分享</a:t>
            </a:r>
            <a:endParaRPr lang="en-US" altLang="zh-CN" sz="3600" b="1" dirty="0">
              <a:latin typeface="+mj-lt"/>
              <a:ea typeface="微软雅黑" panose="020B0503020204020204" charset="-122"/>
            </a:endParaRPr>
          </a:p>
          <a:p>
            <a:pPr algn="ctr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772" y="4392590"/>
            <a:ext cx="537337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"/>
              </a:lnSpc>
            </a:pPr>
            <a:endParaRPr lang="zh-CN" altLang="en-US" sz="2800" dirty="0">
              <a:latin typeface="隶书" panose="02010509060101010101" charset="-122"/>
              <a:ea typeface="隶书" panose="02010509060101010101" charset="-122"/>
            </a:endParaRPr>
          </a:p>
          <a:p>
            <a:pPr algn="ctr"/>
            <a:r>
              <a:rPr lang="zh-CN" altLang="en-US" sz="2000" dirty="0">
                <a:latin typeface="+mj-lt"/>
                <a:ea typeface="隶书" panose="02010509060101010101" charset="-122"/>
              </a:rPr>
              <a:t> </a:t>
            </a:r>
            <a:endParaRPr lang="zh-CN" altLang="en-US" sz="2000" dirty="0">
              <a:latin typeface="+mj-lt"/>
              <a:ea typeface="隶书" panose="02010509060101010101" charset="-122"/>
              <a:sym typeface="+mn-ea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E966C-971D-4FDB-9879-02CED0E74EDE}"/>
              </a:ext>
            </a:extLst>
          </p:cNvPr>
          <p:cNvSpPr txBox="1"/>
          <p:nvPr/>
        </p:nvSpPr>
        <p:spPr>
          <a:xfrm>
            <a:off x="7380234" y="5718681"/>
            <a:ext cx="1656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孙俊娜</a:t>
            </a:r>
            <a:r>
              <a:rPr lang="en-US" altLang="zh-CN" dirty="0"/>
              <a:t>    </a:t>
            </a:r>
          </a:p>
          <a:p>
            <a:pPr algn="ctr"/>
            <a:r>
              <a:rPr lang="en-US" altLang="zh-CN" sz="1800" dirty="0"/>
              <a:t>2019.3.13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628" y="2060886"/>
            <a:ext cx="8490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道路千万条，适合自己第一条！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如果没有情感寄托，那就微博转发锦鲤吧！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四、师姐寄语</a:t>
            </a:r>
          </a:p>
        </p:txBody>
      </p:sp>
    </p:spTree>
    <p:extLst>
      <p:ext uri="{BB962C8B-B14F-4D97-AF65-F5344CB8AC3E}">
        <p14:creationId xmlns:p14="http://schemas.microsoft.com/office/powerpoint/2010/main" val="3302582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0256" y="2348910"/>
            <a:ext cx="612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预祝师弟师妹取得理想成绩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688" y="1268820"/>
            <a:ext cx="7488624" cy="523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一、笔试（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高宏（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高微（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高计（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主文献（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发展经济学）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二、面试（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中文（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英文（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025" y="404748"/>
            <a:ext cx="480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考试内容</a:t>
            </a:r>
          </a:p>
        </p:txBody>
      </p:sp>
    </p:spTree>
    <p:extLst>
      <p:ext uri="{BB962C8B-B14F-4D97-AF65-F5344CB8AC3E}">
        <p14:creationId xmlns:p14="http://schemas.microsoft.com/office/powerpoint/2010/main" val="17854349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707" y="908790"/>
            <a:ext cx="849058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高宏（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题型：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个简答、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个综合计算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复习内容：课件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课后习题（无需再做更多题）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高微（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题型：往年：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个消费者理论综合计算题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去年：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个偏好、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个博弈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复习内容：消费者理论（中微）、博弈论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马歇尔需求、希克斯需求、间接效应函数、支出函数之间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的求解与相互转换（斯拉斯基方程、罗伊恒等式、谢泼德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引理、反函数）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习题集：平新乔微观经济学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可能会有证明题（偏好关系的性质、效应函数的性质等）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一、笔试（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707" y="980796"/>
            <a:ext cx="84905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高计（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题型：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个简答、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个研究设计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个选择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个选择、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个计算、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个证明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复习内容：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ccb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老师课件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伍德里奇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斯托克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计量经济学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重点内容：多元线性回归的基本假设，若违背，会出现什么后果？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内生性问题：是什么？为什么？（机制）怎么做？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讲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一、笔试（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0165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707" y="980796"/>
            <a:ext cx="8490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主文献（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题型：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年：简述华北和长江三角洲地区的小农经济在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世纪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-20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世纪中叶之前的变迁轨迹，并解释华北地区经营式农场的比例为何高于长江三角洲地区。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年：对比异同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年：形式较多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复习内容：主文献课阅读书目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读书笔记浓缩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重点内容：主要观点、方法、结论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一、笔试（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38348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707" y="980796"/>
            <a:ext cx="8490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发展经济学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题型：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年：一张散点图，一张回归结果的表格，都比较长。内容主要是关于宏观经济的收敛问题，关于绝对收敛和条件收敛的判断，看图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表说话。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年：未考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2018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年：未考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复习内容：德布拉吉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瑞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发展经济学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热点问题（如中央一号文件、乡村振兴战略规划等）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重点：第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章等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一、笔试（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24480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025" y="1080770"/>
            <a:ext cx="8490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中文面试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代表性作品：类似于论文答辩，观点、方法、结论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博士研究计划：一个明确的主题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英文面试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自我介绍（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分钟）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已有研究成果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未来打算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二、面试（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14191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025" y="1080770"/>
            <a:ext cx="8490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中文面试（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代表性作品：类似于论文答辩，观点、方法、结论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博士研究计划：长期计划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一个短期明确的研究主题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英文面试（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10%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自我介绍（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分钟）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已有研究成果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未来打算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二、面试（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70%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33949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707" y="1412832"/>
            <a:ext cx="8490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1.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高宏、高微没有思路，记得目标函数、约束条件、拉格朗日、求导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高计推导没有思路，尝试将原式子展开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3.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主文献没有思路，从已掌握知识中总结归纳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复习顺序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990" y="230505"/>
            <a:ext cx="4803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三、小建议</a:t>
            </a:r>
          </a:p>
        </p:txBody>
      </p:sp>
    </p:spTree>
    <p:extLst>
      <p:ext uri="{BB962C8B-B14F-4D97-AF65-F5344CB8AC3E}">
        <p14:creationId xmlns:p14="http://schemas.microsoft.com/office/powerpoint/2010/main" val="1845304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大精品课程">
  <a:themeElements>
    <a:clrScheme name="人大精品课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人大精品课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9E0848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2400" b="1" i="0" u="none" strike="noStrike" cap="none" normalizeH="0" baseline="0" smtClean="0">
            <a:ln>
              <a:noFill/>
            </a:ln>
            <a:solidFill>
              <a:srgbClr val="9E0848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9E0848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9E0848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人大精品课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大精品课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人大精品课程">
  <a:themeElements>
    <a:clrScheme name="人大精品课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人大精品课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9E0848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2400" b="1" i="0" u="none" strike="noStrike" cap="none" normalizeH="0" baseline="0" smtClean="0">
            <a:ln>
              <a:noFill/>
            </a:ln>
            <a:solidFill>
              <a:srgbClr val="9E0848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9E0848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9E0848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人大精品课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大精品课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大精品课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全屏显示(4:3)</PresentationFormat>
  <Paragraphs>156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黑体</vt:lpstr>
      <vt:lpstr>华文中宋</vt:lpstr>
      <vt:lpstr>楷体</vt:lpstr>
      <vt:lpstr>隶书</vt:lpstr>
      <vt:lpstr>宋体</vt:lpstr>
      <vt:lpstr>微软雅黑</vt:lpstr>
      <vt:lpstr>Arial</vt:lpstr>
      <vt:lpstr>Calibri</vt:lpstr>
      <vt:lpstr>Garamond</vt:lpstr>
      <vt:lpstr>Times New Roman</vt:lpstr>
      <vt:lpstr>Wingdings</vt:lpstr>
      <vt:lpstr>Edge</vt:lpstr>
      <vt:lpstr>人大精品课程</vt:lpstr>
      <vt:lpstr>1_人大精品课程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中国与国际对牛奶中三聚氰胺的风险评估——从三鹿奶粉事件谈起</dc:title>
  <dc:creator>Xu Licheng</dc:creator>
  <cp:lastModifiedBy>俊娜 孙</cp:lastModifiedBy>
  <cp:revision>2456</cp:revision>
  <dcterms:created xsi:type="dcterms:W3CDTF">2007-10-01T01:58:00Z</dcterms:created>
  <dcterms:modified xsi:type="dcterms:W3CDTF">2019-03-13T12:07:31Z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