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0861000"/>
  <p:notesSz cx="7010400" cy="9296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icrosoft YaHei"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icrosoft YaHei"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icrosoft YaHei"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icrosoft YaHei"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icrosoft YaHei" pitchFamily="34" charset="-122"/>
        <a:cs typeface="+mn-cs"/>
      </a:defRPr>
    </a:lvl5pPr>
    <a:lvl6pPr marL="2286000" algn="l" defTabSz="914400" rtl="0" eaLnBrk="1" latinLnBrk="0" hangingPunct="1">
      <a:defRPr kern="1200">
        <a:solidFill>
          <a:schemeClr val="tx1"/>
        </a:solidFill>
        <a:latin typeface="Arial" charset="0"/>
        <a:ea typeface="Microsoft YaHei" pitchFamily="34" charset="-122"/>
        <a:cs typeface="+mn-cs"/>
      </a:defRPr>
    </a:lvl6pPr>
    <a:lvl7pPr marL="2743200" algn="l" defTabSz="914400" rtl="0" eaLnBrk="1" latinLnBrk="0" hangingPunct="1">
      <a:defRPr kern="1200">
        <a:solidFill>
          <a:schemeClr val="tx1"/>
        </a:solidFill>
        <a:latin typeface="Arial" charset="0"/>
        <a:ea typeface="Microsoft YaHei" pitchFamily="34" charset="-122"/>
        <a:cs typeface="+mn-cs"/>
      </a:defRPr>
    </a:lvl7pPr>
    <a:lvl8pPr marL="3200400" algn="l" defTabSz="914400" rtl="0" eaLnBrk="1" latinLnBrk="0" hangingPunct="1">
      <a:defRPr kern="1200">
        <a:solidFill>
          <a:schemeClr val="tx1"/>
        </a:solidFill>
        <a:latin typeface="Arial" charset="0"/>
        <a:ea typeface="Microsoft YaHei" pitchFamily="34" charset="-122"/>
        <a:cs typeface="+mn-cs"/>
      </a:defRPr>
    </a:lvl8pPr>
    <a:lvl9pPr marL="3657600" algn="l" defTabSz="914400" rtl="0" eaLnBrk="1" latinLnBrk="0" hangingPunct="1">
      <a:defRPr kern="1200">
        <a:solidFill>
          <a:schemeClr val="tx1"/>
        </a:solidFill>
        <a:latin typeface="Arial" charset="0"/>
        <a:ea typeface="Microsoft YaHei"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p15:clr>
            <a:srgbClr val="A4A3A4"/>
          </p15:clr>
        </p15:guide>
        <p15:guide id="2" pos="19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Canner" initials="JC" lastIdx="1" clrIdx="0">
    <p:extLst>
      <p:ext uri="{19B8F6BF-5375-455C-9EA6-DF929625EA0E}">
        <p15:presenceInfo xmlns:p15="http://schemas.microsoft.com/office/powerpoint/2012/main" userId="S-1-5-21-1214440339-484763869-725345543-39817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3854" autoAdjust="0"/>
  </p:normalViewPr>
  <p:slideViewPr>
    <p:cSldViewPr>
      <p:cViewPr>
        <p:scale>
          <a:sx n="84" d="100"/>
          <a:sy n="84" d="100"/>
        </p:scale>
        <p:origin x="-16716" y="-4794"/>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027113" y="706438"/>
            <a:ext cx="4954587" cy="3484562"/>
          </a:xfrm>
          <a:prstGeom prst="rect">
            <a:avLst/>
          </a:prstGeom>
          <a:noFill/>
          <a:ln w="9525">
            <a:noFill/>
            <a:round/>
            <a:headEnd/>
            <a:tailEnd/>
          </a:ln>
          <a:effectLst/>
        </p:spPr>
      </p:sp>
      <p:sp>
        <p:nvSpPr>
          <p:cNvPr id="2050" name="Rectangle 2"/>
          <p:cNvSpPr>
            <a:spLocks noGrp="1" noChangeArrowheads="1"/>
          </p:cNvSpPr>
          <p:nvPr>
            <p:ph type="body"/>
          </p:nvPr>
        </p:nvSpPr>
        <p:spPr bwMode="auto">
          <a:xfrm>
            <a:off x="701613" y="4414911"/>
            <a:ext cx="5607175" cy="4181619"/>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041276" cy="463646"/>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662007" algn="l"/>
                <a:tab pos="1324013" algn="l"/>
                <a:tab pos="1986020" algn="l"/>
                <a:tab pos="2648026" algn="l"/>
              </a:tabLst>
              <a:defRPr sz="1300">
                <a:solidFill>
                  <a:srgbClr val="000000"/>
                </a:solidFill>
                <a:latin typeface="Times New Roman" pitchFamily="18" charset="0"/>
                <a:ea typeface="Arial Unicode MS" pitchFamily="34" charset="-128"/>
                <a:cs typeface="Arial Unicode MS" pitchFamily="34" charset="-128"/>
              </a:defRPr>
            </a:lvl1pPr>
          </a:lstStyle>
          <a:p>
            <a:endParaRPr lang="en-US"/>
          </a:p>
        </p:txBody>
      </p:sp>
      <p:sp>
        <p:nvSpPr>
          <p:cNvPr id="2052" name="Rectangle 4"/>
          <p:cNvSpPr>
            <a:spLocks noGrp="1" noChangeArrowheads="1"/>
          </p:cNvSpPr>
          <p:nvPr>
            <p:ph type="dt"/>
          </p:nvPr>
        </p:nvSpPr>
        <p:spPr bwMode="auto">
          <a:xfrm>
            <a:off x="3967692" y="0"/>
            <a:ext cx="3041276" cy="463646"/>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62007" algn="l"/>
                <a:tab pos="1324013" algn="l"/>
                <a:tab pos="1986020" algn="l"/>
                <a:tab pos="2648026" algn="l"/>
              </a:tabLst>
              <a:defRPr sz="1300">
                <a:solidFill>
                  <a:srgbClr val="000000"/>
                </a:solidFill>
                <a:latin typeface="Times New Roman" pitchFamily="18" charset="0"/>
                <a:ea typeface="Arial Unicode MS" pitchFamily="34" charset="-128"/>
                <a:cs typeface="Arial Unicode MS" pitchFamily="34" charset="-128"/>
              </a:defRPr>
            </a:lvl1pPr>
          </a:lstStyle>
          <a:p>
            <a:endParaRPr lang="en-US"/>
          </a:p>
        </p:txBody>
      </p:sp>
      <p:sp>
        <p:nvSpPr>
          <p:cNvPr id="2053" name="Rectangle 5"/>
          <p:cNvSpPr>
            <a:spLocks noGrp="1" noChangeArrowheads="1"/>
          </p:cNvSpPr>
          <p:nvPr>
            <p:ph type="ftr"/>
          </p:nvPr>
        </p:nvSpPr>
        <p:spPr bwMode="auto">
          <a:xfrm>
            <a:off x="0" y="8831287"/>
            <a:ext cx="3041276" cy="463646"/>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662007" algn="l"/>
                <a:tab pos="1324013" algn="l"/>
                <a:tab pos="1986020" algn="l"/>
                <a:tab pos="2648026" algn="l"/>
              </a:tabLst>
              <a:defRPr sz="1300">
                <a:solidFill>
                  <a:srgbClr val="000000"/>
                </a:solidFill>
                <a:latin typeface="Times New Roman" pitchFamily="18" charset="0"/>
                <a:ea typeface="Arial Unicode MS" pitchFamily="34" charset="-128"/>
                <a:cs typeface="Arial Unicode MS" pitchFamily="34" charset="-128"/>
              </a:defRPr>
            </a:lvl1pPr>
          </a:lstStyle>
          <a:p>
            <a:endParaRPr lang="en-US"/>
          </a:p>
        </p:txBody>
      </p:sp>
      <p:sp>
        <p:nvSpPr>
          <p:cNvPr id="2054" name="Rectangle 6"/>
          <p:cNvSpPr>
            <a:spLocks noGrp="1" noChangeArrowheads="1"/>
          </p:cNvSpPr>
          <p:nvPr>
            <p:ph type="sldNum"/>
          </p:nvPr>
        </p:nvSpPr>
        <p:spPr bwMode="auto">
          <a:xfrm>
            <a:off x="3967692" y="8831287"/>
            <a:ext cx="3041276" cy="463646"/>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662007" algn="l"/>
                <a:tab pos="1324013" algn="l"/>
                <a:tab pos="1986020" algn="l"/>
                <a:tab pos="2648026" algn="l"/>
              </a:tabLst>
              <a:defRPr sz="1300">
                <a:solidFill>
                  <a:srgbClr val="000000"/>
                </a:solidFill>
                <a:latin typeface="Times New Roman" pitchFamily="18" charset="0"/>
                <a:ea typeface="Arial Unicode MS" pitchFamily="34" charset="-128"/>
                <a:cs typeface="Arial Unicode MS" pitchFamily="34" charset="-128"/>
              </a:defRPr>
            </a:lvl1pPr>
          </a:lstStyle>
          <a:p>
            <a:fld id="{3DE58B5B-E878-40E2-BD2D-9405CD9985B6}" type="slidenum">
              <a:rPr lang="en-US"/>
              <a:pPr/>
              <a:t>‹#›</a:t>
            </a:fld>
            <a:endParaRPr lang="en-US"/>
          </a:p>
        </p:txBody>
      </p:sp>
    </p:spTree>
    <p:extLst>
      <p:ext uri="{BB962C8B-B14F-4D97-AF65-F5344CB8AC3E}">
        <p14:creationId xmlns:p14="http://schemas.microsoft.com/office/powerpoint/2010/main" val="350652090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36986B-252A-4812-A69F-AFC9F451CE1F}" type="slidenum">
              <a:rPr lang="en-US"/>
              <a:pPr/>
              <a:t>1</a:t>
            </a:fld>
            <a:endParaRPr lang="en-US"/>
          </a:p>
        </p:txBody>
      </p:sp>
      <p:sp>
        <p:nvSpPr>
          <p:cNvPr id="4097" name="Rectangle 1"/>
          <p:cNvSpPr txBox="1">
            <a:spLocks noGrp="1" noRot="1" noChangeAspect="1" noChangeArrowheads="1"/>
          </p:cNvSpPr>
          <p:nvPr>
            <p:ph type="sldImg"/>
          </p:nvPr>
        </p:nvSpPr>
        <p:spPr bwMode="auto">
          <a:xfrm>
            <a:off x="1027113" y="706438"/>
            <a:ext cx="4956175" cy="3486150"/>
          </a:xfrm>
          <a:prstGeom prst="rect">
            <a:avLst/>
          </a:prstGeom>
          <a:solidFill>
            <a:srgbClr val="FFFFFF"/>
          </a:solidFill>
          <a:ln>
            <a:solidFill>
              <a:srgbClr val="000000"/>
            </a:solidFill>
            <a:miter lim="800000"/>
            <a:headEnd/>
            <a:tailEnd/>
          </a:ln>
        </p:spPr>
      </p:sp>
      <p:sp>
        <p:nvSpPr>
          <p:cNvPr id="4098" name="Rectangle 2"/>
          <p:cNvSpPr txBox="1">
            <a:spLocks noGrp="1" noChangeArrowheads="1"/>
          </p:cNvSpPr>
          <p:nvPr>
            <p:ph type="body" idx="1"/>
          </p:nvPr>
        </p:nvSpPr>
        <p:spPr bwMode="auto">
          <a:xfrm>
            <a:off x="701613" y="4414910"/>
            <a:ext cx="5608607" cy="4183086"/>
          </a:xfrm>
          <a:prstGeom prst="rect">
            <a:avLst/>
          </a:prstGeom>
          <a:noFill/>
          <a:ln>
            <a:round/>
            <a:headEnd/>
            <a:tailEnd/>
          </a:ln>
        </p:spPr>
        <p:txBody>
          <a:bodyPr wrap="none" lIns="83622" tIns="41811" rIns="83622" bIns="41811"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586913"/>
            <a:ext cx="37306250" cy="6615112"/>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487900"/>
            <a:ext cx="30724475" cy="78867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28206918-766E-4AA3-9025-A1C28A8A804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D81870C-53C7-4B3C-BAF5-B91335B7B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19850" y="1231900"/>
            <a:ext cx="9874250" cy="26355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231900"/>
            <a:ext cx="29473525" cy="26355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00BFEAA-ED8F-4C95-8C00-23A08CF1494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908E99B-4ADC-4BB9-AC79-8DEA17A1073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831050"/>
            <a:ext cx="37307838" cy="61293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081000"/>
            <a:ext cx="37307838" cy="6750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AD228F8-5C88-45C2-92F1-12391496602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221538"/>
            <a:ext cx="19673888" cy="20366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0213" y="7221538"/>
            <a:ext cx="19673887" cy="20366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70585C30-A4C4-40BF-9598-BEE86F51BE2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6663"/>
            <a:ext cx="39503350" cy="5143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08800"/>
            <a:ext cx="19392900"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786938"/>
            <a:ext cx="19392900"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08800"/>
            <a:ext cx="19400837"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786938"/>
            <a:ext cx="19400837"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26C3BC99-6AE5-4CB9-A31F-1DE95E8F673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3AAC709D-E3F2-4663-8F23-35477BFB629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DBF6BC68-F6FA-46F5-B161-52640B4EBC5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28725"/>
            <a:ext cx="14439900" cy="5229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28725"/>
            <a:ext cx="24536400" cy="26339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457950"/>
            <a:ext cx="14439900" cy="211105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1079392-D1FB-4445-8B28-6718FC40753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602700"/>
            <a:ext cx="26335037" cy="255111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57488"/>
            <a:ext cx="26335037" cy="1851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4153813"/>
            <a:ext cx="26335037" cy="3621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0C8C985-D4E7-4B32-B70A-407722F2C61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3000" y="8382000"/>
            <a:ext cx="9829800" cy="21336000"/>
          </a:xfrm>
          <a:prstGeom prst="rect">
            <a:avLst/>
          </a:prstGeom>
          <a:solidFill>
            <a:srgbClr val="FFFFFF"/>
          </a:solidFill>
          <a:ln w="9360">
            <a:noFill/>
            <a:miter lim="800000"/>
            <a:headEnd/>
            <a:tailEnd/>
          </a:ln>
          <a:effectLst/>
        </p:spPr>
        <p:txBody>
          <a:bodyPr wrap="none" anchor="ctr"/>
          <a:lstStyle/>
          <a:p>
            <a:endParaRPr lang="en-US"/>
          </a:p>
        </p:txBody>
      </p:sp>
      <p:sp>
        <p:nvSpPr>
          <p:cNvPr id="1026" name="Rectangle 2"/>
          <p:cNvSpPr>
            <a:spLocks noChangeArrowheads="1"/>
          </p:cNvSpPr>
          <p:nvPr/>
        </p:nvSpPr>
        <p:spPr bwMode="auto">
          <a:xfrm>
            <a:off x="11734800" y="8382000"/>
            <a:ext cx="9829800" cy="21336000"/>
          </a:xfrm>
          <a:prstGeom prst="rect">
            <a:avLst/>
          </a:prstGeom>
          <a:solidFill>
            <a:srgbClr val="FFFFFF"/>
          </a:solidFill>
          <a:ln w="9360">
            <a:noFill/>
            <a:miter lim="800000"/>
            <a:headEnd/>
            <a:tailEnd/>
          </a:ln>
          <a:effectLst/>
        </p:spPr>
        <p:txBody>
          <a:bodyPr wrap="none" anchor="ctr"/>
          <a:lstStyle/>
          <a:p>
            <a:endParaRPr lang="en-US"/>
          </a:p>
        </p:txBody>
      </p:sp>
      <p:sp>
        <p:nvSpPr>
          <p:cNvPr id="1027" name="Rectangle 3"/>
          <p:cNvSpPr>
            <a:spLocks noChangeArrowheads="1"/>
          </p:cNvSpPr>
          <p:nvPr/>
        </p:nvSpPr>
        <p:spPr bwMode="auto">
          <a:xfrm>
            <a:off x="22326600" y="8382000"/>
            <a:ext cx="9829800" cy="21336000"/>
          </a:xfrm>
          <a:prstGeom prst="rect">
            <a:avLst/>
          </a:prstGeom>
          <a:solidFill>
            <a:srgbClr val="FFFFFF"/>
          </a:solidFill>
          <a:ln w="9360">
            <a:noFill/>
            <a:miter lim="800000"/>
            <a:headEnd/>
            <a:tailEnd/>
          </a:ln>
          <a:effectLst/>
        </p:spPr>
        <p:txBody>
          <a:bodyPr wrap="none" anchor="ctr"/>
          <a:lstStyle/>
          <a:p>
            <a:endParaRPr lang="en-US"/>
          </a:p>
        </p:txBody>
      </p:sp>
      <p:sp>
        <p:nvSpPr>
          <p:cNvPr id="1028" name="Rectangle 4"/>
          <p:cNvSpPr>
            <a:spLocks noChangeArrowheads="1"/>
          </p:cNvSpPr>
          <p:nvPr/>
        </p:nvSpPr>
        <p:spPr bwMode="auto">
          <a:xfrm>
            <a:off x="32918400" y="8382000"/>
            <a:ext cx="9829800" cy="21336000"/>
          </a:xfrm>
          <a:prstGeom prst="rect">
            <a:avLst/>
          </a:prstGeom>
          <a:solidFill>
            <a:srgbClr val="FFFFFF"/>
          </a:solidFill>
          <a:ln w="936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0"/>
            <a:ext cx="43891200" cy="30861000"/>
          </a:xfrm>
          <a:prstGeom prst="rect">
            <a:avLst/>
          </a:prstGeom>
          <a:noFill/>
          <a:ln w="25560">
            <a:solidFill>
              <a:srgbClr val="000000"/>
            </a:solidFill>
            <a:miter lim="800000"/>
            <a:headEnd/>
            <a:tailEnd/>
          </a:ln>
          <a:effectLst/>
        </p:spPr>
        <p:txBody>
          <a:bodyPr wrap="none" anchor="ctr"/>
          <a:lstStyle/>
          <a:p>
            <a:endParaRPr lang="en-US"/>
          </a:p>
        </p:txBody>
      </p:sp>
      <p:sp>
        <p:nvSpPr>
          <p:cNvPr id="1030" name="Text Box 6"/>
          <p:cNvSpPr txBox="1">
            <a:spLocks noChangeArrowheads="1"/>
          </p:cNvSpPr>
          <p:nvPr/>
        </p:nvSpPr>
        <p:spPr bwMode="auto">
          <a:xfrm>
            <a:off x="3292475" y="28117800"/>
            <a:ext cx="9144000" cy="2057400"/>
          </a:xfrm>
          <a:prstGeom prst="rect">
            <a:avLst/>
          </a:prstGeom>
          <a:noFill/>
          <a:ln w="9360">
            <a:noFill/>
            <a:miter lim="800000"/>
            <a:headEnd/>
            <a:tailEnd/>
          </a:ln>
          <a:effectLst/>
        </p:spPr>
        <p:txBody>
          <a:bodyPr wrap="none" anchor="ctr"/>
          <a:lstStyle/>
          <a:p>
            <a:endParaRPr lang="en-US"/>
          </a:p>
        </p:txBody>
      </p:sp>
      <p:sp>
        <p:nvSpPr>
          <p:cNvPr id="1031" name="Text Box 7"/>
          <p:cNvSpPr txBox="1">
            <a:spLocks noChangeArrowheads="1"/>
          </p:cNvSpPr>
          <p:nvPr/>
        </p:nvSpPr>
        <p:spPr bwMode="auto">
          <a:xfrm>
            <a:off x="14995525" y="28117800"/>
            <a:ext cx="13900150" cy="2057400"/>
          </a:xfrm>
          <a:prstGeom prst="rect">
            <a:avLst/>
          </a:prstGeom>
          <a:noFill/>
          <a:ln w="9360">
            <a:noFill/>
            <a:miter lim="800000"/>
            <a:headEnd/>
            <a:tailEnd/>
          </a:ln>
          <a:effectLst/>
        </p:spPr>
        <p:txBody>
          <a:bodyPr wrap="none" anchor="ctr"/>
          <a:lstStyle/>
          <a:p>
            <a:endParaRPr lang="en-US"/>
          </a:p>
        </p:txBody>
      </p:sp>
      <p:sp>
        <p:nvSpPr>
          <p:cNvPr id="1032" name="Rectangle 8"/>
          <p:cNvSpPr>
            <a:spLocks noGrp="1" noChangeArrowheads="1"/>
          </p:cNvSpPr>
          <p:nvPr>
            <p:ph type="sldNum"/>
          </p:nvPr>
        </p:nvSpPr>
        <p:spPr bwMode="auto">
          <a:xfrm>
            <a:off x="31454725" y="28117800"/>
            <a:ext cx="9142413" cy="2055813"/>
          </a:xfrm>
          <a:prstGeom prst="rect">
            <a:avLst/>
          </a:prstGeom>
          <a:noFill/>
          <a:ln w="9360">
            <a:noFill/>
            <a:miter lim="800000"/>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mn-lt"/>
                <a:ea typeface="Arial Unicode MS" pitchFamily="34" charset="-128"/>
                <a:cs typeface="Arial Unicode MS" pitchFamily="34" charset="-128"/>
              </a:defRPr>
            </a:lvl1pPr>
          </a:lstStyle>
          <a:p>
            <a:fld id="{AEC54C3F-023C-4F76-9925-CBBF46879717}" type="slidenum">
              <a:rPr lang="en-US"/>
              <a:pPr/>
              <a:t>‹#›</a:t>
            </a:fld>
            <a:endParaRPr lang="en-US"/>
          </a:p>
        </p:txBody>
      </p:sp>
      <p:sp>
        <p:nvSpPr>
          <p:cNvPr id="1033" name="Rectangle 9"/>
          <p:cNvSpPr>
            <a:spLocks noGrp="1" noChangeArrowheads="1"/>
          </p:cNvSpPr>
          <p:nvPr>
            <p:ph type="title"/>
          </p:nvPr>
        </p:nvSpPr>
        <p:spPr bwMode="auto">
          <a:xfrm>
            <a:off x="2193925" y="1231900"/>
            <a:ext cx="39500175" cy="5151438"/>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4" name="Rectangle 10"/>
          <p:cNvSpPr>
            <a:spLocks noGrp="1" noChangeArrowheads="1"/>
          </p:cNvSpPr>
          <p:nvPr>
            <p:ph type="body" idx="1"/>
          </p:nvPr>
        </p:nvSpPr>
        <p:spPr bwMode="auto">
          <a:xfrm>
            <a:off x="2193925" y="7221538"/>
            <a:ext cx="39500175" cy="20366037"/>
          </a:xfrm>
          <a:prstGeom prst="rect">
            <a:avLst/>
          </a:prstGeom>
          <a:noFill/>
          <a:ln w="9525">
            <a:noFill/>
            <a:round/>
            <a:headEnd/>
            <a:tailEnd/>
          </a:ln>
          <a:effectLst/>
        </p:spPr>
        <p:txBody>
          <a:bodyPr vert="horz" wrap="square" lIns="0" tIns="9387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mj-lt"/>
          <a:ea typeface="+mj-ea"/>
          <a:cs typeface="+mj-cs"/>
        </a:defRPr>
      </a:lvl1pPr>
      <a:lvl2pPr marL="742950" indent="-28575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2pPr>
      <a:lvl3pPr marL="11430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3pPr>
      <a:lvl4pPr marL="16002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4pPr>
      <a:lvl5pPr marL="20574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5pPr>
      <a:lvl6pPr marL="25146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6pPr>
      <a:lvl7pPr marL="29718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7pPr>
      <a:lvl8pPr marL="34290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8pPr>
      <a:lvl9pPr marL="3886200" indent="-228600" algn="l" defTabSz="457200" rtl="0" fontAlgn="base" hangingPunct="0">
        <a:lnSpc>
          <a:spcPct val="95000"/>
        </a:lnSpc>
        <a:spcBef>
          <a:spcPct val="0"/>
        </a:spcBef>
        <a:spcAft>
          <a:spcPct val="0"/>
        </a:spcAft>
        <a:buClr>
          <a:srgbClr val="000000"/>
        </a:buClr>
        <a:buSzPct val="100000"/>
        <a:buFont typeface="Times New Roman" pitchFamily="18" charset="0"/>
        <a:defRPr sz="900">
          <a:solidFill>
            <a:srgbClr val="000000"/>
          </a:solidFill>
          <a:latin typeface="Times New Roman" pitchFamily="18" charset="0"/>
          <a:ea typeface="Microsoft YaHei" pitchFamily="34" charset="-122"/>
        </a:defRPr>
      </a:lvl9pPr>
    </p:titleStyle>
    <p:bodyStyle>
      <a:lvl1pPr marL="342900" indent="-342900" algn="l" defTabSz="457200" rtl="0" fontAlgn="base" hangingPunct="0">
        <a:lnSpc>
          <a:spcPct val="95000"/>
        </a:lnSpc>
        <a:spcBef>
          <a:spcPct val="0"/>
        </a:spcBef>
        <a:spcAft>
          <a:spcPts val="1425"/>
        </a:spcAft>
        <a:buClr>
          <a:srgbClr val="000000"/>
        </a:buClr>
        <a:buSzPct val="100000"/>
        <a:buFont typeface="Times New Roman" pitchFamily="18" charset="0"/>
        <a:defRPr sz="14900">
          <a:solidFill>
            <a:srgbClr val="000000"/>
          </a:solidFill>
          <a:latin typeface="+mn-lt"/>
          <a:ea typeface="+mn-ea"/>
          <a:cs typeface="+mn-cs"/>
        </a:defRPr>
      </a:lvl1pPr>
      <a:lvl2pPr marL="742950" indent="-285750" algn="l" defTabSz="457200" rtl="0" fontAlgn="base" hangingPunct="0">
        <a:lnSpc>
          <a:spcPct val="95000"/>
        </a:lnSpc>
        <a:spcBef>
          <a:spcPct val="0"/>
        </a:spcBef>
        <a:spcAft>
          <a:spcPts val="1138"/>
        </a:spcAft>
        <a:buClr>
          <a:srgbClr val="000000"/>
        </a:buClr>
        <a:buSzPct val="100000"/>
        <a:buFont typeface="Times New Roman" pitchFamily="18" charset="0"/>
        <a:defRPr sz="11200">
          <a:solidFill>
            <a:srgbClr val="000000"/>
          </a:solidFill>
          <a:latin typeface="+mn-lt"/>
          <a:ea typeface="+mn-ea"/>
        </a:defRPr>
      </a:lvl2pPr>
      <a:lvl3pPr marL="1143000" indent="-228600" algn="l" defTabSz="457200" rtl="0" fontAlgn="base" hangingPunct="0">
        <a:lnSpc>
          <a:spcPct val="95000"/>
        </a:lnSpc>
        <a:spcBef>
          <a:spcPct val="0"/>
        </a:spcBef>
        <a:spcAft>
          <a:spcPts val="850"/>
        </a:spcAft>
        <a:buClr>
          <a:srgbClr val="000000"/>
        </a:buClr>
        <a:buSzPct val="100000"/>
        <a:buFont typeface="Times New Roman" pitchFamily="18" charset="0"/>
        <a:defRPr sz="9300">
          <a:solidFill>
            <a:srgbClr val="000000"/>
          </a:solidFill>
          <a:latin typeface="+mn-lt"/>
          <a:ea typeface="+mn-ea"/>
        </a:defRPr>
      </a:lvl3pPr>
      <a:lvl4pPr marL="1600200" indent="-228600" algn="l" defTabSz="457200" rtl="0" fontAlgn="base" hangingPunct="0">
        <a:lnSpc>
          <a:spcPct val="95000"/>
        </a:lnSpc>
        <a:spcBef>
          <a:spcPct val="0"/>
        </a:spcBef>
        <a:spcAft>
          <a:spcPts val="575"/>
        </a:spcAft>
        <a:buClr>
          <a:srgbClr val="000000"/>
        </a:buClr>
        <a:buSzPct val="100000"/>
        <a:buFont typeface="Times New Roman" pitchFamily="18" charset="0"/>
        <a:defRPr sz="9300">
          <a:solidFill>
            <a:srgbClr val="000000"/>
          </a:solidFill>
          <a:latin typeface="+mn-lt"/>
          <a:ea typeface="+mn-ea"/>
        </a:defRPr>
      </a:lvl4pPr>
      <a:lvl5pPr marL="2057400" indent="-228600" algn="l" defTabSz="457200" rtl="0" fontAlgn="base" hangingPunct="0">
        <a:lnSpc>
          <a:spcPct val="95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5pPr>
      <a:lvl6pPr marL="2514600" indent="-228600" algn="l" defTabSz="457200" rtl="0" fontAlgn="base" hangingPunct="0">
        <a:lnSpc>
          <a:spcPct val="95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6pPr>
      <a:lvl7pPr marL="2971800" indent="-228600" algn="l" defTabSz="457200" rtl="0" fontAlgn="base" hangingPunct="0">
        <a:lnSpc>
          <a:spcPct val="95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7pPr>
      <a:lvl8pPr marL="3429000" indent="-228600" algn="l" defTabSz="457200" rtl="0" fontAlgn="base" hangingPunct="0">
        <a:lnSpc>
          <a:spcPct val="95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8pPr>
      <a:lvl9pPr marL="3886200" indent="-228600" algn="l" defTabSz="457200" rtl="0" fontAlgn="base" hangingPunct="0">
        <a:lnSpc>
          <a:spcPct val="95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28575"/>
            <a:ext cx="43891200" cy="4667250"/>
          </a:xfrm>
          <a:prstGeom prst="rect">
            <a:avLst/>
          </a:prstGeom>
          <a:solidFill>
            <a:srgbClr val="FFFFFF"/>
          </a:solidFill>
          <a:ln w="25560">
            <a:noFill/>
            <a:miter lim="800000"/>
            <a:headEnd/>
            <a:tailEnd/>
          </a:ln>
          <a:effectLst/>
        </p:spPr>
        <p:txBody>
          <a:bodyPr lIns="540000" tIns="720000" rIns="540000" bIns="540000"/>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en-US" sz="9600" b="1" dirty="0" smtClean="0"/>
              <a:t>Fitting generalized linear models </a:t>
            </a:r>
          </a:p>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en-US" sz="9600" b="1" dirty="0" smtClean="0"/>
              <a:t>when the dataset exceeds available memory</a:t>
            </a:r>
            <a:endParaRPr lang="en-US" sz="9600" b="1" dirty="0">
              <a:solidFill>
                <a:schemeClr val="accent2">
                  <a:lumMod val="75000"/>
                </a:schemeClr>
              </a:solidFill>
            </a:endParaRPr>
          </a:p>
        </p:txBody>
      </p:sp>
      <p:sp>
        <p:nvSpPr>
          <p:cNvPr id="3074" name="Rectangle 2"/>
          <p:cNvSpPr>
            <a:spLocks noChangeArrowheads="1"/>
          </p:cNvSpPr>
          <p:nvPr/>
        </p:nvSpPr>
        <p:spPr bwMode="auto">
          <a:xfrm>
            <a:off x="0" y="5130800"/>
            <a:ext cx="43891199" cy="2890838"/>
          </a:xfrm>
          <a:prstGeom prst="rect">
            <a:avLst/>
          </a:prstGeom>
          <a:noFill/>
          <a:ln w="9360">
            <a:noFill/>
            <a:miter lim="800000"/>
            <a:headEnd/>
            <a:tailEnd/>
          </a:ln>
          <a:effectLst/>
        </p:spPr>
        <p:txBody>
          <a:bodyPr lIns="360000" tIns="360000" rIns="360000" bIns="36000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en-US" sz="6000" b="1" dirty="0" smtClean="0">
                <a:solidFill>
                  <a:schemeClr val="bg1"/>
                </a:solidFill>
              </a:rPr>
              <a:t>Joseph K. Canner, MHS, Krisztian Sebestyen, MS</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endParaRPr lang="en-US" sz="3200" dirty="0" smtClean="0">
              <a:solidFill>
                <a:srgbClr val="FFFFFF"/>
              </a:solidFill>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en-US" sz="4800" dirty="0" smtClean="0">
                <a:solidFill>
                  <a:srgbClr val="FFFFFF"/>
                </a:solidFill>
              </a:rPr>
              <a:t>Johns Hopkins School </a:t>
            </a:r>
            <a:r>
              <a:rPr lang="en-US" sz="4800" dirty="0">
                <a:solidFill>
                  <a:srgbClr val="FFFFFF"/>
                </a:solidFill>
              </a:rPr>
              <a:t>of </a:t>
            </a:r>
            <a:r>
              <a:rPr lang="en-US" sz="4800" dirty="0" smtClean="0">
                <a:solidFill>
                  <a:srgbClr val="FFFFFF"/>
                </a:solidFill>
              </a:rPr>
              <a:t>Medicine, </a:t>
            </a:r>
            <a:r>
              <a:rPr lang="en-US" sz="4800" dirty="0">
                <a:solidFill>
                  <a:srgbClr val="FFFFFF"/>
                </a:solidFill>
              </a:rPr>
              <a:t>Department of Surgery, </a:t>
            </a:r>
            <a:r>
              <a:rPr lang="en-US" sz="4800" dirty="0" smtClean="0">
                <a:solidFill>
                  <a:srgbClr val="FFFFFF"/>
                </a:solidFill>
              </a:rPr>
              <a:t>Baltimore, MD</a:t>
            </a:r>
            <a:endParaRPr lang="en-US" sz="4800" dirty="0">
              <a:solidFill>
                <a:srgbClr val="FFFFFF"/>
              </a:solidFill>
            </a:endParaRPr>
          </a:p>
        </p:txBody>
      </p:sp>
      <p:sp>
        <p:nvSpPr>
          <p:cNvPr id="3075" name="Rectangle 3"/>
          <p:cNvSpPr>
            <a:spLocks noChangeArrowheads="1"/>
          </p:cNvSpPr>
          <p:nvPr/>
        </p:nvSpPr>
        <p:spPr bwMode="auto">
          <a:xfrm>
            <a:off x="1143000" y="20574000"/>
            <a:ext cx="9825038" cy="1208088"/>
          </a:xfrm>
          <a:prstGeom prst="rect">
            <a:avLst/>
          </a:prstGeom>
          <a:noFill/>
          <a:ln w="9360">
            <a:noFill/>
            <a:miter lim="800000"/>
            <a:headEnd/>
            <a:tailEnd/>
          </a:ln>
          <a:effectLst/>
        </p:spPr>
        <p:txBody>
          <a:bodyPr wrap="none" anchor="ctr"/>
          <a:lstStyle/>
          <a:p>
            <a:endParaRPr lang="en-US"/>
          </a:p>
        </p:txBody>
      </p:sp>
      <p:sp>
        <p:nvSpPr>
          <p:cNvPr id="3076" name="Rectangle 4"/>
          <p:cNvSpPr>
            <a:spLocks noChangeArrowheads="1"/>
          </p:cNvSpPr>
          <p:nvPr/>
        </p:nvSpPr>
        <p:spPr bwMode="auto">
          <a:xfrm>
            <a:off x="0" y="4792663"/>
            <a:ext cx="43891200" cy="228600"/>
          </a:xfrm>
          <a:prstGeom prst="rect">
            <a:avLst/>
          </a:prstGeom>
          <a:gradFill rotWithShape="0">
            <a:gsLst>
              <a:gs pos="0">
                <a:srgbClr val="CC3300"/>
              </a:gs>
              <a:gs pos="50000">
                <a:srgbClr val="FF9900"/>
              </a:gs>
              <a:gs pos="100000">
                <a:srgbClr val="CC3300"/>
              </a:gs>
            </a:gsLst>
            <a:lin ang="0" scaled="1"/>
          </a:gradFill>
          <a:ln w="9360">
            <a:noFill/>
            <a:miter lim="800000"/>
            <a:headEnd/>
            <a:tailEnd/>
          </a:ln>
          <a:effectLst/>
        </p:spPr>
        <p:txBody>
          <a:bodyPr wrap="none" anchor="ctr"/>
          <a:lstStyle/>
          <a:p>
            <a:endParaRPr lang="en-US"/>
          </a:p>
        </p:txBody>
      </p:sp>
      <p:sp>
        <p:nvSpPr>
          <p:cNvPr id="3077" name="Rectangle 5"/>
          <p:cNvSpPr>
            <a:spLocks noChangeArrowheads="1"/>
          </p:cNvSpPr>
          <p:nvPr/>
        </p:nvSpPr>
        <p:spPr bwMode="auto">
          <a:xfrm>
            <a:off x="1146175" y="8342313"/>
            <a:ext cx="9829800" cy="969962"/>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a:solidFill>
                  <a:srgbClr val="FFFFFF"/>
                </a:solidFill>
              </a:rPr>
              <a:t> Introduction</a:t>
            </a:r>
          </a:p>
        </p:txBody>
      </p:sp>
      <p:sp>
        <p:nvSpPr>
          <p:cNvPr id="3079" name="Rectangle 7"/>
          <p:cNvSpPr>
            <a:spLocks noChangeArrowheads="1"/>
          </p:cNvSpPr>
          <p:nvPr/>
        </p:nvSpPr>
        <p:spPr bwMode="auto">
          <a:xfrm>
            <a:off x="32918400" y="17005089"/>
            <a:ext cx="9829800" cy="979069"/>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Next Steps</a:t>
            </a:r>
            <a:endParaRPr lang="en-US" sz="4000" b="1" dirty="0">
              <a:solidFill>
                <a:srgbClr val="FFFFFF"/>
              </a:solidFill>
            </a:endParaRPr>
          </a:p>
        </p:txBody>
      </p:sp>
      <p:sp>
        <p:nvSpPr>
          <p:cNvPr id="3081" name="Rectangle 9"/>
          <p:cNvSpPr>
            <a:spLocks noChangeArrowheads="1"/>
          </p:cNvSpPr>
          <p:nvPr/>
        </p:nvSpPr>
        <p:spPr bwMode="auto">
          <a:xfrm>
            <a:off x="0" y="0"/>
            <a:ext cx="43891200" cy="30861000"/>
          </a:xfrm>
          <a:prstGeom prst="rect">
            <a:avLst/>
          </a:prstGeom>
          <a:noFill/>
          <a:ln w="25560">
            <a:solidFill>
              <a:srgbClr val="000000"/>
            </a:solidFill>
            <a:miter lim="800000"/>
            <a:headEnd/>
            <a:tailEnd/>
          </a:ln>
          <a:effectLst/>
        </p:spPr>
        <p:txBody>
          <a:bodyPr wrap="none" anchor="ctr"/>
          <a:lstStyle/>
          <a:p>
            <a:endParaRPr lang="en-US"/>
          </a:p>
        </p:txBody>
      </p:sp>
      <p:sp>
        <p:nvSpPr>
          <p:cNvPr id="3082" name="Rectangle 10"/>
          <p:cNvSpPr>
            <a:spLocks noChangeArrowheads="1"/>
          </p:cNvSpPr>
          <p:nvPr/>
        </p:nvSpPr>
        <p:spPr bwMode="auto">
          <a:xfrm>
            <a:off x="0" y="14949488"/>
            <a:ext cx="43891200" cy="1587"/>
          </a:xfrm>
          <a:prstGeom prst="rect">
            <a:avLst/>
          </a:prstGeom>
          <a:noFill/>
          <a:ln w="9360">
            <a:noFill/>
            <a:miter lim="800000"/>
            <a:headEnd/>
            <a:tailEnd/>
          </a:ln>
          <a:effectLst/>
        </p:spPr>
        <p:txBody>
          <a:bodyPr wrap="none" anchor="ctr"/>
          <a:lstStyle/>
          <a:p>
            <a:endParaRPr lang="en-US"/>
          </a:p>
        </p:txBody>
      </p:sp>
      <p:sp>
        <p:nvSpPr>
          <p:cNvPr id="3083" name="Rectangle 11"/>
          <p:cNvSpPr>
            <a:spLocks noChangeArrowheads="1"/>
          </p:cNvSpPr>
          <p:nvPr/>
        </p:nvSpPr>
        <p:spPr bwMode="auto">
          <a:xfrm>
            <a:off x="0" y="14949488"/>
            <a:ext cx="43891200" cy="1587"/>
          </a:xfrm>
          <a:prstGeom prst="rect">
            <a:avLst/>
          </a:prstGeom>
          <a:noFill/>
          <a:ln w="9360">
            <a:noFill/>
            <a:miter lim="800000"/>
            <a:headEnd/>
            <a:tailEnd/>
          </a:ln>
          <a:effectLst/>
        </p:spPr>
        <p:txBody>
          <a:bodyPr wrap="none" anchor="ctr"/>
          <a:lstStyle/>
          <a:p>
            <a:endParaRPr lang="en-US"/>
          </a:p>
        </p:txBody>
      </p:sp>
      <p:sp>
        <p:nvSpPr>
          <p:cNvPr id="3084" name="Rectangle 12"/>
          <p:cNvSpPr>
            <a:spLocks noChangeArrowheads="1"/>
          </p:cNvSpPr>
          <p:nvPr/>
        </p:nvSpPr>
        <p:spPr bwMode="auto">
          <a:xfrm>
            <a:off x="990600" y="15278100"/>
            <a:ext cx="43891200" cy="1588"/>
          </a:xfrm>
          <a:prstGeom prst="rect">
            <a:avLst/>
          </a:prstGeom>
          <a:noFill/>
          <a:ln w="9360">
            <a:noFill/>
            <a:miter lim="800000"/>
            <a:headEnd/>
            <a:tailEnd/>
          </a:ln>
          <a:effectLst/>
        </p:spPr>
        <p:txBody>
          <a:bodyPr wrap="none" anchor="ctr"/>
          <a:lstStyle/>
          <a:p>
            <a:endParaRPr lang="en-US" dirty="0"/>
          </a:p>
        </p:txBody>
      </p:sp>
      <p:sp>
        <p:nvSpPr>
          <p:cNvPr id="3085" name="Rectangle 13"/>
          <p:cNvSpPr>
            <a:spLocks noChangeArrowheads="1"/>
          </p:cNvSpPr>
          <p:nvPr/>
        </p:nvSpPr>
        <p:spPr bwMode="auto">
          <a:xfrm>
            <a:off x="11700719" y="8385185"/>
            <a:ext cx="9829800" cy="977900"/>
          </a:xfrm>
          <a:prstGeom prst="rect">
            <a:avLst/>
          </a:prstGeom>
          <a:solidFill>
            <a:srgbClr val="003399"/>
          </a:solidFill>
          <a:ln w="9360">
            <a:solidFill>
              <a:srgbClr val="6600CC"/>
            </a:solidFill>
            <a:miter lim="800000"/>
            <a:headEnd/>
            <a:tailEnd/>
          </a:ln>
          <a:effectLst/>
        </p:spPr>
        <p:txBody>
          <a:bodyPr wrap="square"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Syntax</a:t>
            </a:r>
            <a:endParaRPr lang="en-US" sz="4000" b="1" dirty="0">
              <a:solidFill>
                <a:srgbClr val="FFFFFF"/>
              </a:solidFill>
            </a:endParaRPr>
          </a:p>
        </p:txBody>
      </p:sp>
      <p:sp>
        <p:nvSpPr>
          <p:cNvPr id="3086" name="Rectangle 14"/>
          <p:cNvSpPr>
            <a:spLocks noChangeArrowheads="1"/>
          </p:cNvSpPr>
          <p:nvPr/>
        </p:nvSpPr>
        <p:spPr bwMode="auto">
          <a:xfrm>
            <a:off x="22326600" y="8343900"/>
            <a:ext cx="9829800" cy="969963"/>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Features</a:t>
            </a:r>
            <a:endParaRPr lang="en-US" sz="4000" b="1" dirty="0">
              <a:solidFill>
                <a:srgbClr val="FFFFFF"/>
              </a:solidFill>
            </a:endParaRPr>
          </a:p>
        </p:txBody>
      </p:sp>
      <p:pic>
        <p:nvPicPr>
          <p:cNvPr id="3088" name="Picture 16"/>
          <p:cNvPicPr>
            <a:picLocks noChangeAspect="1" noChangeArrowheads="1"/>
          </p:cNvPicPr>
          <p:nvPr/>
        </p:nvPicPr>
        <p:blipFill>
          <a:blip r:embed="rId3" cstate="print"/>
          <a:srcRect/>
          <a:stretch>
            <a:fillRect/>
          </a:stretch>
        </p:blipFill>
        <p:spPr bwMode="auto">
          <a:xfrm>
            <a:off x="968375" y="423863"/>
            <a:ext cx="5526088" cy="3922712"/>
          </a:xfrm>
          <a:prstGeom prst="rect">
            <a:avLst/>
          </a:prstGeom>
          <a:noFill/>
          <a:ln w="28440">
            <a:noFill/>
            <a:miter lim="800000"/>
            <a:headEnd/>
            <a:tailEnd/>
          </a:ln>
          <a:effectLst/>
        </p:spPr>
      </p:pic>
      <p:sp>
        <p:nvSpPr>
          <p:cNvPr id="3090" name="Rectangle 18"/>
          <p:cNvSpPr>
            <a:spLocks noChangeArrowheads="1"/>
          </p:cNvSpPr>
          <p:nvPr/>
        </p:nvSpPr>
        <p:spPr bwMode="auto">
          <a:xfrm>
            <a:off x="11912133" y="9872398"/>
            <a:ext cx="9467850" cy="3968864"/>
          </a:xfrm>
          <a:prstGeom prst="rect">
            <a:avLst/>
          </a:prstGeom>
          <a:noFill/>
          <a:ln w="9360">
            <a:noFill/>
            <a:miter lim="800000"/>
            <a:headEnd/>
            <a:tailEnd/>
          </a:ln>
          <a:effectLst/>
        </p:spPr>
        <p:txBody>
          <a:bodyPr lIns="90000" tIns="45000" rIns="90000" bIns="4500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latin typeface="Arial" panose="020B0604020202020204" pitchFamily="34" charset="0"/>
                <a:cs typeface="Arial" panose="020B0604020202020204" pitchFamily="34" charset="0"/>
              </a:rPr>
              <a:t>Simplified version of Stata GLM, just need to specify chunk size: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3600" b="1" dirty="0" smtClean="0">
              <a:latin typeface="Courier New" panose="02070309020205020404" pitchFamily="49" charset="0"/>
              <a:cs typeface="Courier New" panose="02070309020205020404"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latin typeface="Courier New" panose="02070309020205020404" pitchFamily="49" charset="0"/>
                <a:cs typeface="Courier New" panose="02070309020205020404" pitchFamily="49" charset="0"/>
              </a:rPr>
              <a:t>syntax </a:t>
            </a:r>
            <a:r>
              <a:rPr lang="en-US" sz="3600" b="1" dirty="0" err="1">
                <a:latin typeface="Courier New" panose="02070309020205020404" pitchFamily="49" charset="0"/>
                <a:cs typeface="Courier New" panose="02070309020205020404" pitchFamily="49" charset="0"/>
              </a:rPr>
              <a:t>namelist</a:t>
            </a:r>
            <a:r>
              <a:rPr lang="en-US" sz="3600" b="1" dirty="0">
                <a:latin typeface="Courier New" panose="02070309020205020404" pitchFamily="49" charset="0"/>
                <a:cs typeface="Courier New" panose="02070309020205020404" pitchFamily="49" charset="0"/>
              </a:rPr>
              <a:t> using/ </a:t>
            </a:r>
            <a:endParaRPr lang="en-US" sz="3600" b="1" dirty="0" smtClean="0">
              <a:latin typeface="Courier New" panose="02070309020205020404" pitchFamily="49" charset="0"/>
              <a:cs typeface="Courier New" panose="02070309020205020404"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latin typeface="Courier New" panose="02070309020205020404" pitchFamily="49" charset="0"/>
                <a:cs typeface="Courier New" panose="02070309020205020404" pitchFamily="49" charset="0"/>
              </a:rPr>
              <a:t>[, </a:t>
            </a:r>
            <a:r>
              <a:rPr lang="en-US" sz="3600" b="1" dirty="0" err="1">
                <a:latin typeface="Courier New" panose="02070309020205020404" pitchFamily="49" charset="0"/>
                <a:cs typeface="Courier New" panose="02070309020205020404" pitchFamily="49" charset="0"/>
              </a:rPr>
              <a:t>CHUNKsize</a:t>
            </a:r>
            <a:r>
              <a:rPr lang="en-US" sz="3600" b="1" dirty="0">
                <a:latin typeface="Courier New" panose="02070309020205020404" pitchFamily="49" charset="0"/>
                <a:cs typeface="Courier New" panose="02070309020205020404" pitchFamily="49" charset="0"/>
              </a:rPr>
              <a:t>(integer 5000) link(string) family(string) </a:t>
            </a:r>
            <a:r>
              <a:rPr lang="en-US" sz="3600" b="1" dirty="0" err="1">
                <a:latin typeface="Courier New" panose="02070309020205020404" pitchFamily="49" charset="0"/>
                <a:cs typeface="Courier New" panose="02070309020205020404" pitchFamily="49" charset="0"/>
              </a:rPr>
              <a:t>VQuasi</a:t>
            </a:r>
            <a:r>
              <a:rPr lang="en-US" sz="3600" b="1" dirty="0">
                <a:latin typeface="Courier New" panose="02070309020205020404" pitchFamily="49" charset="0"/>
                <a:cs typeface="Courier New" panose="02070309020205020404" pitchFamily="49" charset="0"/>
              </a:rPr>
              <a:t>(string)] </a:t>
            </a:r>
          </a:p>
        </p:txBody>
      </p:sp>
      <p:sp>
        <p:nvSpPr>
          <p:cNvPr id="3091" name="Rectangle 19"/>
          <p:cNvSpPr>
            <a:spLocks noChangeArrowheads="1"/>
          </p:cNvSpPr>
          <p:nvPr/>
        </p:nvSpPr>
        <p:spPr bwMode="auto">
          <a:xfrm>
            <a:off x="11731158" y="18024201"/>
            <a:ext cx="9829800" cy="969962"/>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Flowchart</a:t>
            </a:r>
            <a:endParaRPr lang="en-US" sz="4000" b="1" dirty="0">
              <a:solidFill>
                <a:srgbClr val="FFFFFF"/>
              </a:solidFill>
            </a:endParaRPr>
          </a:p>
        </p:txBody>
      </p:sp>
      <p:sp>
        <p:nvSpPr>
          <p:cNvPr id="3092" name="Rectangle 20"/>
          <p:cNvSpPr>
            <a:spLocks noChangeArrowheads="1"/>
          </p:cNvSpPr>
          <p:nvPr/>
        </p:nvSpPr>
        <p:spPr bwMode="auto">
          <a:xfrm>
            <a:off x="1354137" y="9416557"/>
            <a:ext cx="9709150" cy="14514452"/>
          </a:xfrm>
          <a:prstGeom prst="rect">
            <a:avLst/>
          </a:prstGeom>
          <a:noFill/>
          <a:ln w="9360">
            <a:noFill/>
            <a:miter lim="800000"/>
            <a:headEnd/>
            <a:tailEnd/>
          </a:ln>
          <a:effectLst/>
        </p:spPr>
        <p:txBody>
          <a:bodyPr lIns="329040" tIns="329040" rIns="329040" bIns="329040" anchor="ctr">
            <a:spAutoFit/>
          </a:bodyPr>
          <a:lstStyle/>
          <a:p>
            <a:pPr marL="571500" indent="-571500">
              <a:lnSpc>
                <a:spcPct val="100000"/>
              </a:lnSpc>
              <a:buFont typeface="Arial" pitchFamily="34" charset="0"/>
              <a:buChar char="•"/>
            </a:pPr>
            <a:r>
              <a:rPr lang="en-US" sz="3600" b="1" dirty="0" smtClean="0"/>
              <a:t>Random Access Memory (RAM) capacity has increased and RAM prices have decreased since Stata was first released</a:t>
            </a:r>
          </a:p>
          <a:p>
            <a:pPr marL="571500" indent="-571500">
              <a:lnSpc>
                <a:spcPct val="100000"/>
              </a:lnSpc>
              <a:buFont typeface="Arial" pitchFamily="34" charset="0"/>
              <a:buChar char="•"/>
            </a:pPr>
            <a:r>
              <a:rPr lang="en-US" sz="3600" b="1" dirty="0" smtClean="0"/>
              <a:t>However, increases in the size of data sets can still exceed available memory, especially on personal laptops and desktops</a:t>
            </a:r>
          </a:p>
          <a:p>
            <a:pPr marL="571500" indent="-571500">
              <a:lnSpc>
                <a:spcPct val="100000"/>
              </a:lnSpc>
              <a:buFont typeface="Arial" pitchFamily="34" charset="0"/>
              <a:buChar char="•"/>
            </a:pPr>
            <a:r>
              <a:rPr lang="en-US" sz="3600" b="1" dirty="0" smtClean="0"/>
              <a:t>There is a need for statistical tools that can read small chunks of data from disk, perform calculations on those chunks, accumulate intermediate results, and produce final results equivalent to those obtained if the data were all in memory.</a:t>
            </a:r>
          </a:p>
          <a:p>
            <a:pPr marL="571500" indent="-571500">
              <a:lnSpc>
                <a:spcPct val="100000"/>
              </a:lnSpc>
              <a:buFont typeface="Arial" pitchFamily="34" charset="0"/>
              <a:buChar char="•"/>
            </a:pPr>
            <a:r>
              <a:rPr lang="en-US" sz="3600" b="1" dirty="0" smtClean="0"/>
              <a:t>Mathematical methods have been available for many years to fit a generalized linear model (GLM)  by updating the Q-R or </a:t>
            </a:r>
            <a:r>
              <a:rPr lang="en-US" sz="3600" b="1" dirty="0" err="1" smtClean="0"/>
              <a:t>Cholesky</a:t>
            </a:r>
            <a:r>
              <a:rPr lang="en-US" sz="3600" b="1" dirty="0" smtClean="0"/>
              <a:t> decomposition matrices with small chunks of data.</a:t>
            </a:r>
          </a:p>
          <a:p>
            <a:pPr marL="571500" indent="-571500">
              <a:lnSpc>
                <a:spcPct val="100000"/>
              </a:lnSpc>
              <a:buFont typeface="Arial" pitchFamily="34" charset="0"/>
              <a:buChar char="•"/>
            </a:pPr>
            <a:r>
              <a:rPr lang="en-US" sz="3600" b="1" dirty="0" smtClean="0"/>
              <a:t>Thomas Lumley’s R command </a:t>
            </a:r>
            <a:r>
              <a:rPr lang="en-US" sz="3600" b="1" dirty="0" err="1" smtClean="0"/>
              <a:t>bigglm</a:t>
            </a:r>
            <a:r>
              <a:rPr lang="en-US" sz="3600" b="1" dirty="0" smtClean="0"/>
              <a:t> uses Fortran functions published by Alan J. Miller in 1992  as Algorithm AS 274.</a:t>
            </a:r>
          </a:p>
        </p:txBody>
      </p:sp>
      <p:sp>
        <p:nvSpPr>
          <p:cNvPr id="3094" name="Rectangle 22"/>
          <p:cNvSpPr>
            <a:spLocks noChangeArrowheads="1"/>
          </p:cNvSpPr>
          <p:nvPr/>
        </p:nvSpPr>
        <p:spPr bwMode="auto">
          <a:xfrm>
            <a:off x="32824271" y="18183225"/>
            <a:ext cx="9906000" cy="7127814"/>
          </a:xfrm>
          <a:prstGeom prst="rect">
            <a:avLst/>
          </a:prstGeom>
          <a:noFill/>
          <a:ln w="9360">
            <a:noFill/>
            <a:miter lim="800000"/>
            <a:headEnd/>
            <a:tailEnd/>
          </a:ln>
          <a:effectLst/>
        </p:spPr>
        <p:txBody>
          <a:bodyPr wrap="square" lIns="329040" tIns="329040" rIns="329040" bIns="329040">
            <a:spAutoFit/>
          </a:bodyPr>
          <a:lstStyle/>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Automatic missing data handling</a:t>
            </a:r>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b="1" dirty="0" smtClean="0">
              <a:solidFill>
                <a:srgbClr val="000000"/>
              </a:solidFill>
            </a:endParaRPr>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Thoroughly test all family and link combinations</a:t>
            </a:r>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b="1" dirty="0" smtClean="0"/>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Make ODBC option more general</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3600" b="1" dirty="0" smtClean="0"/>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Use C for chunk input?</a:t>
            </a:r>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3600" b="1" dirty="0"/>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Explore other methods with different tradeoffs between speed and accuracy</a:t>
            </a:r>
          </a:p>
          <a:p>
            <a:pPr marL="571500"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b="1" dirty="0" smtClean="0">
              <a:solidFill>
                <a:srgbClr val="000000"/>
              </a:solidFill>
            </a:endParaRPr>
          </a:p>
          <a:p>
            <a:pPr marL="1314450" lvl="1"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3600" b="1" dirty="0" smtClean="0"/>
          </a:p>
        </p:txBody>
      </p:sp>
      <p:sp>
        <p:nvSpPr>
          <p:cNvPr id="3096" name="Rectangle 24"/>
          <p:cNvSpPr>
            <a:spLocks noChangeArrowheads="1"/>
          </p:cNvSpPr>
          <p:nvPr/>
        </p:nvSpPr>
        <p:spPr bwMode="auto">
          <a:xfrm>
            <a:off x="0" y="17726025"/>
            <a:ext cx="184150" cy="457200"/>
          </a:xfrm>
          <a:prstGeom prst="rect">
            <a:avLst/>
          </a:prstGeom>
          <a:noFill/>
          <a:ln w="9360">
            <a:noFill/>
            <a:miter lim="800000"/>
            <a:headEnd/>
            <a:tailEnd/>
          </a:ln>
          <a:effectLst/>
        </p:spPr>
        <p:txBody>
          <a:bodyPr wrap="none" anchor="ctr"/>
          <a:lstStyle/>
          <a:p>
            <a:endParaRPr lang="en-US"/>
          </a:p>
        </p:txBody>
      </p:sp>
      <p:sp>
        <p:nvSpPr>
          <p:cNvPr id="3098" name="Rectangle 26"/>
          <p:cNvSpPr>
            <a:spLocks noChangeArrowheads="1"/>
          </p:cNvSpPr>
          <p:nvPr/>
        </p:nvSpPr>
        <p:spPr bwMode="auto">
          <a:xfrm>
            <a:off x="22361525" y="23871238"/>
            <a:ext cx="9705975" cy="1885950"/>
          </a:xfrm>
          <a:prstGeom prst="rect">
            <a:avLst/>
          </a:prstGeom>
          <a:noFill/>
          <a:ln w="9360">
            <a:noFill/>
            <a:miter lim="800000"/>
            <a:headEnd/>
            <a:tailEnd/>
          </a:ln>
          <a:effectLst/>
        </p:spPr>
        <p:txBody>
          <a:bodyPr wrap="none" anchor="ctr"/>
          <a:lstStyle/>
          <a:p>
            <a:endParaRPr lang="en-US"/>
          </a:p>
        </p:txBody>
      </p:sp>
      <p:sp>
        <p:nvSpPr>
          <p:cNvPr id="41" name="Rectangle 14"/>
          <p:cNvSpPr>
            <a:spLocks noChangeArrowheads="1"/>
          </p:cNvSpPr>
          <p:nvPr/>
        </p:nvSpPr>
        <p:spPr bwMode="auto">
          <a:xfrm>
            <a:off x="22326600" y="20299363"/>
            <a:ext cx="9829800" cy="969963"/>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Challenges </a:t>
            </a:r>
            <a:endParaRPr lang="en-US" sz="4000" b="1" dirty="0">
              <a:solidFill>
                <a:srgbClr val="FFFFFF"/>
              </a:solidFill>
            </a:endParaRPr>
          </a:p>
        </p:txBody>
      </p:sp>
      <p:sp>
        <p:nvSpPr>
          <p:cNvPr id="48" name="Rectangle 14"/>
          <p:cNvSpPr>
            <a:spLocks noChangeArrowheads="1"/>
          </p:cNvSpPr>
          <p:nvPr/>
        </p:nvSpPr>
        <p:spPr bwMode="auto">
          <a:xfrm>
            <a:off x="32918400" y="8343900"/>
            <a:ext cx="9829800" cy="969963"/>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Benchmarks</a:t>
            </a:r>
            <a:endParaRPr lang="en-US" sz="4000" b="1" dirty="0">
              <a:solidFill>
                <a:srgbClr val="FFFFFF"/>
              </a:solidFill>
            </a:endParaRPr>
          </a:p>
        </p:txBody>
      </p:sp>
      <p:sp>
        <p:nvSpPr>
          <p:cNvPr id="5" name="TextBox 4"/>
          <p:cNvSpPr txBox="1"/>
          <p:nvPr/>
        </p:nvSpPr>
        <p:spPr>
          <a:xfrm>
            <a:off x="22479000" y="9486900"/>
            <a:ext cx="9296400" cy="10396436"/>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Reads Stata and ODBC</a:t>
            </a:r>
          </a:p>
          <a:p>
            <a:pPr marL="571500" indent="-571500">
              <a:buFont typeface="Arial" panose="020B0604020202020204" pitchFamily="34" charset="0"/>
              <a:buChar char="•"/>
            </a:pPr>
            <a:r>
              <a:rPr lang="en-US" sz="3600" b="1" dirty="0" smtClean="0"/>
              <a:t>Family options:</a:t>
            </a:r>
          </a:p>
          <a:p>
            <a:pPr marL="1314450" lvl="1" indent="-571500">
              <a:buFont typeface="Arial" panose="020B0604020202020204" pitchFamily="34" charset="0"/>
              <a:buChar char="•"/>
            </a:pPr>
            <a:r>
              <a:rPr lang="en-US" sz="3600" b="1" dirty="0" smtClean="0"/>
              <a:t>Gaussian</a:t>
            </a:r>
          </a:p>
          <a:p>
            <a:pPr marL="1314450" lvl="1" indent="-571500">
              <a:buFont typeface="Arial" panose="020B0604020202020204" pitchFamily="34" charset="0"/>
              <a:buChar char="•"/>
            </a:pPr>
            <a:r>
              <a:rPr lang="en-US" sz="3600" b="1" dirty="0" smtClean="0"/>
              <a:t>Poisson</a:t>
            </a:r>
          </a:p>
          <a:p>
            <a:pPr marL="1314450" lvl="1" indent="-571500">
              <a:buFont typeface="Arial" panose="020B0604020202020204" pitchFamily="34" charset="0"/>
              <a:buChar char="•"/>
            </a:pPr>
            <a:r>
              <a:rPr lang="en-US" sz="3600" b="1" dirty="0" smtClean="0"/>
              <a:t>Gamma</a:t>
            </a:r>
          </a:p>
          <a:p>
            <a:pPr marL="1314450" lvl="1" indent="-571500">
              <a:buFont typeface="Arial" panose="020B0604020202020204" pitchFamily="34" charset="0"/>
              <a:buChar char="•"/>
            </a:pPr>
            <a:r>
              <a:rPr lang="en-US" sz="3600" b="1" dirty="0" smtClean="0"/>
              <a:t>Inverse Gaussian</a:t>
            </a:r>
          </a:p>
          <a:p>
            <a:pPr marL="1314450" lvl="1" indent="-571500">
              <a:buFont typeface="Arial" panose="020B0604020202020204" pitchFamily="34" charset="0"/>
              <a:buChar char="•"/>
            </a:pPr>
            <a:r>
              <a:rPr lang="en-US" sz="3600" b="1" dirty="0" smtClean="0"/>
              <a:t>Negative Binomial</a:t>
            </a:r>
          </a:p>
          <a:p>
            <a:pPr marL="1314450" lvl="1" indent="-571500">
              <a:buFont typeface="Arial" panose="020B0604020202020204" pitchFamily="34" charset="0"/>
              <a:buChar char="•"/>
            </a:pPr>
            <a:r>
              <a:rPr lang="en-US" sz="3600" b="1" dirty="0" smtClean="0"/>
              <a:t>Power</a:t>
            </a:r>
          </a:p>
          <a:p>
            <a:pPr marL="1314450" lvl="1" indent="-571500">
              <a:buFont typeface="Arial" panose="020B0604020202020204" pitchFamily="34" charset="0"/>
              <a:buChar char="•"/>
            </a:pPr>
            <a:r>
              <a:rPr lang="en-US" sz="3600" b="1" dirty="0" smtClean="0"/>
              <a:t>Quasi-&lt;family&gt;</a:t>
            </a:r>
          </a:p>
          <a:p>
            <a:pPr marL="571500" indent="-571500">
              <a:buFont typeface="Arial" panose="020B0604020202020204" pitchFamily="34" charset="0"/>
              <a:buChar char="•"/>
            </a:pPr>
            <a:r>
              <a:rPr lang="en-US" sz="3600" b="1" dirty="0" smtClean="0"/>
              <a:t>Link options:</a:t>
            </a:r>
          </a:p>
          <a:p>
            <a:pPr marL="1314450" lvl="1" indent="-571500">
              <a:buFont typeface="Arial" panose="020B0604020202020204" pitchFamily="34" charset="0"/>
              <a:buChar char="•"/>
            </a:pPr>
            <a:r>
              <a:rPr lang="en-US" sz="3600" b="1" dirty="0" smtClean="0"/>
              <a:t>Identity</a:t>
            </a:r>
          </a:p>
          <a:p>
            <a:pPr marL="1314450" lvl="1" indent="-571500">
              <a:buFont typeface="Arial" panose="020B0604020202020204" pitchFamily="34" charset="0"/>
              <a:buChar char="•"/>
            </a:pPr>
            <a:r>
              <a:rPr lang="en-US" sz="3600" b="1" dirty="0" smtClean="0"/>
              <a:t>Log</a:t>
            </a:r>
          </a:p>
          <a:p>
            <a:pPr marL="1314450" lvl="1" indent="-571500">
              <a:buFont typeface="Arial" panose="020B0604020202020204" pitchFamily="34" charset="0"/>
              <a:buChar char="•"/>
            </a:pPr>
            <a:r>
              <a:rPr lang="en-US" sz="3600" b="1" dirty="0" smtClean="0"/>
              <a:t>Logit</a:t>
            </a:r>
          </a:p>
          <a:p>
            <a:pPr marL="1314450" lvl="1" indent="-571500">
              <a:buFont typeface="Arial" panose="020B0604020202020204" pitchFamily="34" charset="0"/>
              <a:buChar char="•"/>
            </a:pPr>
            <a:r>
              <a:rPr lang="en-US" sz="3600" b="1" dirty="0" err="1" smtClean="0"/>
              <a:t>Probit</a:t>
            </a:r>
            <a:endParaRPr lang="en-US" sz="3600" b="1" dirty="0" smtClean="0"/>
          </a:p>
          <a:p>
            <a:pPr marL="1314450" lvl="1" indent="-571500">
              <a:buFont typeface="Arial" panose="020B0604020202020204" pitchFamily="34" charset="0"/>
              <a:buChar char="•"/>
            </a:pPr>
            <a:r>
              <a:rPr lang="en-US" sz="3600" b="1" dirty="0" smtClean="0"/>
              <a:t>Negative binomial</a:t>
            </a:r>
          </a:p>
          <a:p>
            <a:pPr marL="1314450" lvl="1" indent="-571500">
              <a:buFont typeface="Arial" panose="020B0604020202020204" pitchFamily="34" charset="0"/>
              <a:buChar char="•"/>
            </a:pPr>
            <a:r>
              <a:rPr lang="en-US" sz="3600" b="1" dirty="0" smtClean="0"/>
              <a:t>Inverse </a:t>
            </a:r>
          </a:p>
          <a:p>
            <a:pPr marL="1314450" lvl="1" indent="-571500">
              <a:buFont typeface="Arial" panose="020B0604020202020204" pitchFamily="34" charset="0"/>
              <a:buChar char="•"/>
            </a:pPr>
            <a:r>
              <a:rPr lang="en-US" sz="3600" b="1" dirty="0" smtClean="0"/>
              <a:t>Square root</a:t>
            </a:r>
          </a:p>
          <a:p>
            <a:pPr marL="1314450" lvl="1" indent="-571500">
              <a:buFont typeface="Arial" panose="020B0604020202020204" pitchFamily="34" charset="0"/>
              <a:buChar char="•"/>
            </a:pPr>
            <a:r>
              <a:rPr lang="en-US" sz="3600" b="1" dirty="0" smtClean="0"/>
              <a:t>Power</a:t>
            </a:r>
          </a:p>
          <a:p>
            <a:pPr marL="1314450" lvl="1" indent="-571500">
              <a:buFont typeface="Arial" panose="020B0604020202020204" pitchFamily="34" charset="0"/>
              <a:buChar char="•"/>
            </a:pPr>
            <a:endParaRPr lang="en-US" sz="3600" b="1" dirty="0" smtClean="0"/>
          </a:p>
          <a:p>
            <a:pPr marL="1314450" lvl="1" indent="-571500">
              <a:buFont typeface="Arial" panose="020B0604020202020204" pitchFamily="34" charset="0"/>
              <a:buChar char="•"/>
            </a:pPr>
            <a:endParaRPr lang="en-US" sz="3600" b="1" dirty="0"/>
          </a:p>
        </p:txBody>
      </p:sp>
      <p:graphicFrame>
        <p:nvGraphicFramePr>
          <p:cNvPr id="53" name="Table 52"/>
          <p:cNvGraphicFramePr>
            <a:graphicFrameLocks noGrp="1"/>
          </p:cNvGraphicFramePr>
          <p:nvPr>
            <p:extLst>
              <p:ext uri="{D42A27DB-BD31-4B8C-83A1-F6EECF244321}">
                <p14:modId xmlns:p14="http://schemas.microsoft.com/office/powerpoint/2010/main" val="4198237898"/>
              </p:ext>
            </p:extLst>
          </p:nvPr>
        </p:nvGraphicFramePr>
        <p:xfrm>
          <a:off x="32994600" y="10671360"/>
          <a:ext cx="9588500" cy="552114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917700">
                  <a:extLst>
                    <a:ext uri="{9D8B030D-6E8A-4147-A177-3AD203B41FA5}">
                      <a16:colId xmlns:a16="http://schemas.microsoft.com/office/drawing/2014/main" val="20003"/>
                    </a:ext>
                  </a:extLst>
                </a:gridCol>
                <a:gridCol w="1917700">
                  <a:extLst>
                    <a:ext uri="{9D8B030D-6E8A-4147-A177-3AD203B41FA5}">
                      <a16:colId xmlns:a16="http://schemas.microsoft.com/office/drawing/2014/main" val="20004"/>
                    </a:ext>
                  </a:extLst>
                </a:gridCol>
              </a:tblGrid>
              <a:tr h="532310">
                <a:tc>
                  <a:txBody>
                    <a:bodyPr/>
                    <a:lstStyle/>
                    <a:p>
                      <a:r>
                        <a:rPr lang="en-US" sz="2400" dirty="0" smtClean="0">
                          <a:solidFill>
                            <a:schemeClr val="tx1"/>
                          </a:solidFill>
                          <a:latin typeface="Arial" panose="020B0604020202020204" pitchFamily="34" charset="0"/>
                          <a:cs typeface="Arial" panose="020B0604020202020204" pitchFamily="34" charset="0"/>
                        </a:rPr>
                        <a:t>Model</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Dataset Size (N)</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Chunk Size</a:t>
                      </a:r>
                      <a:r>
                        <a:rPr lang="en-US" sz="2400" baseline="0" dirty="0" smtClean="0">
                          <a:solidFill>
                            <a:schemeClr val="tx1"/>
                          </a:solidFill>
                          <a:latin typeface="Arial" panose="020B0604020202020204" pitchFamily="34" charset="0"/>
                          <a:cs typeface="Arial" panose="020B0604020202020204" pitchFamily="34" charset="0"/>
                        </a:rPr>
                        <a:t> (N)</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Stata</a:t>
                      </a:r>
                    </a:p>
                    <a:p>
                      <a:pPr algn="ctr"/>
                      <a:r>
                        <a:rPr lang="en-US" sz="2400" dirty="0" smtClean="0">
                          <a:latin typeface="Arial" panose="020B0604020202020204" pitchFamily="34" charset="0"/>
                          <a:cs typeface="Arial" panose="020B0604020202020204" pitchFamily="34" charset="0"/>
                        </a:rPr>
                        <a:t>bigglm</a:t>
                      </a:r>
                      <a:r>
                        <a:rPr lang="en-US" sz="2400" baseline="30000" dirty="0" smtClean="0">
                          <a:latin typeface="Arial" panose="020B0604020202020204" pitchFamily="34" charset="0"/>
                          <a:cs typeface="Arial" panose="020B0604020202020204" pitchFamily="34" charset="0"/>
                        </a:rPr>
                        <a:t>1</a:t>
                      </a:r>
                      <a:endParaRPr lang="en-US" sz="2400" baseline="30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Stata </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err="1" smtClean="0">
                          <a:latin typeface="Arial" panose="020B0604020202020204" pitchFamily="34" charset="0"/>
                          <a:cs typeface="Arial" panose="020B0604020202020204" pitchFamily="34" charset="0"/>
                        </a:rPr>
                        <a:t>glm</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697870">
                <a:tc>
                  <a:txBody>
                    <a:bodyPr/>
                    <a:lstStyle/>
                    <a:p>
                      <a:r>
                        <a:rPr lang="en-US" sz="2400" b="0" dirty="0" smtClean="0">
                          <a:solidFill>
                            <a:schemeClr val="tx1"/>
                          </a:solidFill>
                          <a:latin typeface="Arial" panose="020B0604020202020204" pitchFamily="34" charset="0"/>
                          <a:cs typeface="Arial" panose="020B0604020202020204" pitchFamily="34" charset="0"/>
                        </a:rPr>
                        <a:t>Logit</a:t>
                      </a:r>
                      <a:endParaRPr lang="en-US" sz="2400" b="1"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30,000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5,000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23.94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0.45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627039">
                <a:tc>
                  <a:txBody>
                    <a:bodyPr/>
                    <a:lstStyle/>
                    <a:p>
                      <a:r>
                        <a:rPr lang="en-US" sz="2400" dirty="0" smtClean="0">
                          <a:latin typeface="Arial" panose="020B0604020202020204" pitchFamily="34" charset="0"/>
                          <a:cs typeface="Arial" panose="020B0604020202020204" pitchFamily="34" charset="0"/>
                        </a:rPr>
                        <a:t> </a:t>
                      </a:r>
                      <a:endParaRPr lang="en-US" sz="2400" b="1"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300,000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100,000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227.42</a:t>
                      </a:r>
                      <a:r>
                        <a:rPr lang="en-US" sz="2400" baseline="0" dirty="0" smtClean="0">
                          <a:latin typeface="Arial" panose="020B0604020202020204" pitchFamily="34" charset="0"/>
                          <a:cs typeface="Arial" panose="020B0604020202020204" pitchFamily="34" charset="0"/>
                        </a:rPr>
                        <a:t>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3.82</a:t>
                      </a:r>
                      <a:r>
                        <a:rPr lang="en-US" sz="2400" baseline="0" dirty="0" smtClean="0">
                          <a:solidFill>
                            <a:schemeClr val="tx1"/>
                          </a:solidFill>
                          <a:latin typeface="Arial" panose="020B0604020202020204" pitchFamily="34" charset="0"/>
                          <a:cs typeface="Arial" panose="020B0604020202020204" pitchFamily="34" charset="0"/>
                        </a:rPr>
                        <a:t>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958159">
                <a:tc>
                  <a:txBody>
                    <a:bodyPr/>
                    <a:lstStyle/>
                    <a:p>
                      <a:endParaRPr lang="en-US" sz="2400" b="1"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14,319,948</a:t>
                      </a:r>
                      <a:br>
                        <a:rPr lang="en-US" sz="24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(5.4</a:t>
                      </a:r>
                      <a:r>
                        <a:rPr lang="en-US" sz="1600" baseline="0" dirty="0" smtClean="0">
                          <a:latin typeface="Arial" panose="020B0604020202020204" pitchFamily="34" charset="0"/>
                          <a:cs typeface="Arial" panose="020B0604020202020204" pitchFamily="34" charset="0"/>
                        </a:rPr>
                        <a:t> GB RAM)</a:t>
                      </a:r>
                      <a:endParaRPr lang="en-US" sz="16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1,000,000</a:t>
                      </a:r>
                      <a:r>
                        <a:rPr lang="en-US" sz="2400" baseline="30000" dirty="0" smtClean="0">
                          <a:solidFill>
                            <a:schemeClr val="tx1"/>
                          </a:solidFill>
                          <a:latin typeface="Arial" panose="020B0604020202020204" pitchFamily="34" charset="0"/>
                          <a:cs typeface="Arial" panose="020B0604020202020204" pitchFamily="34" charset="0"/>
                        </a:rPr>
                        <a:t>2,3</a:t>
                      </a:r>
                      <a:endParaRPr lang="en-US" sz="2400" baseline="30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10,870.15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214.75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894282">
                <a:tc>
                  <a:txBody>
                    <a:bodyPr/>
                    <a:lstStyle/>
                    <a:p>
                      <a:r>
                        <a:rPr lang="en-US" sz="2400" dirty="0" smtClean="0">
                          <a:latin typeface="Arial" panose="020B0604020202020204" pitchFamily="34" charset="0"/>
                          <a:cs typeface="Arial" panose="020B0604020202020204" pitchFamily="34" charset="0"/>
                        </a:rPr>
                        <a:t>Poisson</a:t>
                      </a:r>
                      <a:endParaRPr lang="en-US" sz="2400" b="1"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30,000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5,000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15.60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0.54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697870">
                <a:tc>
                  <a:txBody>
                    <a:bodyPr/>
                    <a:lstStyle/>
                    <a:p>
                      <a:endParaRPr lang="en-US" sz="2400" b="1"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300,000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100,000</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152.48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4.86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97870">
                <a:tc>
                  <a:txBody>
                    <a:bodyPr/>
                    <a:lstStyle/>
                    <a:p>
                      <a:endParaRPr lang="en-US" sz="2400" b="1"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solidFill>
                            <a:schemeClr val="tx1"/>
                          </a:solidFill>
                          <a:latin typeface="Arial" panose="020B0604020202020204" pitchFamily="34" charset="0"/>
                          <a:cs typeface="Arial" panose="020B0604020202020204" pitchFamily="34" charset="0"/>
                        </a:rPr>
                        <a:t>14,319,948</a:t>
                      </a:r>
                      <a:br>
                        <a:rPr lang="en-US" sz="2400" dirty="0" smtClean="0">
                          <a:solidFill>
                            <a:schemeClr val="tx1"/>
                          </a:solidFill>
                          <a:latin typeface="Arial" panose="020B0604020202020204" pitchFamily="34" charset="0"/>
                          <a:cs typeface="Arial" panose="020B0604020202020204" pitchFamily="34" charset="0"/>
                        </a:rPr>
                      </a:b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1,000,000</a:t>
                      </a:r>
                      <a:r>
                        <a:rPr lang="en-US" sz="2400" baseline="30000" dirty="0" smtClean="0">
                          <a:latin typeface="Arial" panose="020B0604020202020204" pitchFamily="34" charset="0"/>
                          <a:cs typeface="Arial" panose="020B0604020202020204" pitchFamily="34" charset="0"/>
                        </a:rPr>
                        <a:t>2,3</a:t>
                      </a:r>
                      <a:endParaRPr lang="en-US" sz="2400" baseline="30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7,264.62</a:t>
                      </a:r>
                      <a:r>
                        <a:rPr lang="en-US" sz="2400" baseline="0" dirty="0" smtClean="0">
                          <a:latin typeface="Arial" panose="020B0604020202020204" pitchFamily="34" charset="0"/>
                          <a:cs typeface="Arial" panose="020B0604020202020204" pitchFamily="34" charset="0"/>
                        </a:rPr>
                        <a:t> sec</a:t>
                      </a:r>
                      <a:endParaRPr lang="en-US" sz="2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402.12 sec</a:t>
                      </a:r>
                      <a:endParaRPr lang="en-US" sz="2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
        <p:nvSpPr>
          <p:cNvPr id="2" name="Rectangle 1"/>
          <p:cNvSpPr/>
          <p:nvPr/>
        </p:nvSpPr>
        <p:spPr bwMode="auto">
          <a:xfrm>
            <a:off x="15455892" y="19330939"/>
            <a:ext cx="2286000" cy="716011"/>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lang="en-US" dirty="0" smtClean="0"/>
              <a:t>Read in Stata dataset header</a:t>
            </a:r>
            <a:endParaRPr kumimoji="0" lang="en-US" sz="1800" b="0" i="0" u="none" strike="noStrike" cap="none" normalizeH="0" baseline="0" dirty="0" smtClean="0">
              <a:ln>
                <a:noFill/>
              </a:ln>
              <a:effectLst/>
              <a:latin typeface="Arial" charset="0"/>
              <a:ea typeface="Microsoft YaHei" pitchFamily="34" charset="-122"/>
            </a:endParaRPr>
          </a:p>
        </p:txBody>
      </p:sp>
      <p:sp>
        <p:nvSpPr>
          <p:cNvPr id="3" name="Rectangle 2"/>
          <p:cNvSpPr/>
          <p:nvPr/>
        </p:nvSpPr>
        <p:spPr bwMode="auto">
          <a:xfrm>
            <a:off x="15455892" y="20441996"/>
            <a:ext cx="2286000" cy="66540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lang="en-US" dirty="0" smtClean="0"/>
              <a:t>Read first chunk </a:t>
            </a:r>
            <a:endParaRPr kumimoji="0" lang="en-US" sz="1800" b="0" i="0" u="none" strike="noStrike" cap="none" normalizeH="0" baseline="0" dirty="0" smtClean="0">
              <a:ln>
                <a:noFill/>
              </a:ln>
              <a:effectLst/>
              <a:latin typeface="Arial" charset="0"/>
              <a:ea typeface="Microsoft YaHei" pitchFamily="34" charset="-122"/>
            </a:endParaRPr>
          </a:p>
        </p:txBody>
      </p:sp>
      <p:sp>
        <p:nvSpPr>
          <p:cNvPr id="4" name="Rectangle 3"/>
          <p:cNvSpPr/>
          <p:nvPr/>
        </p:nvSpPr>
        <p:spPr bwMode="auto">
          <a:xfrm>
            <a:off x="15455892" y="21495439"/>
            <a:ext cx="2286000" cy="880027"/>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Initialize QR matrices and summary measures</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endParaRPr kumimoji="0" lang="en-US" sz="1800" b="0" i="0" u="none" strike="noStrike" cap="none" normalizeH="0" baseline="0" dirty="0" smtClean="0">
              <a:ln>
                <a:noFill/>
              </a:ln>
              <a:effectLst/>
              <a:latin typeface="Arial" charset="0"/>
              <a:ea typeface="Microsoft YaHei" pitchFamily="34" charset="-122"/>
            </a:endParaRPr>
          </a:p>
        </p:txBody>
      </p:sp>
      <p:sp>
        <p:nvSpPr>
          <p:cNvPr id="6" name="Rectangle 5"/>
          <p:cNvSpPr/>
          <p:nvPr/>
        </p:nvSpPr>
        <p:spPr bwMode="auto">
          <a:xfrm>
            <a:off x="15450158" y="24049625"/>
            <a:ext cx="2286000" cy="514557"/>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Read next chunk</a:t>
            </a:r>
          </a:p>
        </p:txBody>
      </p:sp>
      <p:sp>
        <p:nvSpPr>
          <p:cNvPr id="9" name="Rectangle 8"/>
          <p:cNvSpPr/>
          <p:nvPr/>
        </p:nvSpPr>
        <p:spPr bwMode="auto">
          <a:xfrm>
            <a:off x="15430500" y="22748181"/>
            <a:ext cx="2286000" cy="91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Do GLM on chunk and update</a:t>
            </a:r>
            <a:r>
              <a:rPr kumimoji="0" lang="en-US" sz="1800" b="0" i="0" u="none" strike="noStrike" cap="none" normalizeH="0" dirty="0" smtClean="0">
                <a:ln>
                  <a:noFill/>
                </a:ln>
                <a:effectLst/>
                <a:latin typeface="Arial" charset="0"/>
                <a:ea typeface="Microsoft YaHei" pitchFamily="34" charset="-122"/>
              </a:rPr>
              <a:t> QR matrices</a:t>
            </a:r>
            <a:endParaRPr kumimoji="0" lang="en-US" sz="1800" b="0" i="0" u="none" strike="noStrike" cap="none" normalizeH="0" baseline="0" dirty="0" smtClean="0">
              <a:ln>
                <a:noFill/>
              </a:ln>
              <a:effectLst/>
              <a:latin typeface="Arial" charset="0"/>
              <a:ea typeface="Microsoft YaHei" pitchFamily="34" charset="-122"/>
            </a:endParaRPr>
          </a:p>
        </p:txBody>
      </p:sp>
      <p:sp>
        <p:nvSpPr>
          <p:cNvPr id="10" name="Rectangle 9"/>
          <p:cNvSpPr/>
          <p:nvPr/>
        </p:nvSpPr>
        <p:spPr bwMode="auto">
          <a:xfrm>
            <a:off x="15455892" y="25073390"/>
            <a:ext cx="2286000" cy="91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Extract coefficients and </a:t>
            </a:r>
            <a:r>
              <a:rPr kumimoji="0" lang="en-US" sz="1800" b="0" i="0" u="none" strike="noStrike" cap="none" normalizeH="0" baseline="0" dirty="0" err="1" smtClean="0">
                <a:ln>
                  <a:noFill/>
                </a:ln>
                <a:effectLst/>
                <a:latin typeface="Arial" charset="0"/>
                <a:ea typeface="Microsoft YaHei" pitchFamily="34" charset="-122"/>
              </a:rPr>
              <a:t>Var-Covar</a:t>
            </a:r>
            <a:r>
              <a:rPr kumimoji="0" lang="en-US" sz="1800" b="0" i="0" u="none" strike="noStrike" cap="none" normalizeH="0" baseline="0" dirty="0" smtClean="0">
                <a:ln>
                  <a:noFill/>
                </a:ln>
                <a:effectLst/>
                <a:latin typeface="Arial" charset="0"/>
                <a:ea typeface="Microsoft YaHei" pitchFamily="34" charset="-122"/>
              </a:rPr>
              <a:t> matrix from QR</a:t>
            </a:r>
          </a:p>
        </p:txBody>
      </p:sp>
      <p:sp>
        <p:nvSpPr>
          <p:cNvPr id="11" name="Rectangle 10"/>
          <p:cNvSpPr/>
          <p:nvPr/>
        </p:nvSpPr>
        <p:spPr bwMode="auto">
          <a:xfrm>
            <a:off x="15455892" y="27927301"/>
            <a:ext cx="2286000" cy="44332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Print results</a:t>
            </a:r>
          </a:p>
        </p:txBody>
      </p:sp>
      <p:sp>
        <p:nvSpPr>
          <p:cNvPr id="12" name="Diamond 11"/>
          <p:cNvSpPr/>
          <p:nvPr/>
        </p:nvSpPr>
        <p:spPr bwMode="auto">
          <a:xfrm>
            <a:off x="15087600" y="26271969"/>
            <a:ext cx="2971800" cy="1205295"/>
          </a:xfrm>
          <a:prstGeom prst="diamond">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b="0" i="0" u="none" strike="noStrike" cap="none" normalizeH="0" baseline="0" dirty="0" smtClean="0">
                <a:ln>
                  <a:noFill/>
                </a:ln>
                <a:effectLst/>
                <a:latin typeface="Arial" charset="0"/>
                <a:ea typeface="Microsoft YaHei" pitchFamily="34" charset="-122"/>
              </a:rPr>
              <a:t>Converged?</a:t>
            </a:r>
          </a:p>
        </p:txBody>
      </p:sp>
      <p:cxnSp>
        <p:nvCxnSpPr>
          <p:cNvPr id="14" name="Straight Arrow Connector 13"/>
          <p:cNvCxnSpPr>
            <a:stCxn id="2" idx="2"/>
            <a:endCxn id="3" idx="0"/>
          </p:cNvCxnSpPr>
          <p:nvPr/>
        </p:nvCxnSpPr>
        <p:spPr bwMode="auto">
          <a:xfrm>
            <a:off x="16598892" y="20046950"/>
            <a:ext cx="0" cy="39504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6" name="Straight Arrow Connector 15"/>
          <p:cNvCxnSpPr>
            <a:stCxn id="3" idx="2"/>
            <a:endCxn id="4" idx="0"/>
          </p:cNvCxnSpPr>
          <p:nvPr/>
        </p:nvCxnSpPr>
        <p:spPr bwMode="auto">
          <a:xfrm>
            <a:off x="16598892" y="21107400"/>
            <a:ext cx="0" cy="38803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5" name="Straight Arrow Connector 24"/>
          <p:cNvCxnSpPr>
            <a:stCxn id="10" idx="2"/>
            <a:endCxn id="12" idx="0"/>
          </p:cNvCxnSpPr>
          <p:nvPr/>
        </p:nvCxnSpPr>
        <p:spPr bwMode="auto">
          <a:xfrm flipH="1">
            <a:off x="16573500" y="25987790"/>
            <a:ext cx="25392" cy="28417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9" name="Straight Arrow Connector 28"/>
          <p:cNvCxnSpPr>
            <a:stCxn id="12" idx="2"/>
            <a:endCxn id="11" idx="0"/>
          </p:cNvCxnSpPr>
          <p:nvPr/>
        </p:nvCxnSpPr>
        <p:spPr bwMode="auto">
          <a:xfrm>
            <a:off x="16573500" y="27477264"/>
            <a:ext cx="25392" cy="450037"/>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0" name="TextBox 29"/>
          <p:cNvSpPr txBox="1"/>
          <p:nvPr/>
        </p:nvSpPr>
        <p:spPr>
          <a:xfrm>
            <a:off x="16615619" y="27484069"/>
            <a:ext cx="561051" cy="349968"/>
          </a:xfrm>
          <a:prstGeom prst="rect">
            <a:avLst/>
          </a:prstGeom>
          <a:noFill/>
        </p:spPr>
        <p:txBody>
          <a:bodyPr wrap="none" rtlCol="0">
            <a:spAutoFit/>
          </a:bodyPr>
          <a:lstStyle/>
          <a:p>
            <a:r>
              <a:rPr lang="en-US" dirty="0" smtClean="0"/>
              <a:t>Yes</a:t>
            </a:r>
            <a:endParaRPr lang="en-US" dirty="0"/>
          </a:p>
        </p:txBody>
      </p:sp>
      <p:sp>
        <p:nvSpPr>
          <p:cNvPr id="31" name="TextBox 30"/>
          <p:cNvSpPr txBox="1"/>
          <p:nvPr/>
        </p:nvSpPr>
        <p:spPr>
          <a:xfrm>
            <a:off x="15006011" y="26452588"/>
            <a:ext cx="479618" cy="349968"/>
          </a:xfrm>
          <a:prstGeom prst="rect">
            <a:avLst/>
          </a:prstGeom>
          <a:noFill/>
        </p:spPr>
        <p:txBody>
          <a:bodyPr wrap="none" rtlCol="0">
            <a:spAutoFit/>
          </a:bodyPr>
          <a:lstStyle/>
          <a:p>
            <a:r>
              <a:rPr lang="en-US" dirty="0" smtClean="0"/>
              <a:t>No</a:t>
            </a:r>
            <a:endParaRPr lang="en-US" dirty="0"/>
          </a:p>
        </p:txBody>
      </p:sp>
      <p:sp>
        <p:nvSpPr>
          <p:cNvPr id="32" name="Diamond 31"/>
          <p:cNvSpPr/>
          <p:nvPr/>
        </p:nvSpPr>
        <p:spPr bwMode="auto">
          <a:xfrm>
            <a:off x="11887199" y="26152239"/>
            <a:ext cx="2667001" cy="1444754"/>
          </a:xfrm>
          <a:prstGeom prst="diamond">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Max</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lang="en-US" dirty="0" smtClean="0"/>
              <a:t>Iterations?</a:t>
            </a:r>
            <a:endParaRPr kumimoji="0" lang="en-US" sz="1800" b="0" i="0" u="none" strike="noStrike" cap="none" normalizeH="0" baseline="0" dirty="0" smtClean="0">
              <a:ln>
                <a:noFill/>
              </a:ln>
              <a:effectLst/>
              <a:latin typeface="Arial" charset="0"/>
              <a:ea typeface="Microsoft YaHei" pitchFamily="34" charset="-122"/>
            </a:endParaRPr>
          </a:p>
        </p:txBody>
      </p:sp>
      <p:cxnSp>
        <p:nvCxnSpPr>
          <p:cNvPr id="34" name="Straight Arrow Connector 33"/>
          <p:cNvCxnSpPr>
            <a:stCxn id="12" idx="1"/>
          </p:cNvCxnSpPr>
          <p:nvPr/>
        </p:nvCxnSpPr>
        <p:spPr bwMode="auto">
          <a:xfrm flipH="1" flipV="1">
            <a:off x="14554200" y="26874616"/>
            <a:ext cx="533400" cy="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5" name="TextBox 34"/>
          <p:cNvSpPr txBox="1"/>
          <p:nvPr/>
        </p:nvSpPr>
        <p:spPr>
          <a:xfrm>
            <a:off x="13438881" y="25812806"/>
            <a:ext cx="479618" cy="349968"/>
          </a:xfrm>
          <a:prstGeom prst="rect">
            <a:avLst/>
          </a:prstGeom>
          <a:noFill/>
        </p:spPr>
        <p:txBody>
          <a:bodyPr wrap="none" rtlCol="0">
            <a:spAutoFit/>
          </a:bodyPr>
          <a:lstStyle/>
          <a:p>
            <a:r>
              <a:rPr lang="en-US" dirty="0" smtClean="0"/>
              <a:t>No</a:t>
            </a:r>
            <a:endParaRPr lang="en-US" dirty="0"/>
          </a:p>
        </p:txBody>
      </p:sp>
      <p:sp>
        <p:nvSpPr>
          <p:cNvPr id="36" name="Rectangle 35"/>
          <p:cNvSpPr/>
          <p:nvPr/>
        </p:nvSpPr>
        <p:spPr bwMode="auto">
          <a:xfrm>
            <a:off x="12010293" y="27926048"/>
            <a:ext cx="2514599" cy="45845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800" b="0" i="0" u="none" strike="noStrike" cap="none" normalizeH="0" baseline="0" dirty="0" smtClean="0">
                <a:ln>
                  <a:noFill/>
                </a:ln>
                <a:effectLst/>
                <a:latin typeface="Arial" charset="0"/>
                <a:ea typeface="Microsoft YaHei" pitchFamily="34" charset="-122"/>
              </a:rPr>
              <a:t>Print message</a:t>
            </a:r>
          </a:p>
        </p:txBody>
      </p:sp>
      <p:sp>
        <p:nvSpPr>
          <p:cNvPr id="37" name="TextBox 36"/>
          <p:cNvSpPr txBox="1"/>
          <p:nvPr/>
        </p:nvSpPr>
        <p:spPr>
          <a:xfrm>
            <a:off x="13550564" y="27357443"/>
            <a:ext cx="561051" cy="349968"/>
          </a:xfrm>
          <a:prstGeom prst="rect">
            <a:avLst/>
          </a:prstGeom>
          <a:noFill/>
        </p:spPr>
        <p:txBody>
          <a:bodyPr wrap="none" rtlCol="0">
            <a:spAutoFit/>
          </a:bodyPr>
          <a:lstStyle/>
          <a:p>
            <a:r>
              <a:rPr lang="en-US" dirty="0" smtClean="0"/>
              <a:t>Yes</a:t>
            </a:r>
            <a:endParaRPr lang="en-US" dirty="0"/>
          </a:p>
        </p:txBody>
      </p:sp>
      <p:cxnSp>
        <p:nvCxnSpPr>
          <p:cNvPr id="39" name="Straight Arrow Connector 38"/>
          <p:cNvCxnSpPr>
            <a:endCxn id="36" idx="0"/>
          </p:cNvCxnSpPr>
          <p:nvPr/>
        </p:nvCxnSpPr>
        <p:spPr bwMode="auto">
          <a:xfrm>
            <a:off x="13211908" y="27596993"/>
            <a:ext cx="55685" cy="32905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46" name="Straight Arrow Connector 45"/>
          <p:cNvCxnSpPr>
            <a:stCxn id="32" idx="0"/>
          </p:cNvCxnSpPr>
          <p:nvPr/>
        </p:nvCxnSpPr>
        <p:spPr bwMode="auto">
          <a:xfrm flipH="1" flipV="1">
            <a:off x="13220699" y="20245304"/>
            <a:ext cx="1" cy="590693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0" name="Straight Arrow Connector 49"/>
          <p:cNvCxnSpPr/>
          <p:nvPr/>
        </p:nvCxnSpPr>
        <p:spPr bwMode="auto">
          <a:xfrm>
            <a:off x="13220699" y="20262036"/>
            <a:ext cx="3378193"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03" name="Straight Arrow Connector 3102"/>
          <p:cNvCxnSpPr>
            <a:endCxn id="9" idx="0"/>
          </p:cNvCxnSpPr>
          <p:nvPr/>
        </p:nvCxnSpPr>
        <p:spPr bwMode="auto">
          <a:xfrm>
            <a:off x="16573500" y="22409839"/>
            <a:ext cx="0" cy="33834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07" name="Straight Arrow Connector 3106"/>
          <p:cNvCxnSpPr>
            <a:stCxn id="9" idx="2"/>
          </p:cNvCxnSpPr>
          <p:nvPr/>
        </p:nvCxnSpPr>
        <p:spPr bwMode="auto">
          <a:xfrm>
            <a:off x="16573500" y="23662581"/>
            <a:ext cx="0" cy="46624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109" name="Diamond 3108"/>
          <p:cNvSpPr/>
          <p:nvPr/>
        </p:nvSpPr>
        <p:spPr bwMode="auto">
          <a:xfrm>
            <a:off x="18707100" y="23585279"/>
            <a:ext cx="2234587" cy="1494632"/>
          </a:xfrm>
          <a:prstGeom prst="diamond">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lang="en-US" dirty="0" smtClean="0"/>
              <a:t>End of</a:t>
            </a:r>
            <a:endParaRPr kumimoji="0" lang="en-US" sz="1800" b="0" i="0" u="none" strike="noStrike" cap="none" normalizeH="0" baseline="0" dirty="0" smtClean="0">
              <a:ln>
                <a:noFill/>
              </a:ln>
              <a:effectLst/>
              <a:latin typeface="Arial" charset="0"/>
              <a:ea typeface="Microsoft YaHei" pitchFamily="34" charset="-122"/>
            </a:endParaRP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pPr>
            <a:r>
              <a:rPr lang="en-US" dirty="0" smtClean="0"/>
              <a:t>File?</a:t>
            </a:r>
            <a:endParaRPr kumimoji="0" lang="en-US" sz="1800" b="0" i="0" u="none" strike="noStrike" cap="none" normalizeH="0" baseline="0" dirty="0" smtClean="0">
              <a:ln>
                <a:noFill/>
              </a:ln>
              <a:effectLst/>
              <a:latin typeface="Arial" charset="0"/>
              <a:ea typeface="Microsoft YaHei" pitchFamily="34" charset="-122"/>
            </a:endParaRPr>
          </a:p>
        </p:txBody>
      </p:sp>
      <p:sp>
        <p:nvSpPr>
          <p:cNvPr id="3110" name="TextBox 3109"/>
          <p:cNvSpPr txBox="1"/>
          <p:nvPr/>
        </p:nvSpPr>
        <p:spPr>
          <a:xfrm>
            <a:off x="19117164" y="23373692"/>
            <a:ext cx="707730" cy="349968"/>
          </a:xfrm>
          <a:prstGeom prst="rect">
            <a:avLst/>
          </a:prstGeom>
          <a:noFill/>
        </p:spPr>
        <p:txBody>
          <a:bodyPr wrap="square" rtlCol="0">
            <a:spAutoFit/>
          </a:bodyPr>
          <a:lstStyle/>
          <a:p>
            <a:r>
              <a:rPr lang="en-US" dirty="0" smtClean="0"/>
              <a:t>No</a:t>
            </a:r>
            <a:endParaRPr lang="en-US" dirty="0"/>
          </a:p>
        </p:txBody>
      </p:sp>
      <p:sp>
        <p:nvSpPr>
          <p:cNvPr id="3111" name="TextBox 3110"/>
          <p:cNvSpPr txBox="1"/>
          <p:nvPr/>
        </p:nvSpPr>
        <p:spPr>
          <a:xfrm>
            <a:off x="19024753" y="24861260"/>
            <a:ext cx="561051" cy="349968"/>
          </a:xfrm>
          <a:prstGeom prst="rect">
            <a:avLst/>
          </a:prstGeom>
          <a:noFill/>
        </p:spPr>
        <p:txBody>
          <a:bodyPr wrap="none" rtlCol="0">
            <a:spAutoFit/>
          </a:bodyPr>
          <a:lstStyle/>
          <a:p>
            <a:r>
              <a:rPr lang="en-US" dirty="0" smtClean="0"/>
              <a:t>Yes</a:t>
            </a:r>
            <a:endParaRPr lang="en-US" dirty="0"/>
          </a:p>
        </p:txBody>
      </p:sp>
      <p:cxnSp>
        <p:nvCxnSpPr>
          <p:cNvPr id="3113" name="Straight Arrow Connector 3112"/>
          <p:cNvCxnSpPr>
            <a:stCxn id="3109" idx="2"/>
          </p:cNvCxnSpPr>
          <p:nvPr/>
        </p:nvCxnSpPr>
        <p:spPr bwMode="auto">
          <a:xfrm flipH="1">
            <a:off x="19817862" y="25079911"/>
            <a:ext cx="6532" cy="35623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16" name="Straight Arrow Connector 3115"/>
          <p:cNvCxnSpPr/>
          <p:nvPr/>
        </p:nvCxnSpPr>
        <p:spPr bwMode="auto">
          <a:xfrm flipH="1">
            <a:off x="17741893" y="25443458"/>
            <a:ext cx="2075969" cy="5696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20" name="Straight Arrow Connector 3119"/>
          <p:cNvCxnSpPr/>
          <p:nvPr/>
        </p:nvCxnSpPr>
        <p:spPr bwMode="auto">
          <a:xfrm flipH="1" flipV="1">
            <a:off x="19817862" y="22590184"/>
            <a:ext cx="6532" cy="99509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22" name="Straight Arrow Connector 3121"/>
          <p:cNvCxnSpPr/>
          <p:nvPr/>
        </p:nvCxnSpPr>
        <p:spPr bwMode="auto">
          <a:xfrm flipH="1" flipV="1">
            <a:off x="16549688" y="22569489"/>
            <a:ext cx="3268174" cy="133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26" name="Straight Arrow Connector 3125"/>
          <p:cNvCxnSpPr>
            <a:stCxn id="6" idx="3"/>
          </p:cNvCxnSpPr>
          <p:nvPr/>
        </p:nvCxnSpPr>
        <p:spPr bwMode="auto">
          <a:xfrm>
            <a:off x="17736158" y="24306904"/>
            <a:ext cx="970942" cy="2569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127" name="Rectangle 3126"/>
          <p:cNvSpPr/>
          <p:nvPr/>
        </p:nvSpPr>
        <p:spPr>
          <a:xfrm>
            <a:off x="22452012" y="21571858"/>
            <a:ext cx="9794130" cy="8335615"/>
          </a:xfrm>
          <a:prstGeom prst="rect">
            <a:avLst/>
          </a:prstGeom>
        </p:spPr>
        <p:txBody>
          <a:bodyPr wrap="square">
            <a:spAutoFit/>
          </a:bodyPr>
          <a:lstStyle/>
          <a:p>
            <a:pPr marL="571500" lvl="0" indent="-571500">
              <a:buFont typeface="Arial" panose="020B0604020202020204" pitchFamily="34" charset="0"/>
              <a:buChar char="•"/>
            </a:pPr>
            <a:r>
              <a:rPr lang="en-US" sz="3600" b="1" dirty="0" smtClean="0">
                <a:solidFill>
                  <a:srgbClr val="000000"/>
                </a:solidFill>
              </a:rPr>
              <a:t>Stata </a:t>
            </a:r>
            <a:r>
              <a:rPr lang="en-US" sz="3600" b="1" dirty="0" smtClean="0">
                <a:solidFill>
                  <a:srgbClr val="000000"/>
                </a:solidFill>
                <a:latin typeface="Courier New" panose="02070309020205020404" pitchFamily="49" charset="0"/>
                <a:cs typeface="Courier New" panose="02070309020205020404" pitchFamily="49" charset="0"/>
              </a:rPr>
              <a:t>use in x/y using &lt;filename&gt;</a:t>
            </a:r>
            <a:r>
              <a:rPr lang="en-US" sz="3600" b="1" dirty="0" smtClean="0">
                <a:solidFill>
                  <a:srgbClr val="000000"/>
                </a:solidFill>
              </a:rPr>
              <a:t> is not very efficient for reading chunks; had to read in data using Mata (but still not as fast as </a:t>
            </a:r>
            <a:r>
              <a:rPr lang="en-US" sz="3600" b="1" dirty="0" smtClean="0">
                <a:solidFill>
                  <a:srgbClr val="000000"/>
                </a:solidFill>
                <a:latin typeface="Courier New" panose="02070309020205020404" pitchFamily="49" charset="0"/>
                <a:cs typeface="Courier New" panose="02070309020205020404" pitchFamily="49" charset="0"/>
              </a:rPr>
              <a:t>use &lt;filename&gt;</a:t>
            </a:r>
            <a:r>
              <a:rPr lang="en-US" sz="3600" b="1" dirty="0" smtClean="0">
                <a:solidFill>
                  <a:srgbClr val="000000"/>
                </a:solidFill>
              </a:rPr>
              <a:t>)</a:t>
            </a:r>
          </a:p>
          <a:p>
            <a:pPr marL="571500" lvl="0" indent="-571500">
              <a:buFont typeface="Arial" panose="020B0604020202020204" pitchFamily="34" charset="0"/>
              <a:buChar char="•"/>
            </a:pPr>
            <a:endParaRPr lang="en-US" sz="3600" b="1" dirty="0" smtClean="0">
              <a:solidFill>
                <a:srgbClr val="000000"/>
              </a:solidFill>
            </a:endParaRPr>
          </a:p>
          <a:p>
            <a:pPr marL="571500" lvl="0" indent="-571500">
              <a:buFont typeface="Arial" panose="020B0604020202020204" pitchFamily="34" charset="0"/>
              <a:buChar char="•"/>
            </a:pPr>
            <a:r>
              <a:rPr lang="en-US" sz="3600" b="1" dirty="0" smtClean="0">
                <a:solidFill>
                  <a:srgbClr val="000000"/>
                </a:solidFill>
              </a:rPr>
              <a:t>Very slow: one full pass through the data set for each iteration and model also has a hard time converging (perhaps could use a higher convergence tolerance for model-building?)</a:t>
            </a:r>
          </a:p>
          <a:p>
            <a:pPr marL="571500" lvl="0" indent="-571500">
              <a:buFont typeface="Arial" panose="020B0604020202020204" pitchFamily="34" charset="0"/>
              <a:buChar char="•"/>
            </a:pPr>
            <a:endParaRPr lang="en-US" sz="3600" b="1" dirty="0">
              <a:solidFill>
                <a:srgbClr val="000000"/>
              </a:solidFill>
            </a:endParaRPr>
          </a:p>
          <a:p>
            <a:pPr marL="571500" lvl="0" indent="-571500">
              <a:buFont typeface="Arial" panose="020B0604020202020204" pitchFamily="34" charset="0"/>
              <a:buChar char="•"/>
            </a:pPr>
            <a:r>
              <a:rPr lang="en-US" sz="3600" b="1" dirty="0" smtClean="0">
                <a:solidFill>
                  <a:srgbClr val="000000"/>
                </a:solidFill>
              </a:rPr>
              <a:t>Converting Fortran to Mata (particularly instances where procedure parameters that are vectors are passed by reference with implicit size)</a:t>
            </a:r>
          </a:p>
          <a:p>
            <a:pPr marL="571500" lvl="0" indent="-571500">
              <a:buFont typeface="Arial" panose="020B0604020202020204" pitchFamily="34" charset="0"/>
              <a:buChar char="•"/>
            </a:pPr>
            <a:endParaRPr lang="en-US" sz="3600" dirty="0" smtClean="0">
              <a:solidFill>
                <a:srgbClr val="000000"/>
              </a:solidFill>
            </a:endParaRPr>
          </a:p>
        </p:txBody>
      </p:sp>
      <p:sp>
        <p:nvSpPr>
          <p:cNvPr id="120" name="Rectangle 7"/>
          <p:cNvSpPr>
            <a:spLocks noChangeArrowheads="1"/>
          </p:cNvSpPr>
          <p:nvPr/>
        </p:nvSpPr>
        <p:spPr bwMode="auto">
          <a:xfrm>
            <a:off x="32918400" y="24591963"/>
            <a:ext cx="9829800" cy="979069"/>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Acknowledgements</a:t>
            </a:r>
            <a:endParaRPr lang="en-US" sz="4000" b="1" dirty="0">
              <a:solidFill>
                <a:srgbClr val="FFFFFF"/>
              </a:solidFill>
            </a:endParaRPr>
          </a:p>
        </p:txBody>
      </p:sp>
      <p:sp>
        <p:nvSpPr>
          <p:cNvPr id="123" name="Rectangle 22"/>
          <p:cNvSpPr>
            <a:spLocks noChangeArrowheads="1"/>
          </p:cNvSpPr>
          <p:nvPr/>
        </p:nvSpPr>
        <p:spPr bwMode="auto">
          <a:xfrm>
            <a:off x="32824271" y="25594246"/>
            <a:ext cx="9906000" cy="5096489"/>
          </a:xfrm>
          <a:prstGeom prst="rect">
            <a:avLst/>
          </a:prstGeom>
          <a:noFill/>
          <a:ln w="9360">
            <a:noFill/>
            <a:miter lim="800000"/>
            <a:headEnd/>
            <a:tailEnd/>
          </a:ln>
          <a:effectLst/>
        </p:spPr>
        <p:txBody>
          <a:bodyPr wrap="square" lIns="329040" tIns="329040" rIns="329040" bIns="32904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3600" b="1" dirty="0" smtClean="0"/>
              <a:t>Richard Gates (</a:t>
            </a:r>
            <a:r>
              <a:rPr lang="en-US" sz="3600" b="1" dirty="0" err="1" smtClean="0"/>
              <a:t>StataCorp</a:t>
            </a:r>
            <a:r>
              <a:rPr lang="en-US" sz="3600" b="1" dirty="0" smtClean="0"/>
              <a:t>) provided some code which informed the early stages. This code was provided in answer to a </a:t>
            </a:r>
            <a:r>
              <a:rPr lang="en-US" sz="3600" b="1" dirty="0" err="1" smtClean="0"/>
              <a:t>Statalist</a:t>
            </a:r>
            <a:r>
              <a:rPr lang="en-US" sz="3600" b="1" dirty="0" smtClean="0"/>
              <a:t> question in 2005: “data set </a:t>
            </a:r>
            <a:r>
              <a:rPr lang="en-US" sz="3600" b="1" dirty="0"/>
              <a:t>larger than RAM” (https://</a:t>
            </a:r>
            <a:r>
              <a:rPr lang="en-US" sz="3600" b="1" dirty="0" smtClean="0"/>
              <a:t>www.stata.com/statalist/archive/2005-11/msg00374.html)</a:t>
            </a:r>
          </a:p>
          <a:p>
            <a:pPr marL="1314450" lvl="1" indent="-571500">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3600" b="1" dirty="0" smtClean="0"/>
          </a:p>
        </p:txBody>
      </p:sp>
      <p:sp>
        <p:nvSpPr>
          <p:cNvPr id="125" name="Rectangle 19"/>
          <p:cNvSpPr>
            <a:spLocks noChangeArrowheads="1"/>
          </p:cNvSpPr>
          <p:nvPr/>
        </p:nvSpPr>
        <p:spPr bwMode="auto">
          <a:xfrm>
            <a:off x="1118881" y="24030353"/>
            <a:ext cx="9829800" cy="969962"/>
          </a:xfrm>
          <a:prstGeom prst="rect">
            <a:avLst/>
          </a:prstGeom>
          <a:solidFill>
            <a:srgbClr val="003399"/>
          </a:solidFill>
          <a:ln w="9360">
            <a:solidFill>
              <a:srgbClr val="6600CC"/>
            </a:solidFill>
            <a:miter lim="800000"/>
            <a:headEnd/>
            <a:tailEnd/>
          </a:ln>
          <a:effectLst/>
        </p:spPr>
        <p:txBody>
          <a:bodyPr lIns="360000" tIns="180000" rIns="360000" bIns="180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4000" b="1" dirty="0" smtClean="0">
                <a:solidFill>
                  <a:srgbClr val="FFFFFF"/>
                </a:solidFill>
              </a:rPr>
              <a:t>Reference</a:t>
            </a:r>
            <a:endParaRPr lang="en-US" sz="4000" b="1" dirty="0">
              <a:solidFill>
                <a:srgbClr val="FFFFFF"/>
              </a:solidFill>
            </a:endParaRPr>
          </a:p>
        </p:txBody>
      </p:sp>
      <p:pic>
        <p:nvPicPr>
          <p:cNvPr id="3129" name="Picture 3128"/>
          <p:cNvPicPr>
            <a:picLocks noChangeAspect="1"/>
          </p:cNvPicPr>
          <p:nvPr/>
        </p:nvPicPr>
        <p:blipFill>
          <a:blip r:embed="rId4"/>
          <a:stretch>
            <a:fillRect/>
          </a:stretch>
        </p:blipFill>
        <p:spPr>
          <a:xfrm>
            <a:off x="1779026" y="25530590"/>
            <a:ext cx="6486525" cy="1647825"/>
          </a:xfrm>
          <a:prstGeom prst="rect">
            <a:avLst/>
          </a:prstGeom>
        </p:spPr>
      </p:pic>
      <p:pic>
        <p:nvPicPr>
          <p:cNvPr id="3130" name="Picture 3129"/>
          <p:cNvPicPr>
            <a:picLocks noChangeAspect="1"/>
          </p:cNvPicPr>
          <p:nvPr/>
        </p:nvPicPr>
        <p:blipFill>
          <a:blip r:embed="rId5"/>
          <a:stretch>
            <a:fillRect/>
          </a:stretch>
        </p:blipFill>
        <p:spPr>
          <a:xfrm>
            <a:off x="1332713" y="27784424"/>
            <a:ext cx="9420281" cy="1334937"/>
          </a:xfrm>
          <a:prstGeom prst="rect">
            <a:avLst/>
          </a:prstGeom>
        </p:spPr>
      </p:pic>
      <p:sp>
        <p:nvSpPr>
          <p:cNvPr id="3131" name="TextBox 3130"/>
          <p:cNvSpPr txBox="1"/>
          <p:nvPr/>
        </p:nvSpPr>
        <p:spPr>
          <a:xfrm>
            <a:off x="33039050" y="9486899"/>
            <a:ext cx="9691221" cy="779316"/>
          </a:xfrm>
          <a:prstGeom prst="rect">
            <a:avLst/>
          </a:prstGeom>
          <a:noFill/>
        </p:spPr>
        <p:txBody>
          <a:bodyPr wrap="square" rtlCol="0">
            <a:spAutoFit/>
          </a:bodyPr>
          <a:lstStyle/>
          <a:p>
            <a:r>
              <a:rPr lang="en-US" sz="2400" dirty="0" smtClean="0"/>
              <a:t>Time to complete a GLM with two independent variables using 2013 Nationwide Readmission Database (378 bytes per observation)</a:t>
            </a:r>
            <a:endParaRPr lang="en-US" sz="2400" dirty="0"/>
          </a:p>
        </p:txBody>
      </p:sp>
      <p:sp>
        <p:nvSpPr>
          <p:cNvPr id="3132" name="TextBox 3131"/>
          <p:cNvSpPr txBox="1"/>
          <p:nvPr/>
        </p:nvSpPr>
        <p:spPr>
          <a:xfrm>
            <a:off x="32918400" y="16165463"/>
            <a:ext cx="9877285" cy="865237"/>
          </a:xfrm>
          <a:prstGeom prst="rect">
            <a:avLst/>
          </a:prstGeom>
          <a:noFill/>
        </p:spPr>
        <p:txBody>
          <a:bodyPr wrap="square" rtlCol="0">
            <a:spAutoFit/>
          </a:bodyPr>
          <a:lstStyle/>
          <a:p>
            <a:r>
              <a:rPr lang="en-US" dirty="0" smtClean="0"/>
              <a:t>1. Tolerance 10</a:t>
            </a:r>
            <a:r>
              <a:rPr lang="en-US" baseline="30000" dirty="0" smtClean="0"/>
              <a:t>-8</a:t>
            </a:r>
            <a:r>
              <a:rPr lang="en-US" dirty="0" smtClean="0"/>
              <a:t> unless otherwise noted</a:t>
            </a:r>
            <a:endParaRPr lang="en-US" baseline="30000" dirty="0" smtClean="0"/>
          </a:p>
          <a:p>
            <a:r>
              <a:rPr lang="en-US" dirty="0" smtClean="0"/>
              <a:t>2. Tolerance increased to 10</a:t>
            </a:r>
            <a:r>
              <a:rPr lang="en-US" baseline="30000" dirty="0" smtClean="0"/>
              <a:t>-6</a:t>
            </a:r>
            <a:r>
              <a:rPr lang="en-US" dirty="0" smtClean="0"/>
              <a:t> to achieve convergence before max iterations reached</a:t>
            </a:r>
            <a:endParaRPr lang="en-US" baseline="30000" dirty="0" smtClean="0"/>
          </a:p>
          <a:p>
            <a:r>
              <a:rPr lang="en-US" dirty="0" smtClean="0"/>
              <a:t>3. Also tested chunk sizes of 100K, 500K, 2000K, and 4000K, with similar results  </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22736</TotalTime>
  <Words>561</Words>
  <Application>Microsoft Office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MS</vt:lpstr>
      <vt:lpstr>Microsoft YaHei</vt:lpstr>
      <vt:lpstr>Arial</vt:lpstr>
      <vt:lpstr>Courier New</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appi</dc:creator>
  <cp:lastModifiedBy>Joe Canner</cp:lastModifiedBy>
  <cp:revision>66</cp:revision>
  <cp:lastPrinted>1601-01-01T00:00:00Z</cp:lastPrinted>
  <dcterms:created xsi:type="dcterms:W3CDTF">1601-01-01T00:00:00Z</dcterms:created>
  <dcterms:modified xsi:type="dcterms:W3CDTF">2019-07-17T13:21:33Z</dcterms:modified>
</cp:coreProperties>
</file>