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1D0F2A96-8E96-40F6-A48B-CBEB3AD71730}" type="datetimeFigureOut">
              <a:rPr lang="en-US" smtClean="0"/>
              <a:t>7/10/2019</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4BDAD21-8BC1-43CC-8722-3DD61C910500}" type="slidenum">
              <a:rPr lang="en-US" smtClean="0"/>
              <a:t>‹#›</a:t>
            </a:fld>
            <a:endParaRPr lang="en-US"/>
          </a:p>
        </p:txBody>
      </p:sp>
    </p:spTree>
    <p:extLst>
      <p:ext uri="{BB962C8B-B14F-4D97-AF65-F5344CB8AC3E}">
        <p14:creationId xmlns:p14="http://schemas.microsoft.com/office/powerpoint/2010/main" val="31565978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A96-8E96-40F6-A48B-CBEB3AD71730}"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55834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A96-8E96-40F6-A48B-CBEB3AD71730}"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186500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A96-8E96-40F6-A48B-CBEB3AD71730}"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14084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1D0F2A96-8E96-40F6-A48B-CBEB3AD71730}" type="datetimeFigureOut">
              <a:rPr lang="en-US" smtClean="0"/>
              <a:t>7/10/2019</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32579547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F2A96-8E96-40F6-A48B-CBEB3AD71730}"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188879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F2A96-8E96-40F6-A48B-CBEB3AD71730}"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147213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F2A96-8E96-40F6-A48B-CBEB3AD71730}"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274598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F2A96-8E96-40F6-A48B-CBEB3AD71730}"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DAD21-8BC1-43CC-8722-3DD61C910500}" type="slidenum">
              <a:rPr lang="en-US" smtClean="0"/>
              <a:t>‹#›</a:t>
            </a:fld>
            <a:endParaRPr lang="en-US"/>
          </a:p>
        </p:txBody>
      </p:sp>
    </p:spTree>
    <p:extLst>
      <p:ext uri="{BB962C8B-B14F-4D97-AF65-F5344CB8AC3E}">
        <p14:creationId xmlns:p14="http://schemas.microsoft.com/office/powerpoint/2010/main" val="24656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0F2A96-8E96-40F6-A48B-CBEB3AD71730}" type="datetimeFigureOut">
              <a:rPr lang="en-US" smtClean="0"/>
              <a:t>7/10/2019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14BDAD21-8BC1-43CC-8722-3DD61C91050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61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1D0F2A96-8E96-40F6-A48B-CBEB3AD71730}" type="datetimeFigureOut">
              <a:rPr lang="en-US" smtClean="0"/>
              <a:t>7/10/2019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14BDAD21-8BC1-43CC-8722-3DD61C91050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60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0F2A96-8E96-40F6-A48B-CBEB3AD71730}" type="datetimeFigureOut">
              <a:rPr lang="en-US" smtClean="0"/>
              <a:t>7/10/2019</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4BDAD21-8BC1-43CC-8722-3DD61C91050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867532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ukarakaplan.com/" TargetMode="External"/><Relationship Id="rId2" Type="http://schemas.openxmlformats.org/officeDocument/2006/relationships/hyperlink" Target="mailto:mukarakaplan@yaho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AB4E-724C-44AF-9BBA-B419D47B1C78}"/>
              </a:ext>
            </a:extLst>
          </p:cNvPr>
          <p:cNvSpPr>
            <a:spLocks noGrp="1"/>
          </p:cNvSpPr>
          <p:nvPr>
            <p:ph type="ctrTitle"/>
          </p:nvPr>
        </p:nvSpPr>
        <p:spPr>
          <a:xfrm>
            <a:off x="1561708" y="2091263"/>
            <a:ext cx="9068586" cy="1969009"/>
          </a:xfrm>
        </p:spPr>
        <p:txBody>
          <a:bodyPr>
            <a:noAutofit/>
          </a:bodyPr>
          <a:lstStyle/>
          <a:p>
            <a:r>
              <a:rPr lang="en-US" sz="4400" cap="none" dirty="0"/>
              <a:t>Panel Stochastic Frontier Models</a:t>
            </a:r>
            <a:br>
              <a:rPr lang="en-US" sz="4400" cap="none" dirty="0"/>
            </a:br>
            <a:r>
              <a:rPr lang="en-US" sz="4400" cap="none" dirty="0"/>
              <a:t>with Endogeneity in Stata</a:t>
            </a:r>
          </a:p>
        </p:txBody>
      </p:sp>
      <p:sp>
        <p:nvSpPr>
          <p:cNvPr id="3" name="Subtitle 2">
            <a:extLst>
              <a:ext uri="{FF2B5EF4-FFF2-40B4-BE49-F238E27FC236}">
                <a16:creationId xmlns:a16="http://schemas.microsoft.com/office/drawing/2014/main" id="{E168DEDD-DDB4-4BC3-B18B-8B86FBACD378}"/>
              </a:ext>
            </a:extLst>
          </p:cNvPr>
          <p:cNvSpPr>
            <a:spLocks noGrp="1"/>
          </p:cNvSpPr>
          <p:nvPr>
            <p:ph type="subTitle" idx="1"/>
          </p:nvPr>
        </p:nvSpPr>
        <p:spPr>
          <a:xfrm>
            <a:off x="1562100" y="3959603"/>
            <a:ext cx="9070848" cy="735043"/>
          </a:xfrm>
        </p:spPr>
        <p:txBody>
          <a:bodyPr>
            <a:normAutofit fontScale="92500" lnSpcReduction="10000"/>
          </a:bodyPr>
          <a:lstStyle/>
          <a:p>
            <a:endParaRPr lang="en-US" dirty="0"/>
          </a:p>
          <a:p>
            <a:r>
              <a:rPr lang="en-US" sz="3200" b="1" dirty="0"/>
              <a:t>Mustafa U. Karakaplan</a:t>
            </a:r>
          </a:p>
        </p:txBody>
      </p:sp>
    </p:spTree>
    <p:extLst>
      <p:ext uri="{BB962C8B-B14F-4D97-AF65-F5344CB8AC3E}">
        <p14:creationId xmlns:p14="http://schemas.microsoft.com/office/powerpoint/2010/main" val="84915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8BA6-6DE7-4E12-A932-5C5B91FFA53A}"/>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D3CEE655-A9C4-4A8E-B2CC-32F2070FBC0B}"/>
              </a:ext>
            </a:extLst>
          </p:cNvPr>
          <p:cNvSpPr>
            <a:spLocks noGrp="1"/>
          </p:cNvSpPr>
          <p:nvPr>
            <p:ph idx="1"/>
          </p:nvPr>
        </p:nvSpPr>
        <p:spPr/>
        <p:txBody>
          <a:bodyPr>
            <a:normAutofit fontScale="92500" lnSpcReduction="20000"/>
          </a:bodyPr>
          <a:lstStyle/>
          <a:p>
            <a:r>
              <a:rPr lang="en-US" sz="2800" dirty="0"/>
              <a:t>Users can run </a:t>
            </a:r>
            <a:r>
              <a:rPr lang="en-US" sz="2800" b="1" dirty="0"/>
              <a:t>help </a:t>
            </a:r>
            <a:r>
              <a:rPr lang="en-US" sz="2800" b="1" dirty="0" err="1"/>
              <a:t>xtsfkk</a:t>
            </a:r>
            <a:r>
              <a:rPr lang="en-US" sz="2800" dirty="0"/>
              <a:t> in Stata for several examples about the usage of the </a:t>
            </a:r>
            <a:r>
              <a:rPr lang="en-US" sz="2800" b="1" dirty="0" err="1"/>
              <a:t>xtsfkk</a:t>
            </a:r>
            <a:r>
              <a:rPr lang="en-US" sz="2800" dirty="0"/>
              <a:t> command.</a:t>
            </a:r>
          </a:p>
          <a:p>
            <a:r>
              <a:rPr lang="en-US" sz="2800" dirty="0"/>
              <a:t>Panel Stochastic Cost Frontier Model with Endogeneity:</a:t>
            </a:r>
          </a:p>
          <a:p>
            <a:pPr lvl="1"/>
            <a:r>
              <a:rPr lang="en-US" sz="2400" dirty="0"/>
              <a:t>Panel data include 85 individuals and a total of 300 observations between 2011 and 2015.</a:t>
            </a:r>
          </a:p>
          <a:p>
            <a:pPr lvl="1"/>
            <a:r>
              <a:rPr lang="en-US" sz="2400" dirty="0"/>
              <a:t>This unbalanced dataset is for illustrative purposes and does not characterize a certain sector. </a:t>
            </a:r>
          </a:p>
          <a:p>
            <a:pPr lvl="1"/>
            <a:r>
              <a:rPr lang="en-US" sz="2400" dirty="0"/>
              <a:t>Cost (y) is modeled as a function of two frontier variables (x1 and z1)</a:t>
            </a:r>
          </a:p>
          <a:p>
            <a:pPr lvl="1"/>
            <a:r>
              <a:rPr lang="en-US" sz="2400" dirty="0"/>
              <a:t>Cost inefficiency is modeled as a function of a variable (z2). </a:t>
            </a:r>
          </a:p>
          <a:p>
            <a:pPr lvl="1"/>
            <a:r>
              <a:rPr lang="en-US" sz="2400" dirty="0"/>
              <a:t>Two instrumental variables (iv1 and iv2) are used to handle the potential endogeneity of two variables (z1 and z2) in the model.</a:t>
            </a:r>
          </a:p>
        </p:txBody>
      </p:sp>
    </p:spTree>
    <p:extLst>
      <p:ext uri="{BB962C8B-B14F-4D97-AF65-F5344CB8AC3E}">
        <p14:creationId xmlns:p14="http://schemas.microsoft.com/office/powerpoint/2010/main" val="375111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7233-302F-440E-8A19-F7D99AC62822}"/>
              </a:ext>
            </a:extLst>
          </p:cNvPr>
          <p:cNvSpPr>
            <a:spLocks noGrp="1"/>
          </p:cNvSpPr>
          <p:nvPr>
            <p:ph type="title"/>
          </p:nvPr>
        </p:nvSpPr>
        <p:spPr>
          <a:xfrm>
            <a:off x="1066800" y="642594"/>
            <a:ext cx="10058400" cy="875813"/>
          </a:xfrm>
        </p:spPr>
        <p:txBody>
          <a:bodyPr/>
          <a:lstStyle/>
          <a:p>
            <a:r>
              <a:rPr lang="en-US" dirty="0"/>
              <a:t>Estimation</a:t>
            </a:r>
          </a:p>
        </p:txBody>
      </p:sp>
      <p:sp>
        <p:nvSpPr>
          <p:cNvPr id="3" name="Content Placeholder 2">
            <a:extLst>
              <a:ext uri="{FF2B5EF4-FFF2-40B4-BE49-F238E27FC236}">
                <a16:creationId xmlns:a16="http://schemas.microsoft.com/office/drawing/2014/main" id="{CF727C2C-28BD-4AEE-97CE-1496A062F9DF}"/>
              </a:ext>
            </a:extLst>
          </p:cNvPr>
          <p:cNvSpPr>
            <a:spLocks noGrp="1"/>
          </p:cNvSpPr>
          <p:nvPr>
            <p:ph idx="1"/>
          </p:nvPr>
        </p:nvSpPr>
        <p:spPr>
          <a:xfrm>
            <a:off x="1066800" y="1585519"/>
            <a:ext cx="10058400" cy="4449521"/>
          </a:xfrm>
        </p:spPr>
        <p:txBody>
          <a:bodyPr>
            <a:normAutofit fontScale="25000" lnSpcReduction="20000"/>
          </a:bodyPr>
          <a:lstStyle/>
          <a:p>
            <a:pPr lvl="1"/>
            <a:r>
              <a:rPr lang="en-US" sz="8000" dirty="0"/>
              <a:t>The </a:t>
            </a:r>
            <a:r>
              <a:rPr lang="en-US" sz="8000" b="1" dirty="0"/>
              <a:t>header</a:t>
            </a:r>
            <a:r>
              <a:rPr lang="en-US" sz="8000" dirty="0"/>
              <a:t> option displays the model fully. </a:t>
            </a:r>
          </a:p>
          <a:p>
            <a:pPr lvl="1"/>
            <a:r>
              <a:rPr lang="en-US" sz="8000" dirty="0"/>
              <a:t>The </a:t>
            </a:r>
            <a:r>
              <a:rPr lang="en-US" sz="8000" b="1" dirty="0"/>
              <a:t>compare</a:t>
            </a:r>
            <a:r>
              <a:rPr lang="en-US" sz="8000" dirty="0"/>
              <a:t> option displays the results from exogenous model.</a:t>
            </a:r>
          </a:p>
          <a:p>
            <a:pPr lvl="1"/>
            <a:r>
              <a:rPr lang="en-US" sz="8000" dirty="0"/>
              <a:t>The </a:t>
            </a:r>
            <a:r>
              <a:rPr lang="en-US" sz="8000" b="1" dirty="0"/>
              <a:t>nicely</a:t>
            </a:r>
            <a:r>
              <a:rPr lang="en-US" sz="8000" dirty="0"/>
              <a:t> option displays the results in a single table using </a:t>
            </a:r>
            <a:r>
              <a:rPr lang="en-US" sz="8000" b="1" dirty="0" err="1"/>
              <a:t>estout</a:t>
            </a:r>
            <a:r>
              <a:rPr lang="en-US" sz="8000" dirty="0"/>
              <a:t> command of Jann (2005).</a:t>
            </a:r>
          </a:p>
          <a:p>
            <a:pPr lvl="1"/>
            <a:endParaRPr lang="en-US" sz="8000" dirty="0"/>
          </a:p>
          <a:p>
            <a:pPr lvl="1"/>
            <a:endParaRPr lang="en-US" dirty="0"/>
          </a:p>
          <a:p>
            <a:pPr marL="0" indent="0" algn="just">
              <a:spcBef>
                <a:spcPts val="0"/>
              </a:spcBef>
              <a:buNone/>
            </a:pPr>
            <a:r>
              <a:rPr lang="en-US" sz="4000" dirty="0">
                <a:latin typeface="Courier New" panose="02070309020205020404" pitchFamily="49" charset="0"/>
                <a:ea typeface="PMingLiU" panose="02020500000000000000" pitchFamily="18" charset="-120"/>
              </a:rPr>
              <a:t>. </a:t>
            </a:r>
            <a:r>
              <a:rPr lang="en-US" sz="4800" dirty="0">
                <a:latin typeface="Courier New" panose="02070309020205020404" pitchFamily="49" charset="0"/>
                <a:ea typeface="PMingLiU" panose="02020500000000000000" pitchFamily="18" charset="-120"/>
              </a:rPr>
              <a:t>use http://www.mukarakaplan.com/files/xtsfkkcost.dta, clear</a:t>
            </a:r>
          </a:p>
          <a:p>
            <a:pPr marL="0" indent="0" algn="just">
              <a:spcBef>
                <a:spcPts val="0"/>
              </a:spcBef>
              <a:buNone/>
            </a:pPr>
            <a:endParaRPr lang="en-US" sz="4800" dirty="0">
              <a:latin typeface="Courier New" panose="02070309020205020404" pitchFamily="49" charset="0"/>
              <a:ea typeface="PMingLiU" panose="02020500000000000000" pitchFamily="18" charset="-120"/>
            </a:endParaRPr>
          </a:p>
          <a:p>
            <a:pPr marL="0" indent="0" algn="just">
              <a:spcBef>
                <a:spcPts val="0"/>
              </a:spcBef>
              <a:buNone/>
            </a:pPr>
            <a:r>
              <a:rPr lang="en-US" sz="4800" dirty="0">
                <a:latin typeface="Courier New" panose="02070309020205020404" pitchFamily="49" charset="0"/>
                <a:ea typeface="PMingLiU" panose="02020500000000000000" pitchFamily="18" charset="-120"/>
              </a:rPr>
              <a:t>. </a:t>
            </a:r>
            <a:r>
              <a:rPr lang="en-US" sz="4800" dirty="0" err="1">
                <a:latin typeface="Courier New" panose="02070309020205020404" pitchFamily="49" charset="0"/>
                <a:ea typeface="PMingLiU" panose="02020500000000000000" pitchFamily="18" charset="-120"/>
              </a:rPr>
              <a:t>xtset</a:t>
            </a:r>
            <a:r>
              <a:rPr lang="en-US" sz="4800" dirty="0">
                <a:latin typeface="Courier New" panose="02070309020205020404" pitchFamily="49" charset="0"/>
                <a:ea typeface="PMingLiU" panose="02020500000000000000" pitchFamily="18" charset="-120"/>
              </a:rPr>
              <a:t> id t</a:t>
            </a:r>
          </a:p>
          <a:p>
            <a:pPr marL="0" indent="0" algn="just">
              <a:spcBef>
                <a:spcPts val="0"/>
              </a:spcBef>
              <a:buNone/>
            </a:pPr>
            <a:r>
              <a:rPr lang="en-US" sz="4800" dirty="0">
                <a:latin typeface="Courier New" panose="02070309020205020404" pitchFamily="49" charset="0"/>
                <a:ea typeface="PMingLiU" panose="02020500000000000000" pitchFamily="18" charset="-120"/>
              </a:rPr>
              <a:t>       panel variable:  id (unbalanced)</a:t>
            </a:r>
          </a:p>
          <a:p>
            <a:pPr marL="0" indent="0" algn="just">
              <a:spcBef>
                <a:spcPts val="0"/>
              </a:spcBef>
              <a:buNone/>
            </a:pPr>
            <a:r>
              <a:rPr lang="en-US" sz="4800" dirty="0">
                <a:latin typeface="Courier New" panose="02070309020205020404" pitchFamily="49" charset="0"/>
                <a:ea typeface="PMingLiU" panose="02020500000000000000" pitchFamily="18" charset="-120"/>
              </a:rPr>
              <a:t>        time variable:  t, 2011 to 2015, but with gaps</a:t>
            </a:r>
          </a:p>
          <a:p>
            <a:pPr marL="0" indent="0" algn="just">
              <a:spcBef>
                <a:spcPts val="0"/>
              </a:spcBef>
              <a:buNone/>
            </a:pPr>
            <a:r>
              <a:rPr lang="en-US" sz="4800" dirty="0">
                <a:latin typeface="Courier New" panose="02070309020205020404" pitchFamily="49" charset="0"/>
                <a:ea typeface="PMingLiU" panose="02020500000000000000" pitchFamily="18" charset="-120"/>
              </a:rPr>
              <a:t>                delta:  1 unit </a:t>
            </a:r>
          </a:p>
          <a:p>
            <a:pPr marL="0" indent="0" algn="just">
              <a:spcBef>
                <a:spcPts val="0"/>
              </a:spcBef>
              <a:buNone/>
            </a:pPr>
            <a:endParaRPr lang="en-US" sz="4800" dirty="0">
              <a:latin typeface="Courier New" panose="02070309020205020404" pitchFamily="49" charset="0"/>
              <a:ea typeface="PMingLiU" panose="02020500000000000000" pitchFamily="18" charset="-120"/>
            </a:endParaRPr>
          </a:p>
          <a:p>
            <a:pPr marL="0" indent="0" algn="just">
              <a:spcBef>
                <a:spcPts val="0"/>
              </a:spcBef>
              <a:buNone/>
            </a:pPr>
            <a:r>
              <a:rPr lang="en-US" sz="4800" dirty="0">
                <a:latin typeface="Courier New" panose="02070309020205020404" pitchFamily="49" charset="0"/>
                <a:ea typeface="PMingLiU" panose="02020500000000000000" pitchFamily="18" charset="-120"/>
              </a:rPr>
              <a:t>. </a:t>
            </a:r>
            <a:r>
              <a:rPr lang="en-US" sz="4800" dirty="0" err="1">
                <a:latin typeface="Courier New" panose="02070309020205020404" pitchFamily="49" charset="0"/>
                <a:ea typeface="PMingLiU" panose="02020500000000000000" pitchFamily="18" charset="-120"/>
              </a:rPr>
              <a:t>xtsfkk</a:t>
            </a:r>
            <a:r>
              <a:rPr lang="en-US" sz="4800" dirty="0">
                <a:latin typeface="Courier New" panose="02070309020205020404" pitchFamily="49" charset="0"/>
                <a:ea typeface="PMingLiU" panose="02020500000000000000" pitchFamily="18" charset="-120"/>
              </a:rPr>
              <a:t> y x1 z1, cost u(z2) </a:t>
            </a:r>
            <a:r>
              <a:rPr lang="en-US" sz="4800" dirty="0" err="1">
                <a:latin typeface="Courier New" panose="02070309020205020404" pitchFamily="49" charset="0"/>
                <a:ea typeface="PMingLiU" panose="02020500000000000000" pitchFamily="18" charset="-120"/>
              </a:rPr>
              <a:t>en</a:t>
            </a:r>
            <a:r>
              <a:rPr lang="en-US" sz="4800" dirty="0">
                <a:latin typeface="Courier New" panose="02070309020205020404" pitchFamily="49" charset="0"/>
                <a:ea typeface="PMingLiU" panose="02020500000000000000" pitchFamily="18" charset="-120"/>
              </a:rPr>
              <a:t>(z1 z2) i(iv1 iv2) header compare nicely</a:t>
            </a:r>
          </a:p>
          <a:p>
            <a:pPr marL="0" indent="0" algn="just">
              <a:spcBef>
                <a:spcPts val="0"/>
              </a:spcBef>
              <a:buNone/>
            </a:pPr>
            <a:r>
              <a:rPr lang="en-US" sz="4800" dirty="0">
                <a:latin typeface="Courier New" panose="02070309020205020404" pitchFamily="49" charset="0"/>
                <a:ea typeface="PMingLiU" panose="02020500000000000000" pitchFamily="18" charset="-120"/>
              </a:rPr>
              <a:t> </a:t>
            </a:r>
          </a:p>
          <a:p>
            <a:pPr marL="0" indent="0" algn="just">
              <a:spcBef>
                <a:spcPts val="0"/>
              </a:spcBef>
              <a:buNone/>
            </a:pPr>
            <a:r>
              <a:rPr lang="en-US" sz="4800" dirty="0">
                <a:latin typeface="Courier New" panose="02070309020205020404" pitchFamily="49" charset="0"/>
                <a:ea typeface="PMingLiU" panose="02020500000000000000" pitchFamily="18" charset="-120"/>
              </a:rPr>
              <a:t>ENDOGENOUS PANEL STOCHASTIC COST FRONTIER MODEL (Model EN)</a:t>
            </a:r>
          </a:p>
          <a:p>
            <a:pPr marL="0" indent="0" algn="just">
              <a:spcBef>
                <a:spcPts val="0"/>
              </a:spcBef>
              <a:buNone/>
            </a:pPr>
            <a:r>
              <a:rPr lang="en-US" sz="4800" dirty="0">
                <a:latin typeface="Courier New" panose="02070309020205020404" pitchFamily="49" charset="0"/>
                <a:ea typeface="PMingLiU" panose="02020500000000000000" pitchFamily="18" charset="-120"/>
              </a:rPr>
              <a:t> </a:t>
            </a:r>
          </a:p>
          <a:p>
            <a:pPr marL="0" indent="0" algn="just">
              <a:spcBef>
                <a:spcPts val="0"/>
              </a:spcBef>
              <a:buNone/>
            </a:pPr>
            <a:r>
              <a:rPr lang="en-US" sz="4800" dirty="0">
                <a:latin typeface="Courier New" panose="02070309020205020404" pitchFamily="49" charset="0"/>
                <a:ea typeface="PMingLiU" panose="02020500000000000000" pitchFamily="18" charset="-120"/>
              </a:rPr>
              <a:t>Dependent Variable: y</a:t>
            </a:r>
          </a:p>
          <a:p>
            <a:pPr marL="0" indent="0" algn="just">
              <a:spcBef>
                <a:spcPts val="0"/>
              </a:spcBef>
              <a:buNone/>
            </a:pPr>
            <a:r>
              <a:rPr lang="en-US" sz="4800" dirty="0">
                <a:latin typeface="Courier New" panose="02070309020205020404" pitchFamily="49" charset="0"/>
                <a:ea typeface="PMingLiU" panose="02020500000000000000" pitchFamily="18" charset="-120"/>
              </a:rPr>
              <a:t>Frontier Variables: Constant x1 z1 </a:t>
            </a:r>
          </a:p>
          <a:p>
            <a:pPr marL="0" indent="0" algn="just">
              <a:spcBef>
                <a:spcPts val="0"/>
              </a:spcBef>
              <a:buNone/>
            </a:pPr>
            <a:r>
              <a:rPr lang="en-US" sz="4800" dirty="0">
                <a:latin typeface="Courier New" panose="02070309020205020404" pitchFamily="49" charset="0"/>
                <a:ea typeface="PMingLiU" panose="02020500000000000000" pitchFamily="18" charset="-120"/>
              </a:rPr>
              <a:t>U Variables: Constant z2 </a:t>
            </a:r>
          </a:p>
          <a:p>
            <a:pPr marL="0" indent="0" algn="just">
              <a:spcBef>
                <a:spcPts val="0"/>
              </a:spcBef>
              <a:buNone/>
            </a:pPr>
            <a:r>
              <a:rPr lang="en-US" sz="4800" dirty="0">
                <a:latin typeface="Courier New" panose="02070309020205020404" pitchFamily="49" charset="0"/>
                <a:ea typeface="PMingLiU" panose="02020500000000000000" pitchFamily="18" charset="-120"/>
              </a:rPr>
              <a:t>W Variable: Constant</a:t>
            </a:r>
          </a:p>
          <a:p>
            <a:pPr marL="0" indent="0" algn="just">
              <a:spcBef>
                <a:spcPts val="0"/>
              </a:spcBef>
              <a:buNone/>
            </a:pPr>
            <a:r>
              <a:rPr lang="en-US" sz="4800" dirty="0">
                <a:latin typeface="Courier New" panose="02070309020205020404" pitchFamily="49" charset="0"/>
                <a:ea typeface="PMingLiU" panose="02020500000000000000" pitchFamily="18" charset="-120"/>
              </a:rPr>
              <a:t>Endogenous Variables: z1 z2</a:t>
            </a:r>
          </a:p>
          <a:p>
            <a:pPr marL="0" indent="0" algn="just">
              <a:spcBef>
                <a:spcPts val="0"/>
              </a:spcBef>
              <a:buNone/>
            </a:pPr>
            <a:r>
              <a:rPr lang="en-US" sz="4800" dirty="0">
                <a:latin typeface="Courier New" panose="02070309020205020404" pitchFamily="49" charset="0"/>
                <a:ea typeface="PMingLiU" panose="02020500000000000000" pitchFamily="18" charset="-120"/>
              </a:rPr>
              <a:t>Added Instruments: iv1 iv2 </a:t>
            </a:r>
          </a:p>
          <a:p>
            <a:pPr marL="0" indent="0" algn="just">
              <a:spcBef>
                <a:spcPts val="0"/>
              </a:spcBef>
              <a:buNone/>
            </a:pPr>
            <a:r>
              <a:rPr lang="en-US" sz="4800" dirty="0">
                <a:latin typeface="Courier New" panose="02070309020205020404" pitchFamily="49" charset="0"/>
                <a:ea typeface="PMingLiU" panose="02020500000000000000" pitchFamily="18" charset="-120"/>
              </a:rPr>
              <a:t>Exogenous Variables: iv1 iv2 x1 </a:t>
            </a:r>
          </a:p>
          <a:p>
            <a:pPr marL="0" indent="0" algn="just">
              <a:spcBef>
                <a:spcPts val="0"/>
              </a:spcBef>
              <a:buNone/>
            </a:pPr>
            <a:r>
              <a:rPr lang="en-US" sz="4800" dirty="0">
                <a:latin typeface="Courier New" panose="02070309020205020404" pitchFamily="49" charset="0"/>
                <a:ea typeface="PMingLiU" panose="02020500000000000000" pitchFamily="18" charset="-120"/>
              </a:rPr>
              <a:t>Panel Variable: id</a:t>
            </a:r>
          </a:p>
          <a:p>
            <a:pPr marL="0" indent="0" algn="just">
              <a:spcBef>
                <a:spcPts val="0"/>
              </a:spcBef>
              <a:buNone/>
            </a:pPr>
            <a:r>
              <a:rPr lang="en-US" sz="4800" dirty="0">
                <a:latin typeface="Courier New" panose="02070309020205020404" pitchFamily="49" charset="0"/>
                <a:ea typeface="PMingLiU" panose="02020500000000000000" pitchFamily="18" charset="-120"/>
              </a:rPr>
              <a:t>Time Variable: t</a:t>
            </a:r>
          </a:p>
          <a:p>
            <a:endParaRPr lang="en-US" dirty="0"/>
          </a:p>
        </p:txBody>
      </p:sp>
    </p:spTree>
    <p:extLst>
      <p:ext uri="{BB962C8B-B14F-4D97-AF65-F5344CB8AC3E}">
        <p14:creationId xmlns:p14="http://schemas.microsoft.com/office/powerpoint/2010/main" val="314817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4675-7D8E-47C9-9A89-162840DB7D71}"/>
              </a:ext>
            </a:extLst>
          </p:cNvPr>
          <p:cNvSpPr>
            <a:spLocks noGrp="1"/>
          </p:cNvSpPr>
          <p:nvPr>
            <p:ph type="title"/>
          </p:nvPr>
        </p:nvSpPr>
        <p:spPr>
          <a:xfrm>
            <a:off x="1066800" y="642594"/>
            <a:ext cx="10058400" cy="766756"/>
          </a:xfrm>
        </p:spPr>
        <p:txBody>
          <a:bodyPr/>
          <a:lstStyle/>
          <a:p>
            <a:r>
              <a:rPr lang="en-US" dirty="0"/>
              <a:t>Estimation Results</a:t>
            </a:r>
          </a:p>
        </p:txBody>
      </p:sp>
      <p:sp>
        <p:nvSpPr>
          <p:cNvPr id="3" name="Content Placeholder 2">
            <a:extLst>
              <a:ext uri="{FF2B5EF4-FFF2-40B4-BE49-F238E27FC236}">
                <a16:creationId xmlns:a16="http://schemas.microsoft.com/office/drawing/2014/main" id="{97F0A306-32F6-492D-AB07-D7DC566B01AC}"/>
              </a:ext>
            </a:extLst>
          </p:cNvPr>
          <p:cNvSpPr>
            <a:spLocks noGrp="1"/>
          </p:cNvSpPr>
          <p:nvPr>
            <p:ph idx="1"/>
          </p:nvPr>
        </p:nvSpPr>
        <p:spPr>
          <a:xfrm>
            <a:off x="595619" y="1593909"/>
            <a:ext cx="5367556" cy="4790114"/>
          </a:xfrm>
        </p:spPr>
        <p:txBody>
          <a:bodyPr>
            <a:normAutofit/>
          </a:bodyPr>
          <a:lstStyle/>
          <a:p>
            <a:pPr marL="0" indent="0" algn="just">
              <a:spcBef>
                <a:spcPts val="0"/>
              </a:spcBef>
              <a:buNone/>
            </a:pPr>
            <a:r>
              <a:rPr lang="en-US" sz="1050" dirty="0">
                <a:latin typeface="Courier New" panose="02070309020205020404" pitchFamily="49" charset="0"/>
                <a:ea typeface="PMingLiU" panose="02020500000000000000" pitchFamily="18" charset="-120"/>
              </a:rPr>
              <a:t>                              Model EX             Model EN     </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Dep.var: y                                                      </a:t>
            </a:r>
          </a:p>
          <a:p>
            <a:pPr marL="0" indent="0" algn="just">
              <a:spcBef>
                <a:spcPts val="0"/>
              </a:spcBef>
              <a:buNone/>
            </a:pPr>
            <a:r>
              <a:rPr lang="en-US" sz="1050" dirty="0">
                <a:latin typeface="Courier New" panose="02070309020205020404" pitchFamily="49" charset="0"/>
                <a:ea typeface="PMingLiU" panose="02020500000000000000" pitchFamily="18" charset="-120"/>
              </a:rPr>
              <a:t>Constant                  0.391**   (0.129)    0.295*    (0.136)</a:t>
            </a:r>
          </a:p>
          <a:p>
            <a:pPr marL="0" indent="0" algn="just">
              <a:spcBef>
                <a:spcPts val="0"/>
              </a:spcBef>
              <a:buNone/>
            </a:pPr>
            <a:r>
              <a:rPr lang="en-US" sz="1050" dirty="0">
                <a:latin typeface="Courier New" panose="02070309020205020404" pitchFamily="49" charset="0"/>
                <a:ea typeface="PMingLiU" panose="02020500000000000000" pitchFamily="18" charset="-120"/>
              </a:rPr>
              <a:t>x1                        0.136*    (0.068)    0.494***  (0.092)</a:t>
            </a:r>
          </a:p>
          <a:p>
            <a:pPr marL="0" indent="0" algn="just">
              <a:spcBef>
                <a:spcPts val="0"/>
              </a:spcBef>
              <a:buNone/>
            </a:pPr>
            <a:r>
              <a:rPr lang="en-US" sz="1050" dirty="0">
                <a:solidFill>
                  <a:srgbClr val="FF0000"/>
                </a:solidFill>
                <a:latin typeface="Courier New" panose="02070309020205020404" pitchFamily="49" charset="0"/>
                <a:ea typeface="PMingLiU" panose="02020500000000000000" pitchFamily="18" charset="-120"/>
              </a:rPr>
              <a:t>z1                        0.963***  (0.047)    0.746***  (0.097)</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Dep.var: ln(sigma²_u)                                           </a:t>
            </a:r>
          </a:p>
          <a:p>
            <a:pPr marL="0" indent="0" algn="just">
              <a:spcBef>
                <a:spcPts val="0"/>
              </a:spcBef>
              <a:buNone/>
            </a:pPr>
            <a:r>
              <a:rPr lang="en-US" sz="1050" dirty="0">
                <a:latin typeface="Courier New" panose="02070309020205020404" pitchFamily="49" charset="0"/>
                <a:ea typeface="PMingLiU" panose="02020500000000000000" pitchFamily="18" charset="-120"/>
              </a:rPr>
              <a:t>Constant                 -0.544*    (0.251)   -0.945***  (0.215)</a:t>
            </a:r>
          </a:p>
          <a:p>
            <a:pPr marL="0" indent="0" algn="just">
              <a:spcBef>
                <a:spcPts val="0"/>
              </a:spcBef>
              <a:buNone/>
            </a:pPr>
            <a:r>
              <a:rPr lang="en-US" sz="1050" dirty="0">
                <a:solidFill>
                  <a:srgbClr val="FF0000"/>
                </a:solidFill>
                <a:latin typeface="Courier New" panose="02070309020205020404" pitchFamily="49" charset="0"/>
                <a:ea typeface="PMingLiU" panose="02020500000000000000" pitchFamily="18" charset="-120"/>
              </a:rPr>
              <a:t>z2                        1.190***  (0.068)    1.131***  (0.063)</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Dep.var: ln(sigma²_v)                                           </a:t>
            </a:r>
          </a:p>
          <a:p>
            <a:pPr marL="0" indent="0" algn="just">
              <a:spcBef>
                <a:spcPts val="0"/>
              </a:spcBef>
              <a:buNone/>
            </a:pPr>
            <a:r>
              <a:rPr lang="en-US" sz="1050" dirty="0">
                <a:latin typeface="Courier New" panose="02070309020205020404" pitchFamily="49" charset="0"/>
                <a:ea typeface="PMingLiU" panose="02020500000000000000" pitchFamily="18" charset="-120"/>
              </a:rPr>
              <a:t>Constant                 -1.503***  (0.097)                     </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Dep.var: ln(sigma²_w)                                           </a:t>
            </a:r>
          </a:p>
          <a:p>
            <a:pPr marL="0" indent="0" algn="just">
              <a:spcBef>
                <a:spcPts val="0"/>
              </a:spcBef>
              <a:buNone/>
            </a:pPr>
            <a:r>
              <a:rPr lang="en-US" sz="1050" dirty="0">
                <a:latin typeface="Courier New" panose="02070309020205020404" pitchFamily="49" charset="0"/>
                <a:ea typeface="PMingLiU" panose="02020500000000000000" pitchFamily="18" charset="-120"/>
              </a:rPr>
              <a:t>Constant                                      -1.918***  (0.094)</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eta1 (z1)                                      0.421***  (0.109)</a:t>
            </a:r>
          </a:p>
          <a:p>
            <a:pPr marL="0" indent="0" algn="just">
              <a:spcBef>
                <a:spcPts val="0"/>
              </a:spcBef>
              <a:buNone/>
            </a:pPr>
            <a:r>
              <a:rPr lang="en-US" sz="1050" dirty="0">
                <a:latin typeface="Courier New" panose="02070309020205020404" pitchFamily="49" charset="0"/>
                <a:ea typeface="PMingLiU" panose="02020500000000000000" pitchFamily="18" charset="-120"/>
              </a:rPr>
              <a:t>eta2 (z2)                                      0.568***  (0.055)</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eta Endogeneity Test                          X2=138.68  p=0.000</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Observations                    300                   300        </a:t>
            </a:r>
          </a:p>
          <a:p>
            <a:pPr marL="0" indent="0" algn="just">
              <a:spcBef>
                <a:spcPts val="0"/>
              </a:spcBef>
              <a:buNone/>
            </a:pPr>
            <a:r>
              <a:rPr lang="en-US" sz="1050" dirty="0">
                <a:latin typeface="Courier New" panose="02070309020205020404" pitchFamily="49" charset="0"/>
                <a:ea typeface="PMingLiU" panose="02020500000000000000" pitchFamily="18" charset="-120"/>
              </a:rPr>
              <a:t>Log Likelihood                -302.44              -782.62      </a:t>
            </a:r>
          </a:p>
          <a:p>
            <a:pPr marL="0" indent="0" algn="just">
              <a:spcBef>
                <a:spcPts val="0"/>
              </a:spcBef>
              <a:buNone/>
            </a:pPr>
            <a:r>
              <a:rPr lang="en-US" sz="1050" dirty="0">
                <a:latin typeface="Courier New" panose="02070309020205020404" pitchFamily="49" charset="0"/>
                <a:ea typeface="PMingLiU" panose="02020500000000000000" pitchFamily="18" charset="-120"/>
              </a:rPr>
              <a:t>Mean Cost Efficiency           0.3625               0.4838      </a:t>
            </a:r>
          </a:p>
          <a:p>
            <a:pPr marL="0" indent="0" algn="just">
              <a:spcBef>
                <a:spcPts val="0"/>
              </a:spcBef>
              <a:buNone/>
            </a:pPr>
            <a:r>
              <a:rPr lang="en-US" sz="1050" dirty="0">
                <a:latin typeface="Courier New" panose="02070309020205020404" pitchFamily="49" charset="0"/>
                <a:ea typeface="PMingLiU" panose="02020500000000000000" pitchFamily="18" charset="-120"/>
              </a:rPr>
              <a:t>Median Cost Efficiency         0.3341               0.4976      </a:t>
            </a:r>
          </a:p>
          <a:p>
            <a:pPr marL="0" indent="0" algn="just">
              <a:spcBef>
                <a:spcPts val="0"/>
              </a:spcBef>
              <a:buNone/>
            </a:pPr>
            <a:r>
              <a:rPr lang="en-US" sz="1050" dirty="0">
                <a:latin typeface="Courier New" panose="02070309020205020404" pitchFamily="49" charset="0"/>
                <a:ea typeface="PMingLiU" panose="02020500000000000000" pitchFamily="18" charset="-120"/>
              </a:rPr>
              <a:t>----------------------------------------------------------------</a:t>
            </a:r>
          </a:p>
          <a:p>
            <a:pPr marL="0" indent="0" algn="just">
              <a:spcBef>
                <a:spcPts val="0"/>
              </a:spcBef>
              <a:buNone/>
            </a:pPr>
            <a:r>
              <a:rPr lang="en-US" sz="1050" dirty="0">
                <a:latin typeface="Courier New" panose="02070309020205020404" pitchFamily="49" charset="0"/>
                <a:ea typeface="PMingLiU" panose="02020500000000000000" pitchFamily="18" charset="-120"/>
              </a:rPr>
              <a:t>Notes: Standard errors are in parentheses. Asterisks indicate</a:t>
            </a:r>
          </a:p>
          <a:p>
            <a:pPr marL="0" indent="0" algn="just">
              <a:spcBef>
                <a:spcPts val="0"/>
              </a:spcBef>
              <a:buNone/>
            </a:pPr>
            <a:r>
              <a:rPr lang="en-US" sz="1050" dirty="0">
                <a:latin typeface="Courier New" panose="02070309020205020404" pitchFamily="49" charset="0"/>
                <a:ea typeface="PMingLiU" panose="02020500000000000000" pitchFamily="18" charset="-120"/>
              </a:rPr>
              <a:t>significance at the 0.1% (***), 1% (**) and 5% (*) levels.</a:t>
            </a:r>
          </a:p>
        </p:txBody>
      </p:sp>
      <p:sp>
        <p:nvSpPr>
          <p:cNvPr id="4" name="TextBox 3">
            <a:extLst>
              <a:ext uri="{FF2B5EF4-FFF2-40B4-BE49-F238E27FC236}">
                <a16:creationId xmlns:a16="http://schemas.microsoft.com/office/drawing/2014/main" id="{A85E3CB8-9F46-43D6-9663-C86C6E7A66EC}"/>
              </a:ext>
            </a:extLst>
          </p:cNvPr>
          <p:cNvSpPr txBox="1"/>
          <p:nvPr/>
        </p:nvSpPr>
        <p:spPr>
          <a:xfrm>
            <a:off x="6096000" y="1593909"/>
            <a:ext cx="55003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Model EX is the model that ignores endogeneity, and Model EN is the model that handles endogeneity.</a:t>
            </a:r>
          </a:p>
          <a:p>
            <a:pPr marL="285750" indent="-285750">
              <a:buFont typeface="Arial" panose="020B0604020202020204" pitchFamily="34" charset="0"/>
              <a:buChar char="•"/>
            </a:pPr>
            <a:r>
              <a:rPr lang="en-US" dirty="0"/>
              <a:t>Individual eta terms for z1 and z2 are both statistically significant at the 0.1% level and the eta endogeneity test result rejects the null hypothesis at 0.1% level, which indicates that a correction for endogeneity in the model is necessary.</a:t>
            </a:r>
          </a:p>
          <a:p>
            <a:pPr marL="285750" indent="-285750">
              <a:buFont typeface="Arial" panose="020B0604020202020204" pitchFamily="34" charset="0"/>
              <a:buChar char="•"/>
            </a:pPr>
            <a:r>
              <a:rPr lang="en-US" dirty="0"/>
              <a:t>The coefficients of z1 and z2 in Model EX are positive and statistically significant. In Model EN, these coefficients are significant and positive but smaller. </a:t>
            </a:r>
          </a:p>
          <a:p>
            <a:pPr marL="285750" indent="-285750">
              <a:buFont typeface="Arial" panose="020B0604020202020204" pitchFamily="34" charset="0"/>
              <a:buChar char="•"/>
            </a:pPr>
            <a:r>
              <a:rPr lang="en-US" dirty="0"/>
              <a:t>Mean cost efficiency in Model EX is 0.3625, while in Model EN, the same statistic is 0.4838. </a:t>
            </a:r>
          </a:p>
          <a:p>
            <a:pPr marL="285750" indent="-285750">
              <a:buFont typeface="Arial" panose="020B0604020202020204" pitchFamily="34" charset="0"/>
              <a:buChar char="•"/>
            </a:pPr>
            <a:r>
              <a:rPr lang="en-US" dirty="0"/>
              <a:t>So, individuals in this data are more cost efficient than how they would seem in Model EX that overlooks endogeneity.</a:t>
            </a:r>
          </a:p>
        </p:txBody>
      </p:sp>
    </p:spTree>
    <p:extLst>
      <p:ext uri="{BB962C8B-B14F-4D97-AF65-F5344CB8AC3E}">
        <p14:creationId xmlns:p14="http://schemas.microsoft.com/office/powerpoint/2010/main" val="12775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DEDD-8AB3-4ECA-9DFB-57B5BE6D0D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4D13F9-5B05-43B7-A949-8F116FD7AEB1}"/>
              </a:ext>
            </a:extLst>
          </p:cNvPr>
          <p:cNvSpPr>
            <a:spLocks noGrp="1"/>
          </p:cNvSpPr>
          <p:nvPr>
            <p:ph idx="1"/>
          </p:nvPr>
        </p:nvSpPr>
        <p:spPr/>
        <p:txBody>
          <a:bodyPr>
            <a:normAutofit fontScale="92500" lnSpcReduction="10000"/>
          </a:bodyPr>
          <a:lstStyle/>
          <a:p>
            <a:r>
              <a:rPr lang="en-US" sz="2400" b="1" dirty="0" err="1"/>
              <a:t>xtsfkk</a:t>
            </a:r>
            <a:r>
              <a:rPr lang="en-US" sz="2400" dirty="0"/>
              <a:t> is a new Stata command to estimate endogenous panel stochastic frontier models. </a:t>
            </a:r>
          </a:p>
          <a:p>
            <a:r>
              <a:rPr lang="en-US" sz="2400" b="1" dirty="0" err="1"/>
              <a:t>xtsfkk</a:t>
            </a:r>
            <a:r>
              <a:rPr lang="en-US" sz="2400" dirty="0"/>
              <a:t> can handle endogenous variables in the frontier and/or the inefficiency, and studies and examples show that </a:t>
            </a:r>
            <a:r>
              <a:rPr lang="en-US" sz="2400" b="1" dirty="0" err="1"/>
              <a:t>xtsfkk</a:t>
            </a:r>
            <a:r>
              <a:rPr lang="en-US" sz="2400" dirty="0"/>
              <a:t> estimates outperform the standard frontier estimates that ignore endogeneity. </a:t>
            </a:r>
          </a:p>
          <a:p>
            <a:r>
              <a:rPr lang="en-US" sz="2400" b="1" dirty="0" err="1"/>
              <a:t>xtsfkk</a:t>
            </a:r>
            <a:r>
              <a:rPr lang="en-US" sz="2400" dirty="0"/>
              <a:t> provides many options that can become handy for researchers from many different fields such as agriculture, airline, banking, education, energy, and health.</a:t>
            </a:r>
          </a:p>
          <a:p>
            <a:endParaRPr lang="en-US" sz="2400" dirty="0"/>
          </a:p>
          <a:p>
            <a:r>
              <a:rPr lang="en-US" sz="2400" dirty="0"/>
              <a:t>For updates, comments, suggestions, or questions about </a:t>
            </a:r>
            <a:r>
              <a:rPr lang="en-US" sz="2400" b="1" dirty="0" err="1"/>
              <a:t>xtsfkk</a:t>
            </a:r>
            <a:r>
              <a:rPr lang="en-US" sz="2400" dirty="0"/>
              <a:t>:</a:t>
            </a:r>
          </a:p>
          <a:p>
            <a:pPr lvl="1"/>
            <a:r>
              <a:rPr lang="en-US" sz="2200" dirty="0">
                <a:hlinkClick r:id="rId2">
                  <a:extLst>
                    <a:ext uri="{A12FA001-AC4F-418D-AE19-62706E023703}">
                      <ahyp:hlinkClr xmlns:ahyp="http://schemas.microsoft.com/office/drawing/2018/hyperlinkcolor" val="tx"/>
                    </a:ext>
                  </a:extLst>
                </a:hlinkClick>
              </a:rPr>
              <a:t>mukarakaplan@yahoo.com</a:t>
            </a:r>
            <a:endParaRPr lang="en-US" sz="2200" dirty="0"/>
          </a:p>
          <a:p>
            <a:pPr lvl="1"/>
            <a:r>
              <a:rPr lang="en-US" sz="2200" dirty="0">
                <a:hlinkClick r:id="rId3">
                  <a:extLst>
                    <a:ext uri="{A12FA001-AC4F-418D-AE19-62706E023703}">
                      <ahyp:hlinkClr xmlns:ahyp="http://schemas.microsoft.com/office/drawing/2018/hyperlinkcolor" val="tx"/>
                    </a:ext>
                  </a:extLst>
                </a:hlinkClick>
              </a:rPr>
              <a:t>www.mukarakaplan.com</a:t>
            </a:r>
            <a:endParaRPr lang="en-US" sz="2200" dirty="0"/>
          </a:p>
          <a:p>
            <a:pPr lvl="1"/>
            <a:endParaRPr lang="en-US" sz="2200" dirty="0"/>
          </a:p>
          <a:p>
            <a:endParaRPr lang="en-US" sz="2400" dirty="0"/>
          </a:p>
          <a:p>
            <a:endParaRPr lang="en-US" sz="2400" dirty="0"/>
          </a:p>
        </p:txBody>
      </p:sp>
    </p:spTree>
    <p:extLst>
      <p:ext uri="{BB962C8B-B14F-4D97-AF65-F5344CB8AC3E}">
        <p14:creationId xmlns:p14="http://schemas.microsoft.com/office/powerpoint/2010/main" val="37875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0B2E-A1AF-46BA-8F6C-3562C55CBFE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3B6E7B-C963-45C8-8E0F-9B770B98698D}"/>
              </a:ext>
            </a:extLst>
          </p:cNvPr>
          <p:cNvSpPr>
            <a:spLocks noGrp="1"/>
          </p:cNvSpPr>
          <p:nvPr>
            <p:ph idx="1"/>
          </p:nvPr>
        </p:nvSpPr>
        <p:spPr/>
        <p:txBody>
          <a:bodyPr>
            <a:normAutofit lnSpcReduction="10000"/>
          </a:bodyPr>
          <a:lstStyle/>
          <a:p>
            <a:r>
              <a:rPr lang="en-US" sz="3200" dirty="0"/>
              <a:t>I introduce </a:t>
            </a:r>
            <a:r>
              <a:rPr lang="en-US" sz="3200" b="1" dirty="0" err="1"/>
              <a:t>xtsfkk</a:t>
            </a:r>
            <a:r>
              <a:rPr lang="en-US" sz="3200" dirty="0"/>
              <a:t> as a new Stata command for fitting panel stochastic frontier models with endogeneity. </a:t>
            </a:r>
          </a:p>
          <a:p>
            <a:r>
              <a:rPr lang="en-US" sz="3200" dirty="0"/>
              <a:t>The advantage of </a:t>
            </a:r>
            <a:r>
              <a:rPr lang="en-US" sz="3200" b="1" dirty="0" err="1"/>
              <a:t>xtsfkk</a:t>
            </a:r>
            <a:r>
              <a:rPr lang="en-US" sz="3200" dirty="0"/>
              <a:t> is that it can control for the endogenous variables in the frontier and/or the inefficiency term in a longitudinal setting. </a:t>
            </a:r>
          </a:p>
          <a:p>
            <a:r>
              <a:rPr lang="en-US" sz="3200" b="1" dirty="0" err="1"/>
              <a:t>xtsfkk</a:t>
            </a:r>
            <a:r>
              <a:rPr lang="en-US" sz="3200" dirty="0"/>
              <a:t> performs better than standard panel frontier estimators such as </a:t>
            </a:r>
            <a:r>
              <a:rPr lang="en-US" sz="3200" b="1" dirty="0" err="1"/>
              <a:t>xtfrontier</a:t>
            </a:r>
            <a:r>
              <a:rPr lang="en-US" sz="3200" dirty="0"/>
              <a:t> that overlook endogeneity by design.</a:t>
            </a:r>
          </a:p>
        </p:txBody>
      </p:sp>
    </p:spTree>
    <p:extLst>
      <p:ext uri="{BB962C8B-B14F-4D97-AF65-F5344CB8AC3E}">
        <p14:creationId xmlns:p14="http://schemas.microsoft.com/office/powerpoint/2010/main" val="1214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5A58-A7B1-474E-8B28-52A281495784}"/>
              </a:ext>
            </a:extLst>
          </p:cNvPr>
          <p:cNvSpPr>
            <a:spLocks noGrp="1"/>
          </p:cNvSpPr>
          <p:nvPr>
            <p:ph type="title"/>
          </p:nvPr>
        </p:nvSpPr>
        <p:spPr/>
        <p:txBody>
          <a:bodyPr/>
          <a:lstStyle/>
          <a:p>
            <a:r>
              <a:rPr lang="en-US" dirty="0"/>
              <a:t>About SFM</a:t>
            </a:r>
          </a:p>
        </p:txBody>
      </p:sp>
      <p:sp>
        <p:nvSpPr>
          <p:cNvPr id="3" name="Content Placeholder 2">
            <a:extLst>
              <a:ext uri="{FF2B5EF4-FFF2-40B4-BE49-F238E27FC236}">
                <a16:creationId xmlns:a16="http://schemas.microsoft.com/office/drawing/2014/main" id="{3981D073-3AF0-4080-800F-B57C476B97E3}"/>
              </a:ext>
            </a:extLst>
          </p:cNvPr>
          <p:cNvSpPr>
            <a:spLocks noGrp="1"/>
          </p:cNvSpPr>
          <p:nvPr>
            <p:ph idx="1"/>
          </p:nvPr>
        </p:nvSpPr>
        <p:spPr/>
        <p:txBody>
          <a:bodyPr>
            <a:normAutofit fontScale="92500" lnSpcReduction="10000"/>
          </a:bodyPr>
          <a:lstStyle/>
          <a:p>
            <a:r>
              <a:rPr lang="en-US" sz="2800" dirty="0"/>
              <a:t>It has been more than 40 years since Aigner, Lovell, and Schmidt (1977) and Meeusen and van den </a:t>
            </a:r>
            <a:r>
              <a:rPr lang="en-US" sz="2800" dirty="0" err="1"/>
              <a:t>Broeck</a:t>
            </a:r>
            <a:r>
              <a:rPr lang="en-US" sz="2800" dirty="0"/>
              <a:t> (1977) introduced stochastic frontier models (SFM). </a:t>
            </a:r>
          </a:p>
          <a:p>
            <a:r>
              <a:rPr lang="en-US" sz="2800" dirty="0"/>
              <a:t>These models are composed of a deterministic part identifying the frontier, a stochastic part for the two-sided error term, and a one-sided inefficiency error term identifying the distance from the stochastic frontier. </a:t>
            </a:r>
          </a:p>
          <a:p>
            <a:r>
              <a:rPr lang="en-US" sz="2800" dirty="0"/>
              <a:t>These models can be used to study production, cost, revenue, profit, or other goals within various industries such as accounting, advertising, banks, education, financial markets, environment, hospitals, hotels, labor markets, military, police, real estate, sports, transportation, and utilities.</a:t>
            </a:r>
          </a:p>
        </p:txBody>
      </p:sp>
    </p:spTree>
    <p:extLst>
      <p:ext uri="{BB962C8B-B14F-4D97-AF65-F5344CB8AC3E}">
        <p14:creationId xmlns:p14="http://schemas.microsoft.com/office/powerpoint/2010/main" val="238993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EBF2-2CA7-4DCC-BD9A-402A9BF0068A}"/>
              </a:ext>
            </a:extLst>
          </p:cNvPr>
          <p:cNvSpPr>
            <a:spLocks noGrp="1"/>
          </p:cNvSpPr>
          <p:nvPr>
            <p:ph type="title"/>
          </p:nvPr>
        </p:nvSpPr>
        <p:spPr/>
        <p:txBody>
          <a:bodyPr/>
          <a:lstStyle/>
          <a:p>
            <a:r>
              <a:rPr lang="en-US" dirty="0"/>
              <a:t>SFM in Stata</a:t>
            </a:r>
          </a:p>
        </p:txBody>
      </p:sp>
      <p:sp>
        <p:nvSpPr>
          <p:cNvPr id="3" name="Content Placeholder 2">
            <a:extLst>
              <a:ext uri="{FF2B5EF4-FFF2-40B4-BE49-F238E27FC236}">
                <a16:creationId xmlns:a16="http://schemas.microsoft.com/office/drawing/2014/main" id="{15F3F5D1-6DBD-4237-8E8A-85A1F70DF503}"/>
              </a:ext>
            </a:extLst>
          </p:cNvPr>
          <p:cNvSpPr>
            <a:spLocks noGrp="1"/>
          </p:cNvSpPr>
          <p:nvPr>
            <p:ph idx="1"/>
          </p:nvPr>
        </p:nvSpPr>
        <p:spPr/>
        <p:txBody>
          <a:bodyPr>
            <a:normAutofit/>
          </a:bodyPr>
          <a:lstStyle/>
          <a:p>
            <a:r>
              <a:rPr lang="en-US" sz="2400" dirty="0"/>
              <a:t>Stata provides the </a:t>
            </a:r>
            <a:r>
              <a:rPr lang="en-US" sz="2400" b="1" dirty="0"/>
              <a:t>frontier</a:t>
            </a:r>
            <a:r>
              <a:rPr lang="en-US" sz="2400" dirty="0"/>
              <a:t> command to estimate the parameters of a stochastic frontier model. </a:t>
            </a:r>
          </a:p>
          <a:p>
            <a:r>
              <a:rPr lang="en-US" sz="2400" dirty="0" err="1"/>
              <a:t>Belotti</a:t>
            </a:r>
            <a:r>
              <a:rPr lang="en-US" sz="2400" dirty="0"/>
              <a:t>, et al. (2013) introduce a Stata command called </a:t>
            </a:r>
            <a:r>
              <a:rPr lang="en-US" sz="2400" b="1" dirty="0" err="1"/>
              <a:t>sfcross</a:t>
            </a:r>
            <a:r>
              <a:rPr lang="en-US" sz="2400" dirty="0"/>
              <a:t> that mirrors Stata’s </a:t>
            </a:r>
            <a:r>
              <a:rPr lang="en-US" sz="2400" b="1" dirty="0"/>
              <a:t>frontier</a:t>
            </a:r>
            <a:r>
              <a:rPr lang="en-US" sz="2400" dirty="0"/>
              <a:t> command with additional functionality, options, and models.</a:t>
            </a:r>
          </a:p>
          <a:p>
            <a:r>
              <a:rPr lang="en-US" sz="2400" dirty="0"/>
              <a:t>The standard </a:t>
            </a:r>
            <a:r>
              <a:rPr lang="en-US" sz="2400" b="1" dirty="0" err="1"/>
              <a:t>xtfrontier</a:t>
            </a:r>
            <a:r>
              <a:rPr lang="en-US" sz="2400" dirty="0"/>
              <a:t> command of Stata and </a:t>
            </a:r>
            <a:r>
              <a:rPr lang="en-US" sz="2400" b="1" dirty="0" err="1"/>
              <a:t>sfpanel</a:t>
            </a:r>
            <a:r>
              <a:rPr lang="en-US" sz="2400" dirty="0"/>
              <a:t> command of </a:t>
            </a:r>
            <a:r>
              <a:rPr lang="en-US" sz="2400" dirty="0" err="1"/>
              <a:t>Belotti</a:t>
            </a:r>
            <a:r>
              <a:rPr lang="en-US" sz="2400" dirty="0"/>
              <a:t>, et al. (2013) estimate panel stochastic frontier models</a:t>
            </a:r>
          </a:p>
          <a:p>
            <a:r>
              <a:rPr lang="en-US" sz="2400" dirty="0"/>
              <a:t>However, the literature on stochastic frontier models, various Stata commands, and the estimator options in other general-purpose statistical software packages does not offer a way to control for endogeneity that can exist in these models.</a:t>
            </a:r>
          </a:p>
        </p:txBody>
      </p:sp>
    </p:spTree>
    <p:extLst>
      <p:ext uri="{BB962C8B-B14F-4D97-AF65-F5344CB8AC3E}">
        <p14:creationId xmlns:p14="http://schemas.microsoft.com/office/powerpoint/2010/main" val="314740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CDEA-644D-4D4E-B81C-998451C6E8F2}"/>
              </a:ext>
            </a:extLst>
          </p:cNvPr>
          <p:cNvSpPr>
            <a:spLocks noGrp="1"/>
          </p:cNvSpPr>
          <p:nvPr>
            <p:ph type="title"/>
          </p:nvPr>
        </p:nvSpPr>
        <p:spPr/>
        <p:txBody>
          <a:bodyPr/>
          <a:lstStyle/>
          <a:p>
            <a:r>
              <a:rPr lang="en-US" dirty="0"/>
              <a:t>Endogeneity in SFM</a:t>
            </a:r>
          </a:p>
        </p:txBody>
      </p:sp>
      <p:sp>
        <p:nvSpPr>
          <p:cNvPr id="3" name="Content Placeholder 2">
            <a:extLst>
              <a:ext uri="{FF2B5EF4-FFF2-40B4-BE49-F238E27FC236}">
                <a16:creationId xmlns:a16="http://schemas.microsoft.com/office/drawing/2014/main" id="{77628858-7650-415F-99DD-DB059D79263B}"/>
              </a:ext>
            </a:extLst>
          </p:cNvPr>
          <p:cNvSpPr>
            <a:spLocks noGrp="1"/>
          </p:cNvSpPr>
          <p:nvPr>
            <p:ph idx="1"/>
          </p:nvPr>
        </p:nvSpPr>
        <p:spPr/>
        <p:txBody>
          <a:bodyPr>
            <a:normAutofit lnSpcReduction="10000"/>
          </a:bodyPr>
          <a:lstStyle/>
          <a:p>
            <a:r>
              <a:rPr lang="en-US" sz="2800" dirty="0"/>
              <a:t>If the determinants of the frontier or the inefficiency term are correlated with the two-sided error term of the model, then the outcomes of the standard estimators would be contaminated by endogeneity.</a:t>
            </a:r>
          </a:p>
          <a:p>
            <a:r>
              <a:rPr lang="en-US" sz="2800" dirty="0"/>
              <a:t>Kutlu (2010) and Karakaplan and Kutlu (2017a) developed a model to handle endogeneity due to the determinants of the frontier or the inefficiency term, or both. </a:t>
            </a:r>
          </a:p>
          <a:p>
            <a:r>
              <a:rPr lang="en-US" sz="2800" dirty="0"/>
              <a:t>Karakaplan (2017) released a new Stata command called </a:t>
            </a:r>
            <a:r>
              <a:rPr lang="en-US" sz="2800" b="1" dirty="0"/>
              <a:t>sfkk</a:t>
            </a:r>
            <a:r>
              <a:rPr lang="en-US" sz="2800" dirty="0"/>
              <a:t> to analyze empirical stochastic frontier models with endogeneity.</a:t>
            </a:r>
          </a:p>
          <a:p>
            <a:endParaRPr lang="en-US" dirty="0"/>
          </a:p>
        </p:txBody>
      </p:sp>
    </p:spTree>
    <p:extLst>
      <p:ext uri="{BB962C8B-B14F-4D97-AF65-F5344CB8AC3E}">
        <p14:creationId xmlns:p14="http://schemas.microsoft.com/office/powerpoint/2010/main" val="278118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92E8-5C8A-4985-90A2-2A3ED8C15A31}"/>
              </a:ext>
            </a:extLst>
          </p:cNvPr>
          <p:cNvSpPr>
            <a:spLocks noGrp="1"/>
          </p:cNvSpPr>
          <p:nvPr>
            <p:ph type="title"/>
          </p:nvPr>
        </p:nvSpPr>
        <p:spPr/>
        <p:txBody>
          <a:bodyPr/>
          <a:lstStyle/>
          <a:p>
            <a:r>
              <a:rPr lang="en-US" dirty="0"/>
              <a:t>Panel SFM with Endogeneity in Stata</a:t>
            </a:r>
          </a:p>
        </p:txBody>
      </p:sp>
      <p:sp>
        <p:nvSpPr>
          <p:cNvPr id="3" name="Content Placeholder 2">
            <a:extLst>
              <a:ext uri="{FF2B5EF4-FFF2-40B4-BE49-F238E27FC236}">
                <a16:creationId xmlns:a16="http://schemas.microsoft.com/office/drawing/2014/main" id="{97ADF850-CB2C-40D8-BE76-1C92C5830D23}"/>
              </a:ext>
            </a:extLst>
          </p:cNvPr>
          <p:cNvSpPr>
            <a:spLocks noGrp="1"/>
          </p:cNvSpPr>
          <p:nvPr>
            <p:ph idx="1"/>
          </p:nvPr>
        </p:nvSpPr>
        <p:spPr/>
        <p:txBody>
          <a:bodyPr>
            <a:normAutofit/>
          </a:bodyPr>
          <a:lstStyle/>
          <a:p>
            <a:r>
              <a:rPr lang="en-US" sz="2400" dirty="0"/>
              <a:t>One shortcoming of Karakaplan and Kutlu (2017a) and the </a:t>
            </a:r>
            <a:r>
              <a:rPr lang="en-US" sz="2400" b="1" dirty="0"/>
              <a:t>sfkk</a:t>
            </a:r>
            <a:r>
              <a:rPr lang="en-US" sz="2400" dirty="0"/>
              <a:t> command of Karakaplan (2017) is that their model was designed to be cross-sectional. </a:t>
            </a:r>
          </a:p>
          <a:p>
            <a:r>
              <a:rPr lang="en-US" sz="2400" dirty="0"/>
              <a:t>Karakaplan and Kutlu (2017b) came up with a stochastic frontier estimator that would resolve endogeneity issues in a panel setting.</a:t>
            </a:r>
          </a:p>
          <a:p>
            <a:r>
              <a:rPr lang="en-US" sz="2400" dirty="0"/>
              <a:t>The standard </a:t>
            </a:r>
            <a:r>
              <a:rPr lang="en-US" sz="2400" b="1" dirty="0" err="1"/>
              <a:t>xtfrontier</a:t>
            </a:r>
            <a:r>
              <a:rPr lang="en-US" sz="2400" dirty="0"/>
              <a:t> command of Stata and </a:t>
            </a:r>
            <a:r>
              <a:rPr lang="en-US" sz="2400" b="1" dirty="0" err="1"/>
              <a:t>sfpanel</a:t>
            </a:r>
            <a:r>
              <a:rPr lang="en-US" sz="2400" dirty="0"/>
              <a:t> command of </a:t>
            </a:r>
            <a:r>
              <a:rPr lang="en-US" sz="2400" dirty="0" err="1"/>
              <a:t>Belotti</a:t>
            </a:r>
            <a:r>
              <a:rPr lang="en-US" sz="2400" dirty="0"/>
              <a:t>, et al. (2013) estimate panel stochastic frontier models but cannot handle the endogeneity issues identified by Karakaplan and Kutlu (2017b).</a:t>
            </a:r>
          </a:p>
          <a:p>
            <a:r>
              <a:rPr lang="en-US" sz="2400" dirty="0"/>
              <a:t>Therefore, in this paper, I introduce a new command, </a:t>
            </a:r>
            <a:r>
              <a:rPr lang="en-US" sz="2400" b="1" dirty="0" err="1"/>
              <a:t>xtsfkk</a:t>
            </a:r>
            <a:r>
              <a:rPr lang="en-US" sz="2400" dirty="0"/>
              <a:t>, for estimating panel stochastic frontier models with endogeneity in Stata.</a:t>
            </a:r>
          </a:p>
        </p:txBody>
      </p:sp>
    </p:spTree>
    <p:extLst>
      <p:ext uri="{BB962C8B-B14F-4D97-AF65-F5344CB8AC3E}">
        <p14:creationId xmlns:p14="http://schemas.microsoft.com/office/powerpoint/2010/main" val="237772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1D21-59B9-4B3B-89AE-682CFEDF280F}"/>
              </a:ext>
            </a:extLst>
          </p:cNvPr>
          <p:cNvSpPr>
            <a:spLocks noGrp="1"/>
          </p:cNvSpPr>
          <p:nvPr>
            <p:ph type="title"/>
          </p:nvPr>
        </p:nvSpPr>
        <p:spPr/>
        <p:txBody>
          <a:bodyPr/>
          <a:lstStyle/>
          <a:p>
            <a:r>
              <a:rPr lang="en-US" dirty="0"/>
              <a:t>About the Command</a:t>
            </a:r>
          </a:p>
        </p:txBody>
      </p:sp>
      <p:sp>
        <p:nvSpPr>
          <p:cNvPr id="3" name="Content Placeholder 2">
            <a:extLst>
              <a:ext uri="{FF2B5EF4-FFF2-40B4-BE49-F238E27FC236}">
                <a16:creationId xmlns:a16="http://schemas.microsoft.com/office/drawing/2014/main" id="{C9886EA7-51B6-4402-87D0-B6EEF57F7589}"/>
              </a:ext>
            </a:extLst>
          </p:cNvPr>
          <p:cNvSpPr>
            <a:spLocks noGrp="1"/>
          </p:cNvSpPr>
          <p:nvPr>
            <p:ph idx="1"/>
          </p:nvPr>
        </p:nvSpPr>
        <p:spPr/>
        <p:txBody>
          <a:bodyPr>
            <a:normAutofit fontScale="85000" lnSpcReduction="10000"/>
          </a:bodyPr>
          <a:lstStyle/>
          <a:p>
            <a:r>
              <a:rPr lang="en-US" sz="2800" dirty="0"/>
              <a:t>Using Stata’s maximum likelihood estimator tools (the ml commands), and the guidance provided by Gould, Pitblado, and Poi (2010), I programmed the </a:t>
            </a:r>
            <a:r>
              <a:rPr lang="en-US" sz="2800" b="1" dirty="0" err="1"/>
              <a:t>xtsfkk</a:t>
            </a:r>
            <a:r>
              <a:rPr lang="en-US" sz="2800" dirty="0"/>
              <a:t> command that can calculate the estimator and efficiency equations presented in Karakaplan and Kutlu (2017b).</a:t>
            </a:r>
          </a:p>
          <a:p>
            <a:r>
              <a:rPr lang="en-US" sz="2800" dirty="0"/>
              <a:t>Three files are included in the </a:t>
            </a:r>
            <a:r>
              <a:rPr lang="en-US" sz="2800" b="1" dirty="0" err="1"/>
              <a:t>xtsfkk</a:t>
            </a:r>
            <a:r>
              <a:rPr lang="en-US" sz="2800" dirty="0"/>
              <a:t> command package: </a:t>
            </a:r>
          </a:p>
          <a:p>
            <a:pPr lvl="1"/>
            <a:r>
              <a:rPr lang="en-US" sz="2400" dirty="0" err="1"/>
              <a:t>xtsfkk.ado</a:t>
            </a:r>
            <a:r>
              <a:rPr lang="en-US" sz="2400" dirty="0"/>
              <a:t> file for the main estimation syntax that users can access by running </a:t>
            </a:r>
            <a:r>
              <a:rPr lang="en-US" sz="2400" b="1" dirty="0" err="1"/>
              <a:t>xtsfkk</a:t>
            </a:r>
            <a:r>
              <a:rPr lang="en-US" sz="2400" dirty="0"/>
              <a:t> in Stata, </a:t>
            </a:r>
          </a:p>
          <a:p>
            <a:pPr lvl="1"/>
            <a:r>
              <a:rPr lang="en-US" sz="2400" dirty="0" err="1"/>
              <a:t>xtsfkk_ml.ado</a:t>
            </a:r>
            <a:r>
              <a:rPr lang="en-US" sz="2400" dirty="0"/>
              <a:t> file for the evaluator subroutines that </a:t>
            </a:r>
            <a:r>
              <a:rPr lang="en-US" sz="2400" b="1" dirty="0" err="1"/>
              <a:t>xtsfkk</a:t>
            </a:r>
            <a:r>
              <a:rPr lang="en-US" sz="2400" dirty="0"/>
              <a:t> calls for behind the scenes, and </a:t>
            </a:r>
          </a:p>
          <a:p>
            <a:pPr lvl="1"/>
            <a:r>
              <a:rPr lang="en-US" sz="2400" dirty="0" err="1"/>
              <a:t>xtsfkk.sthlp</a:t>
            </a:r>
            <a:r>
              <a:rPr lang="en-US" sz="2400" dirty="0"/>
              <a:t> file for helping users when </a:t>
            </a:r>
            <a:r>
              <a:rPr lang="en-US" sz="2400" b="1" dirty="0"/>
              <a:t>help</a:t>
            </a:r>
            <a:r>
              <a:rPr lang="en-US" sz="2400" dirty="0"/>
              <a:t> </a:t>
            </a:r>
            <a:r>
              <a:rPr lang="en-US" sz="2400" b="1" dirty="0" err="1"/>
              <a:t>xtsfkk</a:t>
            </a:r>
            <a:r>
              <a:rPr lang="en-US" sz="2400" dirty="0"/>
              <a:t> is run in Stata.</a:t>
            </a:r>
          </a:p>
          <a:p>
            <a:r>
              <a:rPr lang="en-US" sz="2800" dirty="0"/>
              <a:t>Syntax:</a:t>
            </a:r>
          </a:p>
          <a:p>
            <a:pPr marL="274320" lvl="1" indent="0">
              <a:buNone/>
            </a:pPr>
            <a:r>
              <a:rPr lang="en-US" sz="2400" b="1" dirty="0" err="1"/>
              <a:t>xtsfkk</a:t>
            </a:r>
            <a:r>
              <a:rPr lang="en-US" sz="2400" dirty="0"/>
              <a:t> </a:t>
            </a:r>
            <a:r>
              <a:rPr lang="en-US" sz="2400" i="1" dirty="0"/>
              <a:t>depvar</a:t>
            </a:r>
            <a:r>
              <a:rPr lang="en-US" sz="2400" dirty="0"/>
              <a:t> [</a:t>
            </a:r>
            <a:r>
              <a:rPr lang="en-US" sz="2400" i="1" dirty="0"/>
              <a:t>indepvars</a:t>
            </a:r>
            <a:r>
              <a:rPr lang="en-US" sz="2400" dirty="0"/>
              <a:t>] [</a:t>
            </a:r>
            <a:r>
              <a:rPr lang="en-US" sz="2400" i="1" dirty="0"/>
              <a:t>if</a:t>
            </a:r>
            <a:r>
              <a:rPr lang="en-US" sz="2400" dirty="0"/>
              <a:t>] [</a:t>
            </a:r>
            <a:r>
              <a:rPr lang="en-US" sz="2400" i="1" dirty="0"/>
              <a:t>in</a:t>
            </a:r>
            <a:r>
              <a:rPr lang="en-US" sz="2400" dirty="0"/>
              <a:t>] [</a:t>
            </a:r>
            <a:r>
              <a:rPr lang="en-US" sz="2400" i="1" dirty="0"/>
              <a:t>weight</a:t>
            </a:r>
            <a:r>
              <a:rPr lang="en-US" sz="2400" dirty="0"/>
              <a:t>] [, </a:t>
            </a:r>
            <a:r>
              <a:rPr lang="en-US" sz="2400" i="1" dirty="0"/>
              <a:t>options</a:t>
            </a:r>
            <a:r>
              <a:rPr lang="en-US" sz="2400" dirty="0"/>
              <a:t>]</a:t>
            </a:r>
          </a:p>
          <a:p>
            <a:endParaRPr lang="en-US" dirty="0"/>
          </a:p>
        </p:txBody>
      </p:sp>
    </p:spTree>
    <p:extLst>
      <p:ext uri="{BB962C8B-B14F-4D97-AF65-F5344CB8AC3E}">
        <p14:creationId xmlns:p14="http://schemas.microsoft.com/office/powerpoint/2010/main" val="140311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E9C7-FFC2-44BA-89E3-EA67A26CF99B}"/>
              </a:ext>
            </a:extLst>
          </p:cNvPr>
          <p:cNvSpPr>
            <a:spLocks noGrp="1"/>
          </p:cNvSpPr>
          <p:nvPr>
            <p:ph type="title"/>
          </p:nvPr>
        </p:nvSpPr>
        <p:spPr/>
        <p:txBody>
          <a:bodyPr/>
          <a:lstStyle/>
          <a:p>
            <a:r>
              <a:rPr lang="en-US" dirty="0"/>
              <a:t>About the Command Options</a:t>
            </a:r>
          </a:p>
        </p:txBody>
      </p:sp>
      <p:sp>
        <p:nvSpPr>
          <p:cNvPr id="3" name="Content Placeholder 2">
            <a:extLst>
              <a:ext uri="{FF2B5EF4-FFF2-40B4-BE49-F238E27FC236}">
                <a16:creationId xmlns:a16="http://schemas.microsoft.com/office/drawing/2014/main" id="{5F138C9A-1E72-4997-9A6B-7F4B84BE77EA}"/>
              </a:ext>
            </a:extLst>
          </p:cNvPr>
          <p:cNvSpPr>
            <a:spLocks noGrp="1"/>
          </p:cNvSpPr>
          <p:nvPr>
            <p:ph idx="1"/>
          </p:nvPr>
        </p:nvSpPr>
        <p:spPr/>
        <p:txBody>
          <a:bodyPr>
            <a:normAutofit lnSpcReduction="10000"/>
          </a:bodyPr>
          <a:lstStyle/>
          <a:p>
            <a:r>
              <a:rPr lang="en-US" sz="2800" dirty="0"/>
              <a:t>Users can run </a:t>
            </a:r>
            <a:r>
              <a:rPr lang="en-US" sz="2800" b="1" dirty="0"/>
              <a:t>help </a:t>
            </a:r>
            <a:r>
              <a:rPr lang="en-US" sz="2800" b="1" dirty="0" err="1"/>
              <a:t>xtsfkk</a:t>
            </a:r>
            <a:r>
              <a:rPr lang="en-US" sz="2800" dirty="0"/>
              <a:t> in Stata for the full-length documentation of the </a:t>
            </a:r>
            <a:r>
              <a:rPr lang="en-US" sz="2800" b="1" dirty="0" err="1"/>
              <a:t>xtsfkk</a:t>
            </a:r>
            <a:r>
              <a:rPr lang="en-US" sz="2800" dirty="0"/>
              <a:t> syntax, options, stored results, and other details.</a:t>
            </a:r>
          </a:p>
          <a:p>
            <a:r>
              <a:rPr lang="en-US" sz="2800" dirty="0"/>
              <a:t>Some standard options of </a:t>
            </a:r>
            <a:r>
              <a:rPr lang="en-US" sz="2800" b="1" dirty="0" err="1"/>
              <a:t>xtsfkk</a:t>
            </a:r>
            <a:r>
              <a:rPr lang="en-US" sz="2800" dirty="0"/>
              <a:t> are:</a:t>
            </a:r>
          </a:p>
          <a:p>
            <a:pPr lvl="1"/>
            <a:r>
              <a:rPr lang="en-US" sz="2400" b="1" dirty="0"/>
              <a:t>production</a:t>
            </a:r>
          </a:p>
          <a:p>
            <a:pPr lvl="1"/>
            <a:r>
              <a:rPr lang="en-US" sz="2400" b="1" dirty="0"/>
              <a:t>cost</a:t>
            </a:r>
          </a:p>
          <a:p>
            <a:pPr lvl="1"/>
            <a:r>
              <a:rPr lang="en-US" sz="2400" b="1" dirty="0"/>
              <a:t>endogenous</a:t>
            </a:r>
            <a:r>
              <a:rPr lang="en-US" sz="2400" dirty="0"/>
              <a:t>(</a:t>
            </a:r>
            <a:r>
              <a:rPr lang="en-US" sz="2400" i="1" dirty="0" err="1"/>
              <a:t>endovarlist</a:t>
            </a:r>
            <a:r>
              <a:rPr lang="en-US" sz="2400" dirty="0"/>
              <a:t>)</a:t>
            </a:r>
          </a:p>
          <a:p>
            <a:pPr lvl="1"/>
            <a:r>
              <a:rPr lang="en-US" sz="2400" b="1" dirty="0"/>
              <a:t>instruments</a:t>
            </a:r>
            <a:r>
              <a:rPr lang="en-US" sz="2400" dirty="0"/>
              <a:t>(</a:t>
            </a:r>
            <a:r>
              <a:rPr lang="en-US" sz="2400" i="1" dirty="0" err="1"/>
              <a:t>ivarlist</a:t>
            </a:r>
            <a:r>
              <a:rPr lang="en-US" sz="2400" dirty="0"/>
              <a:t>)</a:t>
            </a:r>
          </a:p>
          <a:p>
            <a:pPr lvl="1"/>
            <a:r>
              <a:rPr lang="en-US" sz="2400" b="1" dirty="0" err="1"/>
              <a:t>uhet</a:t>
            </a:r>
            <a:r>
              <a:rPr lang="en-US" sz="2400" dirty="0"/>
              <a:t>(</a:t>
            </a:r>
            <a:r>
              <a:rPr lang="en-US" sz="2400" i="1" dirty="0" err="1"/>
              <a:t>uvarlist</a:t>
            </a:r>
            <a:r>
              <a:rPr lang="en-US" sz="2400" dirty="0"/>
              <a:t>)</a:t>
            </a:r>
          </a:p>
          <a:p>
            <a:pPr lvl="1"/>
            <a:r>
              <a:rPr lang="en-US" sz="2400" b="1" dirty="0"/>
              <a:t>whet</a:t>
            </a:r>
            <a:r>
              <a:rPr lang="en-US" sz="2400" dirty="0"/>
              <a:t>(</a:t>
            </a:r>
            <a:r>
              <a:rPr lang="en-US" sz="2400" i="1" dirty="0" err="1"/>
              <a:t>wvarlist</a:t>
            </a:r>
            <a:r>
              <a:rPr lang="en-US" sz="2400" dirty="0"/>
              <a:t>)</a:t>
            </a:r>
          </a:p>
        </p:txBody>
      </p:sp>
    </p:spTree>
    <p:extLst>
      <p:ext uri="{BB962C8B-B14F-4D97-AF65-F5344CB8AC3E}">
        <p14:creationId xmlns:p14="http://schemas.microsoft.com/office/powerpoint/2010/main" val="313973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E39C-9548-43FF-A8AA-5CD6DF67B9CF}"/>
              </a:ext>
            </a:extLst>
          </p:cNvPr>
          <p:cNvSpPr>
            <a:spLocks noGrp="1"/>
          </p:cNvSpPr>
          <p:nvPr>
            <p:ph type="title"/>
          </p:nvPr>
        </p:nvSpPr>
        <p:spPr/>
        <p:txBody>
          <a:bodyPr/>
          <a:lstStyle/>
          <a:p>
            <a:r>
              <a:rPr lang="en-US" dirty="0"/>
              <a:t>Some Other Important Options</a:t>
            </a:r>
          </a:p>
        </p:txBody>
      </p:sp>
      <p:sp>
        <p:nvSpPr>
          <p:cNvPr id="3" name="Content Placeholder 2">
            <a:extLst>
              <a:ext uri="{FF2B5EF4-FFF2-40B4-BE49-F238E27FC236}">
                <a16:creationId xmlns:a16="http://schemas.microsoft.com/office/drawing/2014/main" id="{F462DC60-722C-4740-846E-B44E879A8E84}"/>
              </a:ext>
            </a:extLst>
          </p:cNvPr>
          <p:cNvSpPr>
            <a:spLocks noGrp="1"/>
          </p:cNvSpPr>
          <p:nvPr>
            <p:ph idx="1"/>
          </p:nvPr>
        </p:nvSpPr>
        <p:spPr/>
        <p:txBody>
          <a:bodyPr>
            <a:normAutofit fontScale="92500" lnSpcReduction="10000"/>
          </a:bodyPr>
          <a:lstStyle/>
          <a:p>
            <a:r>
              <a:rPr lang="en-US" sz="2800" dirty="0"/>
              <a:t>Some other important options of </a:t>
            </a:r>
            <a:r>
              <a:rPr lang="en-US" sz="2800" b="1" dirty="0" err="1"/>
              <a:t>xtsfkk</a:t>
            </a:r>
            <a:r>
              <a:rPr lang="en-US" sz="2800" dirty="0"/>
              <a:t>:</a:t>
            </a:r>
          </a:p>
          <a:p>
            <a:pPr lvl="1"/>
            <a:r>
              <a:rPr lang="en-US" sz="2400" b="1" dirty="0"/>
              <a:t>efficiency</a:t>
            </a:r>
            <a:r>
              <a:rPr lang="en-US" sz="2400" dirty="0"/>
              <a:t>(</a:t>
            </a:r>
            <a:r>
              <a:rPr lang="en-US" sz="2400" i="1" dirty="0" err="1"/>
              <a:t>effvar</a:t>
            </a:r>
            <a:r>
              <a:rPr lang="en-US" sz="2400" dirty="0"/>
              <a:t>[, </a:t>
            </a:r>
            <a:r>
              <a:rPr lang="en-US" sz="2400" b="1" dirty="0"/>
              <a:t>replace</a:t>
            </a:r>
            <a:r>
              <a:rPr lang="en-US" sz="2400" dirty="0"/>
              <a:t>]) generates the production or cost efficiency variable once the estimation is completed, and displays its summary statistics in detail.</a:t>
            </a:r>
          </a:p>
          <a:p>
            <a:pPr lvl="1"/>
            <a:r>
              <a:rPr lang="en-US" sz="2400" b="1" dirty="0"/>
              <a:t>test</a:t>
            </a:r>
            <a:r>
              <a:rPr lang="en-US" sz="2400" dirty="0"/>
              <a:t> provides a method to test the endogeneity in the model. This option tests the joint significance of the components of the eta term, and reports the findings after displaying the regression results. For more information about test see Karakaplan and Kutlu (2017b).</a:t>
            </a:r>
          </a:p>
          <a:p>
            <a:pPr lvl="1"/>
            <a:r>
              <a:rPr lang="en-US" sz="2400" b="1" dirty="0"/>
              <a:t>save</a:t>
            </a:r>
            <a:r>
              <a:rPr lang="en-US" sz="2400" dirty="0"/>
              <a:t> option saves the current state of the estimation in real-time while the estimation is running.</a:t>
            </a:r>
          </a:p>
          <a:p>
            <a:pPr lvl="1"/>
            <a:r>
              <a:rPr lang="en-US" sz="2400" b="1" dirty="0"/>
              <a:t>load</a:t>
            </a:r>
            <a:r>
              <a:rPr lang="en-US" sz="2400" dirty="0"/>
              <a:t> option loads a previously saved state of an estimation and continues from where it was left.</a:t>
            </a:r>
          </a:p>
          <a:p>
            <a:pPr lvl="1"/>
            <a:endParaRPr lang="en-US" dirty="0"/>
          </a:p>
        </p:txBody>
      </p:sp>
    </p:spTree>
    <p:extLst>
      <p:ext uri="{BB962C8B-B14F-4D97-AF65-F5344CB8AC3E}">
        <p14:creationId xmlns:p14="http://schemas.microsoft.com/office/powerpoint/2010/main" val="251199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430</TotalTime>
  <Words>1439</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Courier New</vt:lpstr>
      <vt:lpstr>Garamond</vt:lpstr>
      <vt:lpstr>Savon</vt:lpstr>
      <vt:lpstr>Panel Stochastic Frontier Models with Endogeneity in Stata</vt:lpstr>
      <vt:lpstr>Introduction</vt:lpstr>
      <vt:lpstr>About SFM</vt:lpstr>
      <vt:lpstr>SFM in Stata</vt:lpstr>
      <vt:lpstr>Endogeneity in SFM</vt:lpstr>
      <vt:lpstr>Panel SFM with Endogeneity in Stata</vt:lpstr>
      <vt:lpstr>About the Command</vt:lpstr>
      <vt:lpstr>About the Command Options</vt:lpstr>
      <vt:lpstr>Some Other Important Options</vt:lpstr>
      <vt:lpstr>Examples</vt:lpstr>
      <vt:lpstr>Estimation</vt:lpstr>
      <vt:lpstr>Estimation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Panel Stochastic Frontier Models with Endogeneity in Stata</dc:title>
  <dc:creator>Mustafa U. Karakaplan</dc:creator>
  <cp:lastModifiedBy>Mustafa U. Karakaplan</cp:lastModifiedBy>
  <cp:revision>17</cp:revision>
  <dcterms:created xsi:type="dcterms:W3CDTF">2019-07-10T17:52:31Z</dcterms:created>
  <dcterms:modified xsi:type="dcterms:W3CDTF">2019-07-11T01:02:39Z</dcterms:modified>
</cp:coreProperties>
</file>