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4" r:id="rId2"/>
    <p:sldMasterId id="2147483711" r:id="rId3"/>
  </p:sldMasterIdLst>
  <p:notesMasterIdLst>
    <p:notesMasterId r:id="rId42"/>
  </p:notesMasterIdLst>
  <p:handoutMasterIdLst>
    <p:handoutMasterId r:id="rId43"/>
  </p:handoutMasterIdLst>
  <p:sldIdLst>
    <p:sldId id="351" r:id="rId4"/>
    <p:sldId id="356" r:id="rId5"/>
    <p:sldId id="407" r:id="rId6"/>
    <p:sldId id="408" r:id="rId7"/>
    <p:sldId id="409" r:id="rId8"/>
    <p:sldId id="404" r:id="rId9"/>
    <p:sldId id="406" r:id="rId10"/>
    <p:sldId id="413" r:id="rId11"/>
    <p:sldId id="414" r:id="rId12"/>
    <p:sldId id="412" r:id="rId13"/>
    <p:sldId id="417" r:id="rId14"/>
    <p:sldId id="418" r:id="rId15"/>
    <p:sldId id="419" r:id="rId16"/>
    <p:sldId id="421" r:id="rId17"/>
    <p:sldId id="420" r:id="rId18"/>
    <p:sldId id="422" r:id="rId19"/>
    <p:sldId id="423" r:id="rId20"/>
    <p:sldId id="415" r:id="rId21"/>
    <p:sldId id="424" r:id="rId22"/>
    <p:sldId id="426" r:id="rId23"/>
    <p:sldId id="427" r:id="rId24"/>
    <p:sldId id="425" r:id="rId25"/>
    <p:sldId id="428" r:id="rId26"/>
    <p:sldId id="429" r:id="rId27"/>
    <p:sldId id="430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379" r:id="rId39"/>
    <p:sldId id="373" r:id="rId40"/>
    <p:sldId id="399" r:id="rId4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7B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9" autoAdjust="0"/>
    <p:restoredTop sz="94660"/>
  </p:normalViewPr>
  <p:slideViewPr>
    <p:cSldViewPr>
      <p:cViewPr varScale="1">
        <p:scale>
          <a:sx n="57" d="100"/>
          <a:sy n="57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DA933-2DC2-4DDC-8BCA-5D460228E11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3A72A-93E2-4BDD-8D21-3DBA5BF0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2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E38756-12C4-49AD-B14E-1FB7B0D3926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AAB4D3-F262-41FF-B62F-06FBC957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AB4D3-F262-41FF-B62F-06FBC9573B6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7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AB4D3-F262-41FF-B62F-06FBC9573B6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7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68712"/>
            <a:ext cx="4046537" cy="4572000"/>
          </a:xfrm>
        </p:spPr>
        <p:txBody>
          <a:bodyPr rIns="0" numCol="1"/>
          <a:lstStyle>
            <a:lvl1pPr>
              <a:spcBef>
                <a:spcPts val="2000"/>
              </a:spcBef>
              <a:tabLst>
                <a:tab pos="3775075" algn="r"/>
              </a:tabLst>
              <a:defRPr/>
            </a:lvl1pPr>
            <a:lvl2pPr marL="569913" indent="-223838">
              <a:lnSpc>
                <a:spcPts val="2000"/>
              </a:lnSpc>
              <a:spcBef>
                <a:spcPts val="400"/>
              </a:spcBef>
              <a:buFont typeface="+mj-lt"/>
              <a:buAutoNum type="alphaLcParenR"/>
              <a:tabLst>
                <a:tab pos="3775075" algn="r"/>
              </a:tabLst>
              <a:defRPr/>
            </a:lvl2pPr>
            <a:lvl3pPr marL="569913" indent="-223838">
              <a:spcBef>
                <a:spcPts val="400"/>
              </a:spcBef>
              <a:tabLst>
                <a:tab pos="3775075" algn="r"/>
              </a:tabLst>
              <a:defRPr/>
            </a:lvl3pPr>
            <a:lvl4pPr marL="569913" indent="-223838">
              <a:spcBef>
                <a:spcPts val="400"/>
              </a:spcBef>
              <a:tabLst>
                <a:tab pos="3775075" algn="r"/>
              </a:tabLst>
              <a:defRPr/>
            </a:lvl4pPr>
            <a:lvl5pPr>
              <a:spcBef>
                <a:spcPts val="400"/>
              </a:spcBef>
              <a:tabLst>
                <a:tab pos="3775075" algn="r"/>
              </a:tabLs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539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37088" y="1463039"/>
            <a:ext cx="4046537" cy="4572000"/>
          </a:xfrm>
        </p:spPr>
        <p:txBody>
          <a:bodyPr rIns="0" numCol="1"/>
          <a:lstStyle>
            <a:lvl1pPr>
              <a:spcBef>
                <a:spcPts val="2000"/>
              </a:spcBef>
              <a:tabLst>
                <a:tab pos="3775075" algn="r"/>
              </a:tabLst>
              <a:defRPr/>
            </a:lvl1pPr>
            <a:lvl2pPr marL="569913" indent="-223838">
              <a:lnSpc>
                <a:spcPts val="2000"/>
              </a:lnSpc>
              <a:spcBef>
                <a:spcPts val="400"/>
              </a:spcBef>
              <a:buFont typeface="+mj-lt"/>
              <a:buAutoNum type="alphaLcParenR"/>
              <a:tabLst>
                <a:tab pos="3775075" algn="r"/>
              </a:tabLst>
              <a:defRPr/>
            </a:lvl2pPr>
            <a:lvl3pPr marL="569913" indent="-223838">
              <a:spcBef>
                <a:spcPts val="400"/>
              </a:spcBef>
              <a:tabLst>
                <a:tab pos="3775075" algn="r"/>
              </a:tabLst>
              <a:defRPr/>
            </a:lvl3pPr>
            <a:lvl4pPr marL="569913" indent="-223838">
              <a:spcBef>
                <a:spcPts val="400"/>
              </a:spcBef>
              <a:tabLst>
                <a:tab pos="3775075" algn="r"/>
              </a:tabLst>
              <a:defRPr/>
            </a:lvl4pPr>
            <a:lvl5pPr>
              <a:spcBef>
                <a:spcPts val="400"/>
              </a:spcBef>
              <a:tabLst>
                <a:tab pos="3775075" algn="r"/>
              </a:tabLs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044640"/>
            <a:ext cx="4030662" cy="122992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9" y="3288618"/>
            <a:ext cx="4030662" cy="1213532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4025" y="1819275"/>
            <a:ext cx="8229600" cy="0"/>
          </a:xfrm>
          <a:prstGeom prst="line">
            <a:avLst/>
          </a:prstGeom>
          <a:ln w="9525">
            <a:solidFill>
              <a:srgbClr val="E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2308" y="823102"/>
            <a:ext cx="8426033" cy="20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044640"/>
            <a:ext cx="4030662" cy="122992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9" y="3288618"/>
            <a:ext cx="4030662" cy="1213532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4025" y="1819275"/>
            <a:ext cx="4038596" cy="0"/>
          </a:xfrm>
          <a:prstGeom prst="line">
            <a:avLst/>
          </a:prstGeom>
          <a:ln w="9525">
            <a:solidFill>
              <a:srgbClr val="E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964" y="815215"/>
            <a:ext cx="8426033" cy="20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213303" y="444548"/>
            <a:ext cx="3479800" cy="4198937"/>
          </a:xfrm>
          <a:solidFill>
            <a:srgbClr val="ACACAC"/>
          </a:solidFill>
          <a:ln>
            <a:noFill/>
          </a:ln>
        </p:spPr>
        <p:txBody>
          <a:bodyPr lIns="91440" tIns="45720" rIns="91440" bIns="45720">
            <a:normAutofit/>
          </a:bodyPr>
          <a:lstStyle>
            <a:lvl1pPr>
              <a:lnSpc>
                <a:spcPts val="1600"/>
              </a:lnSpc>
              <a:defRPr sz="1100" b="1" i="0" cap="all"/>
            </a:lvl1pPr>
          </a:lstStyle>
          <a:p>
            <a:r>
              <a:rPr lang="en-US" dirty="0" smtClean="0"/>
              <a:t>Insert your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8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9" y="2846131"/>
            <a:ext cx="4030662" cy="2398891"/>
          </a:xfrm>
        </p:spPr>
        <p:txBody>
          <a:bodyPr/>
          <a:lstStyle>
            <a:lvl1pPr>
              <a:lnSpc>
                <a:spcPts val="1100"/>
              </a:lnSpc>
              <a:defRPr sz="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17687"/>
            <a:ext cx="8683625" cy="630936"/>
          </a:xfrm>
          <a:prstGeom prst="rect">
            <a:avLst/>
          </a:prstGeom>
          <a:gradFill flip="none" rotWithShape="0">
            <a:gsLst>
              <a:gs pos="100000">
                <a:srgbClr val="820000"/>
              </a:gs>
              <a:gs pos="0">
                <a:schemeClr val="bg2"/>
              </a:gs>
              <a:gs pos="38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256" y="322228"/>
            <a:ext cx="8501858" cy="890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5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17686"/>
            <a:ext cx="8683625" cy="2344005"/>
          </a:xfrm>
          <a:prstGeom prst="rect">
            <a:avLst/>
          </a:prstGeom>
          <a:gradFill flip="none" rotWithShape="0">
            <a:gsLst>
              <a:gs pos="100000">
                <a:srgbClr val="820000"/>
              </a:gs>
              <a:gs pos="0">
                <a:schemeClr val="bg2"/>
              </a:gs>
              <a:gs pos="38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054825"/>
            <a:ext cx="4030662" cy="1931021"/>
          </a:xfrm>
        </p:spPr>
        <p:txBody>
          <a:bodyPr/>
          <a:lstStyle>
            <a:lvl1pPr>
              <a:lnSpc>
                <a:spcPts val="1100"/>
              </a:lnSpc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256" y="322228"/>
            <a:ext cx="8501858" cy="890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8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2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1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688"/>
            <a:ext cx="914400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84" y="1747822"/>
            <a:ext cx="4050791" cy="1234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787" y="6163056"/>
            <a:ext cx="4046537" cy="125912"/>
          </a:xfrm>
        </p:spPr>
        <p:txBody>
          <a:bodyPr/>
          <a:lstStyle>
            <a:lvl1pPr>
              <a:defRPr sz="800" baseline="0"/>
            </a:lvl1pPr>
          </a:lstStyle>
          <a:p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71613" y="3259022"/>
            <a:ext cx="4051300" cy="8354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7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1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688"/>
            <a:ext cx="914400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84" y="1747822"/>
            <a:ext cx="4050791" cy="1234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787" y="6163056"/>
            <a:ext cx="4046537" cy="125912"/>
          </a:xfrm>
        </p:spPr>
        <p:txBody>
          <a:bodyPr/>
          <a:lstStyle>
            <a:lvl1pPr>
              <a:defRPr sz="800" baseline="0"/>
            </a:lvl1pPr>
          </a:lstStyle>
          <a:p>
            <a:endParaRPr lang="en-US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71613" y="3259022"/>
            <a:ext cx="4051300" cy="8354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7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68712"/>
            <a:ext cx="4046537" cy="4572000"/>
          </a:xfrm>
        </p:spPr>
        <p:txBody>
          <a:bodyPr rIns="0" numCol="1"/>
          <a:lstStyle>
            <a:lvl1pPr>
              <a:spcBef>
                <a:spcPts val="2000"/>
              </a:spcBef>
              <a:tabLst>
                <a:tab pos="3775075" algn="r"/>
              </a:tabLst>
              <a:defRPr/>
            </a:lvl1pPr>
            <a:lvl2pPr marL="569913" indent="-223838">
              <a:lnSpc>
                <a:spcPts val="2000"/>
              </a:lnSpc>
              <a:spcBef>
                <a:spcPts val="400"/>
              </a:spcBef>
              <a:buFont typeface="+mj-lt"/>
              <a:buAutoNum type="alphaLcParenR"/>
              <a:tabLst>
                <a:tab pos="3775075" algn="r"/>
              </a:tabLst>
              <a:defRPr/>
            </a:lvl2pPr>
            <a:lvl3pPr marL="569913" indent="-223838">
              <a:spcBef>
                <a:spcPts val="400"/>
              </a:spcBef>
              <a:tabLst>
                <a:tab pos="3775075" algn="r"/>
              </a:tabLst>
              <a:defRPr/>
            </a:lvl3pPr>
            <a:lvl4pPr marL="569913" indent="-223838">
              <a:spcBef>
                <a:spcPts val="400"/>
              </a:spcBef>
              <a:tabLst>
                <a:tab pos="3775075" algn="r"/>
              </a:tabLst>
              <a:defRPr/>
            </a:lvl4pPr>
            <a:lvl5pPr>
              <a:spcBef>
                <a:spcPts val="400"/>
              </a:spcBef>
              <a:tabLst>
                <a:tab pos="3775075" algn="r"/>
              </a:tabLs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539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37088" y="1463039"/>
            <a:ext cx="4046537" cy="4572000"/>
          </a:xfrm>
        </p:spPr>
        <p:txBody>
          <a:bodyPr rIns="0" numCol="1"/>
          <a:lstStyle>
            <a:lvl1pPr>
              <a:spcBef>
                <a:spcPts val="2000"/>
              </a:spcBef>
              <a:tabLst>
                <a:tab pos="3775075" algn="r"/>
              </a:tabLst>
              <a:defRPr/>
            </a:lvl1pPr>
            <a:lvl2pPr marL="569913" indent="-223838">
              <a:lnSpc>
                <a:spcPts val="2000"/>
              </a:lnSpc>
              <a:spcBef>
                <a:spcPts val="400"/>
              </a:spcBef>
              <a:buFont typeface="+mj-lt"/>
              <a:buAutoNum type="alphaLcParenR"/>
              <a:tabLst>
                <a:tab pos="3775075" algn="r"/>
              </a:tabLst>
              <a:defRPr/>
            </a:lvl2pPr>
            <a:lvl3pPr marL="569913" indent="-223838">
              <a:spcBef>
                <a:spcPts val="400"/>
              </a:spcBef>
              <a:tabLst>
                <a:tab pos="3775075" algn="r"/>
              </a:tabLst>
              <a:defRPr/>
            </a:lvl3pPr>
            <a:lvl4pPr marL="569913" indent="-223838">
              <a:spcBef>
                <a:spcPts val="400"/>
              </a:spcBef>
              <a:tabLst>
                <a:tab pos="3775075" algn="r"/>
              </a:tabLst>
              <a:defRPr/>
            </a:lvl4pPr>
            <a:lvl5pPr>
              <a:spcBef>
                <a:spcPts val="400"/>
              </a:spcBef>
              <a:tabLst>
                <a:tab pos="3775075" algn="r"/>
              </a:tabLs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44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5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55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59865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0263" y="1459865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9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2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40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1" y="1024128"/>
            <a:ext cx="4044636" cy="456192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37088" y="1463040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37088" y="1024128"/>
            <a:ext cx="4044636" cy="456192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9786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5" y="1463039"/>
            <a:ext cx="6140450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5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/4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543175" y="1024128"/>
            <a:ext cx="2986210" cy="436653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3" y="1463039"/>
            <a:ext cx="2999232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684393" y="1463039"/>
            <a:ext cx="2999232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687646" y="1024128"/>
            <a:ext cx="2986210" cy="436653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7728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5" y="1463039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5675249" y="1463039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43175" y="3823447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5675249" y="3823447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4046537" cy="4572000"/>
          </a:xfrm>
        </p:spPr>
        <p:txBody>
          <a:bodyPr/>
          <a:lstStyle>
            <a:lvl1pPr>
              <a:lnSpc>
                <a:spcPts val="1300"/>
              </a:lnSpc>
              <a:spcBef>
                <a:spcPts val="1000"/>
              </a:spcBef>
              <a:defRPr sz="1000"/>
            </a:lvl1pPr>
            <a:lvl2pPr marL="284163" indent="-111125">
              <a:lnSpc>
                <a:spcPts val="1300"/>
              </a:lnSpc>
              <a:spcBef>
                <a:spcPts val="400"/>
              </a:spcBef>
              <a:defRPr sz="1000"/>
            </a:lvl2pPr>
            <a:lvl3pPr marL="396875" indent="-112713">
              <a:lnSpc>
                <a:spcPts val="1200"/>
              </a:lnSpc>
              <a:spcBef>
                <a:spcPts val="400"/>
              </a:spcBef>
              <a:defRPr sz="900"/>
            </a:lvl3pPr>
            <a:lvl4pPr marL="517525" indent="-120650">
              <a:lnSpc>
                <a:spcPts val="1200"/>
              </a:lnSpc>
              <a:spcBef>
                <a:spcPts val="400"/>
              </a:spcBef>
              <a:defRPr sz="800"/>
            </a:lvl4pPr>
            <a:lvl5pPr>
              <a:lnSpc>
                <a:spcPts val="1300"/>
              </a:lnSpc>
              <a:spcBef>
                <a:spcPts val="1000"/>
              </a:spcBef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37088" y="1463039"/>
            <a:ext cx="4046537" cy="4572000"/>
          </a:xfrm>
        </p:spPr>
        <p:txBody>
          <a:bodyPr/>
          <a:lstStyle>
            <a:lvl1pPr>
              <a:lnSpc>
                <a:spcPts val="1300"/>
              </a:lnSpc>
              <a:spcBef>
                <a:spcPts val="1000"/>
              </a:spcBef>
              <a:defRPr sz="1000"/>
            </a:lvl1pPr>
            <a:lvl2pPr marL="284163" indent="-111125">
              <a:lnSpc>
                <a:spcPts val="1300"/>
              </a:lnSpc>
              <a:spcBef>
                <a:spcPts val="400"/>
              </a:spcBef>
              <a:defRPr sz="1000"/>
            </a:lvl2pPr>
            <a:lvl3pPr marL="396875" indent="-112713">
              <a:lnSpc>
                <a:spcPts val="1200"/>
              </a:lnSpc>
              <a:spcBef>
                <a:spcPts val="400"/>
              </a:spcBef>
              <a:defRPr sz="900"/>
            </a:lvl3pPr>
            <a:lvl4pPr marL="517525" indent="-120650">
              <a:lnSpc>
                <a:spcPts val="1200"/>
              </a:lnSpc>
              <a:spcBef>
                <a:spcPts val="400"/>
              </a:spcBef>
              <a:defRPr sz="800"/>
            </a:lvl4pPr>
            <a:lvl5pPr>
              <a:lnSpc>
                <a:spcPts val="1300"/>
              </a:lnSpc>
              <a:spcBef>
                <a:spcPts val="1000"/>
              </a:spcBef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38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806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60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044640"/>
            <a:ext cx="4030662" cy="122992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9" y="3288618"/>
            <a:ext cx="4030662" cy="1213532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4025" y="1819275"/>
            <a:ext cx="8229600" cy="0"/>
          </a:xfrm>
          <a:prstGeom prst="line">
            <a:avLst/>
          </a:prstGeom>
          <a:ln w="9525">
            <a:solidFill>
              <a:srgbClr val="E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2308" y="823102"/>
            <a:ext cx="8426033" cy="20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99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044640"/>
            <a:ext cx="4030662" cy="122992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9" y="3288618"/>
            <a:ext cx="4030662" cy="1213532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4025" y="1819275"/>
            <a:ext cx="4038596" cy="0"/>
          </a:xfrm>
          <a:prstGeom prst="line">
            <a:avLst/>
          </a:prstGeom>
          <a:ln w="9525">
            <a:solidFill>
              <a:srgbClr val="E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964" y="815215"/>
            <a:ext cx="8426033" cy="20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213303" y="444548"/>
            <a:ext cx="3479800" cy="4198937"/>
          </a:xfrm>
          <a:solidFill>
            <a:srgbClr val="ACACAC"/>
          </a:solidFill>
          <a:ln>
            <a:noFill/>
          </a:ln>
        </p:spPr>
        <p:txBody>
          <a:bodyPr lIns="91440" tIns="45720" rIns="91440" bIns="45720">
            <a:normAutofit/>
          </a:bodyPr>
          <a:lstStyle>
            <a:lvl1pPr>
              <a:lnSpc>
                <a:spcPts val="1600"/>
              </a:lnSpc>
              <a:defRPr sz="1100" b="1" i="0" cap="all"/>
            </a:lvl1pPr>
          </a:lstStyle>
          <a:p>
            <a:r>
              <a:rPr lang="en-US" dirty="0" smtClean="0"/>
              <a:t>Insert your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59865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0263" y="1459865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0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9" y="2846131"/>
            <a:ext cx="4030662" cy="2398891"/>
          </a:xfrm>
        </p:spPr>
        <p:txBody>
          <a:bodyPr/>
          <a:lstStyle>
            <a:lvl1pPr>
              <a:lnSpc>
                <a:spcPts val="1100"/>
              </a:lnSpc>
              <a:defRPr sz="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17687"/>
            <a:ext cx="8683625" cy="630936"/>
          </a:xfrm>
          <a:prstGeom prst="rect">
            <a:avLst/>
          </a:prstGeom>
          <a:gradFill flip="none" rotWithShape="0">
            <a:gsLst>
              <a:gs pos="100000">
                <a:srgbClr val="820000"/>
              </a:gs>
              <a:gs pos="0">
                <a:schemeClr val="bg2"/>
              </a:gs>
              <a:gs pos="38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256" y="322228"/>
            <a:ext cx="8501858" cy="890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3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17686"/>
            <a:ext cx="8683625" cy="2344005"/>
          </a:xfrm>
          <a:prstGeom prst="rect">
            <a:avLst/>
          </a:prstGeom>
          <a:gradFill flip="none" rotWithShape="0">
            <a:gsLst>
              <a:gs pos="100000">
                <a:srgbClr val="820000"/>
              </a:gs>
              <a:gs pos="0">
                <a:schemeClr val="bg2"/>
              </a:gs>
              <a:gs pos="38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054825"/>
            <a:ext cx="4030662" cy="1931021"/>
          </a:xfrm>
        </p:spPr>
        <p:txBody>
          <a:bodyPr/>
          <a:lstStyle>
            <a:lvl1pPr>
              <a:lnSpc>
                <a:spcPts val="1100"/>
              </a:lnSpc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256" y="322228"/>
            <a:ext cx="8501858" cy="890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75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05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1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688"/>
            <a:ext cx="914400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84" y="1747822"/>
            <a:ext cx="4050791" cy="1234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787" y="6163056"/>
            <a:ext cx="4046537" cy="125912"/>
          </a:xfrm>
        </p:spPr>
        <p:txBody>
          <a:bodyPr/>
          <a:lstStyle>
            <a:lvl1pPr>
              <a:defRPr sz="800" baseline="0"/>
            </a:lvl1pPr>
          </a:lstStyle>
          <a:p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71613" y="3259022"/>
            <a:ext cx="4051300" cy="8354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6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68712"/>
            <a:ext cx="4046537" cy="4572000"/>
          </a:xfrm>
        </p:spPr>
        <p:txBody>
          <a:bodyPr rIns="0" numCol="1"/>
          <a:lstStyle>
            <a:lvl1pPr>
              <a:spcBef>
                <a:spcPts val="2000"/>
              </a:spcBef>
              <a:tabLst>
                <a:tab pos="3775075" algn="r"/>
              </a:tabLst>
              <a:defRPr/>
            </a:lvl1pPr>
            <a:lvl2pPr marL="569913" indent="-223838">
              <a:lnSpc>
                <a:spcPts val="2000"/>
              </a:lnSpc>
              <a:spcBef>
                <a:spcPts val="400"/>
              </a:spcBef>
              <a:buFont typeface="+mj-lt"/>
              <a:buAutoNum type="alphaLcParenR"/>
              <a:tabLst>
                <a:tab pos="3775075" algn="r"/>
              </a:tabLst>
              <a:defRPr/>
            </a:lvl2pPr>
            <a:lvl3pPr marL="569913" indent="-223838">
              <a:spcBef>
                <a:spcPts val="400"/>
              </a:spcBef>
              <a:tabLst>
                <a:tab pos="3775075" algn="r"/>
              </a:tabLst>
              <a:defRPr/>
            </a:lvl3pPr>
            <a:lvl4pPr marL="569913" indent="-223838">
              <a:spcBef>
                <a:spcPts val="400"/>
              </a:spcBef>
              <a:tabLst>
                <a:tab pos="3775075" algn="r"/>
              </a:tabLst>
              <a:defRPr/>
            </a:lvl4pPr>
            <a:lvl5pPr>
              <a:spcBef>
                <a:spcPts val="400"/>
              </a:spcBef>
              <a:tabLst>
                <a:tab pos="3775075" algn="r"/>
              </a:tabLs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539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37088" y="1463039"/>
            <a:ext cx="4046537" cy="4572000"/>
          </a:xfrm>
        </p:spPr>
        <p:txBody>
          <a:bodyPr rIns="0" numCol="1"/>
          <a:lstStyle>
            <a:lvl1pPr>
              <a:spcBef>
                <a:spcPts val="2000"/>
              </a:spcBef>
              <a:tabLst>
                <a:tab pos="3775075" algn="r"/>
              </a:tabLst>
              <a:defRPr/>
            </a:lvl1pPr>
            <a:lvl2pPr marL="569913" indent="-223838">
              <a:lnSpc>
                <a:spcPts val="2000"/>
              </a:lnSpc>
              <a:spcBef>
                <a:spcPts val="400"/>
              </a:spcBef>
              <a:buFont typeface="+mj-lt"/>
              <a:buAutoNum type="alphaLcParenR"/>
              <a:tabLst>
                <a:tab pos="3775075" algn="r"/>
              </a:tabLst>
              <a:defRPr/>
            </a:lvl2pPr>
            <a:lvl3pPr marL="569913" indent="-223838">
              <a:spcBef>
                <a:spcPts val="400"/>
              </a:spcBef>
              <a:tabLst>
                <a:tab pos="3775075" algn="r"/>
              </a:tabLst>
              <a:defRPr/>
            </a:lvl3pPr>
            <a:lvl4pPr marL="569913" indent="-223838">
              <a:spcBef>
                <a:spcPts val="400"/>
              </a:spcBef>
              <a:tabLst>
                <a:tab pos="3775075" algn="r"/>
              </a:tabLst>
              <a:defRPr/>
            </a:lvl4pPr>
            <a:lvl5pPr>
              <a:spcBef>
                <a:spcPts val="400"/>
              </a:spcBef>
              <a:tabLst>
                <a:tab pos="3775075" algn="r"/>
              </a:tabLs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471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796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59865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0263" y="1459865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03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2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40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1" y="1024128"/>
            <a:ext cx="4044636" cy="456192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37088" y="1463040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37088" y="1024128"/>
            <a:ext cx="4044636" cy="456192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4303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5" y="1463039"/>
            <a:ext cx="6140450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743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/4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543175" y="1024128"/>
            <a:ext cx="2986210" cy="436653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3" y="1463039"/>
            <a:ext cx="2999232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684393" y="1463039"/>
            <a:ext cx="2999232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687646" y="1024128"/>
            <a:ext cx="2986210" cy="436653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2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40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1" y="1024128"/>
            <a:ext cx="4044636" cy="456192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37088" y="1463040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37088" y="1024128"/>
            <a:ext cx="4044636" cy="456192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972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5" y="1463039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5675249" y="1463039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43175" y="3823447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5675249" y="3823447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18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4046537" cy="4572000"/>
          </a:xfrm>
        </p:spPr>
        <p:txBody>
          <a:bodyPr/>
          <a:lstStyle>
            <a:lvl1pPr>
              <a:lnSpc>
                <a:spcPts val="1300"/>
              </a:lnSpc>
              <a:spcBef>
                <a:spcPts val="1000"/>
              </a:spcBef>
              <a:defRPr sz="1000"/>
            </a:lvl1pPr>
            <a:lvl2pPr marL="284163" indent="-111125">
              <a:lnSpc>
                <a:spcPts val="1300"/>
              </a:lnSpc>
              <a:spcBef>
                <a:spcPts val="400"/>
              </a:spcBef>
              <a:defRPr sz="1000"/>
            </a:lvl2pPr>
            <a:lvl3pPr marL="396875" indent="-112713">
              <a:lnSpc>
                <a:spcPts val="1200"/>
              </a:lnSpc>
              <a:spcBef>
                <a:spcPts val="400"/>
              </a:spcBef>
              <a:defRPr sz="900"/>
            </a:lvl3pPr>
            <a:lvl4pPr marL="517525" indent="-120650">
              <a:lnSpc>
                <a:spcPts val="1200"/>
              </a:lnSpc>
              <a:spcBef>
                <a:spcPts val="400"/>
              </a:spcBef>
              <a:defRPr sz="800"/>
            </a:lvl4pPr>
            <a:lvl5pPr>
              <a:lnSpc>
                <a:spcPts val="1300"/>
              </a:lnSpc>
              <a:spcBef>
                <a:spcPts val="1000"/>
              </a:spcBef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37088" y="1463039"/>
            <a:ext cx="4046537" cy="4572000"/>
          </a:xfrm>
        </p:spPr>
        <p:txBody>
          <a:bodyPr/>
          <a:lstStyle>
            <a:lvl1pPr>
              <a:lnSpc>
                <a:spcPts val="1300"/>
              </a:lnSpc>
              <a:spcBef>
                <a:spcPts val="1000"/>
              </a:spcBef>
              <a:defRPr sz="1000"/>
            </a:lvl1pPr>
            <a:lvl2pPr marL="284163" indent="-111125">
              <a:lnSpc>
                <a:spcPts val="1300"/>
              </a:lnSpc>
              <a:spcBef>
                <a:spcPts val="400"/>
              </a:spcBef>
              <a:defRPr sz="1000"/>
            </a:lvl2pPr>
            <a:lvl3pPr marL="396875" indent="-112713">
              <a:lnSpc>
                <a:spcPts val="1200"/>
              </a:lnSpc>
              <a:spcBef>
                <a:spcPts val="400"/>
              </a:spcBef>
              <a:defRPr sz="900"/>
            </a:lvl3pPr>
            <a:lvl4pPr marL="517525" indent="-120650">
              <a:lnSpc>
                <a:spcPts val="1200"/>
              </a:lnSpc>
              <a:spcBef>
                <a:spcPts val="400"/>
              </a:spcBef>
              <a:defRPr sz="800"/>
            </a:lvl4pPr>
            <a:lvl5pPr>
              <a:lnSpc>
                <a:spcPts val="1300"/>
              </a:lnSpc>
              <a:spcBef>
                <a:spcPts val="1000"/>
              </a:spcBef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15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3462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4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044640"/>
            <a:ext cx="4030662" cy="122992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9" y="3288618"/>
            <a:ext cx="4030662" cy="1213532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4025" y="1819275"/>
            <a:ext cx="8229600" cy="0"/>
          </a:xfrm>
          <a:prstGeom prst="line">
            <a:avLst/>
          </a:prstGeom>
          <a:ln w="9525">
            <a:solidFill>
              <a:srgbClr val="E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2308" y="823102"/>
            <a:ext cx="8426033" cy="20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605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044640"/>
            <a:ext cx="4030662" cy="122992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9" y="3288618"/>
            <a:ext cx="4030662" cy="1213532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all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4025" y="1819275"/>
            <a:ext cx="4038596" cy="0"/>
          </a:xfrm>
          <a:prstGeom prst="line">
            <a:avLst/>
          </a:prstGeom>
          <a:ln w="9525">
            <a:solidFill>
              <a:srgbClr val="E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964" y="815215"/>
            <a:ext cx="8426033" cy="208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213303" y="444548"/>
            <a:ext cx="3479800" cy="4198937"/>
          </a:xfrm>
          <a:solidFill>
            <a:srgbClr val="ACACAC"/>
          </a:solidFill>
          <a:ln>
            <a:noFill/>
          </a:ln>
        </p:spPr>
        <p:txBody>
          <a:bodyPr lIns="91440" tIns="45720" rIns="91440" bIns="45720">
            <a:normAutofit/>
          </a:bodyPr>
          <a:lstStyle>
            <a:lvl1pPr>
              <a:lnSpc>
                <a:spcPts val="1600"/>
              </a:lnSpc>
              <a:defRPr sz="1100" b="1" i="0" cap="all"/>
            </a:lvl1pPr>
          </a:lstStyle>
          <a:p>
            <a:r>
              <a:rPr lang="en-US" dirty="0" smtClean="0"/>
              <a:t>Insert your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905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9" y="2846131"/>
            <a:ext cx="4030662" cy="2398891"/>
          </a:xfrm>
        </p:spPr>
        <p:txBody>
          <a:bodyPr/>
          <a:lstStyle>
            <a:lvl1pPr>
              <a:lnSpc>
                <a:spcPts val="1100"/>
              </a:lnSpc>
              <a:defRPr sz="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17687"/>
            <a:ext cx="8683625" cy="630936"/>
          </a:xfrm>
          <a:prstGeom prst="rect">
            <a:avLst/>
          </a:prstGeom>
          <a:gradFill flip="none" rotWithShape="0">
            <a:gsLst>
              <a:gs pos="100000">
                <a:srgbClr val="820000"/>
              </a:gs>
              <a:gs pos="0">
                <a:schemeClr val="bg2"/>
              </a:gs>
              <a:gs pos="38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256" y="322228"/>
            <a:ext cx="8501858" cy="890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19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17686"/>
            <a:ext cx="8683625" cy="2344005"/>
          </a:xfrm>
          <a:prstGeom prst="rect">
            <a:avLst/>
          </a:prstGeom>
          <a:gradFill flip="none" rotWithShape="0">
            <a:gsLst>
              <a:gs pos="100000">
                <a:srgbClr val="820000"/>
              </a:gs>
              <a:gs pos="0">
                <a:schemeClr val="bg2"/>
              </a:gs>
              <a:gs pos="38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054825"/>
            <a:ext cx="4030662" cy="1931021"/>
          </a:xfrm>
        </p:spPr>
        <p:txBody>
          <a:bodyPr/>
          <a:lstStyle>
            <a:lvl1pPr>
              <a:lnSpc>
                <a:spcPts val="1100"/>
              </a:lnSpc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256" y="322228"/>
            <a:ext cx="8501858" cy="890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13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88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1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688"/>
            <a:ext cx="914400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84" y="1747822"/>
            <a:ext cx="4050791" cy="1234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787" y="6163056"/>
            <a:ext cx="4046537" cy="125912"/>
          </a:xfrm>
        </p:spPr>
        <p:txBody>
          <a:bodyPr/>
          <a:lstStyle>
            <a:lvl1pPr>
              <a:defRPr sz="800" baseline="0"/>
            </a:lvl1pPr>
          </a:lstStyle>
          <a:p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71613" y="3259022"/>
            <a:ext cx="4051300" cy="8354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5" y="1463039"/>
            <a:ext cx="6140450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1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/4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543175" y="1024128"/>
            <a:ext cx="2986210" cy="436653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3" y="1463039"/>
            <a:ext cx="2999232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684393" y="1463039"/>
            <a:ext cx="2999232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687646" y="1024128"/>
            <a:ext cx="2986210" cy="436653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84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5" y="1463039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5675249" y="1463039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43175" y="3823447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5675249" y="3823447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4046537" cy="4572000"/>
          </a:xfrm>
        </p:spPr>
        <p:txBody>
          <a:bodyPr/>
          <a:lstStyle>
            <a:lvl1pPr>
              <a:lnSpc>
                <a:spcPts val="1300"/>
              </a:lnSpc>
              <a:spcBef>
                <a:spcPts val="1000"/>
              </a:spcBef>
              <a:defRPr sz="1000"/>
            </a:lvl1pPr>
            <a:lvl2pPr marL="284163" indent="-111125">
              <a:lnSpc>
                <a:spcPts val="1300"/>
              </a:lnSpc>
              <a:spcBef>
                <a:spcPts val="400"/>
              </a:spcBef>
              <a:defRPr sz="1000"/>
            </a:lvl2pPr>
            <a:lvl3pPr marL="396875" indent="-112713">
              <a:lnSpc>
                <a:spcPts val="1200"/>
              </a:lnSpc>
              <a:spcBef>
                <a:spcPts val="400"/>
              </a:spcBef>
              <a:defRPr sz="900"/>
            </a:lvl3pPr>
            <a:lvl4pPr marL="517525" indent="-120650">
              <a:lnSpc>
                <a:spcPts val="1200"/>
              </a:lnSpc>
              <a:spcBef>
                <a:spcPts val="400"/>
              </a:spcBef>
              <a:defRPr sz="800"/>
            </a:lvl4pPr>
            <a:lvl5pPr>
              <a:lnSpc>
                <a:spcPts val="1300"/>
              </a:lnSpc>
              <a:spcBef>
                <a:spcPts val="1000"/>
              </a:spcBef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37088" y="1463039"/>
            <a:ext cx="4046537" cy="4572000"/>
          </a:xfrm>
        </p:spPr>
        <p:txBody>
          <a:bodyPr/>
          <a:lstStyle>
            <a:lvl1pPr>
              <a:lnSpc>
                <a:spcPts val="1300"/>
              </a:lnSpc>
              <a:spcBef>
                <a:spcPts val="1000"/>
              </a:spcBef>
              <a:defRPr sz="1000"/>
            </a:lvl1pPr>
            <a:lvl2pPr marL="284163" indent="-111125">
              <a:lnSpc>
                <a:spcPts val="1300"/>
              </a:lnSpc>
              <a:spcBef>
                <a:spcPts val="400"/>
              </a:spcBef>
              <a:defRPr sz="1000"/>
            </a:lvl2pPr>
            <a:lvl3pPr marL="396875" indent="-112713">
              <a:lnSpc>
                <a:spcPts val="1200"/>
              </a:lnSpc>
              <a:spcBef>
                <a:spcPts val="400"/>
              </a:spcBef>
              <a:defRPr sz="900"/>
            </a:lvl3pPr>
            <a:lvl4pPr marL="517525" indent="-120650">
              <a:lnSpc>
                <a:spcPts val="1200"/>
              </a:lnSpc>
              <a:spcBef>
                <a:spcPts val="400"/>
              </a:spcBef>
              <a:defRPr sz="800"/>
            </a:lvl4pPr>
            <a:lvl5pPr>
              <a:lnSpc>
                <a:spcPts val="1300"/>
              </a:lnSpc>
              <a:spcBef>
                <a:spcPts val="1000"/>
              </a:spcBef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2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4128"/>
            <a:ext cx="7083425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100" b="1" i="0" cap="all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26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89" y="6286852"/>
            <a:ext cx="182562" cy="18027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75048" y="6184900"/>
            <a:ext cx="1056054" cy="292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495" y="6312252"/>
            <a:ext cx="6694227" cy="15804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891115"/>
            <a:ext cx="8229600" cy="0"/>
          </a:xfrm>
          <a:prstGeom prst="line">
            <a:avLst/>
          </a:prstGeom>
          <a:ln w="9525">
            <a:solidFill>
              <a:srgbClr val="E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68480"/>
            <a:ext cx="7083701" cy="3856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460842"/>
            <a:ext cx="82296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7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defTabSz="457200" rtl="0" eaLnBrk="1" latinLnBrk="0" hangingPunct="1">
        <a:lnSpc>
          <a:spcPts val="1800"/>
        </a:lnSpc>
        <a:spcBef>
          <a:spcPts val="1000"/>
        </a:spcBef>
        <a:buClr>
          <a:schemeClr val="tx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6075" indent="-173038" algn="l" defTabSz="457200" rtl="0" eaLnBrk="1" latinLnBrk="0" hangingPunct="1">
        <a:lnSpc>
          <a:spcPts val="1600"/>
        </a:lnSpc>
        <a:spcBef>
          <a:spcPts val="1000"/>
        </a:spcBef>
        <a:buClr>
          <a:schemeClr val="tx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19113" indent="-173038" algn="l" defTabSz="4572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lnSpc>
          <a:spcPts val="2000"/>
        </a:lnSpc>
        <a:spcBef>
          <a:spcPts val="1200"/>
        </a:spcBef>
        <a:buFontTx/>
        <a:buNone/>
        <a:defRPr sz="1600" b="0" i="1" kern="1200">
          <a:solidFill>
            <a:schemeClr val="bg2"/>
          </a:solidFill>
          <a:latin typeface="+mn-lt"/>
          <a:ea typeface="+mn-ea"/>
          <a:cs typeface="+mn-cs"/>
        </a:defRPr>
      </a:lvl5pPr>
      <a:lvl6pPr marL="0" indent="0" algn="l" defTabSz="-396875" rtl="0" eaLnBrk="1" latinLnBrk="0" hangingPunct="1">
        <a:lnSpc>
          <a:spcPts val="1000"/>
        </a:lnSpc>
        <a:spcBef>
          <a:spcPts val="600"/>
        </a:spcBef>
        <a:buClr>
          <a:schemeClr val="tx1"/>
        </a:buClr>
        <a:buFontTx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ts val="1400"/>
        </a:lnSpc>
        <a:spcBef>
          <a:spcPts val="600"/>
        </a:spcBef>
        <a:buFontTx/>
        <a:buNone/>
        <a:defRPr sz="1000" b="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89" y="6286852"/>
            <a:ext cx="182562" cy="18027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75048" y="6184900"/>
            <a:ext cx="1056054" cy="292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495" y="6312252"/>
            <a:ext cx="6694227" cy="15804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891115"/>
            <a:ext cx="8229600" cy="0"/>
          </a:xfrm>
          <a:prstGeom prst="line">
            <a:avLst/>
          </a:prstGeom>
          <a:ln w="9525">
            <a:solidFill>
              <a:srgbClr val="E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68480"/>
            <a:ext cx="7083701" cy="3856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460842"/>
            <a:ext cx="82296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5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defTabSz="457200" rtl="0" eaLnBrk="1" latinLnBrk="0" hangingPunct="1">
        <a:lnSpc>
          <a:spcPts val="1800"/>
        </a:lnSpc>
        <a:spcBef>
          <a:spcPts val="1000"/>
        </a:spcBef>
        <a:buClr>
          <a:schemeClr val="tx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6075" indent="-173038" algn="l" defTabSz="457200" rtl="0" eaLnBrk="1" latinLnBrk="0" hangingPunct="1">
        <a:lnSpc>
          <a:spcPts val="1600"/>
        </a:lnSpc>
        <a:spcBef>
          <a:spcPts val="1000"/>
        </a:spcBef>
        <a:buClr>
          <a:schemeClr val="tx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19113" indent="-173038" algn="l" defTabSz="4572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lnSpc>
          <a:spcPts val="2000"/>
        </a:lnSpc>
        <a:spcBef>
          <a:spcPts val="1200"/>
        </a:spcBef>
        <a:buFontTx/>
        <a:buNone/>
        <a:defRPr sz="1600" b="0" i="1" kern="1200">
          <a:solidFill>
            <a:schemeClr val="bg2"/>
          </a:solidFill>
          <a:latin typeface="+mn-lt"/>
          <a:ea typeface="+mn-ea"/>
          <a:cs typeface="+mn-cs"/>
        </a:defRPr>
      </a:lvl5pPr>
      <a:lvl6pPr marL="0" indent="0" algn="l" defTabSz="-396875" rtl="0" eaLnBrk="1" latinLnBrk="0" hangingPunct="1">
        <a:lnSpc>
          <a:spcPts val="1000"/>
        </a:lnSpc>
        <a:spcBef>
          <a:spcPts val="600"/>
        </a:spcBef>
        <a:buClr>
          <a:schemeClr val="tx1"/>
        </a:buClr>
        <a:buFontTx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ts val="1400"/>
        </a:lnSpc>
        <a:spcBef>
          <a:spcPts val="600"/>
        </a:spcBef>
        <a:buFontTx/>
        <a:buNone/>
        <a:defRPr sz="1000" b="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89" y="6286852"/>
            <a:ext cx="182562" cy="18027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75048" y="6184900"/>
            <a:ext cx="1056054" cy="292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495" y="6312252"/>
            <a:ext cx="6694227" cy="15804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891115"/>
            <a:ext cx="8229600" cy="0"/>
          </a:xfrm>
          <a:prstGeom prst="line">
            <a:avLst/>
          </a:prstGeom>
          <a:ln w="9525">
            <a:solidFill>
              <a:srgbClr val="E6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68480"/>
            <a:ext cx="7083701" cy="3856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460842"/>
            <a:ext cx="82296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defTabSz="457200" rtl="0" eaLnBrk="1" latinLnBrk="0" hangingPunct="1">
        <a:lnSpc>
          <a:spcPts val="1800"/>
        </a:lnSpc>
        <a:spcBef>
          <a:spcPts val="1000"/>
        </a:spcBef>
        <a:buClr>
          <a:schemeClr val="tx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6075" indent="-173038" algn="l" defTabSz="457200" rtl="0" eaLnBrk="1" latinLnBrk="0" hangingPunct="1">
        <a:lnSpc>
          <a:spcPts val="1600"/>
        </a:lnSpc>
        <a:spcBef>
          <a:spcPts val="1000"/>
        </a:spcBef>
        <a:buClr>
          <a:schemeClr val="tx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19113" indent="-173038" algn="l" defTabSz="4572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lnSpc>
          <a:spcPts val="2000"/>
        </a:lnSpc>
        <a:spcBef>
          <a:spcPts val="1200"/>
        </a:spcBef>
        <a:buFontTx/>
        <a:buNone/>
        <a:defRPr sz="1600" b="0" i="1" kern="1200">
          <a:solidFill>
            <a:schemeClr val="bg2"/>
          </a:solidFill>
          <a:latin typeface="+mn-lt"/>
          <a:ea typeface="+mn-ea"/>
          <a:cs typeface="+mn-cs"/>
        </a:defRPr>
      </a:lvl5pPr>
      <a:lvl6pPr marL="0" indent="0" algn="l" defTabSz="-396875" rtl="0" eaLnBrk="1" latinLnBrk="0" hangingPunct="1">
        <a:lnSpc>
          <a:spcPts val="1000"/>
        </a:lnSpc>
        <a:spcBef>
          <a:spcPts val="600"/>
        </a:spcBef>
        <a:buClr>
          <a:schemeClr val="tx1"/>
        </a:buClr>
        <a:buFontTx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ts val="1400"/>
        </a:lnSpc>
        <a:spcBef>
          <a:spcPts val="600"/>
        </a:spcBef>
        <a:buFontTx/>
        <a:buNone/>
        <a:defRPr sz="1000" b="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stlouisfed.org/econ/mccracken/fred-databas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752600"/>
            <a:ext cx="4050791" cy="919178"/>
          </a:xfrm>
        </p:spPr>
        <p:txBody>
          <a:bodyPr/>
          <a:lstStyle/>
          <a:p>
            <a:pPr algn="ctr"/>
            <a:r>
              <a:rPr lang="en-US" b="1" dirty="0" smtClean="0"/>
              <a:t>Economic Forecasting with </a:t>
            </a:r>
            <a:br>
              <a:rPr lang="en-US" b="1" dirty="0" smtClean="0"/>
            </a:br>
            <a:r>
              <a:rPr lang="en-US" b="1" dirty="0" smtClean="0"/>
              <a:t>Multi-Equation Simulation Models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1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0" y="3048000"/>
            <a:ext cx="4051300" cy="835458"/>
          </a:xfrm>
        </p:spPr>
        <p:txBody>
          <a:bodyPr/>
          <a:lstStyle/>
          <a:p>
            <a:pPr algn="ctr">
              <a:lnSpc>
                <a:spcPts val="1000"/>
              </a:lnSpc>
            </a:pPr>
            <a:r>
              <a:rPr lang="en-US" dirty="0" smtClean="0"/>
              <a:t>Calvin Price</a:t>
            </a:r>
          </a:p>
          <a:p>
            <a:pPr algn="ctr">
              <a:lnSpc>
                <a:spcPts val="1000"/>
              </a:lnSpc>
            </a:pPr>
            <a:r>
              <a:rPr lang="en-US" dirty="0" smtClean="0"/>
              <a:t>Stata Conference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-forecast describe-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22951"/>
            <a:ext cx="4876800" cy="50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-forecast solve-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50" y="1219200"/>
            <a:ext cx="4057650" cy="3635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250" y="5047188"/>
            <a:ext cx="4056386" cy="16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-forecast solve-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33" y="1066800"/>
            <a:ext cx="5750867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-forecast solve-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endogenous variable now has a simulated counterpart variable created, containing forecasts over the forecast horizon (and contains actuals elsewhere)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 prefix is “f_” , so for endogenous variables y and x2, Stata will create f_y and f_x2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Main result: Are the original relationships maintained?</a:t>
            </a:r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provided estimates of several behavioral equations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Q: Are these relationships all maintained over the forecast period?</a:t>
            </a:r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Recall parameters from previous slide using variables y, x1, x2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check with the variables f_y, x1, f_x2</a:t>
            </a:r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Recall original estimated relationships (n=200)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8800"/>
            <a:ext cx="4743451" cy="3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Now check over forecast period (n = 201/250)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Yes, we see the (endogenous) variables contain forecast values that maintain the same relationships we fit from the estimation period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of the multiple equations are maintained </a:t>
            </a:r>
            <a:r>
              <a:rPr lang="en-US" i="1" dirty="0" smtClean="0"/>
              <a:t>exactly</a:t>
            </a:r>
            <a:r>
              <a:rPr lang="en-US" dirty="0" smtClean="0"/>
              <a:t>, zero deviation, the variables were jointly simulated and created to have this exact property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Eq</a:t>
            </a:r>
            <a:r>
              <a:rPr lang="en-US" dirty="0" smtClean="0"/>
              <a:t> 1: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781300"/>
            <a:ext cx="5803938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Now check over forecast period (n = 201/250)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Yes, we see the (endogenous) variables contain forecast values that maintain the same relationships we fit from the estimation period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of the multiple equations are maintained </a:t>
            </a:r>
            <a:r>
              <a:rPr lang="en-US" i="1" dirty="0" smtClean="0"/>
              <a:t>exactly</a:t>
            </a:r>
            <a:r>
              <a:rPr lang="en-US" dirty="0" smtClean="0"/>
              <a:t>, zero deviation, the variables were jointly simulated and created to have this exact property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Eq</a:t>
            </a:r>
            <a:r>
              <a:rPr lang="en-US" dirty="0" smtClean="0"/>
              <a:t> 2: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752725"/>
            <a:ext cx="652236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provided multiple equations already estimated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y was a response variable in one and an explanatory variable in another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behavioral relationships were maintained over the forecast horizon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Real GDP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Start with 3 major components of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Consumption: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Consumption: Non-Durables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Investment: Business Fixed Investment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2240"/>
            <a:ext cx="758190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r>
              <a:rPr lang="en-US" dirty="0" smtClean="0"/>
              <a:t>Given these 3 major components, can predict real GDP fairly well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surprise, this is hardly a model, more of an identity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question: How to forecast these 3 components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that, easy to construct GDP estimate using this estimated relationship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95574"/>
            <a:ext cx="760476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Usual case:</a:t>
            </a:r>
            <a:r>
              <a:rPr lang="en-US" dirty="0" smtClean="0"/>
              <a:t>  Look at data, produce a model equation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here</a:t>
            </a:r>
            <a:r>
              <a:rPr lang="en-US" dirty="0"/>
              <a:t>! Not interested in estimating model </a:t>
            </a:r>
            <a:r>
              <a:rPr lang="en-US" dirty="0" smtClean="0"/>
              <a:t>parameters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Assume estimated equations already exist, take them as given</a:t>
            </a:r>
          </a:p>
          <a:p>
            <a:pPr marL="804863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Our case:</a:t>
            </a:r>
            <a:r>
              <a:rPr lang="en-US" dirty="0" smtClean="0"/>
              <a:t>  Look at model equations , produce data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Want to produce data, or </a:t>
            </a:r>
            <a:r>
              <a:rPr lang="en-US" i="1" dirty="0" smtClean="0"/>
              <a:t>simulate</a:t>
            </a:r>
            <a:r>
              <a:rPr lang="en-US" dirty="0" smtClean="0"/>
              <a:t> data, that follows the estimated equation(s) we provide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provide multiple equations that all variables must follow simultaneously</a:t>
            </a:r>
          </a:p>
          <a:p>
            <a:endParaRPr lang="en-US" dirty="0" smtClean="0"/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r>
              <a:rPr lang="en-US" dirty="0" smtClean="0"/>
              <a:t>Modeling choices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 consumption usually stable and resilient through cycles, shocks dissipate quickly, AR(4)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Biz Investment and Non-Durables consumption more volatile, allow VAR with longer lags, and also still allow dependency on services consumption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 include services consumption in the two variable VAR as exogenous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2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r>
              <a:rPr lang="en-US" dirty="0" smtClean="0"/>
              <a:t>Modeling choices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VAR with exogenous variable, not new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that variable is </a:t>
            </a:r>
            <a:r>
              <a:rPr lang="en-US" i="1" dirty="0" smtClean="0"/>
              <a:t>still</a:t>
            </a:r>
            <a:r>
              <a:rPr lang="en-US" dirty="0" smtClean="0"/>
              <a:t> </a:t>
            </a:r>
            <a:r>
              <a:rPr lang="en-US" i="1" dirty="0" smtClean="0"/>
              <a:t>endogenous</a:t>
            </a:r>
            <a:r>
              <a:rPr lang="en-US" dirty="0" smtClean="0"/>
              <a:t> to the whole forecast model! It has it’s own process that we estimated, and its forecasted values are jointly determined with the </a:t>
            </a:r>
            <a:r>
              <a:rPr lang="en-US" i="1" dirty="0" smtClean="0"/>
              <a:t>two variable</a:t>
            </a:r>
            <a:r>
              <a:rPr lang="en-US" dirty="0" smtClean="0"/>
              <a:t> VAR in every forecast period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the VAR it is exogenous, but to the entire multi-equation model it is still an endogenous variable. It is both a response variable following one estimated relationship, and an explanatory variable following another estimated relationship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–forecast- command does the work of producing forecasts that maintain all behavioral relationships in all forecast periods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Use –forecast- commands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439"/>
            <a:ext cx="6846609" cy="49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Use –forecast- commands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98645"/>
            <a:ext cx="5105400" cy="50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Use –forecast- commands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52600"/>
            <a:ext cx="4119979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Check results: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Check results: Business Fixed Investment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Directionally good, miss grows larger over time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202180"/>
            <a:ext cx="758952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Check results: Consumption Non-Durables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Kind of ok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62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Check results: Consumption Services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Pretty good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2180"/>
            <a:ext cx="761238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Check results: Real GDP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Pretty good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2133600"/>
            <a:ext cx="7635240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Endogenous variables:</a:t>
            </a:r>
            <a:r>
              <a:rPr lang="en-US" dirty="0" smtClean="0"/>
              <a:t>  Values for variables we solve for 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 for these variables are the output of “solving the model”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set of behavioral equations we provide must all hold true in all solution periods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Q: What value of our variables will make all equations hold true</a:t>
            </a:r>
          </a:p>
          <a:p>
            <a:pPr marL="804863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Exogenous variables:</a:t>
            </a:r>
            <a:r>
              <a:rPr lang="en-US" dirty="0" smtClean="0"/>
              <a:t>  Values for variables we take as given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values we provide, not an output from solving the model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specify alternate values and re-solve the model, creating multiple scenarios 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 some belief or assumption about policy related variables, or external variables beyond control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General tips on checking results: Ex post forecast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vs actuals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Sensitivity to estimated parameters / choice of equations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Sensitivity to estimation period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predictions around turning points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Caution</a:t>
            </a:r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et of equations that fit well does not mean simulated values will fit well</a:t>
            </a:r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Estimated equations with poor fit may produce simulated values that do fit well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General tips on checking results: Ex ante forecast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actuals to check against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Sensitivity to estimated parameters / estimation period, how stable is the solution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predictions under various scenarios of exogenous variables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with expected behavior and theory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Creating alternate scenarios: Adjusting endogenous variables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make adjustment and force any variable to have a particular value in a particular period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Exogenous variables were always adjustable, the –forecast adjust- command is needed for endogenous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simulation will continue after that period and maintain all cross equation dynamics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observe how the effect will feed through across periods, across variables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14700"/>
            <a:ext cx="602596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After adjustment: Consumption Services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Suppose 0 growth in 2019Q2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2228850"/>
            <a:ext cx="763524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After adjustment: Real GDP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Weaker growth, as expected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217420"/>
            <a:ext cx="758952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 of US GDP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After adjustment: Real GDP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Weaker growth, as expected 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62200"/>
            <a:ext cx="5849887" cy="2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 and 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Forecasting with large multi-equation models went in and out of popularity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Famous examples: Cowles Commission, FRB-MIT-Penn, Brookings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Decline in popularity in 1970s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VAR models raised as a direct alternative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Backlash against “incredible assumptions” needed to identify large models  (Sims 1980)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performance found from pure time series models  (</a:t>
            </a:r>
            <a:r>
              <a:rPr lang="en-US" dirty="0" err="1" smtClean="0"/>
              <a:t>Levendis</a:t>
            </a:r>
            <a:r>
              <a:rPr lang="en-US" dirty="0" smtClean="0"/>
              <a:t> 2019)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Not an either/or choice!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VARs can be one of the component models in a model simulation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VARs with exogenous variables not new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 VAR, exogenous variable is exogenous. To a larger model, exogenous variable has its own model. Capturing joint behavior is the extra benefit from simulation model 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Contact: 	Calvin Price</a:t>
            </a:r>
          </a:p>
          <a:p>
            <a:r>
              <a:rPr lang="en-US" dirty="0"/>
              <a:t>	</a:t>
            </a:r>
            <a:r>
              <a:rPr lang="en-US" dirty="0" smtClean="0"/>
              <a:t>	caprice@us.mufg.jp</a:t>
            </a:r>
          </a:p>
          <a:p>
            <a:pPr marL="517525" lvl="2" indent="-171450"/>
            <a:endParaRPr lang="en-US" dirty="0"/>
          </a:p>
          <a:p>
            <a:pPr marL="344488" lvl="1" indent="-171450"/>
            <a:endParaRPr lang="en-US" dirty="0"/>
          </a:p>
          <a:p>
            <a:pPr marL="517525" lvl="2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Asteriou</a:t>
            </a:r>
            <a:r>
              <a:rPr lang="en-US" dirty="0" smtClean="0"/>
              <a:t>, Hall, (2011) </a:t>
            </a:r>
            <a:r>
              <a:rPr lang="en-US" i="1" dirty="0" smtClean="0"/>
              <a:t>Applied Econometrics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/>
              <a:t>Klein, Young, (1980) I</a:t>
            </a:r>
            <a:r>
              <a:rPr lang="en-US" i="1" dirty="0"/>
              <a:t>ntroduction to Econometric Forecasting and Forecasting Models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Levendis</a:t>
            </a:r>
            <a:r>
              <a:rPr lang="en-US" dirty="0" smtClean="0"/>
              <a:t>, </a:t>
            </a:r>
            <a:r>
              <a:rPr lang="en-US" dirty="0"/>
              <a:t>(</a:t>
            </a:r>
            <a:r>
              <a:rPr lang="en-US" dirty="0" smtClean="0"/>
              <a:t>2019) </a:t>
            </a:r>
            <a:r>
              <a:rPr lang="en-US" i="1" dirty="0" smtClean="0"/>
              <a:t>Time Series Econometrics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Meyer, (1980) </a:t>
            </a:r>
            <a:r>
              <a:rPr lang="en-US" i="1" dirty="0" smtClean="0"/>
              <a:t>Macroeconomics, A Model Building Approach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Pindyck</a:t>
            </a:r>
            <a:r>
              <a:rPr lang="en-US" dirty="0"/>
              <a:t>, </a:t>
            </a:r>
            <a:r>
              <a:rPr lang="en-US" dirty="0" err="1"/>
              <a:t>Rubinfeld</a:t>
            </a:r>
            <a:r>
              <a:rPr lang="en-US" dirty="0"/>
              <a:t>, (1991) </a:t>
            </a:r>
            <a:r>
              <a:rPr lang="en-US" i="1" dirty="0"/>
              <a:t>Econometric Models &amp; Economic Forecasts</a:t>
            </a:r>
            <a:endParaRPr lang="en-US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Sims, (1980) Macroeconomics and reality. </a:t>
            </a:r>
            <a:r>
              <a:rPr lang="en-US" i="1" dirty="0" err="1" smtClean="0"/>
              <a:t>Econometrica</a:t>
            </a:r>
            <a:r>
              <a:rPr lang="en-US" i="1" dirty="0" smtClean="0"/>
              <a:t>: Journal of the Econometric Society</a:t>
            </a:r>
            <a:endParaRPr lang="en-US" i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Data Sources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FRED-QD, Vintage 2020-04  </a:t>
            </a:r>
            <a:r>
              <a:rPr lang="en-US" dirty="0">
                <a:hlinkClick r:id="rId3"/>
              </a:rPr>
              <a:t>https://research.stlouisfed.org/econ/mccracken/fred-databases/</a:t>
            </a:r>
            <a:endParaRPr lang="en-US" dirty="0"/>
          </a:p>
          <a:p>
            <a:pPr lvl="2" indent="0">
              <a:buNone/>
            </a:pPr>
            <a:endParaRPr lang="en-US" dirty="0" smtClean="0"/>
          </a:p>
          <a:p>
            <a:pPr marL="517525" lvl="2" indent="-171450"/>
            <a:endParaRPr lang="en-US" dirty="0"/>
          </a:p>
          <a:p>
            <a:pPr marL="344488" lvl="1" indent="-171450"/>
            <a:endParaRPr lang="en-US" dirty="0"/>
          </a:p>
          <a:p>
            <a:pPr marL="517525" lvl="2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endParaRPr lang="en-US" dirty="0" smtClean="0"/>
          </a:p>
          <a:p>
            <a:pPr marL="804863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Exogenous variables:</a:t>
            </a:r>
            <a:r>
              <a:rPr lang="en-US" dirty="0" smtClean="0"/>
              <a:t>  Harsh reality is exogenous variables can be the most important part of a forecast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ideal but assumptions here can be most important part in producing forecasts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from Coronavirus 2020: many central banks simply withheld forecasts given extreme uncertainty in exogenous factors 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Greater interest in understanding how endogenous variables react to possible scenarios of exogenous variables, rather than trying to predict one outcome of all exogenous + endogenous variables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–forecast-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endParaRPr lang="en-US" dirty="0" smtClean="0"/>
          </a:p>
          <a:p>
            <a:pPr marL="804863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-forecast-</a:t>
            </a:r>
            <a:r>
              <a:rPr lang="en-US" dirty="0" smtClean="0"/>
              <a:t> is a suite of commands related to solving a multi-equation forecasting model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 in multiple equations already estimated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data that is constructed (</a:t>
            </a:r>
            <a:r>
              <a:rPr lang="en-US" i="1" dirty="0" smtClean="0"/>
              <a:t>simulated</a:t>
            </a:r>
            <a:r>
              <a:rPr lang="en-US" dirty="0" smtClean="0"/>
              <a:t>) to satisfy all equations under all periods being forecast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“simulation”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Iterative process that searches for a solution at each time period</a:t>
            </a:r>
          </a:p>
          <a:p>
            <a:endParaRPr lang="en-US" dirty="0" smtClean="0"/>
          </a:p>
          <a:p>
            <a:r>
              <a:rPr lang="en-US" dirty="0" smtClean="0"/>
              <a:t>Simulation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Solving a system of equations at each point in time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Finds a set of values for the endogenous variables 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Such that all equations are held true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Algorithm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Usually some variant of Gauss-Seidel 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Iterates until the simulated values are stable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a solution is found, move to next time period, begin again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different “solutions”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Solution path across </a:t>
            </a:r>
            <a:r>
              <a:rPr lang="en-US" dirty="0" smtClean="0"/>
              <a:t>time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Determined by equations added to model and parameter </a:t>
            </a:r>
            <a:r>
              <a:rPr lang="en-US" sz="1600" dirty="0" smtClean="0"/>
              <a:t>estimates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Could be explosive, oscillating, dampening, etc. depends on difference equation </a:t>
            </a:r>
            <a:r>
              <a:rPr lang="en-US" sz="1600" dirty="0" smtClean="0"/>
              <a:t>characteristics 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user must determine quality of forecast, good, bad,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Solution </a:t>
            </a:r>
            <a:r>
              <a:rPr lang="en-US" dirty="0" smtClean="0"/>
              <a:t>at one point in time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Determined by </a:t>
            </a:r>
            <a:r>
              <a:rPr lang="en-US" sz="1600" dirty="0" smtClean="0"/>
              <a:t>numerical method algorithm, iterative process</a:t>
            </a:r>
            <a:endParaRPr lang="en-US" sz="16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Cook some data with a known relationship  (n=200)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Two variables, y and x2 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Two estimated equations, mutual dependency (with lags)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Also include one exogenous variable (x1)</a:t>
            </a:r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24124"/>
            <a:ext cx="4743451" cy="3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Use –forecast- commands</a:t>
            </a:r>
            <a:endParaRPr lang="en-US" dirty="0"/>
          </a:p>
          <a:p>
            <a:pPr marL="631825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42027-9AA5-4E18-B7A3-BC8353D5336F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90600"/>
            <a:ext cx="524236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FG">
  <a:themeElements>
    <a:clrScheme name="MUFG">
      <a:dk1>
        <a:srgbClr val="000000"/>
      </a:dk1>
      <a:lt1>
        <a:srgbClr val="FFFFFF"/>
      </a:lt1>
      <a:dk2>
        <a:srgbClr val="5A5A5A"/>
      </a:dk2>
      <a:lt2>
        <a:srgbClr val="E60000"/>
      </a:lt2>
      <a:accent1>
        <a:srgbClr val="6367B4"/>
      </a:accent1>
      <a:accent2>
        <a:srgbClr val="D29B00"/>
      </a:accent2>
      <a:accent3>
        <a:srgbClr val="739A89"/>
      </a:accent3>
      <a:accent4>
        <a:srgbClr val="742B56"/>
      </a:accent4>
      <a:accent5>
        <a:srgbClr val="CB5A19"/>
      </a:accent5>
      <a:accent6>
        <a:srgbClr val="1B4B7D"/>
      </a:accent6>
      <a:hlink>
        <a:srgbClr val="0000FF"/>
      </a:hlink>
      <a:folHlink>
        <a:srgbClr val="ACAC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ADAD"/>
        </a:solidFill>
        <a:ln>
          <a:noFill/>
        </a:ln>
        <a:effectLst/>
      </a:spPr>
      <a:bodyPr lIns="0" tIns="0" rIns="0" bIns="0" rtlCol="0" anchor="t" anchorCtr="0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defRPr sz="1600" baseline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MUFG">
  <a:themeElements>
    <a:clrScheme name="MUFG">
      <a:dk1>
        <a:srgbClr val="000000"/>
      </a:dk1>
      <a:lt1>
        <a:srgbClr val="FFFFFF"/>
      </a:lt1>
      <a:dk2>
        <a:srgbClr val="5A5A5A"/>
      </a:dk2>
      <a:lt2>
        <a:srgbClr val="E60000"/>
      </a:lt2>
      <a:accent1>
        <a:srgbClr val="6367B4"/>
      </a:accent1>
      <a:accent2>
        <a:srgbClr val="D29B00"/>
      </a:accent2>
      <a:accent3>
        <a:srgbClr val="739A89"/>
      </a:accent3>
      <a:accent4>
        <a:srgbClr val="742B56"/>
      </a:accent4>
      <a:accent5>
        <a:srgbClr val="CB5A19"/>
      </a:accent5>
      <a:accent6>
        <a:srgbClr val="1B4B7D"/>
      </a:accent6>
      <a:hlink>
        <a:srgbClr val="0000FF"/>
      </a:hlink>
      <a:folHlink>
        <a:srgbClr val="ACAC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ADAD"/>
        </a:solidFill>
        <a:ln>
          <a:noFill/>
        </a:ln>
        <a:effectLst/>
      </a:spPr>
      <a:bodyPr lIns="0" tIns="0" rIns="0" bIns="0" rtlCol="0" anchor="t" anchorCtr="0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defRPr sz="1600" baseline="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MUFG">
  <a:themeElements>
    <a:clrScheme name="MUFG">
      <a:dk1>
        <a:srgbClr val="000000"/>
      </a:dk1>
      <a:lt1>
        <a:srgbClr val="FFFFFF"/>
      </a:lt1>
      <a:dk2>
        <a:srgbClr val="5A5A5A"/>
      </a:dk2>
      <a:lt2>
        <a:srgbClr val="E60000"/>
      </a:lt2>
      <a:accent1>
        <a:srgbClr val="6367B4"/>
      </a:accent1>
      <a:accent2>
        <a:srgbClr val="D29B00"/>
      </a:accent2>
      <a:accent3>
        <a:srgbClr val="739A89"/>
      </a:accent3>
      <a:accent4>
        <a:srgbClr val="742B56"/>
      </a:accent4>
      <a:accent5>
        <a:srgbClr val="CB5A19"/>
      </a:accent5>
      <a:accent6>
        <a:srgbClr val="1B4B7D"/>
      </a:accent6>
      <a:hlink>
        <a:srgbClr val="0000FF"/>
      </a:hlink>
      <a:folHlink>
        <a:srgbClr val="ACAC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ADAD"/>
        </a:solidFill>
        <a:ln>
          <a:noFill/>
        </a:ln>
        <a:effectLst/>
      </a:spPr>
      <a:bodyPr lIns="0" tIns="0" rIns="0" bIns="0" rtlCol="0" anchor="t" anchorCtr="0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defRPr sz="1600" baseline="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110727</TotalTime>
  <Words>1574</Words>
  <Application>Microsoft Office PowerPoint</Application>
  <PresentationFormat>On-screen Show (4:3)</PresentationFormat>
  <Paragraphs>254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MUFG</vt:lpstr>
      <vt:lpstr>1_MUFG</vt:lpstr>
      <vt:lpstr>2_MUFG</vt:lpstr>
      <vt:lpstr>Economic Forecasting with  Multi-Equation Simulation Models   </vt:lpstr>
      <vt:lpstr>Background</vt:lpstr>
      <vt:lpstr>Background</vt:lpstr>
      <vt:lpstr>Background</vt:lpstr>
      <vt:lpstr>The –forecast- command</vt:lpstr>
      <vt:lpstr>What does “simulation” mean?</vt:lpstr>
      <vt:lpstr>Two different “solutions”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Example: Forecast of US Real GDP Growth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Example: Forecast of US GDP </vt:lpstr>
      <vt:lpstr>Some History and Criticism</vt:lpstr>
      <vt:lpstr>Questions?</vt:lpstr>
      <vt:lpstr>Further Reading</vt:lpstr>
    </vt:vector>
  </TitlesOfParts>
  <Company>Bank of Tokyo Mitsubishi UFJ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Methodology</dc:title>
  <dc:creator>David Canmann [CO]</dc:creator>
  <cp:lastModifiedBy>Calvin Price</cp:lastModifiedBy>
  <cp:revision>312</cp:revision>
  <cp:lastPrinted>2017-02-22T21:24:35Z</cp:lastPrinted>
  <dcterms:created xsi:type="dcterms:W3CDTF">2015-12-07T17:24:34Z</dcterms:created>
  <dcterms:modified xsi:type="dcterms:W3CDTF">2020-08-06T14:11:38Z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