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9" r:id="rId3"/>
    <p:sldId id="261" r:id="rId4"/>
    <p:sldId id="262" r:id="rId5"/>
    <p:sldId id="259"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109" d="100"/>
          <a:sy n="109" d="100"/>
        </p:scale>
        <p:origin x="14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F6091-BFBC-4C78-874B-DA0E31ACDFF1}" type="datetimeFigureOut">
              <a:rPr lang="en-US" smtClean="0"/>
              <a:t>7/28/20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32896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F6091-BFBC-4C78-874B-DA0E31ACDFF1}" type="datetimeFigureOut">
              <a:rPr lang="en-US" smtClean="0"/>
              <a:t>7/28/20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265187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F6091-BFBC-4C78-874B-DA0E31ACDFF1}" type="datetimeFigureOut">
              <a:rPr lang="en-US" smtClean="0"/>
              <a:t>7/28/20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385532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F6091-BFBC-4C78-874B-DA0E31ACDFF1}" type="datetimeFigureOut">
              <a:rPr lang="en-US" smtClean="0"/>
              <a:t>7/28/20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94731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F6091-BFBC-4C78-874B-DA0E31ACDFF1}" type="datetimeFigureOut">
              <a:rPr lang="en-US" smtClean="0"/>
              <a:t>7/28/20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141032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F6091-BFBC-4C78-874B-DA0E31ACDFF1}" type="datetimeFigureOut">
              <a:rPr lang="en-US" smtClean="0"/>
              <a:t>7/28/20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21535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F6091-BFBC-4C78-874B-DA0E31ACDFF1}" type="datetimeFigureOut">
              <a:rPr lang="en-US" smtClean="0"/>
              <a:t>7/28/20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13429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F6091-BFBC-4C78-874B-DA0E31ACDFF1}" type="datetimeFigureOut">
              <a:rPr lang="en-US" smtClean="0"/>
              <a:t>7/28/20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200064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F6091-BFBC-4C78-874B-DA0E31ACDFF1}" type="datetimeFigureOut">
              <a:rPr lang="en-US" smtClean="0"/>
              <a:t>7/28/20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17876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64F6091-BFBC-4C78-874B-DA0E31ACDFF1}" type="datetimeFigureOut">
              <a:rPr lang="en-US" smtClean="0"/>
              <a:t>7/28/20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325659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64F6091-BFBC-4C78-874B-DA0E31ACDFF1}" type="datetimeFigureOut">
              <a:rPr lang="en-US" smtClean="0"/>
              <a:t>7/28/20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64CFDA-1E98-4B14-ABBF-546B7B8576D9}" type="slidenum">
              <a:rPr lang="en-US" smtClean="0"/>
              <a:t>‹#›</a:t>
            </a:fld>
            <a:endParaRPr lang="en-US"/>
          </a:p>
        </p:txBody>
      </p:sp>
    </p:spTree>
    <p:extLst>
      <p:ext uri="{BB962C8B-B14F-4D97-AF65-F5344CB8AC3E}">
        <p14:creationId xmlns:p14="http://schemas.microsoft.com/office/powerpoint/2010/main" val="356666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864F6091-BFBC-4C78-874B-DA0E31ACDFF1}" type="datetimeFigureOut">
              <a:rPr lang="en-US" smtClean="0"/>
              <a:t>7/28/20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2364CFDA-1E98-4B14-ABBF-546B7B8576D9}" type="slidenum">
              <a:rPr lang="en-US" smtClean="0"/>
              <a:t>‹#›</a:t>
            </a:fld>
            <a:endParaRPr lang="en-US"/>
          </a:p>
        </p:txBody>
      </p:sp>
    </p:spTree>
    <p:extLst>
      <p:ext uri="{BB962C8B-B14F-4D97-AF65-F5344CB8AC3E}">
        <p14:creationId xmlns:p14="http://schemas.microsoft.com/office/powerpoint/2010/main" val="88535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atacamp.com/community/blog/python-pandas-cheat-sheet" TargetMode="External"/><Relationship Id="rId3" Type="http://schemas.openxmlformats.org/officeDocument/2006/relationships/hyperlink" Target="https://github.com/adamrossnelson/StataQuickReference/blob/master/spcrosswlk.md" TargetMode="External"/><Relationship Id="rId7" Type="http://schemas.openxmlformats.org/officeDocument/2006/relationships/hyperlink" Target="https://pandas.pydata.org/Pandas_Cheat_Sheet.pdf" TargetMode="External"/><Relationship Id="rId2" Type="http://schemas.openxmlformats.org/officeDocument/2006/relationships/hyperlink" Target="https://towardsdatascience.com/going-from-stata-to-pandas-706888525acf" TargetMode="External"/><Relationship Id="rId1" Type="http://schemas.openxmlformats.org/officeDocument/2006/relationships/slideLayout" Target="../slideLayouts/slideLayout2.xml"/><Relationship Id="rId6" Type="http://schemas.openxmlformats.org/officeDocument/2006/relationships/hyperlink" Target="https://github.com/adamrossnelson/StataQuickReference/blob/master/chtshts/StataPythonRosettaStoneCheat.pdf" TargetMode="External"/><Relationship Id="rId5" Type="http://schemas.openxmlformats.org/officeDocument/2006/relationships/hyperlink" Target="https://towardsdatascience.com/reordering-pandas-dataframe-columns-thumbs-down-on-standard-solutions-1ff0bc2941d5" TargetMode="External"/><Relationship Id="rId4" Type="http://schemas.openxmlformats.org/officeDocument/2006/relationships/hyperlink" Target="https://towardsdatascience.com/merging-data-the-pandas-missing-output-dafca42c9fe"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58CE8A5-F21C-4E35-9A33-870952522F3C}"/>
              </a:ext>
            </a:extLst>
          </p:cNvPr>
          <p:cNvSpPr/>
          <p:nvPr/>
        </p:nvSpPr>
        <p:spPr>
          <a:xfrm>
            <a:off x="6858002" y="228600"/>
            <a:ext cx="2971800" cy="7315200"/>
          </a:xfrm>
          <a:prstGeom prst="roundRect">
            <a:avLst>
              <a:gd name="adj" fmla="val 3993"/>
            </a:avLst>
          </a:prstGeom>
          <a:no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D05C7E-7B28-4AAB-ABFC-C1AE4538DDAA}"/>
              </a:ext>
            </a:extLst>
          </p:cNvPr>
          <p:cNvSpPr txBox="1"/>
          <p:nvPr/>
        </p:nvSpPr>
        <p:spPr>
          <a:xfrm>
            <a:off x="247096" y="228600"/>
            <a:ext cx="2792175" cy="677108"/>
          </a:xfrm>
          <a:prstGeom prst="rect">
            <a:avLst/>
          </a:prstGeom>
          <a:noFill/>
        </p:spPr>
        <p:txBody>
          <a:bodyPr wrap="none" rtlCol="0">
            <a:spAutoFit/>
          </a:bodyPr>
          <a:lstStyle/>
          <a:p>
            <a:pPr algn="ctr"/>
            <a:r>
              <a:rPr lang="en-US" b="1" dirty="0">
                <a:solidFill>
                  <a:schemeClr val="accent1">
                    <a:lumMod val="50000"/>
                  </a:schemeClr>
                </a:solidFill>
              </a:rPr>
              <a:t>Stata Python Rosetta Stone</a:t>
            </a:r>
          </a:p>
          <a:p>
            <a:pPr algn="ctr"/>
            <a:r>
              <a:rPr lang="en-US" sz="1400" dirty="0">
                <a:solidFill>
                  <a:schemeClr val="accent1">
                    <a:lumMod val="50000"/>
                  </a:schemeClr>
                </a:solidFill>
              </a:rPr>
              <a:t>Side-by-side code examples</a:t>
            </a:r>
            <a:r>
              <a:rPr lang="en-US" sz="400" dirty="0">
                <a:solidFill>
                  <a:schemeClr val="accent1">
                    <a:lumMod val="50000"/>
                  </a:schemeClr>
                </a:solidFill>
              </a:rPr>
              <a:t> </a:t>
            </a:r>
            <a:r>
              <a:rPr lang="en-US" sz="600" dirty="0">
                <a:solidFill>
                  <a:schemeClr val="accent1">
                    <a:lumMod val="50000"/>
                  </a:schemeClr>
                </a:solidFill>
              </a:rPr>
              <a:t>v 1.0</a:t>
            </a:r>
          </a:p>
          <a:p>
            <a:pPr algn="ctr"/>
            <a:r>
              <a:rPr lang="en-US" sz="600" dirty="0">
                <a:solidFill>
                  <a:schemeClr val="accent1">
                    <a:lumMod val="50000"/>
                  </a:schemeClr>
                </a:solidFill>
              </a:rPr>
              <a:t>Prepared by Adam Ross Nelson JD PhD @</a:t>
            </a:r>
            <a:r>
              <a:rPr lang="en-US" sz="600" dirty="0" err="1">
                <a:solidFill>
                  <a:schemeClr val="accent1">
                    <a:lumMod val="50000"/>
                  </a:schemeClr>
                </a:solidFill>
              </a:rPr>
              <a:t>adamrossnelson</a:t>
            </a:r>
            <a:endParaRPr lang="en-US" sz="600" dirty="0">
              <a:solidFill>
                <a:schemeClr val="accent1">
                  <a:lumMod val="50000"/>
                </a:schemeClr>
              </a:solidFill>
            </a:endParaRPr>
          </a:p>
        </p:txBody>
      </p:sp>
      <p:sp>
        <p:nvSpPr>
          <p:cNvPr id="3" name="Rectangle: Rounded Corners 2">
            <a:extLst>
              <a:ext uri="{FF2B5EF4-FFF2-40B4-BE49-F238E27FC236}">
                <a16:creationId xmlns:a16="http://schemas.microsoft.com/office/drawing/2014/main" id="{285449B7-9A99-4C16-B495-9D6C13F33EC9}"/>
              </a:ext>
            </a:extLst>
          </p:cNvPr>
          <p:cNvSpPr/>
          <p:nvPr/>
        </p:nvSpPr>
        <p:spPr>
          <a:xfrm>
            <a:off x="228598" y="228600"/>
            <a:ext cx="6400800" cy="1645920"/>
          </a:xfrm>
          <a:prstGeom prst="roundRect">
            <a:avLst>
              <a:gd name="adj" fmla="val 3993"/>
            </a:avLst>
          </a:prstGeom>
          <a:no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184A60A-7E55-429A-8DE5-4B60B94A1F92}"/>
              </a:ext>
            </a:extLst>
          </p:cNvPr>
          <p:cNvSpPr/>
          <p:nvPr/>
        </p:nvSpPr>
        <p:spPr>
          <a:xfrm>
            <a:off x="6858002" y="322262"/>
            <a:ext cx="2971800" cy="89217"/>
          </a:xfrm>
          <a:prstGeom prst="roundRect">
            <a:avLst>
              <a:gd name="adj" fmla="val 0"/>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7CAEC12-1330-4035-9A9B-04C1E8F2C569}"/>
              </a:ext>
            </a:extLst>
          </p:cNvPr>
          <p:cNvSpPr/>
          <p:nvPr/>
        </p:nvSpPr>
        <p:spPr>
          <a:xfrm>
            <a:off x="6858002" y="228600"/>
            <a:ext cx="2971800" cy="182880"/>
          </a:xfrm>
          <a:prstGeom prst="roundRect">
            <a:avLst>
              <a:gd name="adj" fmla="val 44791"/>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Additional Notes &amp; Resources</a:t>
            </a:r>
          </a:p>
        </p:txBody>
      </p:sp>
      <p:sp>
        <p:nvSpPr>
          <p:cNvPr id="7" name="TextBox 6">
            <a:extLst>
              <a:ext uri="{FF2B5EF4-FFF2-40B4-BE49-F238E27FC236}">
                <a16:creationId xmlns:a16="http://schemas.microsoft.com/office/drawing/2014/main" id="{F028CE02-C7EB-4E05-95C6-EB9BFCF73C6C}"/>
              </a:ext>
            </a:extLst>
          </p:cNvPr>
          <p:cNvSpPr txBox="1"/>
          <p:nvPr/>
        </p:nvSpPr>
        <p:spPr>
          <a:xfrm>
            <a:off x="433540" y="1881822"/>
            <a:ext cx="6215163" cy="246221"/>
          </a:xfrm>
          <a:prstGeom prst="rect">
            <a:avLst/>
          </a:prstGeom>
          <a:noFill/>
        </p:spPr>
        <p:txBody>
          <a:bodyPr wrap="none" rtlCol="0">
            <a:spAutoFit/>
          </a:bodyPr>
          <a:lstStyle/>
          <a:p>
            <a:r>
              <a:rPr lang="en-US" sz="1000" dirty="0">
                <a:solidFill>
                  <a:schemeClr val="accent1">
                    <a:lumMod val="50000"/>
                  </a:schemeClr>
                </a:solidFill>
                <a:latin typeface="+mj-lt"/>
              </a:rPr>
              <a:t>Stata					Python					Notes &amp; Additional Options</a:t>
            </a:r>
          </a:p>
        </p:txBody>
      </p:sp>
      <p:sp>
        <p:nvSpPr>
          <p:cNvPr id="9" name="TextBox 8">
            <a:extLst>
              <a:ext uri="{FF2B5EF4-FFF2-40B4-BE49-F238E27FC236}">
                <a16:creationId xmlns:a16="http://schemas.microsoft.com/office/drawing/2014/main" id="{BEB7CC40-8230-49B6-A722-941D5D9B2EC1}"/>
              </a:ext>
            </a:extLst>
          </p:cNvPr>
          <p:cNvSpPr txBox="1"/>
          <p:nvPr/>
        </p:nvSpPr>
        <p:spPr>
          <a:xfrm>
            <a:off x="247096" y="848544"/>
            <a:ext cx="1590500" cy="246221"/>
          </a:xfrm>
          <a:prstGeom prst="rect">
            <a:avLst/>
          </a:prstGeom>
          <a:noFill/>
        </p:spPr>
        <p:txBody>
          <a:bodyPr wrap="none" rtlCol="0">
            <a:spAutoFit/>
          </a:bodyPr>
          <a:lstStyle/>
          <a:p>
            <a:r>
              <a:rPr lang="en-US" sz="1000" dirty="0">
                <a:solidFill>
                  <a:schemeClr val="accent1">
                    <a:lumMod val="50000"/>
                  </a:schemeClr>
                </a:solidFill>
                <a:latin typeface="+mj-lt"/>
              </a:rPr>
              <a:t>Recommended Stata Setup</a:t>
            </a:r>
          </a:p>
        </p:txBody>
      </p:sp>
      <p:sp>
        <p:nvSpPr>
          <p:cNvPr id="10" name="TextBox 9">
            <a:extLst>
              <a:ext uri="{FF2B5EF4-FFF2-40B4-BE49-F238E27FC236}">
                <a16:creationId xmlns:a16="http://schemas.microsoft.com/office/drawing/2014/main" id="{ADAF3BD2-3A2B-4E27-ACAB-0EFFEEB2D7A4}"/>
              </a:ext>
            </a:extLst>
          </p:cNvPr>
          <p:cNvSpPr txBox="1"/>
          <p:nvPr/>
        </p:nvSpPr>
        <p:spPr>
          <a:xfrm>
            <a:off x="247096" y="1025630"/>
            <a:ext cx="2761610" cy="738664"/>
          </a:xfrm>
          <a:prstGeom prst="rect">
            <a:avLst/>
          </a:prstGeom>
          <a:noFill/>
        </p:spPr>
        <p:txBody>
          <a:bodyPr wrap="square" rtlCol="0">
            <a:spAutoFit/>
          </a:bodyPr>
          <a:lstStyle/>
          <a:p>
            <a:r>
              <a:rPr lang="en-US" sz="600" dirty="0" err="1">
                <a:solidFill>
                  <a:schemeClr val="accent1">
                    <a:lumMod val="50000"/>
                  </a:schemeClr>
                </a:solidFill>
                <a:latin typeface="Courier New" panose="02070309020205020404" pitchFamily="49" charset="0"/>
                <a:cs typeface="Courier New" panose="02070309020205020404" pitchFamily="49" charset="0"/>
              </a:rPr>
              <a:t>cls</a:t>
            </a:r>
            <a:r>
              <a:rPr lang="en-US" sz="600" dirty="0">
                <a:solidFill>
                  <a:schemeClr val="accent1">
                    <a:lumMod val="50000"/>
                  </a:schemeClr>
                </a:solidFill>
                <a:latin typeface="Courier New" panose="02070309020205020404" pitchFamily="49" charset="0"/>
                <a:cs typeface="Courier New" panose="02070309020205020404" pitchFamily="49" charset="0"/>
              </a:rPr>
              <a:t>                             </a:t>
            </a:r>
            <a:r>
              <a:rPr lang="en-US" sz="600" dirty="0">
                <a:solidFill>
                  <a:schemeClr val="accent6">
                    <a:lumMod val="50000"/>
                  </a:schemeClr>
                </a:solidFill>
                <a:latin typeface="Courier New" panose="02070309020205020404" pitchFamily="49" charset="0"/>
                <a:cs typeface="Courier New" panose="02070309020205020404" pitchFamily="49" charset="0"/>
              </a:rPr>
              <a:t>// Clear the screen</a:t>
            </a:r>
          </a:p>
          <a:p>
            <a:r>
              <a:rPr lang="en-US" sz="600" dirty="0">
                <a:solidFill>
                  <a:schemeClr val="accent1">
                    <a:lumMod val="50000"/>
                  </a:schemeClr>
                </a:solidFill>
                <a:latin typeface="Courier New" panose="02070309020205020404" pitchFamily="49" charset="0"/>
                <a:cs typeface="Courier New" panose="02070309020205020404" pitchFamily="49" charset="0"/>
              </a:rPr>
              <a:t>set more off                    </a:t>
            </a:r>
            <a:r>
              <a:rPr lang="en-US" sz="600" dirty="0">
                <a:solidFill>
                  <a:schemeClr val="accent6">
                    <a:lumMod val="50000"/>
                  </a:schemeClr>
                </a:solidFill>
                <a:latin typeface="Courier New" panose="02070309020205020404" pitchFamily="49" charset="0"/>
                <a:cs typeface="Courier New" panose="02070309020205020404" pitchFamily="49" charset="0"/>
              </a:rPr>
              <a:t>// Disable 'More' prompt</a:t>
            </a:r>
          </a:p>
          <a:p>
            <a:r>
              <a:rPr lang="en-US" sz="600" dirty="0">
                <a:solidFill>
                  <a:schemeClr val="accent1">
                    <a:lumMod val="50000"/>
                  </a:schemeClr>
                </a:solidFill>
                <a:latin typeface="Courier New" panose="02070309020205020404" pitchFamily="49" charset="0"/>
                <a:cs typeface="Courier New" panose="02070309020205020404" pitchFamily="49" charset="0"/>
              </a:rPr>
              <a:t>clear all                       </a:t>
            </a:r>
            <a:r>
              <a:rPr lang="en-US" sz="600" dirty="0">
                <a:solidFill>
                  <a:schemeClr val="accent6">
                    <a:lumMod val="50000"/>
                  </a:schemeClr>
                </a:solidFill>
                <a:latin typeface="Courier New" panose="02070309020205020404" pitchFamily="49" charset="0"/>
                <a:cs typeface="Courier New" panose="02070309020205020404" pitchFamily="49" charset="0"/>
              </a:rPr>
              <a:t>// Clear memory</a:t>
            </a:r>
          </a:p>
          <a:p>
            <a:r>
              <a:rPr lang="en-US" sz="600" dirty="0">
                <a:solidFill>
                  <a:schemeClr val="accent1">
                    <a:lumMod val="50000"/>
                  </a:schemeClr>
                </a:solidFill>
                <a:latin typeface="Courier New" panose="02070309020205020404" pitchFamily="49" charset="0"/>
                <a:cs typeface="Courier New" panose="02070309020205020404" pitchFamily="49" charset="0"/>
              </a:rPr>
              <a:t>capture log close               </a:t>
            </a:r>
            <a:r>
              <a:rPr lang="en-US" sz="600" dirty="0">
                <a:solidFill>
                  <a:schemeClr val="accent6">
                    <a:lumMod val="50000"/>
                  </a:schemeClr>
                </a:solidFill>
                <a:latin typeface="Courier New" panose="02070309020205020404" pitchFamily="49" charset="0"/>
                <a:cs typeface="Courier New" panose="02070309020205020404" pitchFamily="49" charset="0"/>
              </a:rPr>
              <a:t>// Close open logs</a:t>
            </a:r>
          </a:p>
          <a:p>
            <a:r>
              <a:rPr lang="en-US" sz="600" dirty="0">
                <a:solidFill>
                  <a:schemeClr val="accent1">
                    <a:lumMod val="50000"/>
                  </a:schemeClr>
                </a:solidFill>
                <a:latin typeface="Courier New" panose="02070309020205020404" pitchFamily="49" charset="0"/>
                <a:cs typeface="Courier New" panose="02070309020205020404" pitchFamily="49" charset="0"/>
              </a:rPr>
              <a:t>log using my_logfile.txt, text  </a:t>
            </a:r>
            <a:r>
              <a:rPr lang="en-US" sz="600" dirty="0">
                <a:solidFill>
                  <a:schemeClr val="accent6">
                    <a:lumMod val="50000"/>
                  </a:schemeClr>
                </a:solidFill>
                <a:latin typeface="Courier New" panose="02070309020205020404" pitchFamily="49" charset="0"/>
                <a:cs typeface="Courier New" panose="02070309020205020404" pitchFamily="49" charset="0"/>
              </a:rPr>
              <a:t>// Begin new log file</a:t>
            </a:r>
          </a:p>
          <a:p>
            <a:r>
              <a:rPr lang="en-US" sz="600" dirty="0">
                <a:solidFill>
                  <a:schemeClr val="accent1">
                    <a:lumMod val="50000"/>
                  </a:schemeClr>
                </a:solidFill>
                <a:latin typeface="Courier New" panose="02070309020205020404" pitchFamily="49" charset="0"/>
                <a:cs typeface="Courier New" panose="02070309020205020404" pitchFamily="49" charset="0"/>
              </a:rPr>
              <a:t>. . .</a:t>
            </a:r>
          </a:p>
          <a:p>
            <a:r>
              <a:rPr lang="en-US" sz="600" dirty="0">
                <a:solidFill>
                  <a:schemeClr val="accent1">
                    <a:lumMod val="50000"/>
                  </a:schemeClr>
                </a:solidFill>
                <a:latin typeface="Courier New" panose="02070309020205020404" pitchFamily="49" charset="0"/>
                <a:cs typeface="Courier New" panose="02070309020205020404" pitchFamily="49" charset="0"/>
              </a:rPr>
              <a:t>log close                       </a:t>
            </a:r>
            <a:r>
              <a:rPr lang="en-US" sz="600" dirty="0">
                <a:solidFill>
                  <a:schemeClr val="accent6">
                    <a:lumMod val="50000"/>
                  </a:schemeClr>
                </a:solidFill>
                <a:latin typeface="Courier New" panose="02070309020205020404" pitchFamily="49" charset="0"/>
                <a:cs typeface="Courier New" panose="02070309020205020404" pitchFamily="49" charset="0"/>
              </a:rPr>
              <a:t>// Close log </a:t>
            </a:r>
            <a:r>
              <a:rPr lang="en-US" sz="600" dirty="0" err="1">
                <a:solidFill>
                  <a:schemeClr val="accent6">
                    <a:lumMod val="50000"/>
                  </a:schemeClr>
                </a:solidFill>
                <a:latin typeface="Courier New" panose="02070309020205020404" pitchFamily="49" charset="0"/>
                <a:cs typeface="Courier New" panose="02070309020205020404" pitchFamily="49" charset="0"/>
              </a:rPr>
              <a:t>flie</a:t>
            </a:r>
            <a:endParaRPr lang="en-US" sz="6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93EECA40-884B-4A57-9669-F1100F757A80}"/>
              </a:ext>
            </a:extLst>
          </p:cNvPr>
          <p:cNvSpPr txBox="1"/>
          <p:nvPr/>
        </p:nvSpPr>
        <p:spPr>
          <a:xfrm>
            <a:off x="3008706" y="322262"/>
            <a:ext cx="1693092" cy="246221"/>
          </a:xfrm>
          <a:prstGeom prst="rect">
            <a:avLst/>
          </a:prstGeom>
          <a:noFill/>
        </p:spPr>
        <p:txBody>
          <a:bodyPr wrap="none" rtlCol="0">
            <a:spAutoFit/>
          </a:bodyPr>
          <a:lstStyle/>
          <a:p>
            <a:r>
              <a:rPr lang="en-US" sz="1000" dirty="0">
                <a:solidFill>
                  <a:schemeClr val="accent1">
                    <a:lumMod val="50000"/>
                  </a:schemeClr>
                </a:solidFill>
                <a:latin typeface="+mj-lt"/>
              </a:rPr>
              <a:t>Recommended Python Setup</a:t>
            </a:r>
          </a:p>
        </p:txBody>
      </p:sp>
      <p:sp>
        <p:nvSpPr>
          <p:cNvPr id="12" name="TextBox 11">
            <a:extLst>
              <a:ext uri="{FF2B5EF4-FFF2-40B4-BE49-F238E27FC236}">
                <a16:creationId xmlns:a16="http://schemas.microsoft.com/office/drawing/2014/main" id="{1A49FE51-E4D5-4E15-A441-B24D6B2871D5}"/>
              </a:ext>
            </a:extLst>
          </p:cNvPr>
          <p:cNvSpPr txBox="1"/>
          <p:nvPr/>
        </p:nvSpPr>
        <p:spPr>
          <a:xfrm>
            <a:off x="3008706" y="489431"/>
            <a:ext cx="3159839" cy="1384995"/>
          </a:xfrm>
          <a:prstGeom prst="rect">
            <a:avLst/>
          </a:prstGeom>
          <a:noFill/>
        </p:spPr>
        <p:txBody>
          <a:bodyPr wrap="none" rtlCol="0">
            <a:spAutoFit/>
          </a:bodyPr>
          <a:lstStyle/>
          <a:p>
            <a:r>
              <a:rPr lang="en-US" sz="600" dirty="0">
                <a:solidFill>
                  <a:schemeClr val="accent1">
                    <a:lumMod val="50000"/>
                  </a:schemeClr>
                </a:solidFill>
                <a:latin typeface="Courier New" panose="02070309020205020404" pitchFamily="49" charset="0"/>
                <a:cs typeface="Courier New" panose="02070309020205020404" pitchFamily="49" charset="0"/>
              </a:rPr>
              <a:t>from </a:t>
            </a:r>
            <a:r>
              <a:rPr lang="en-US" sz="600" dirty="0" err="1">
                <a:solidFill>
                  <a:schemeClr val="accent1">
                    <a:lumMod val="50000"/>
                  </a:schemeClr>
                </a:solidFill>
                <a:latin typeface="Courier New" panose="02070309020205020404" pitchFamily="49" charset="0"/>
                <a:cs typeface="Courier New" panose="02070309020205020404" pitchFamily="49" charset="0"/>
              </a:rPr>
              <a:t>sfi</a:t>
            </a:r>
            <a:r>
              <a:rPr lang="en-US" sz="600" dirty="0">
                <a:solidFill>
                  <a:schemeClr val="accent1">
                    <a:lumMod val="50000"/>
                  </a:schemeClr>
                </a:solidFill>
                <a:latin typeface="Courier New" panose="02070309020205020404" pitchFamily="49" charset="0"/>
                <a:cs typeface="Courier New" panose="02070309020205020404" pitchFamily="49" charset="0"/>
              </a:rPr>
              <a:t> import Data              </a:t>
            </a:r>
            <a:r>
              <a:rPr lang="en-US" sz="600" dirty="0">
                <a:solidFill>
                  <a:schemeClr val="accent6">
                    <a:lumMod val="50000"/>
                  </a:schemeClr>
                </a:solidFill>
                <a:latin typeface="Courier New" panose="02070309020205020404" pitchFamily="49" charset="0"/>
                <a:cs typeface="Courier New" panose="02070309020205020404" pitchFamily="49" charset="0"/>
              </a:rPr>
              <a:t># Stata's </a:t>
            </a:r>
            <a:r>
              <a:rPr lang="en-US" sz="600" dirty="0" err="1">
                <a:solidFill>
                  <a:schemeClr val="accent6">
                    <a:lumMod val="50000"/>
                  </a:schemeClr>
                </a:solidFill>
                <a:latin typeface="Courier New" panose="02070309020205020404" pitchFamily="49" charset="0"/>
                <a:cs typeface="Courier New" panose="02070309020205020404" pitchFamily="49" charset="0"/>
              </a:rPr>
              <a:t>Pyhon</a:t>
            </a:r>
            <a:r>
              <a:rPr lang="en-US" sz="600" dirty="0">
                <a:solidFill>
                  <a:schemeClr val="accent6">
                    <a:lumMod val="50000"/>
                  </a:schemeClr>
                </a:solidFill>
                <a:latin typeface="Courier New" panose="02070309020205020404" pitchFamily="49" charset="0"/>
                <a:cs typeface="Courier New" panose="02070309020205020404" pitchFamily="49" charset="0"/>
              </a:rPr>
              <a:t> API</a:t>
            </a:r>
          </a:p>
          <a:p>
            <a:r>
              <a:rPr lang="en-US" sz="600" dirty="0">
                <a:solidFill>
                  <a:schemeClr val="accent1">
                    <a:lumMod val="50000"/>
                  </a:schemeClr>
                </a:solidFill>
                <a:latin typeface="Courier New" panose="02070309020205020404" pitchFamily="49" charset="0"/>
                <a:cs typeface="Courier New" panose="02070309020205020404" pitchFamily="49" charset="0"/>
              </a:rPr>
              <a:t>import pandas as pd	              </a:t>
            </a:r>
            <a:r>
              <a:rPr lang="en-US" sz="600" dirty="0">
                <a:solidFill>
                  <a:schemeClr val="accent6">
                    <a:lumMod val="50000"/>
                  </a:schemeClr>
                </a:solidFill>
                <a:latin typeface="Courier New" panose="02070309020205020404" pitchFamily="49" charset="0"/>
                <a:cs typeface="Courier New" panose="02070309020205020404" pitchFamily="49" charset="0"/>
              </a:rPr>
              <a:t># A Popular </a:t>
            </a:r>
            <a:r>
              <a:rPr lang="en-US" sz="600" dirty="0" err="1">
                <a:solidFill>
                  <a:schemeClr val="accent6">
                    <a:lumMod val="50000"/>
                  </a:schemeClr>
                </a:solidFill>
                <a:latin typeface="Courier New" panose="02070309020205020404" pitchFamily="49" charset="0"/>
                <a:cs typeface="Courier New" panose="02070309020205020404" pitchFamily="49" charset="0"/>
              </a:rPr>
              <a:t>DataFrame</a:t>
            </a:r>
            <a:r>
              <a:rPr lang="en-US" sz="600" dirty="0">
                <a:solidFill>
                  <a:schemeClr val="accent6">
                    <a:lumMod val="50000"/>
                  </a:schemeClr>
                </a:solidFill>
                <a:latin typeface="Courier New" panose="02070309020205020404" pitchFamily="49" charset="0"/>
                <a:cs typeface="Courier New" panose="02070309020205020404" pitchFamily="49" charset="0"/>
              </a:rPr>
              <a:t> module</a:t>
            </a:r>
          </a:p>
          <a:p>
            <a:r>
              <a:rPr lang="en-US" sz="600" dirty="0">
                <a:solidFill>
                  <a:schemeClr val="accent1">
                    <a:lumMod val="50000"/>
                  </a:schemeClr>
                </a:solidFill>
                <a:latin typeface="Courier New" panose="02070309020205020404" pitchFamily="49" charset="0"/>
                <a:cs typeface="Courier New" panose="02070309020205020404" pitchFamily="49" charset="0"/>
              </a:rPr>
              <a:t>import </a:t>
            </a:r>
            <a:r>
              <a:rPr lang="en-US" sz="600" dirty="0" err="1">
                <a:solidFill>
                  <a:schemeClr val="accent1">
                    <a:lumMod val="50000"/>
                  </a:schemeClr>
                </a:solidFill>
                <a:latin typeface="Courier New" panose="02070309020205020404" pitchFamily="49" charset="0"/>
                <a:cs typeface="Courier New" panose="02070309020205020404" pitchFamily="49" charset="0"/>
              </a:rPr>
              <a:t>numpy</a:t>
            </a:r>
            <a:r>
              <a:rPr lang="en-US" sz="600" dirty="0">
                <a:solidFill>
                  <a:schemeClr val="accent1">
                    <a:lumMod val="50000"/>
                  </a:schemeClr>
                </a:solidFill>
                <a:latin typeface="Courier New" panose="02070309020205020404" pitchFamily="49" charset="0"/>
                <a:cs typeface="Courier New" panose="02070309020205020404" pitchFamily="49" charset="0"/>
              </a:rPr>
              <a:t> as np                </a:t>
            </a:r>
            <a:r>
              <a:rPr lang="en-US" sz="600" dirty="0">
                <a:solidFill>
                  <a:schemeClr val="accent6">
                    <a:lumMod val="50000"/>
                  </a:schemeClr>
                </a:solidFill>
                <a:latin typeface="Courier New" panose="02070309020205020404" pitchFamily="49" charset="0"/>
                <a:cs typeface="Courier New" panose="02070309020205020404" pitchFamily="49" charset="0"/>
              </a:rPr>
              <a:t># A Popular scientific module</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Display parameters that will approximate Stata output</a:t>
            </a:r>
          </a:p>
          <a:p>
            <a:r>
              <a:rPr lang="en-US" sz="600" dirty="0" err="1">
                <a:solidFill>
                  <a:schemeClr val="accent1">
                    <a:lumMod val="50000"/>
                  </a:schemeClr>
                </a:solidFill>
                <a:latin typeface="Courier New" panose="02070309020205020404" pitchFamily="49" charset="0"/>
                <a:cs typeface="Courier New" panose="02070309020205020404" pitchFamily="49" charset="0"/>
              </a:rPr>
              <a:t>pd.set_option</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display.max_columns</a:t>
            </a:r>
            <a:r>
              <a:rPr lang="en-US" sz="600" dirty="0">
                <a:solidFill>
                  <a:schemeClr val="accent1">
                    <a:lumMod val="50000"/>
                  </a:schemeClr>
                </a:solidFill>
                <a:latin typeface="Courier New" panose="02070309020205020404" pitchFamily="49" charset="0"/>
                <a:cs typeface="Courier New" panose="02070309020205020404" pitchFamily="49" charset="0"/>
              </a:rPr>
              <a:t>', None)</a:t>
            </a:r>
          </a:p>
          <a:p>
            <a:r>
              <a:rPr lang="en-US" sz="600" dirty="0" err="1">
                <a:solidFill>
                  <a:schemeClr val="accent1">
                    <a:lumMod val="50000"/>
                  </a:schemeClr>
                </a:solidFill>
                <a:latin typeface="Courier New" panose="02070309020205020404" pitchFamily="49" charset="0"/>
                <a:cs typeface="Courier New" panose="02070309020205020404" pitchFamily="49" charset="0"/>
              </a:rPr>
              <a:t>pd.set_option</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display.expand_frame_repr</a:t>
            </a:r>
            <a:r>
              <a:rPr lang="en-US" sz="600" dirty="0">
                <a:solidFill>
                  <a:schemeClr val="accent1">
                    <a:lumMod val="50000"/>
                  </a:schemeClr>
                </a:solidFill>
                <a:latin typeface="Courier New" panose="02070309020205020404" pitchFamily="49" charset="0"/>
                <a:cs typeface="Courier New" panose="02070309020205020404" pitchFamily="49" charset="0"/>
              </a:rPr>
              <a:t>', False)</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Store dataset variable names for later reference</a:t>
            </a:r>
          </a:p>
          <a:p>
            <a:r>
              <a:rPr lang="en-US" sz="600" dirty="0">
                <a:solidFill>
                  <a:schemeClr val="accent1">
                    <a:lumMod val="50000"/>
                  </a:schemeClr>
                </a:solidFill>
                <a:latin typeface="Courier New" panose="02070309020205020404" pitchFamily="49" charset="0"/>
                <a:cs typeface="Courier New" panose="02070309020205020404" pitchFamily="49" charset="0"/>
              </a:rPr>
              <a:t>vars = [</a:t>
            </a:r>
            <a:r>
              <a:rPr lang="en-US" sz="600" dirty="0" err="1">
                <a:solidFill>
                  <a:schemeClr val="accent1">
                    <a:lumMod val="50000"/>
                  </a:schemeClr>
                </a:solidFill>
                <a:latin typeface="Courier New" panose="02070309020205020404" pitchFamily="49" charset="0"/>
                <a:cs typeface="Courier New" panose="02070309020205020404" pitchFamily="49" charset="0"/>
              </a:rPr>
              <a:t>Data.getVarName</a:t>
            </a:r>
            <a:r>
              <a:rPr lang="en-US" sz="600" dirty="0">
                <a:solidFill>
                  <a:schemeClr val="accent1">
                    <a:lumMod val="50000"/>
                  </a:schemeClr>
                </a:solidFill>
                <a:latin typeface="Courier New" panose="02070309020205020404" pitchFamily="49" charset="0"/>
                <a:cs typeface="Courier New" panose="02070309020205020404" pitchFamily="49" charset="0"/>
              </a:rPr>
              <a:t>(x) for x in range(0,Data.getVarCount())]</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Store dataset in a Pandas </a:t>
            </a:r>
            <a:r>
              <a:rPr lang="en-US" sz="600" dirty="0" err="1">
                <a:solidFill>
                  <a:schemeClr val="accent6">
                    <a:lumMod val="50000"/>
                  </a:schemeClr>
                </a:solidFill>
                <a:latin typeface="Courier New" panose="02070309020205020404" pitchFamily="49" charset="0"/>
                <a:cs typeface="Courier New" panose="02070309020205020404" pitchFamily="49" charset="0"/>
              </a:rPr>
              <a:t>dataframe</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1">
                    <a:lumMod val="50000"/>
                  </a:schemeClr>
                </a:solidFill>
                <a:latin typeface="Courier New" panose="02070309020205020404" pitchFamily="49" charset="0"/>
                <a:cs typeface="Courier New" panose="02070309020205020404" pitchFamily="49" charset="0"/>
              </a:rPr>
              <a:t>df = </a:t>
            </a:r>
            <a:r>
              <a:rPr lang="en-US" sz="600" dirty="0" err="1">
                <a:solidFill>
                  <a:schemeClr val="accent1">
                    <a:lumMod val="50000"/>
                  </a:schemeClr>
                </a:solidFill>
                <a:latin typeface="Courier New" panose="02070309020205020404" pitchFamily="49" charset="0"/>
                <a:cs typeface="Courier New" panose="02070309020205020404" pitchFamily="49" charset="0"/>
              </a:rPr>
              <a:t>pd.DataFrame</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Data.getAsDict</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valuelabel</a:t>
            </a:r>
            <a:r>
              <a:rPr lang="en-US" sz="600" dirty="0">
                <a:solidFill>
                  <a:schemeClr val="accent1">
                    <a:lumMod val="50000"/>
                  </a:schemeClr>
                </a:solidFill>
                <a:latin typeface="Courier New" panose="02070309020205020404" pitchFamily="49" charset="0"/>
                <a:cs typeface="Courier New" panose="02070309020205020404" pitchFamily="49" charset="0"/>
              </a:rPr>
              <a:t>=True, </a:t>
            </a:r>
          </a:p>
          <a:p>
            <a:r>
              <a:rPr lang="en-US" sz="600" dirty="0">
                <a:solidFill>
                  <a:schemeClr val="accent1">
                    <a:lumMod val="50000"/>
                  </a:schemeClr>
                </a:solidFill>
                <a:latin typeface="Courier New" panose="02070309020205020404" pitchFamily="49" charset="0"/>
                <a:cs typeface="Courier New" panose="02070309020205020404" pitchFamily="49" charset="0"/>
              </a:rPr>
              <a:t>                                 </a:t>
            </a:r>
            <a:r>
              <a:rPr lang="en-US" sz="600" dirty="0" err="1">
                <a:solidFill>
                  <a:schemeClr val="accent1">
                    <a:lumMod val="50000"/>
                  </a:schemeClr>
                </a:solidFill>
                <a:latin typeface="Courier New" panose="02070309020205020404" pitchFamily="49" charset="0"/>
                <a:cs typeface="Courier New" panose="02070309020205020404" pitchFamily="49" charset="0"/>
              </a:rPr>
              <a:t>missingval</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np.nan</a:t>
            </a:r>
            <a:r>
              <a:rPr lang="en-US" sz="600" dirty="0">
                <a:solidFill>
                  <a:schemeClr val="accent1">
                    <a:lumMod val="50000"/>
                  </a:schemeClr>
                </a:solidFill>
                <a:latin typeface="Courier New" panose="02070309020205020404" pitchFamily="49" charset="0"/>
                <a:cs typeface="Courier New" panose="02070309020205020404" pitchFamily="49" charset="0"/>
              </a:rPr>
              <a:t>))</a:t>
            </a:r>
          </a:p>
        </p:txBody>
      </p:sp>
      <p:cxnSp>
        <p:nvCxnSpPr>
          <p:cNvPr id="14" name="Straight Connector 13">
            <a:extLst>
              <a:ext uri="{FF2B5EF4-FFF2-40B4-BE49-F238E27FC236}">
                <a16:creationId xmlns:a16="http://schemas.microsoft.com/office/drawing/2014/main" id="{D56796F8-6B78-4CD8-AD65-A25D63898BA3}"/>
              </a:ext>
            </a:extLst>
          </p:cNvPr>
          <p:cNvCxnSpPr/>
          <p:nvPr/>
        </p:nvCxnSpPr>
        <p:spPr>
          <a:xfrm>
            <a:off x="339725" y="1055520"/>
            <a:ext cx="265176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C69AE1-AB88-4B2B-9040-481CE3FBFC76}"/>
              </a:ext>
            </a:extLst>
          </p:cNvPr>
          <p:cNvCxnSpPr/>
          <p:nvPr/>
        </p:nvCxnSpPr>
        <p:spPr>
          <a:xfrm>
            <a:off x="3089275" y="515526"/>
            <a:ext cx="338328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9E356C6-FD64-4655-86EC-90F1509CB5F3}"/>
              </a:ext>
            </a:extLst>
          </p:cNvPr>
          <p:cNvSpPr/>
          <p:nvPr/>
        </p:nvSpPr>
        <p:spPr>
          <a:xfrm rot="16200000">
            <a:off x="-228602" y="2565400"/>
            <a:ext cx="1097280" cy="182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List Observations</a:t>
            </a:r>
          </a:p>
        </p:txBody>
      </p:sp>
      <p:sp>
        <p:nvSpPr>
          <p:cNvPr id="17" name="TextBox 16">
            <a:extLst>
              <a:ext uri="{FF2B5EF4-FFF2-40B4-BE49-F238E27FC236}">
                <a16:creationId xmlns:a16="http://schemas.microsoft.com/office/drawing/2014/main" id="{B9710EB8-D7EC-41DA-B6D1-E258B28EA69B}"/>
              </a:ext>
            </a:extLst>
          </p:cNvPr>
          <p:cNvSpPr txBox="1"/>
          <p:nvPr/>
        </p:nvSpPr>
        <p:spPr>
          <a:xfrm>
            <a:off x="447348" y="2108200"/>
            <a:ext cx="2286000" cy="1107996"/>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List first five observations</a:t>
            </a:r>
          </a:p>
          <a:p>
            <a:r>
              <a:rPr lang="en-US" sz="600" dirty="0">
                <a:solidFill>
                  <a:schemeClr val="accent1">
                    <a:lumMod val="50000"/>
                  </a:schemeClr>
                </a:solidFill>
                <a:latin typeface="Courier New" panose="02070309020205020404" pitchFamily="49" charset="0"/>
                <a:cs typeface="Courier New" panose="02070309020205020404" pitchFamily="49" charset="0"/>
              </a:rPr>
              <a:t>list in 1/5</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List specific variables in first 5 </a:t>
            </a:r>
            <a:r>
              <a:rPr lang="en-US" sz="600" dirty="0" err="1">
                <a:solidFill>
                  <a:schemeClr val="accent6">
                    <a:lumMod val="50000"/>
                  </a:schemeClr>
                </a:solidFill>
                <a:latin typeface="Courier New" panose="02070309020205020404" pitchFamily="49" charset="0"/>
                <a:cs typeface="Courier New" panose="02070309020205020404" pitchFamily="49" charset="0"/>
              </a:rPr>
              <a:t>obs</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1">
                    <a:lumMod val="50000"/>
                  </a:schemeClr>
                </a:solidFill>
                <a:latin typeface="Courier New" panose="02070309020205020404" pitchFamily="49" charset="0"/>
                <a:cs typeface="Courier New" panose="02070309020205020404" pitchFamily="49" charset="0"/>
              </a:rPr>
              <a:t>list make weight in 1/5</a:t>
            </a: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List last 5 observations</a:t>
            </a:r>
          </a:p>
          <a:p>
            <a:r>
              <a:rPr lang="en-US" sz="600" dirty="0">
                <a:solidFill>
                  <a:schemeClr val="accent1">
                    <a:lumMod val="50000"/>
                  </a:schemeClr>
                </a:solidFill>
                <a:latin typeface="Courier New" panose="02070309020205020404" pitchFamily="49" charset="0"/>
                <a:cs typeface="Courier New" panose="02070309020205020404" pitchFamily="49" charset="0"/>
              </a:rPr>
              <a:t>list in -5/-1</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List specific variables in last 5 </a:t>
            </a:r>
            <a:r>
              <a:rPr lang="en-US" sz="600" dirty="0" err="1">
                <a:solidFill>
                  <a:schemeClr val="accent6">
                    <a:lumMod val="50000"/>
                  </a:schemeClr>
                </a:solidFill>
                <a:latin typeface="Courier New" panose="02070309020205020404" pitchFamily="49" charset="0"/>
                <a:cs typeface="Courier New" panose="02070309020205020404" pitchFamily="49" charset="0"/>
              </a:rPr>
              <a:t>obs</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1">
                    <a:lumMod val="50000"/>
                  </a:schemeClr>
                </a:solidFill>
                <a:latin typeface="Courier New" panose="02070309020205020404" pitchFamily="49" charset="0"/>
                <a:cs typeface="Courier New" panose="02070309020205020404" pitchFamily="49" charset="0"/>
              </a:rPr>
              <a:t>list make weight in -5/-1</a:t>
            </a:r>
          </a:p>
        </p:txBody>
      </p:sp>
      <p:sp>
        <p:nvSpPr>
          <p:cNvPr id="18" name="TextBox 17">
            <a:extLst>
              <a:ext uri="{FF2B5EF4-FFF2-40B4-BE49-F238E27FC236}">
                <a16:creationId xmlns:a16="http://schemas.microsoft.com/office/drawing/2014/main" id="{B9139AF6-1323-4AAD-8359-C8D3C7381F10}"/>
              </a:ext>
            </a:extLst>
          </p:cNvPr>
          <p:cNvSpPr txBox="1"/>
          <p:nvPr/>
        </p:nvSpPr>
        <p:spPr>
          <a:xfrm>
            <a:off x="2733348" y="2102842"/>
            <a:ext cx="2286000" cy="1107996"/>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Using Stata's Python API</a:t>
            </a:r>
          </a:p>
          <a:p>
            <a:r>
              <a:rPr lang="en-US" sz="600" dirty="0" err="1">
                <a:solidFill>
                  <a:schemeClr val="accent1">
                    <a:lumMod val="50000"/>
                  </a:schemeClr>
                </a:solidFill>
                <a:latin typeface="Courier New" panose="02070309020205020404" pitchFamily="49" charset="0"/>
                <a:cs typeface="Courier New" panose="02070309020205020404" pitchFamily="49" charset="0"/>
              </a:rPr>
              <a:t>Data.list</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obs</a:t>
            </a:r>
            <a:r>
              <a:rPr lang="en-US" sz="600" dirty="0">
                <a:solidFill>
                  <a:schemeClr val="accent1">
                    <a:lumMod val="50000"/>
                  </a:schemeClr>
                </a:solidFill>
                <a:latin typeface="Courier New" panose="02070309020205020404" pitchFamily="49" charset="0"/>
                <a:cs typeface="Courier New" panose="02070309020205020404" pitchFamily="49" charset="0"/>
              </a:rPr>
              <a:t>=range(0,5))</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Stata's API - specific vars in first 5 </a:t>
            </a:r>
            <a:r>
              <a:rPr lang="en-US" sz="600" dirty="0" err="1">
                <a:solidFill>
                  <a:schemeClr val="accent6">
                    <a:lumMod val="50000"/>
                  </a:schemeClr>
                </a:solidFill>
                <a:latin typeface="Courier New" panose="02070309020205020404" pitchFamily="49" charset="0"/>
                <a:cs typeface="Courier New" panose="02070309020205020404" pitchFamily="49" charset="0"/>
              </a:rPr>
              <a:t>obs</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err="1">
                <a:solidFill>
                  <a:schemeClr val="accent1">
                    <a:lumMod val="50000"/>
                  </a:schemeClr>
                </a:solidFill>
                <a:latin typeface="Courier New" panose="02070309020205020404" pitchFamily="49" charset="0"/>
                <a:cs typeface="Courier New" panose="02070309020205020404" pitchFamily="49" charset="0"/>
              </a:rPr>
              <a:t>Data.list</a:t>
            </a:r>
            <a:r>
              <a:rPr lang="en-US" sz="600" dirty="0">
                <a:solidFill>
                  <a:schemeClr val="accent1">
                    <a:lumMod val="50000"/>
                  </a:schemeClr>
                </a:solidFill>
                <a:latin typeface="Courier New" panose="02070309020205020404" pitchFamily="49" charset="0"/>
                <a:cs typeface="Courier New" panose="02070309020205020404" pitchFamily="49" charset="0"/>
              </a:rPr>
              <a:t>('make weight', </a:t>
            </a:r>
            <a:r>
              <a:rPr lang="en-US" sz="600" dirty="0" err="1">
                <a:solidFill>
                  <a:schemeClr val="accent1">
                    <a:lumMod val="50000"/>
                  </a:schemeClr>
                </a:solidFill>
                <a:latin typeface="Courier New" panose="02070309020205020404" pitchFamily="49" charset="0"/>
                <a:cs typeface="Courier New" panose="02070309020205020404" pitchFamily="49" charset="0"/>
              </a:rPr>
              <a:t>obs</a:t>
            </a:r>
            <a:r>
              <a:rPr lang="en-US" sz="600" dirty="0">
                <a:solidFill>
                  <a:schemeClr val="accent1">
                    <a:lumMod val="50000"/>
                  </a:schemeClr>
                </a:solidFill>
                <a:latin typeface="Courier New" panose="02070309020205020404" pitchFamily="49" charset="0"/>
                <a:cs typeface="Courier New" panose="02070309020205020404" pitchFamily="49" charset="0"/>
              </a:rPr>
              <a:t>=range(0,5))</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Using Pandas </a:t>
            </a:r>
            <a:r>
              <a:rPr lang="en-US" sz="600" dirty="0" err="1">
                <a:solidFill>
                  <a:schemeClr val="accent6">
                    <a:lumMod val="50000"/>
                  </a:schemeClr>
                </a:solidFill>
                <a:latin typeface="Courier New" panose="02070309020205020404" pitchFamily="49" charset="0"/>
                <a:cs typeface="Courier New" panose="02070309020205020404" pitchFamily="49" charset="0"/>
              </a:rPr>
              <a:t>dataframe</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err="1">
                <a:solidFill>
                  <a:schemeClr val="accent1">
                    <a:lumMod val="50000"/>
                  </a:schemeClr>
                </a:solidFill>
                <a:latin typeface="Courier New" panose="02070309020205020404" pitchFamily="49" charset="0"/>
                <a:cs typeface="Courier New" panose="02070309020205020404" pitchFamily="49" charset="0"/>
              </a:rPr>
              <a:t>df.head</a:t>
            </a:r>
            <a:r>
              <a:rPr lang="en-US" sz="600" dirty="0">
                <a:solidFill>
                  <a:schemeClr val="accent1">
                    <a:lumMod val="50000"/>
                  </a:schemeClr>
                </a:solidFill>
                <a:latin typeface="Courier New" panose="02070309020205020404" pitchFamily="49" charset="0"/>
                <a:cs typeface="Courier New" panose="02070309020205020404" pitchFamily="49" charset="0"/>
              </a:rPr>
              <a:t>()</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Using Pandas </a:t>
            </a:r>
            <a:r>
              <a:rPr lang="en-US" sz="600" dirty="0" err="1">
                <a:solidFill>
                  <a:schemeClr val="accent6">
                    <a:lumMod val="50000"/>
                  </a:schemeClr>
                </a:solidFill>
                <a:latin typeface="Courier New" panose="02070309020205020404" pitchFamily="49" charset="0"/>
                <a:cs typeface="Courier New" panose="02070309020205020404" pitchFamily="49" charset="0"/>
              </a:rPr>
              <a:t>dataframe</a:t>
            </a:r>
            <a:r>
              <a:rPr lang="en-US" sz="600" dirty="0">
                <a:solidFill>
                  <a:schemeClr val="accent6">
                    <a:lumMod val="50000"/>
                  </a:schemeClr>
                </a:solidFill>
                <a:latin typeface="Courier New" panose="02070309020205020404" pitchFamily="49" charset="0"/>
                <a:cs typeface="Courier New" panose="02070309020205020404" pitchFamily="49" charset="0"/>
              </a:rPr>
              <a:t>, specific vars</a:t>
            </a:r>
          </a:p>
          <a:p>
            <a:r>
              <a:rPr lang="en-US" sz="600" dirty="0">
                <a:solidFill>
                  <a:schemeClr val="accent1">
                    <a:lumMod val="50000"/>
                  </a:schemeClr>
                </a:solidFill>
                <a:latin typeface="Courier New" panose="02070309020205020404" pitchFamily="49" charset="0"/>
                <a:cs typeface="Courier New" panose="02070309020205020404" pitchFamily="49" charset="0"/>
              </a:rPr>
              <a:t>df[['</a:t>
            </a:r>
            <a:r>
              <a:rPr lang="en-US" sz="600" dirty="0" err="1">
                <a:solidFill>
                  <a:schemeClr val="accent1">
                    <a:lumMod val="50000"/>
                  </a:schemeClr>
                </a:solidFill>
                <a:latin typeface="Courier New" panose="02070309020205020404" pitchFamily="49" charset="0"/>
                <a:cs typeface="Courier New" panose="02070309020205020404" pitchFamily="49" charset="0"/>
              </a:rPr>
              <a:t>make','weight</a:t>
            </a:r>
            <a:r>
              <a:rPr lang="en-US" sz="600" dirty="0">
                <a:solidFill>
                  <a:schemeClr val="accent1">
                    <a:lumMod val="50000"/>
                  </a:schemeClr>
                </a:solidFill>
                <a:latin typeface="Courier New" panose="02070309020205020404" pitchFamily="49" charset="0"/>
                <a:cs typeface="Courier New" panose="02070309020205020404" pitchFamily="49" charset="0"/>
              </a:rPr>
              <a:t>']].head()</a:t>
            </a:r>
          </a:p>
        </p:txBody>
      </p:sp>
      <p:sp>
        <p:nvSpPr>
          <p:cNvPr id="19" name="TextBox 18">
            <a:extLst>
              <a:ext uri="{FF2B5EF4-FFF2-40B4-BE49-F238E27FC236}">
                <a16:creationId xmlns:a16="http://schemas.microsoft.com/office/drawing/2014/main" id="{0B7A436D-6BED-4348-A4E7-D6FC1D3C442D}"/>
              </a:ext>
            </a:extLst>
          </p:cNvPr>
          <p:cNvSpPr txBox="1"/>
          <p:nvPr/>
        </p:nvSpPr>
        <p:spPr>
          <a:xfrm>
            <a:off x="5025545" y="2097484"/>
            <a:ext cx="1737360" cy="553998"/>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Last 5, Using Pandas </a:t>
            </a:r>
            <a:r>
              <a:rPr lang="en-US" sz="600" dirty="0" err="1">
                <a:solidFill>
                  <a:schemeClr val="accent6">
                    <a:lumMod val="50000"/>
                  </a:schemeClr>
                </a:solidFill>
                <a:latin typeface="Courier New" panose="02070309020205020404" pitchFamily="49" charset="0"/>
                <a:cs typeface="Courier New" panose="02070309020205020404" pitchFamily="49" charset="0"/>
              </a:rPr>
              <a:t>dataframe</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err="1">
                <a:solidFill>
                  <a:schemeClr val="accent1">
                    <a:lumMod val="50000"/>
                  </a:schemeClr>
                </a:solidFill>
                <a:latin typeface="Courier New" panose="02070309020205020404" pitchFamily="49" charset="0"/>
                <a:cs typeface="Courier New" panose="02070309020205020404" pitchFamily="49" charset="0"/>
              </a:rPr>
              <a:t>df.tail</a:t>
            </a:r>
            <a:r>
              <a:rPr lang="en-US" sz="600" dirty="0">
                <a:solidFill>
                  <a:schemeClr val="accent1">
                    <a:lumMod val="50000"/>
                  </a:schemeClr>
                </a:solidFill>
                <a:latin typeface="Courier New" panose="02070309020205020404" pitchFamily="49" charset="0"/>
                <a:cs typeface="Courier New" panose="02070309020205020404" pitchFamily="49" charset="0"/>
              </a:rPr>
              <a:t>()</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Last 5, Pandas, specific vars</a:t>
            </a:r>
          </a:p>
          <a:p>
            <a:r>
              <a:rPr lang="en-US" sz="600" dirty="0">
                <a:solidFill>
                  <a:schemeClr val="accent1">
                    <a:lumMod val="50000"/>
                  </a:schemeClr>
                </a:solidFill>
                <a:latin typeface="Courier New" panose="02070309020205020404" pitchFamily="49" charset="0"/>
                <a:cs typeface="Courier New" panose="02070309020205020404" pitchFamily="49" charset="0"/>
              </a:rPr>
              <a:t>df[['</a:t>
            </a:r>
            <a:r>
              <a:rPr lang="en-US" sz="600" dirty="0" err="1">
                <a:solidFill>
                  <a:schemeClr val="accent1">
                    <a:lumMod val="50000"/>
                  </a:schemeClr>
                </a:solidFill>
                <a:latin typeface="Courier New" panose="02070309020205020404" pitchFamily="49" charset="0"/>
                <a:cs typeface="Courier New" panose="02070309020205020404" pitchFamily="49" charset="0"/>
              </a:rPr>
              <a:t>make','weight</a:t>
            </a:r>
            <a:r>
              <a:rPr lang="en-US" sz="600" dirty="0">
                <a:solidFill>
                  <a:schemeClr val="accent1">
                    <a:lumMod val="50000"/>
                  </a:schemeClr>
                </a:solidFill>
                <a:latin typeface="Courier New" panose="02070309020205020404" pitchFamily="49" charset="0"/>
                <a:cs typeface="Courier New" panose="02070309020205020404" pitchFamily="49" charset="0"/>
              </a:rPr>
              <a:t>']].tail()</a:t>
            </a:r>
          </a:p>
        </p:txBody>
      </p:sp>
      <p:cxnSp>
        <p:nvCxnSpPr>
          <p:cNvPr id="20" name="Straight Connector 19">
            <a:extLst>
              <a:ext uri="{FF2B5EF4-FFF2-40B4-BE49-F238E27FC236}">
                <a16:creationId xmlns:a16="http://schemas.microsoft.com/office/drawing/2014/main" id="{4768EF4E-9216-4CA8-8A4C-6DD35259AB33}"/>
              </a:ext>
            </a:extLst>
          </p:cNvPr>
          <p:cNvCxnSpPr/>
          <p:nvPr/>
        </p:nvCxnSpPr>
        <p:spPr>
          <a:xfrm>
            <a:off x="473256" y="2097484"/>
            <a:ext cx="228600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1D6E46-2278-404F-8D72-701C2D17A2E6}"/>
              </a:ext>
            </a:extLst>
          </p:cNvPr>
          <p:cNvCxnSpPr/>
          <p:nvPr/>
        </p:nvCxnSpPr>
        <p:spPr>
          <a:xfrm>
            <a:off x="2820639" y="2096928"/>
            <a:ext cx="219456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9D41CD-4199-4D3C-8AB1-AF14D72BF6EC}"/>
              </a:ext>
            </a:extLst>
          </p:cNvPr>
          <p:cNvCxnSpPr/>
          <p:nvPr/>
        </p:nvCxnSpPr>
        <p:spPr>
          <a:xfrm>
            <a:off x="5071265" y="2096928"/>
            <a:ext cx="155448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02AC283-A68F-4793-9985-392B0C9F8648}"/>
              </a:ext>
            </a:extLst>
          </p:cNvPr>
          <p:cNvSpPr/>
          <p:nvPr/>
        </p:nvSpPr>
        <p:spPr>
          <a:xfrm rot="16200000">
            <a:off x="-411482" y="3937000"/>
            <a:ext cx="1463040" cy="182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Describe / Inspect Data</a:t>
            </a:r>
          </a:p>
        </p:txBody>
      </p:sp>
      <p:sp>
        <p:nvSpPr>
          <p:cNvPr id="28" name="TextBox 27">
            <a:extLst>
              <a:ext uri="{FF2B5EF4-FFF2-40B4-BE49-F238E27FC236}">
                <a16:creationId xmlns:a16="http://schemas.microsoft.com/office/drawing/2014/main" id="{49773CCE-7DA6-4A8B-A79E-C473CED4960E}"/>
              </a:ext>
            </a:extLst>
          </p:cNvPr>
          <p:cNvSpPr txBox="1"/>
          <p:nvPr/>
        </p:nvSpPr>
        <p:spPr>
          <a:xfrm>
            <a:off x="447348" y="3296920"/>
            <a:ext cx="2286000" cy="1384995"/>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Describe the dataset in memory</a:t>
            </a:r>
          </a:p>
          <a:p>
            <a:r>
              <a:rPr lang="en-US" sz="600" dirty="0">
                <a:solidFill>
                  <a:schemeClr val="accent1">
                    <a:lumMod val="50000"/>
                  </a:schemeClr>
                </a:solidFill>
                <a:latin typeface="Courier New" panose="02070309020205020404" pitchFamily="49" charset="0"/>
                <a:cs typeface="Courier New" panose="02070309020205020404" pitchFamily="49" charset="0"/>
              </a:rPr>
              <a:t>describe</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Describe can be abbreviated</a:t>
            </a:r>
          </a:p>
          <a:p>
            <a:r>
              <a:rPr lang="en-US" sz="600" dirty="0">
                <a:solidFill>
                  <a:schemeClr val="accent1">
                    <a:lumMod val="50000"/>
                  </a:schemeClr>
                </a:solidFill>
                <a:latin typeface="Courier New" panose="02070309020205020404" pitchFamily="49" charset="0"/>
                <a:cs typeface="Courier New" panose="02070309020205020404" pitchFamily="49" charset="0"/>
              </a:rPr>
              <a:t>desc</a:t>
            </a: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Save output as a dataset</a:t>
            </a:r>
          </a:p>
          <a:p>
            <a:r>
              <a:rPr lang="en-US" sz="600" dirty="0">
                <a:solidFill>
                  <a:schemeClr val="accent1">
                    <a:lumMod val="50000"/>
                  </a:schemeClr>
                </a:solidFill>
                <a:latin typeface="Courier New" panose="02070309020205020404" pitchFamily="49" charset="0"/>
                <a:cs typeface="Courier New" panose="02070309020205020404" pitchFamily="49" charset="0"/>
              </a:rPr>
              <a:t>describe, replace</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Summary statistics</a:t>
            </a:r>
          </a:p>
          <a:p>
            <a:r>
              <a:rPr lang="en-US" sz="600" dirty="0">
                <a:solidFill>
                  <a:schemeClr val="accent1">
                    <a:lumMod val="50000"/>
                  </a:schemeClr>
                </a:solidFill>
                <a:latin typeface="Courier New" panose="02070309020205020404" pitchFamily="49" charset="0"/>
                <a:cs typeface="Courier New" panose="02070309020205020404" pitchFamily="49" charset="0"/>
              </a:rPr>
              <a:t>summarize</a:t>
            </a:r>
          </a:p>
        </p:txBody>
      </p:sp>
      <p:sp>
        <p:nvSpPr>
          <p:cNvPr id="29" name="TextBox 28">
            <a:extLst>
              <a:ext uri="{FF2B5EF4-FFF2-40B4-BE49-F238E27FC236}">
                <a16:creationId xmlns:a16="http://schemas.microsoft.com/office/drawing/2014/main" id="{26C906AE-4BAE-4D2A-A809-5832EF5516C8}"/>
              </a:ext>
            </a:extLst>
          </p:cNvPr>
          <p:cNvSpPr txBox="1"/>
          <p:nvPr/>
        </p:nvSpPr>
        <p:spPr>
          <a:xfrm>
            <a:off x="2733348" y="3296920"/>
            <a:ext cx="4114800" cy="1384995"/>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Using Stata's Python API (With a loop)</a:t>
            </a:r>
          </a:p>
          <a:p>
            <a:r>
              <a:rPr lang="en-US" sz="600" dirty="0">
                <a:solidFill>
                  <a:schemeClr val="accent1">
                    <a:lumMod val="50000"/>
                  </a:schemeClr>
                </a:solidFill>
                <a:latin typeface="Courier New" panose="02070309020205020404" pitchFamily="49" charset="0"/>
                <a:cs typeface="Courier New" panose="02070309020205020404" pitchFamily="49" charset="0"/>
              </a:rPr>
              <a:t>for var in vars:</a:t>
            </a:r>
          </a:p>
          <a:p>
            <a:r>
              <a:rPr lang="en-US" sz="600" dirty="0">
                <a:solidFill>
                  <a:schemeClr val="accent1">
                    <a:lumMod val="50000"/>
                  </a:schemeClr>
                </a:solidFill>
                <a:latin typeface="Courier New" panose="02070309020205020404" pitchFamily="49" charset="0"/>
                <a:cs typeface="Courier New" panose="02070309020205020404" pitchFamily="49" charset="0"/>
              </a:rPr>
              <a:t>  print('{:18}{:12}{}'.format(var, </a:t>
            </a:r>
            <a:r>
              <a:rPr lang="en-US" sz="600" dirty="0" err="1">
                <a:solidFill>
                  <a:schemeClr val="accent1">
                    <a:lumMod val="50000"/>
                  </a:schemeClr>
                </a:solidFill>
                <a:latin typeface="Courier New" panose="02070309020205020404" pitchFamily="49" charset="0"/>
                <a:cs typeface="Courier New" panose="02070309020205020404" pitchFamily="49" charset="0"/>
              </a:rPr>
              <a:t>Data.getVarType</a:t>
            </a:r>
            <a:r>
              <a:rPr lang="en-US" sz="600" dirty="0">
                <a:solidFill>
                  <a:schemeClr val="accent1">
                    <a:lumMod val="50000"/>
                  </a:schemeClr>
                </a:solidFill>
                <a:latin typeface="Courier New" panose="02070309020205020404" pitchFamily="49" charset="0"/>
                <a:cs typeface="Courier New" panose="02070309020205020404" pitchFamily="49" charset="0"/>
              </a:rPr>
              <a:t>(var), </a:t>
            </a:r>
            <a:r>
              <a:rPr lang="en-US" sz="600" dirty="0" err="1">
                <a:solidFill>
                  <a:schemeClr val="accent1">
                    <a:lumMod val="50000"/>
                  </a:schemeClr>
                </a:solidFill>
                <a:latin typeface="Courier New" panose="02070309020205020404" pitchFamily="49" charset="0"/>
                <a:cs typeface="Courier New" panose="02070309020205020404" pitchFamily="49" charset="0"/>
              </a:rPr>
              <a:t>Data.getVarLabel</a:t>
            </a:r>
            <a:r>
              <a:rPr lang="en-US" sz="600" dirty="0">
                <a:solidFill>
                  <a:schemeClr val="accent1">
                    <a:lumMod val="50000"/>
                  </a:schemeClr>
                </a:solidFill>
                <a:latin typeface="Courier New" panose="02070309020205020404" pitchFamily="49" charset="0"/>
                <a:cs typeface="Courier New" panose="02070309020205020404" pitchFamily="49" charset="0"/>
              </a:rPr>
              <a:t>(var)))</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Using Pandas </a:t>
            </a:r>
            <a:r>
              <a:rPr lang="en-US" sz="600" dirty="0" err="1">
                <a:solidFill>
                  <a:schemeClr val="accent6">
                    <a:lumMod val="50000"/>
                  </a:schemeClr>
                </a:solidFill>
                <a:latin typeface="Courier New" panose="02070309020205020404" pitchFamily="49" charset="0"/>
                <a:cs typeface="Courier New" panose="02070309020205020404" pitchFamily="49" charset="0"/>
              </a:rPr>
              <a:t>dataframe</a:t>
            </a:r>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1">
                    <a:lumMod val="50000"/>
                  </a:schemeClr>
                </a:solidFill>
                <a:latin typeface="Courier New" panose="02070309020205020404" pitchFamily="49" charset="0"/>
                <a:cs typeface="Courier New" panose="02070309020205020404" pitchFamily="49" charset="0"/>
              </a:rPr>
              <a:t>df.info()</a:t>
            </a:r>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Combine Stata's Python API, list comprehension, and Pandas to output as a dataset</a:t>
            </a:r>
          </a:p>
          <a:p>
            <a:r>
              <a:rPr lang="en-US" sz="600" dirty="0" err="1">
                <a:solidFill>
                  <a:schemeClr val="accent1">
                    <a:lumMod val="50000"/>
                  </a:schemeClr>
                </a:solidFill>
                <a:latin typeface="Courier New" panose="02070309020205020404" pitchFamily="49" charset="0"/>
                <a:cs typeface="Courier New" panose="02070309020205020404" pitchFamily="49" charset="0"/>
              </a:rPr>
              <a:t>pd.DataFrame</a:t>
            </a:r>
            <a:r>
              <a:rPr lang="en-US" sz="600" dirty="0">
                <a:solidFill>
                  <a:schemeClr val="accent1">
                    <a:lumMod val="50000"/>
                  </a:schemeClr>
                </a:solidFill>
                <a:latin typeface="Courier New" panose="02070309020205020404" pitchFamily="49" charset="0"/>
                <a:cs typeface="Courier New" panose="02070309020205020404" pitchFamily="49" charset="0"/>
              </a:rPr>
              <a:t>({'Variable </a:t>
            </a:r>
            <a:r>
              <a:rPr lang="en-US" sz="600" dirty="0" err="1">
                <a:solidFill>
                  <a:schemeClr val="accent1">
                    <a:lumMod val="50000"/>
                  </a:schemeClr>
                </a:solidFill>
                <a:latin typeface="Courier New" panose="02070309020205020404" pitchFamily="49" charset="0"/>
                <a:cs typeface="Courier New" panose="02070309020205020404" pitchFamily="49" charset="0"/>
              </a:rPr>
              <a:t>Name':vars</a:t>
            </a:r>
            <a:r>
              <a:rPr lang="en-US" sz="600" dirty="0">
                <a:solidFill>
                  <a:schemeClr val="accent1">
                    <a:lumMod val="50000"/>
                  </a:schemeClr>
                </a:solidFill>
                <a:latin typeface="Courier New" panose="02070309020205020404" pitchFamily="49" charset="0"/>
                <a:cs typeface="Courier New" panose="02070309020205020404" pitchFamily="49" charset="0"/>
              </a:rPr>
              <a:t>, </a:t>
            </a:r>
          </a:p>
          <a:p>
            <a:r>
              <a:rPr lang="en-US" sz="600" dirty="0">
                <a:solidFill>
                  <a:schemeClr val="accent1">
                    <a:lumMod val="50000"/>
                  </a:schemeClr>
                </a:solidFill>
                <a:latin typeface="Courier New" panose="02070309020205020404" pitchFamily="49" charset="0"/>
                <a:cs typeface="Courier New" panose="02070309020205020404" pitchFamily="49" charset="0"/>
              </a:rPr>
              <a:t>              'Data Type':[</a:t>
            </a:r>
            <a:r>
              <a:rPr lang="en-US" sz="600" dirty="0" err="1">
                <a:solidFill>
                  <a:schemeClr val="accent1">
                    <a:lumMod val="50000"/>
                  </a:schemeClr>
                </a:solidFill>
                <a:latin typeface="Courier New" panose="02070309020205020404" pitchFamily="49" charset="0"/>
                <a:cs typeface="Courier New" panose="02070309020205020404" pitchFamily="49" charset="0"/>
              </a:rPr>
              <a:t>Data.getVarType</a:t>
            </a:r>
            <a:r>
              <a:rPr lang="en-US" sz="600" dirty="0">
                <a:solidFill>
                  <a:schemeClr val="accent1">
                    <a:lumMod val="50000"/>
                  </a:schemeClr>
                </a:solidFill>
                <a:latin typeface="Courier New" panose="02070309020205020404" pitchFamily="49" charset="0"/>
                <a:cs typeface="Courier New" panose="02070309020205020404" pitchFamily="49" charset="0"/>
              </a:rPr>
              <a:t>(v) for v in vars], </a:t>
            </a:r>
          </a:p>
          <a:p>
            <a:r>
              <a:rPr lang="en-US" sz="600" dirty="0">
                <a:solidFill>
                  <a:schemeClr val="accent1">
                    <a:lumMod val="50000"/>
                  </a:schemeClr>
                </a:solidFill>
                <a:latin typeface="Courier New" panose="02070309020205020404" pitchFamily="49" charset="0"/>
                <a:cs typeface="Courier New" panose="02070309020205020404" pitchFamily="49" charset="0"/>
              </a:rPr>
              <a:t>              'Variable Label':[</a:t>
            </a:r>
            <a:r>
              <a:rPr lang="en-US" sz="600" dirty="0" err="1">
                <a:solidFill>
                  <a:schemeClr val="accent1">
                    <a:lumMod val="50000"/>
                  </a:schemeClr>
                </a:solidFill>
                <a:latin typeface="Courier New" panose="02070309020205020404" pitchFamily="49" charset="0"/>
                <a:cs typeface="Courier New" panose="02070309020205020404" pitchFamily="49" charset="0"/>
              </a:rPr>
              <a:t>Data.getVarLabel</a:t>
            </a:r>
            <a:r>
              <a:rPr lang="en-US" sz="600" dirty="0">
                <a:solidFill>
                  <a:schemeClr val="accent1">
                    <a:lumMod val="50000"/>
                  </a:schemeClr>
                </a:solidFill>
                <a:latin typeface="Courier New" panose="02070309020205020404" pitchFamily="49" charset="0"/>
                <a:cs typeface="Courier New" panose="02070309020205020404" pitchFamily="49" charset="0"/>
              </a:rPr>
              <a:t>(l) for l in vars]})</a:t>
            </a: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Summary statistics</a:t>
            </a:r>
          </a:p>
          <a:p>
            <a:r>
              <a:rPr lang="en-US" sz="600" dirty="0" err="1">
                <a:solidFill>
                  <a:schemeClr val="accent1">
                    <a:lumMod val="50000"/>
                  </a:schemeClr>
                </a:solidFill>
                <a:latin typeface="Courier New" panose="02070309020205020404" pitchFamily="49" charset="0"/>
                <a:cs typeface="Courier New" panose="02070309020205020404" pitchFamily="49" charset="0"/>
              </a:rPr>
              <a:t>df.describe</a:t>
            </a:r>
            <a:r>
              <a:rPr lang="en-US" sz="600" dirty="0">
                <a:solidFill>
                  <a:schemeClr val="accent1">
                    <a:lumMod val="50000"/>
                  </a:schemeClr>
                </a:solidFill>
                <a:latin typeface="Courier New" panose="02070309020205020404" pitchFamily="49" charset="0"/>
                <a:cs typeface="Courier New" panose="02070309020205020404" pitchFamily="49" charset="0"/>
              </a:rPr>
              <a:t>().transpose()</a:t>
            </a:r>
          </a:p>
        </p:txBody>
      </p:sp>
      <p:cxnSp>
        <p:nvCxnSpPr>
          <p:cNvPr id="30" name="Straight Connector 29">
            <a:extLst>
              <a:ext uri="{FF2B5EF4-FFF2-40B4-BE49-F238E27FC236}">
                <a16:creationId xmlns:a16="http://schemas.microsoft.com/office/drawing/2014/main" id="{FC9D4BBB-B2CE-43FF-A0FF-5B8AC54CDD92}"/>
              </a:ext>
            </a:extLst>
          </p:cNvPr>
          <p:cNvCxnSpPr/>
          <p:nvPr/>
        </p:nvCxnSpPr>
        <p:spPr>
          <a:xfrm>
            <a:off x="473256" y="3275489"/>
            <a:ext cx="228600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32CDCE-FE85-4FF9-B742-F6AC0A2E2FA4}"/>
              </a:ext>
            </a:extLst>
          </p:cNvPr>
          <p:cNvCxnSpPr/>
          <p:nvPr/>
        </p:nvCxnSpPr>
        <p:spPr>
          <a:xfrm>
            <a:off x="2820639" y="3274933"/>
            <a:ext cx="374904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4150238C-8EBE-4253-8624-CC531BD70670}"/>
              </a:ext>
            </a:extLst>
          </p:cNvPr>
          <p:cNvSpPr/>
          <p:nvPr/>
        </p:nvSpPr>
        <p:spPr>
          <a:xfrm rot="16200000">
            <a:off x="-182882" y="5270500"/>
            <a:ext cx="1005840" cy="182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Merge Datasets</a:t>
            </a:r>
          </a:p>
        </p:txBody>
      </p:sp>
      <p:sp>
        <p:nvSpPr>
          <p:cNvPr id="35" name="TextBox 34">
            <a:extLst>
              <a:ext uri="{FF2B5EF4-FFF2-40B4-BE49-F238E27FC236}">
                <a16:creationId xmlns:a16="http://schemas.microsoft.com/office/drawing/2014/main" id="{3C60BD3C-6ED8-4629-9030-B8DC453D44A8}"/>
              </a:ext>
            </a:extLst>
          </p:cNvPr>
          <p:cNvSpPr txBox="1"/>
          <p:nvPr/>
        </p:nvSpPr>
        <p:spPr>
          <a:xfrm>
            <a:off x="447348" y="4841239"/>
            <a:ext cx="2286000" cy="738664"/>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Load example dataset (make, price, mpg)</a:t>
            </a:r>
          </a:p>
          <a:p>
            <a:r>
              <a:rPr lang="en-US" sz="600" dirty="0">
                <a:solidFill>
                  <a:schemeClr val="accent1">
                    <a:lumMod val="50000"/>
                  </a:schemeClr>
                </a:solidFill>
                <a:latin typeface="Courier New" panose="02070309020205020404" pitchFamily="49" charset="0"/>
                <a:cs typeface="Courier New" panose="02070309020205020404" pitchFamily="49" charset="0"/>
              </a:rPr>
              <a:t>use http://www.stata-press.com/data/r15/autoexpense.dta, clear</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Merge dataset (make, weight, length)</a:t>
            </a:r>
          </a:p>
          <a:p>
            <a:r>
              <a:rPr lang="en-US" sz="600" dirty="0">
                <a:solidFill>
                  <a:schemeClr val="accent1">
                    <a:lumMod val="50000"/>
                  </a:schemeClr>
                </a:solidFill>
                <a:latin typeface="Courier New" panose="02070309020205020404" pitchFamily="49" charset="0"/>
                <a:cs typeface="Courier New" panose="02070309020205020404" pitchFamily="49" charset="0"/>
              </a:rPr>
              <a:t>merge 1:1 make using http://www.stata-press.com/data/r15/autosize.dta</a:t>
            </a:r>
          </a:p>
        </p:txBody>
      </p:sp>
      <p:cxnSp>
        <p:nvCxnSpPr>
          <p:cNvPr id="38" name="Straight Connector 37">
            <a:extLst>
              <a:ext uri="{FF2B5EF4-FFF2-40B4-BE49-F238E27FC236}">
                <a16:creationId xmlns:a16="http://schemas.microsoft.com/office/drawing/2014/main" id="{4FEB6EFB-E859-4758-93A9-52FA636CDC9A}"/>
              </a:ext>
            </a:extLst>
          </p:cNvPr>
          <p:cNvCxnSpPr/>
          <p:nvPr/>
        </p:nvCxnSpPr>
        <p:spPr>
          <a:xfrm>
            <a:off x="473256" y="4830523"/>
            <a:ext cx="228600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F8D3922-DDC9-4239-A7AC-DEABE259461F}"/>
              </a:ext>
            </a:extLst>
          </p:cNvPr>
          <p:cNvSpPr txBox="1"/>
          <p:nvPr/>
        </p:nvSpPr>
        <p:spPr>
          <a:xfrm>
            <a:off x="2733348" y="4852789"/>
            <a:ext cx="4114800" cy="923330"/>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Load each dataset</a:t>
            </a:r>
          </a:p>
          <a:p>
            <a:r>
              <a:rPr lang="sv-SE" sz="600" dirty="0">
                <a:solidFill>
                  <a:schemeClr val="accent1">
                    <a:lumMod val="50000"/>
                  </a:schemeClr>
                </a:solidFill>
                <a:latin typeface="Courier New" panose="02070309020205020404" pitchFamily="49" charset="0"/>
                <a:cs typeface="Courier New" panose="02070309020205020404" pitchFamily="49" charset="0"/>
              </a:rPr>
              <a:t>expns_df = pd.read_stata('http://www.stata-press.com/data/r15/autoexpense.dta')</a:t>
            </a:r>
          </a:p>
          <a:p>
            <a:r>
              <a:rPr lang="sv-SE" sz="600" dirty="0">
                <a:solidFill>
                  <a:schemeClr val="accent1">
                    <a:lumMod val="50000"/>
                  </a:schemeClr>
                </a:solidFill>
                <a:latin typeface="Courier New" panose="02070309020205020404" pitchFamily="49" charset="0"/>
                <a:cs typeface="Courier New" panose="02070309020205020404" pitchFamily="49" charset="0"/>
              </a:rPr>
              <a:t>sizes_df = pd.read_stata('http://www.stata-press.com/data/r15/autosize.dta')</a:t>
            </a:r>
          </a:p>
          <a:p>
            <a:endParaRPr lang="sv-SE"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Load each dataset</a:t>
            </a:r>
          </a:p>
          <a:p>
            <a:r>
              <a:rPr lang="en-US" sz="600" dirty="0">
                <a:solidFill>
                  <a:schemeClr val="accent1">
                    <a:lumMod val="50000"/>
                  </a:schemeClr>
                </a:solidFill>
                <a:latin typeface="Courier New" panose="02070309020205020404" pitchFamily="49" charset="0"/>
                <a:cs typeface="Courier New" panose="02070309020205020404" pitchFamily="49" charset="0"/>
              </a:rPr>
              <a:t>df = </a:t>
            </a:r>
            <a:r>
              <a:rPr lang="en-US" sz="600" dirty="0" err="1">
                <a:solidFill>
                  <a:schemeClr val="accent1">
                    <a:lumMod val="50000"/>
                  </a:schemeClr>
                </a:solidFill>
                <a:latin typeface="Courier New" panose="02070309020205020404" pitchFamily="49" charset="0"/>
                <a:cs typeface="Courier New" panose="02070309020205020404" pitchFamily="49" charset="0"/>
              </a:rPr>
              <a:t>pd.merge</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expns_df</a:t>
            </a:r>
            <a:r>
              <a:rPr lang="en-US" sz="600" dirty="0">
                <a:solidFill>
                  <a:schemeClr val="accent1">
                    <a:lumMod val="50000"/>
                  </a:schemeClr>
                </a:solidFill>
                <a:latin typeface="Courier New" panose="02070309020205020404" pitchFamily="49" charset="0"/>
                <a:cs typeface="Courier New" panose="02070309020205020404" pitchFamily="49" charset="0"/>
              </a:rPr>
              <a:t>, </a:t>
            </a:r>
            <a:r>
              <a:rPr lang="en-US" sz="600" dirty="0" err="1">
                <a:solidFill>
                  <a:schemeClr val="accent1">
                    <a:lumMod val="50000"/>
                  </a:schemeClr>
                </a:solidFill>
                <a:latin typeface="Courier New" panose="02070309020205020404" pitchFamily="49" charset="0"/>
                <a:cs typeface="Courier New" panose="02070309020205020404" pitchFamily="49" charset="0"/>
              </a:rPr>
              <a:t>sizes_df</a:t>
            </a:r>
            <a:r>
              <a:rPr lang="en-US" sz="600" dirty="0">
                <a:solidFill>
                  <a:schemeClr val="accent1">
                    <a:lumMod val="50000"/>
                  </a:schemeClr>
                </a:solidFill>
                <a:latin typeface="Courier New" panose="02070309020205020404" pitchFamily="49" charset="0"/>
                <a:cs typeface="Courier New" panose="02070309020205020404" pitchFamily="49" charset="0"/>
              </a:rPr>
              <a:t>, on='make', how='outer', indicator=True)</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Replicate Stata's output with the </a:t>
            </a:r>
            <a:r>
              <a:rPr lang="en-US" sz="600" dirty="0" err="1">
                <a:solidFill>
                  <a:schemeClr val="accent6">
                    <a:lumMod val="50000"/>
                  </a:schemeClr>
                </a:solidFill>
                <a:latin typeface="Courier New" panose="02070309020205020404" pitchFamily="49" charset="0"/>
                <a:cs typeface="Courier New" panose="02070309020205020404" pitchFamily="49" charset="0"/>
              </a:rPr>
              <a:t>value_counts</a:t>
            </a:r>
            <a:r>
              <a:rPr lang="en-US" sz="600" dirty="0">
                <a:solidFill>
                  <a:schemeClr val="accent6">
                    <a:lumMod val="50000"/>
                  </a:schemeClr>
                </a:solidFill>
                <a:latin typeface="Courier New" panose="02070309020205020404" pitchFamily="49" charset="0"/>
                <a:cs typeface="Courier New" panose="02070309020205020404" pitchFamily="49" charset="0"/>
              </a:rPr>
              <a:t>() method and the _merge indicator</a:t>
            </a:r>
          </a:p>
          <a:p>
            <a:r>
              <a:rPr lang="en-US" sz="600" dirty="0">
                <a:solidFill>
                  <a:schemeClr val="accent1">
                    <a:lumMod val="50000"/>
                  </a:schemeClr>
                </a:solidFill>
                <a:latin typeface="Courier New" panose="02070309020205020404" pitchFamily="49" charset="0"/>
                <a:cs typeface="Courier New" panose="02070309020205020404" pitchFamily="49" charset="0"/>
              </a:rPr>
              <a:t>df['_merge'].</a:t>
            </a:r>
            <a:r>
              <a:rPr lang="en-US" sz="600" dirty="0" err="1">
                <a:solidFill>
                  <a:schemeClr val="accent1">
                    <a:lumMod val="50000"/>
                  </a:schemeClr>
                </a:solidFill>
                <a:latin typeface="Courier New" panose="02070309020205020404" pitchFamily="49" charset="0"/>
                <a:cs typeface="Courier New" panose="02070309020205020404" pitchFamily="49" charset="0"/>
              </a:rPr>
              <a:t>value_counts</a:t>
            </a:r>
            <a:r>
              <a:rPr lang="en-US" sz="600" dirty="0">
                <a:solidFill>
                  <a:schemeClr val="accent1">
                    <a:lumMod val="50000"/>
                  </a:schemeClr>
                </a:solidFill>
                <a:latin typeface="Courier New" panose="02070309020205020404" pitchFamily="49" charset="0"/>
                <a:cs typeface="Courier New" panose="02070309020205020404" pitchFamily="49" charset="0"/>
              </a:rPr>
              <a:t>()</a:t>
            </a:r>
          </a:p>
        </p:txBody>
      </p:sp>
      <p:cxnSp>
        <p:nvCxnSpPr>
          <p:cNvPr id="44" name="Straight Connector 43">
            <a:extLst>
              <a:ext uri="{FF2B5EF4-FFF2-40B4-BE49-F238E27FC236}">
                <a16:creationId xmlns:a16="http://schemas.microsoft.com/office/drawing/2014/main" id="{4A336513-3C71-4E97-9AD4-261BE6DB0D94}"/>
              </a:ext>
            </a:extLst>
          </p:cNvPr>
          <p:cNvCxnSpPr/>
          <p:nvPr/>
        </p:nvCxnSpPr>
        <p:spPr>
          <a:xfrm>
            <a:off x="2820639" y="4830802"/>
            <a:ext cx="374904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B8BF0D4-C667-4CED-803A-970F2C34ABB5}"/>
              </a:ext>
            </a:extLst>
          </p:cNvPr>
          <p:cNvSpPr txBox="1"/>
          <p:nvPr/>
        </p:nvSpPr>
        <p:spPr>
          <a:xfrm>
            <a:off x="6866486" y="424086"/>
            <a:ext cx="2963315" cy="6180153"/>
          </a:xfrm>
          <a:prstGeom prst="rect">
            <a:avLst/>
          </a:prstGeom>
          <a:noFill/>
        </p:spPr>
        <p:txBody>
          <a:bodyPr wrap="square" rtlCol="0">
            <a:spAutoFit/>
          </a:bodyPr>
          <a:lstStyle/>
          <a:p>
            <a:r>
              <a:rPr lang="en-US" sz="860" b="1" dirty="0"/>
              <a:t>Environmental Setup</a:t>
            </a:r>
          </a:p>
          <a:p>
            <a:r>
              <a:rPr lang="en-US" sz="860" dirty="0"/>
              <a:t>The examples in this guide repeatedly depend on executing the provided recommended setup. For example, for quick reference the recommended setup stores a list of Stata's variable names in a Python list called </a:t>
            </a:r>
            <a:r>
              <a:rPr lang="en-US" sz="860" dirty="0">
                <a:latin typeface="Courier New" panose="02070309020205020404" pitchFamily="49" charset="0"/>
                <a:cs typeface="Courier New" panose="02070309020205020404" pitchFamily="49" charset="0"/>
              </a:rPr>
              <a:t>vars</a:t>
            </a:r>
            <a:r>
              <a:rPr lang="en-US" sz="860" dirty="0"/>
              <a:t>.</a:t>
            </a:r>
          </a:p>
          <a:p>
            <a:endParaRPr lang="en-US" sz="860" dirty="0"/>
          </a:p>
          <a:p>
            <a:r>
              <a:rPr lang="en-US" sz="860" dirty="0"/>
              <a:t>The recommended setup also stores the dataset in a Pandas </a:t>
            </a:r>
            <a:r>
              <a:rPr lang="en-US" sz="860" dirty="0" err="1"/>
              <a:t>dataframe</a:t>
            </a:r>
            <a:r>
              <a:rPr lang="en-US" sz="860" dirty="0"/>
              <a:t> called </a:t>
            </a:r>
            <a:r>
              <a:rPr lang="en-US" sz="860" dirty="0">
                <a:latin typeface="Courier New" panose="02070309020205020404" pitchFamily="49" charset="0"/>
                <a:cs typeface="Courier New" panose="02070309020205020404" pitchFamily="49" charset="0"/>
              </a:rPr>
              <a:t>df</a:t>
            </a:r>
            <a:r>
              <a:rPr lang="en-US" sz="860" dirty="0"/>
              <a:t>. Using a Python variable called </a:t>
            </a:r>
            <a:r>
              <a:rPr lang="en-US" sz="860" dirty="0">
                <a:latin typeface="Courier New" panose="02070309020205020404" pitchFamily="49" charset="0"/>
                <a:cs typeface="Courier New" panose="02070309020205020404" pitchFamily="49" charset="0"/>
              </a:rPr>
              <a:t>df</a:t>
            </a:r>
            <a:r>
              <a:rPr lang="en-US" sz="860" dirty="0"/>
              <a:t> is a widely accepted convention when working with Pandas.</a:t>
            </a:r>
          </a:p>
          <a:p>
            <a:endParaRPr lang="en-US" sz="860" dirty="0"/>
          </a:p>
          <a:p>
            <a:r>
              <a:rPr lang="en-US" sz="860" b="1" dirty="0"/>
              <a:t>Log Files</a:t>
            </a:r>
          </a:p>
          <a:p>
            <a:r>
              <a:rPr lang="en-US" sz="860" dirty="0"/>
              <a:t>A convention common among Stata's user communities is to save output to a log file. In Stata, saving output to a log file is a simple matter using the log command and its options. Conveniently, Python provides no similar options. When using Python through Stata's UI, Python's output will save along with Stata's output.</a:t>
            </a:r>
          </a:p>
          <a:p>
            <a:endParaRPr lang="en-US" sz="860" dirty="0"/>
          </a:p>
          <a:p>
            <a:r>
              <a:rPr lang="en-US" sz="860" b="1" dirty="0"/>
              <a:t>Variable Name References &amp; Assumptions</a:t>
            </a:r>
          </a:p>
          <a:p>
            <a:r>
              <a:rPr lang="en-US" sz="860" dirty="0"/>
              <a:t>This guide's examples also rely on an assumption that the </a:t>
            </a:r>
            <a:r>
              <a:rPr lang="en-US" sz="860" dirty="0" err="1">
                <a:latin typeface="Courier New" panose="02070309020205020404" pitchFamily="49" charset="0"/>
                <a:cs typeface="Courier New" panose="02070309020205020404" pitchFamily="49" charset="0"/>
              </a:rPr>
              <a:t>auto.dta</a:t>
            </a:r>
            <a:r>
              <a:rPr lang="en-US" sz="860" dirty="0"/>
              <a:t> dataset is in memory. Example code that references specific variable names (e.g. </a:t>
            </a:r>
            <a:r>
              <a:rPr lang="en-US" sz="860" dirty="0">
                <a:latin typeface="Courier New" panose="02070309020205020404" pitchFamily="49" charset="0"/>
                <a:cs typeface="Courier New" panose="02070309020205020404" pitchFamily="49" charset="0"/>
              </a:rPr>
              <a:t>make</a:t>
            </a:r>
            <a:r>
              <a:rPr lang="en-US" sz="860" dirty="0"/>
              <a:t>, </a:t>
            </a:r>
            <a:r>
              <a:rPr lang="en-US" sz="860" dirty="0">
                <a:latin typeface="Courier New" panose="02070309020205020404" pitchFamily="49" charset="0"/>
                <a:cs typeface="Courier New" panose="02070309020205020404" pitchFamily="49" charset="0"/>
              </a:rPr>
              <a:t>weight</a:t>
            </a:r>
            <a:r>
              <a:rPr lang="en-US" sz="860" dirty="0"/>
              <a:t>, </a:t>
            </a:r>
            <a:r>
              <a:rPr lang="en-US" sz="860" dirty="0">
                <a:latin typeface="Courier New" panose="02070309020205020404" pitchFamily="49" charset="0"/>
                <a:cs typeface="Courier New" panose="02070309020205020404" pitchFamily="49" charset="0"/>
              </a:rPr>
              <a:t>price</a:t>
            </a:r>
            <a:r>
              <a:rPr lang="en-US" sz="860" dirty="0"/>
              <a:t>, etc.), will not work with other datasets which do  not include those variable names.</a:t>
            </a:r>
          </a:p>
          <a:p>
            <a:endParaRPr lang="en-US" sz="860" dirty="0"/>
          </a:p>
          <a:p>
            <a:r>
              <a:rPr lang="en-US" sz="860" b="1" dirty="0"/>
              <a:t>Merging Datasets</a:t>
            </a:r>
          </a:p>
          <a:p>
            <a:r>
              <a:rPr lang="en-US" sz="860" dirty="0"/>
              <a:t>By default Stata performs what Pandas would refer to as an </a:t>
            </a:r>
            <a:r>
              <a:rPr lang="en-US" sz="860" dirty="0">
                <a:latin typeface="Courier New" panose="02070309020205020404" pitchFamily="49" charset="0"/>
                <a:cs typeface="Courier New" panose="02070309020205020404" pitchFamily="49" charset="0"/>
              </a:rPr>
              <a:t>outer</a:t>
            </a:r>
            <a:r>
              <a:rPr lang="en-US" sz="860" dirty="0"/>
              <a:t> merge. Meaning "use union of keys from both frames, similar to a SQL full outer join; sort keys lexicographically." [1]. the result will include all records from both datasets.</a:t>
            </a:r>
          </a:p>
          <a:p>
            <a:endParaRPr lang="en-US" sz="860" dirty="0"/>
          </a:p>
          <a:p>
            <a:r>
              <a:rPr lang="en-US" sz="860" dirty="0"/>
              <a:t>The default in Pandas performs an </a:t>
            </a:r>
            <a:r>
              <a:rPr lang="en-US" sz="860" dirty="0">
                <a:latin typeface="Courier New" panose="02070309020205020404" pitchFamily="49" charset="0"/>
                <a:cs typeface="Courier New" panose="02070309020205020404" pitchFamily="49" charset="0"/>
              </a:rPr>
              <a:t>inner</a:t>
            </a:r>
            <a:r>
              <a:rPr lang="en-US" sz="860" dirty="0"/>
              <a:t> merge which means "use intersection of keys from both frames, similar to a SQL inner join; preserve the order of the left keys." [2]; the result will only include records that matched in both datasets.</a:t>
            </a:r>
          </a:p>
          <a:p>
            <a:endParaRPr lang="en-US" sz="860" dirty="0"/>
          </a:p>
          <a:p>
            <a:r>
              <a:rPr lang="en-US" sz="860" dirty="0"/>
              <a:t>For Stata users looking to replicate Stata's behavior on a merge operation it is necessary to specify the </a:t>
            </a:r>
            <a:r>
              <a:rPr lang="en-US" sz="860" dirty="0">
                <a:latin typeface="Courier New" panose="02070309020205020404" pitchFamily="49" charset="0"/>
                <a:cs typeface="Courier New" panose="02070309020205020404" pitchFamily="49" charset="0"/>
              </a:rPr>
              <a:t>how='outer'</a:t>
            </a:r>
            <a:r>
              <a:rPr lang="en-US" sz="860" dirty="0"/>
              <a:t> argument in the </a:t>
            </a:r>
            <a:r>
              <a:rPr lang="en-US" sz="860" dirty="0" err="1">
                <a:latin typeface="Courier New" panose="02070309020205020404" pitchFamily="49" charset="0"/>
                <a:cs typeface="Courier New" panose="02070309020205020404" pitchFamily="49" charset="0"/>
              </a:rPr>
              <a:t>pd.merge</a:t>
            </a:r>
            <a:r>
              <a:rPr lang="en-US" sz="860" dirty="0">
                <a:latin typeface="Courier New" panose="02070309020205020404" pitchFamily="49" charset="0"/>
                <a:cs typeface="Courier New" panose="02070309020205020404" pitchFamily="49" charset="0"/>
              </a:rPr>
              <a:t>()</a:t>
            </a:r>
            <a:r>
              <a:rPr lang="en-US" sz="860" dirty="0"/>
              <a:t> statement.</a:t>
            </a:r>
          </a:p>
          <a:p>
            <a:endParaRPr lang="en-US" sz="860" dirty="0"/>
          </a:p>
          <a:p>
            <a:r>
              <a:rPr lang="en-US" sz="860" b="1" dirty="0"/>
              <a:t>Stata's API</a:t>
            </a:r>
          </a:p>
          <a:p>
            <a:r>
              <a:rPr lang="en-US" sz="860" dirty="0"/>
              <a:t>Most tasks that can be accomplished in Stata using one line of code can also be accomplished in Python one line of code. These examples provide additional lines of code. that leverage Stata's API to move data from the Python environment back into Stata's environment.</a:t>
            </a:r>
          </a:p>
        </p:txBody>
      </p:sp>
      <p:sp>
        <p:nvSpPr>
          <p:cNvPr id="49" name="Rectangle 48">
            <a:extLst>
              <a:ext uri="{FF2B5EF4-FFF2-40B4-BE49-F238E27FC236}">
                <a16:creationId xmlns:a16="http://schemas.microsoft.com/office/drawing/2014/main" id="{A1CD2375-FA39-4C94-ADE1-12F1C1283AFD}"/>
              </a:ext>
            </a:extLst>
          </p:cNvPr>
          <p:cNvSpPr/>
          <p:nvPr/>
        </p:nvSpPr>
        <p:spPr>
          <a:xfrm rot="16200000">
            <a:off x="-426722" y="6619240"/>
            <a:ext cx="1493520" cy="1828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Data Cleaning</a:t>
            </a:r>
          </a:p>
        </p:txBody>
      </p:sp>
      <p:sp>
        <p:nvSpPr>
          <p:cNvPr id="50" name="TextBox 49">
            <a:extLst>
              <a:ext uri="{FF2B5EF4-FFF2-40B4-BE49-F238E27FC236}">
                <a16:creationId xmlns:a16="http://schemas.microsoft.com/office/drawing/2014/main" id="{EEFD93C7-5CC0-46F6-8818-74663F68827A}"/>
              </a:ext>
            </a:extLst>
          </p:cNvPr>
          <p:cNvSpPr txBox="1"/>
          <p:nvPr/>
        </p:nvSpPr>
        <p:spPr>
          <a:xfrm>
            <a:off x="447348" y="5946139"/>
            <a:ext cx="2286000" cy="1477328"/>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Generate new text variable</a:t>
            </a:r>
            <a:br>
              <a:rPr lang="en-US" sz="600" dirty="0">
                <a:solidFill>
                  <a:schemeClr val="accent1">
                    <a:lumMod val="50000"/>
                  </a:schemeClr>
                </a:solidFill>
                <a:latin typeface="Courier New" panose="02070309020205020404" pitchFamily="49" charset="0"/>
                <a:cs typeface="Courier New" panose="02070309020205020404" pitchFamily="49" charset="0"/>
              </a:rPr>
            </a:br>
            <a:r>
              <a:rPr lang="en-US" sz="600" dirty="0">
                <a:solidFill>
                  <a:schemeClr val="accent1">
                    <a:lumMod val="50000"/>
                  </a:schemeClr>
                </a:solidFill>
                <a:latin typeface="Courier New" panose="02070309020205020404" pitchFamily="49" charset="0"/>
                <a:cs typeface="Courier New" panose="02070309020205020404" pitchFamily="49" charset="0"/>
              </a:rPr>
              <a:t>gen </a:t>
            </a:r>
            <a:r>
              <a:rPr lang="en-US" sz="600" dirty="0" err="1">
                <a:solidFill>
                  <a:schemeClr val="accent1">
                    <a:lumMod val="50000"/>
                  </a:schemeClr>
                </a:solidFill>
                <a:latin typeface="Courier New" panose="02070309020205020404" pitchFamily="49" charset="0"/>
                <a:cs typeface="Courier New" panose="02070309020205020404" pitchFamily="49" charset="0"/>
              </a:rPr>
              <a:t>newtxt</a:t>
            </a:r>
            <a:r>
              <a:rPr lang="en-US" sz="600" dirty="0">
                <a:solidFill>
                  <a:schemeClr val="accent1">
                    <a:lumMod val="50000"/>
                  </a:schemeClr>
                </a:solidFill>
                <a:latin typeface="Courier New" panose="02070309020205020404" pitchFamily="49" charset="0"/>
                <a:cs typeface="Courier New" panose="02070309020205020404" pitchFamily="49" charset="0"/>
              </a:rPr>
              <a:t> = "Some text here"</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Transform continuous to binary</a:t>
            </a:r>
          </a:p>
          <a:p>
            <a:r>
              <a:rPr lang="en-US" sz="600" dirty="0">
                <a:solidFill>
                  <a:schemeClr val="accent1">
                    <a:lumMod val="50000"/>
                  </a:schemeClr>
                </a:solidFill>
                <a:latin typeface="Courier New" panose="02070309020205020404" pitchFamily="49" charset="0"/>
                <a:cs typeface="Courier New" panose="02070309020205020404" pitchFamily="49" charset="0"/>
              </a:rPr>
              <a:t>gen </a:t>
            </a:r>
            <a:r>
              <a:rPr lang="en-US" sz="600" dirty="0" err="1">
                <a:solidFill>
                  <a:schemeClr val="accent1">
                    <a:lumMod val="50000"/>
                  </a:schemeClr>
                </a:solidFill>
                <a:latin typeface="Courier New" panose="02070309020205020404" pitchFamily="49" charset="0"/>
                <a:cs typeface="Courier New" panose="02070309020205020404" pitchFamily="49" charset="0"/>
              </a:rPr>
              <a:t>isExpensive</a:t>
            </a:r>
            <a:r>
              <a:rPr lang="en-US" sz="600" dirty="0">
                <a:solidFill>
                  <a:schemeClr val="accent1">
                    <a:lumMod val="50000"/>
                  </a:schemeClr>
                </a:solidFill>
                <a:latin typeface="Courier New" panose="02070309020205020404" pitchFamily="49" charset="0"/>
                <a:cs typeface="Courier New" panose="02070309020205020404" pitchFamily="49" charset="0"/>
              </a:rPr>
              <a:t> = price &gt; 3000</a:t>
            </a: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endParaRPr lang="en-US" sz="600" dirty="0">
              <a:solidFill>
                <a:schemeClr val="accent6">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Transform linear to quadratic</a:t>
            </a:r>
          </a:p>
          <a:p>
            <a:r>
              <a:rPr lang="en-US" sz="600" dirty="0">
                <a:solidFill>
                  <a:schemeClr val="accent1">
                    <a:lumMod val="50000"/>
                  </a:schemeClr>
                </a:solidFill>
                <a:latin typeface="Courier New" panose="02070309020205020404" pitchFamily="49" charset="0"/>
                <a:cs typeface="Courier New" panose="02070309020205020404" pitchFamily="49" charset="0"/>
              </a:rPr>
              <a:t>gen price2 = price * price</a:t>
            </a:r>
          </a:p>
        </p:txBody>
      </p:sp>
      <p:cxnSp>
        <p:nvCxnSpPr>
          <p:cNvPr id="51" name="Straight Connector 50">
            <a:extLst>
              <a:ext uri="{FF2B5EF4-FFF2-40B4-BE49-F238E27FC236}">
                <a16:creationId xmlns:a16="http://schemas.microsoft.com/office/drawing/2014/main" id="{C6FD2E18-7A0E-42FD-A524-8C782834DCF7}"/>
              </a:ext>
            </a:extLst>
          </p:cNvPr>
          <p:cNvCxnSpPr/>
          <p:nvPr/>
        </p:nvCxnSpPr>
        <p:spPr>
          <a:xfrm>
            <a:off x="473256" y="5935423"/>
            <a:ext cx="228600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75C3CDC-4976-4324-92C0-CC82D7E1C6A1}"/>
              </a:ext>
            </a:extLst>
          </p:cNvPr>
          <p:cNvSpPr txBox="1"/>
          <p:nvPr/>
        </p:nvSpPr>
        <p:spPr>
          <a:xfrm>
            <a:off x="2733348" y="5957689"/>
            <a:ext cx="4114800" cy="1661993"/>
          </a:xfrm>
          <a:prstGeom prst="rect">
            <a:avLst/>
          </a:prstGeom>
          <a:noFill/>
        </p:spPr>
        <p:txBody>
          <a:bodyPr wrap="square" rtlCol="0">
            <a:spAutoFit/>
          </a:bodyPr>
          <a:lstStyle/>
          <a:p>
            <a:r>
              <a:rPr lang="en-US" sz="600" dirty="0">
                <a:solidFill>
                  <a:schemeClr val="accent6">
                    <a:lumMod val="50000"/>
                  </a:schemeClr>
                </a:solidFill>
                <a:latin typeface="Courier New" panose="02070309020205020404" pitchFamily="49" charset="0"/>
                <a:cs typeface="Courier New" panose="02070309020205020404" pitchFamily="49" charset="0"/>
              </a:rPr>
              <a:t># Generate new text variable using Stata's API</a:t>
            </a:r>
          </a:p>
          <a:p>
            <a:r>
              <a:rPr lang="sv-SE" sz="600" dirty="0">
                <a:solidFill>
                  <a:schemeClr val="accent1">
                    <a:lumMod val="50000"/>
                  </a:schemeClr>
                </a:solidFill>
                <a:latin typeface="Courier New" panose="02070309020205020404" pitchFamily="49" charset="0"/>
                <a:cs typeface="Courier New" panose="02070309020205020404" pitchFamily="49" charset="0"/>
              </a:rPr>
              <a:t>Data.addVarStr('newtxt', 20)</a:t>
            </a:r>
          </a:p>
          <a:p>
            <a:r>
              <a:rPr lang="sv-SE" sz="600" dirty="0">
                <a:solidFill>
                  <a:schemeClr val="accent1">
                    <a:lumMod val="50000"/>
                  </a:schemeClr>
                </a:solidFill>
                <a:latin typeface="Courier New" panose="02070309020205020404" pitchFamily="49" charset="0"/>
                <a:cs typeface="Courier New" panose="02070309020205020404" pitchFamily="49" charset="0"/>
              </a:rPr>
              <a:t>Data.store('newtxt', None, ['Some text here'] * Data.getObsTotal())</a:t>
            </a:r>
          </a:p>
          <a:p>
            <a:endParaRPr lang="sv-SE"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Generate new text, Combine Stata's API with Pandas</a:t>
            </a:r>
          </a:p>
          <a:p>
            <a:r>
              <a:rPr lang="en-US" sz="600" dirty="0">
                <a:solidFill>
                  <a:schemeClr val="accent1">
                    <a:lumMod val="50000"/>
                  </a:schemeClr>
                </a:solidFill>
                <a:latin typeface="Courier New" panose="02070309020205020404" pitchFamily="49" charset="0"/>
                <a:cs typeface="Courier New" panose="02070309020205020404" pitchFamily="49" charset="0"/>
              </a:rPr>
              <a:t>df[</a:t>
            </a:r>
            <a:r>
              <a:rPr lang="sv-SE" sz="600" dirty="0">
                <a:solidFill>
                  <a:schemeClr val="accent1">
                    <a:lumMod val="50000"/>
                  </a:schemeClr>
                </a:solidFill>
                <a:latin typeface="Courier New" panose="02070309020205020404" pitchFamily="49" charset="0"/>
                <a:cs typeface="Courier New" panose="02070309020205020404" pitchFamily="49" charset="0"/>
              </a:rPr>
              <a:t>'newtxt'] = ['Some text here']</a:t>
            </a:r>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sv-SE" sz="600" dirty="0">
                <a:solidFill>
                  <a:schemeClr val="accent1">
                    <a:lumMod val="50000"/>
                  </a:schemeClr>
                </a:solidFill>
                <a:latin typeface="Courier New" panose="02070309020205020404" pitchFamily="49" charset="0"/>
                <a:cs typeface="Courier New" panose="02070309020205020404" pitchFamily="49" charset="0"/>
              </a:rPr>
              <a:t>Data.store('newtxt', None, df['newtxt'))</a:t>
            </a:r>
          </a:p>
          <a:p>
            <a:endParaRPr lang="sv-SE" sz="600" dirty="0">
              <a:solidFill>
                <a:schemeClr val="accent1">
                  <a:lumMod val="50000"/>
                </a:schemeClr>
              </a:solidFill>
              <a:latin typeface="Courier New" panose="02070309020205020404" pitchFamily="49" charset="0"/>
              <a:cs typeface="Courier New" panose="02070309020205020404" pitchFamily="49" charset="0"/>
            </a:endParaRPr>
          </a:p>
          <a:p>
            <a:r>
              <a:rPr lang="sv-SE" sz="600" dirty="0">
                <a:solidFill>
                  <a:schemeClr val="accent6">
                    <a:lumMod val="50000"/>
                  </a:schemeClr>
                </a:solidFill>
                <a:latin typeface="Courier New" panose="02070309020205020404" pitchFamily="49" charset="0"/>
                <a:cs typeface="Courier New" panose="02070309020205020404" pitchFamily="49" charset="0"/>
              </a:rPr>
              <a:t># Transform continuous to binary Combine Stata's API with Pandas</a:t>
            </a:r>
          </a:p>
          <a:p>
            <a:r>
              <a:rPr lang="en-US" sz="600" dirty="0" err="1">
                <a:solidFill>
                  <a:schemeClr val="accent1">
                    <a:lumMod val="50000"/>
                  </a:schemeClr>
                </a:solidFill>
                <a:latin typeface="Courier New" panose="02070309020205020404" pitchFamily="49" charset="0"/>
                <a:cs typeface="Courier New" panose="02070309020205020404" pitchFamily="49" charset="0"/>
              </a:rPr>
              <a:t>Data.addVarByte</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isExpensive</a:t>
            </a:r>
            <a:r>
              <a:rPr lang="en-US" sz="600" dirty="0">
                <a:solidFill>
                  <a:schemeClr val="accent1">
                    <a:lumMod val="50000"/>
                  </a:schemeClr>
                </a:solidFill>
                <a:latin typeface="Courier New" panose="02070309020205020404" pitchFamily="49" charset="0"/>
                <a:cs typeface="Courier New" panose="02070309020205020404" pitchFamily="49" charset="0"/>
              </a:rPr>
              <a:t>')</a:t>
            </a:r>
          </a:p>
          <a:p>
            <a:r>
              <a:rPr lang="en-US" sz="600" dirty="0">
                <a:solidFill>
                  <a:schemeClr val="accent1">
                    <a:lumMod val="50000"/>
                  </a:schemeClr>
                </a:solidFill>
                <a:latin typeface="Courier New" panose="02070309020205020404" pitchFamily="49" charset="0"/>
                <a:cs typeface="Courier New" panose="02070309020205020404" pitchFamily="49" charset="0"/>
              </a:rPr>
              <a:t>df['</a:t>
            </a:r>
            <a:r>
              <a:rPr lang="en-US" sz="600" dirty="0" err="1">
                <a:solidFill>
                  <a:schemeClr val="accent1">
                    <a:lumMod val="50000"/>
                  </a:schemeClr>
                </a:solidFill>
                <a:latin typeface="Courier New" panose="02070309020205020404" pitchFamily="49" charset="0"/>
                <a:cs typeface="Courier New" panose="02070309020205020404" pitchFamily="49" charset="0"/>
              </a:rPr>
              <a:t>isExpensive</a:t>
            </a:r>
            <a:r>
              <a:rPr lang="en-US" sz="600" dirty="0">
                <a:solidFill>
                  <a:schemeClr val="accent1">
                    <a:lumMod val="50000"/>
                  </a:schemeClr>
                </a:solidFill>
                <a:latin typeface="Courier New" panose="02070309020205020404" pitchFamily="49" charset="0"/>
                <a:cs typeface="Courier New" panose="02070309020205020404" pitchFamily="49" charset="0"/>
              </a:rPr>
              <a:t>'] = [1 if p &gt; 4000 else 0 for p in df['price']]</a:t>
            </a:r>
          </a:p>
          <a:p>
            <a:r>
              <a:rPr lang="en-US" sz="600" dirty="0" err="1">
                <a:solidFill>
                  <a:schemeClr val="accent1">
                    <a:lumMod val="50000"/>
                  </a:schemeClr>
                </a:solidFill>
                <a:latin typeface="Courier New" panose="02070309020205020404" pitchFamily="49" charset="0"/>
                <a:cs typeface="Courier New" panose="02070309020205020404" pitchFamily="49" charset="0"/>
              </a:rPr>
              <a:t>Data.store</a:t>
            </a:r>
            <a:r>
              <a:rPr lang="en-US" sz="600" dirty="0">
                <a:solidFill>
                  <a:schemeClr val="accent1">
                    <a:lumMod val="50000"/>
                  </a:schemeClr>
                </a:solidFill>
                <a:latin typeface="Courier New" panose="02070309020205020404" pitchFamily="49" charset="0"/>
                <a:cs typeface="Courier New" panose="02070309020205020404" pitchFamily="49" charset="0"/>
              </a:rPr>
              <a:t>('</a:t>
            </a:r>
            <a:r>
              <a:rPr lang="en-US" sz="600" dirty="0" err="1">
                <a:solidFill>
                  <a:schemeClr val="accent1">
                    <a:lumMod val="50000"/>
                  </a:schemeClr>
                </a:solidFill>
                <a:latin typeface="Courier New" panose="02070309020205020404" pitchFamily="49" charset="0"/>
                <a:cs typeface="Courier New" panose="02070309020205020404" pitchFamily="49" charset="0"/>
              </a:rPr>
              <a:t>isExpensive</a:t>
            </a:r>
            <a:r>
              <a:rPr lang="en-US" sz="600" dirty="0">
                <a:solidFill>
                  <a:schemeClr val="accent1">
                    <a:lumMod val="50000"/>
                  </a:schemeClr>
                </a:solidFill>
                <a:latin typeface="Courier New" panose="02070309020205020404" pitchFamily="49" charset="0"/>
                <a:cs typeface="Courier New" panose="02070309020205020404" pitchFamily="49" charset="0"/>
              </a:rPr>
              <a:t>', None, df['</a:t>
            </a:r>
            <a:r>
              <a:rPr lang="en-US" sz="600" dirty="0" err="1">
                <a:solidFill>
                  <a:schemeClr val="accent1">
                    <a:lumMod val="50000"/>
                  </a:schemeClr>
                </a:solidFill>
                <a:latin typeface="Courier New" panose="02070309020205020404" pitchFamily="49" charset="0"/>
                <a:cs typeface="Courier New" panose="02070309020205020404" pitchFamily="49" charset="0"/>
              </a:rPr>
              <a:t>isExpensive</a:t>
            </a:r>
            <a:r>
              <a:rPr lang="en-US" sz="600" dirty="0">
                <a:solidFill>
                  <a:schemeClr val="accent1">
                    <a:lumMod val="50000"/>
                  </a:schemeClr>
                </a:solidFill>
                <a:latin typeface="Courier New" panose="02070309020205020404" pitchFamily="49" charset="0"/>
                <a:cs typeface="Courier New" panose="02070309020205020404" pitchFamily="49" charset="0"/>
              </a:rPr>
              <a:t>'])</a:t>
            </a:r>
          </a:p>
          <a:p>
            <a:endParaRPr lang="en-US" sz="600" dirty="0">
              <a:solidFill>
                <a:schemeClr val="accent1">
                  <a:lumMod val="50000"/>
                </a:schemeClr>
              </a:solidFill>
              <a:latin typeface="Courier New" panose="02070309020205020404" pitchFamily="49" charset="0"/>
              <a:cs typeface="Courier New" panose="02070309020205020404" pitchFamily="49" charset="0"/>
            </a:endParaRPr>
          </a:p>
          <a:p>
            <a:r>
              <a:rPr lang="en-US" sz="600" dirty="0">
                <a:solidFill>
                  <a:schemeClr val="accent6">
                    <a:lumMod val="50000"/>
                  </a:schemeClr>
                </a:solidFill>
                <a:latin typeface="Courier New" panose="02070309020205020404" pitchFamily="49" charset="0"/>
                <a:cs typeface="Courier New" panose="02070309020205020404" pitchFamily="49" charset="0"/>
              </a:rPr>
              <a:t># Transform linear to quadratic</a:t>
            </a:r>
          </a:p>
          <a:p>
            <a:r>
              <a:rPr lang="en-US" sz="600" dirty="0" err="1">
                <a:solidFill>
                  <a:schemeClr val="accent1">
                    <a:lumMod val="50000"/>
                  </a:schemeClr>
                </a:solidFill>
                <a:latin typeface="Courier New" panose="02070309020205020404" pitchFamily="49" charset="0"/>
                <a:cs typeface="Courier New" panose="02070309020205020404" pitchFamily="49" charset="0"/>
              </a:rPr>
              <a:t>Data.addVarInt</a:t>
            </a:r>
            <a:r>
              <a:rPr lang="en-US" sz="600" dirty="0">
                <a:solidFill>
                  <a:schemeClr val="accent1">
                    <a:lumMod val="50000"/>
                  </a:schemeClr>
                </a:solidFill>
                <a:latin typeface="Courier New" panose="02070309020205020404" pitchFamily="49" charset="0"/>
                <a:cs typeface="Courier New" panose="02070309020205020404" pitchFamily="49" charset="0"/>
              </a:rPr>
              <a:t>('price2')</a:t>
            </a:r>
          </a:p>
          <a:p>
            <a:r>
              <a:rPr lang="en-US" sz="600" dirty="0">
                <a:solidFill>
                  <a:schemeClr val="accent1">
                    <a:lumMod val="50000"/>
                  </a:schemeClr>
                </a:solidFill>
                <a:latin typeface="Courier New" panose="02070309020205020404" pitchFamily="49" charset="0"/>
                <a:cs typeface="Courier New" panose="02070309020205020404" pitchFamily="49" charset="0"/>
              </a:rPr>
              <a:t>df['price2'] = df['price'].apply(lambda p: p * p)</a:t>
            </a:r>
          </a:p>
          <a:p>
            <a:r>
              <a:rPr lang="en-US" sz="600" dirty="0" err="1">
                <a:solidFill>
                  <a:schemeClr val="accent1">
                    <a:lumMod val="50000"/>
                  </a:schemeClr>
                </a:solidFill>
                <a:latin typeface="Courier New" panose="02070309020205020404" pitchFamily="49" charset="0"/>
                <a:cs typeface="Courier New" panose="02070309020205020404" pitchFamily="49" charset="0"/>
              </a:rPr>
              <a:t>Data.store</a:t>
            </a:r>
            <a:r>
              <a:rPr lang="en-US" sz="600" dirty="0">
                <a:solidFill>
                  <a:schemeClr val="accent1">
                    <a:lumMod val="50000"/>
                  </a:schemeClr>
                </a:solidFill>
                <a:latin typeface="Courier New" panose="02070309020205020404" pitchFamily="49" charset="0"/>
                <a:cs typeface="Courier New" panose="02070309020205020404" pitchFamily="49" charset="0"/>
              </a:rPr>
              <a:t>('price2', None, df['price2'])</a:t>
            </a:r>
            <a:endParaRPr lang="sv-SE" sz="600" dirty="0">
              <a:solidFill>
                <a:schemeClr val="accent1">
                  <a:lumMod val="50000"/>
                </a:schemeClr>
              </a:solidFill>
              <a:latin typeface="Courier New" panose="02070309020205020404" pitchFamily="49" charset="0"/>
              <a:cs typeface="Courier New" panose="02070309020205020404" pitchFamily="49" charset="0"/>
            </a:endParaRPr>
          </a:p>
        </p:txBody>
      </p:sp>
      <p:cxnSp>
        <p:nvCxnSpPr>
          <p:cNvPr id="53" name="Straight Connector 52">
            <a:extLst>
              <a:ext uri="{FF2B5EF4-FFF2-40B4-BE49-F238E27FC236}">
                <a16:creationId xmlns:a16="http://schemas.microsoft.com/office/drawing/2014/main" id="{11A8F955-7230-4B4E-9210-7E1D4B875443}"/>
              </a:ext>
            </a:extLst>
          </p:cNvPr>
          <p:cNvCxnSpPr/>
          <p:nvPr/>
        </p:nvCxnSpPr>
        <p:spPr>
          <a:xfrm>
            <a:off x="2820639" y="5935702"/>
            <a:ext cx="3749040" cy="0"/>
          </a:xfrm>
          <a:prstGeom prst="line">
            <a:avLst/>
          </a:prstGeom>
          <a:ln w="31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A close up of a sign&#10;&#10;Description automatically generated">
            <a:extLst>
              <a:ext uri="{FF2B5EF4-FFF2-40B4-BE49-F238E27FC236}">
                <a16:creationId xmlns:a16="http://schemas.microsoft.com/office/drawing/2014/main" id="{9EC922B6-4866-476B-92E8-831E6F861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pic>
        <p:nvPicPr>
          <p:cNvPr id="1028" name="Picture 4" descr="Creative Commons License">
            <a:extLst>
              <a:ext uri="{FF2B5EF4-FFF2-40B4-BE49-F238E27FC236}">
                <a16:creationId xmlns:a16="http://schemas.microsoft.com/office/drawing/2014/main" id="{CAD7822D-A3E0-401C-9136-5813BC59D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351" y="6795143"/>
            <a:ext cx="477332" cy="168151"/>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664F3E18-8F9B-4F77-A656-B742894CA101}"/>
              </a:ext>
            </a:extLst>
          </p:cNvPr>
          <p:cNvSpPr txBox="1"/>
          <p:nvPr/>
        </p:nvSpPr>
        <p:spPr>
          <a:xfrm>
            <a:off x="7006167" y="6963294"/>
            <a:ext cx="1435100" cy="369332"/>
          </a:xfrm>
          <a:prstGeom prst="rect">
            <a:avLst/>
          </a:prstGeom>
          <a:noFill/>
        </p:spPr>
        <p:txBody>
          <a:bodyPr wrap="square" rtlCol="0">
            <a:spAutoFit/>
          </a:bodyPr>
          <a:lstStyle/>
          <a:p>
            <a:r>
              <a:rPr lang="en-US" sz="600" dirty="0"/>
              <a:t>This work is licensed under a Creative Commons Attribution-</a:t>
            </a:r>
            <a:r>
              <a:rPr lang="en-US" sz="600" dirty="0" err="1"/>
              <a:t>NonCommercial</a:t>
            </a:r>
            <a:r>
              <a:rPr lang="en-US" sz="600" dirty="0"/>
              <a:t>-</a:t>
            </a:r>
            <a:r>
              <a:rPr lang="en-US" sz="600" dirty="0" err="1"/>
              <a:t>ShareAlike</a:t>
            </a:r>
            <a:r>
              <a:rPr lang="en-US" sz="600" dirty="0"/>
              <a:t> 4.0 International License.</a:t>
            </a:r>
          </a:p>
        </p:txBody>
      </p:sp>
    </p:spTree>
    <p:extLst>
      <p:ext uri="{BB962C8B-B14F-4D97-AF65-F5344CB8AC3E}">
        <p14:creationId xmlns:p14="http://schemas.microsoft.com/office/powerpoint/2010/main" val="241183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Environment</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r>
              <a:rPr lang="en-US" dirty="0"/>
              <a:t>This Python setup makes the following near equiv.</a:t>
            </a:r>
          </a:p>
          <a:p>
            <a:pPr marL="0" indent="0">
              <a:buNone/>
            </a:pPr>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Loop through each variable - Python</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for v in vars:</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    print(v)</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end</a:t>
            </a:r>
          </a:p>
          <a:p>
            <a:pPr marL="0" indent="0">
              <a:buNone/>
            </a:pPr>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Loop through each variable - Stata</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foreach var of </a:t>
            </a:r>
            <a:r>
              <a:rPr lang="en-US" sz="1900" dirty="0" err="1">
                <a:solidFill>
                  <a:schemeClr val="accent1">
                    <a:lumMod val="50000"/>
                  </a:schemeClr>
                </a:solidFill>
                <a:latin typeface="Courier New" panose="02070309020205020404" pitchFamily="49" charset="0"/>
                <a:cs typeface="Courier New" panose="02070309020205020404" pitchFamily="49" charset="0"/>
              </a:rPr>
              <a:t>varlist</a:t>
            </a:r>
            <a:r>
              <a:rPr lang="en-US" sz="1900" dirty="0">
                <a:solidFill>
                  <a:schemeClr val="accent1">
                    <a:lumMod val="50000"/>
                  </a:schemeClr>
                </a:solidFill>
                <a:latin typeface="Courier New" panose="02070309020205020404" pitchFamily="49" charset="0"/>
                <a:cs typeface="Courier New" panose="02070309020205020404" pitchFamily="49" charset="0"/>
              </a:rPr>
              <a:t> * {</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     di "`var'”</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408802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Listing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fontScale="92500" lnSpcReduction="10000"/>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Using Stata's </a:t>
            </a:r>
            <a:r>
              <a:rPr lang="en-US" sz="1800" dirty="0" err="1">
                <a:solidFill>
                  <a:schemeClr val="accent6">
                    <a:lumMod val="50000"/>
                  </a:schemeClr>
                </a:solidFill>
                <a:latin typeface="Courier New" panose="02070309020205020404" pitchFamily="49" charset="0"/>
                <a:cs typeface="Courier New" panose="02070309020205020404" pitchFamily="49" charset="0"/>
              </a:rPr>
              <a:t>Pyton</a:t>
            </a:r>
            <a:r>
              <a:rPr lang="en-US" sz="1800" dirty="0">
                <a:solidFill>
                  <a:schemeClr val="accent6">
                    <a:lumMod val="50000"/>
                  </a:schemeClr>
                </a:solidFill>
                <a:latin typeface="Courier New" panose="02070309020205020404" pitchFamily="49" charset="0"/>
                <a:cs typeface="Courier New" panose="02070309020205020404" pitchFamily="49" charset="0"/>
              </a:rPr>
              <a:t> API</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err="1">
                <a:solidFill>
                  <a:schemeClr val="accent1">
                    <a:lumMod val="50000"/>
                  </a:schemeClr>
                </a:solidFill>
                <a:latin typeface="Courier New" panose="02070309020205020404" pitchFamily="49" charset="0"/>
                <a:cs typeface="Courier New" panose="02070309020205020404" pitchFamily="49" charset="0"/>
              </a:rPr>
              <a:t>Data.list</a:t>
            </a:r>
            <a:r>
              <a:rPr lang="en-US" sz="1800" dirty="0">
                <a:solidFill>
                  <a:schemeClr val="accent1">
                    <a:lumMod val="50000"/>
                  </a:schemeClr>
                </a:solidFill>
                <a:latin typeface="Courier New" panose="02070309020205020404" pitchFamily="49" charset="0"/>
                <a:cs typeface="Courier New" panose="02070309020205020404" pitchFamily="49" charset="0"/>
              </a:rPr>
              <a:t>(</a:t>
            </a:r>
            <a:r>
              <a:rPr lang="en-US" sz="1800" dirty="0" err="1">
                <a:solidFill>
                  <a:schemeClr val="accent1">
                    <a:lumMod val="50000"/>
                  </a:schemeClr>
                </a:solidFill>
                <a:latin typeface="Courier New" panose="02070309020205020404" pitchFamily="49" charset="0"/>
                <a:cs typeface="Courier New" panose="02070309020205020404" pitchFamily="49" charset="0"/>
              </a:rPr>
              <a:t>obs</a:t>
            </a:r>
            <a:r>
              <a:rPr lang="en-US" sz="1800" dirty="0">
                <a:solidFill>
                  <a:schemeClr val="accent1">
                    <a:lumMod val="50000"/>
                  </a:schemeClr>
                </a:solidFill>
                <a:latin typeface="Courier New" panose="02070309020205020404" pitchFamily="49" charset="0"/>
                <a:cs typeface="Courier New" panose="02070309020205020404" pitchFamily="49" charset="0"/>
              </a:rPr>
              <a:t>=range(0,5))</a:t>
            </a: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Stata's API - specific vars in first 5 </a:t>
            </a:r>
            <a:r>
              <a:rPr lang="en-US" sz="1800" dirty="0" err="1">
                <a:solidFill>
                  <a:schemeClr val="accent6">
                    <a:lumMod val="50000"/>
                  </a:schemeClr>
                </a:solidFill>
                <a:latin typeface="Courier New" panose="02070309020205020404" pitchFamily="49" charset="0"/>
                <a:cs typeface="Courier New" panose="02070309020205020404" pitchFamily="49" charset="0"/>
              </a:rPr>
              <a:t>obs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err="1">
                <a:solidFill>
                  <a:schemeClr val="accent1">
                    <a:lumMod val="50000"/>
                  </a:schemeClr>
                </a:solidFill>
                <a:latin typeface="Courier New" panose="02070309020205020404" pitchFamily="49" charset="0"/>
                <a:cs typeface="Courier New" panose="02070309020205020404" pitchFamily="49" charset="0"/>
              </a:rPr>
              <a:t>Data.list</a:t>
            </a:r>
            <a:r>
              <a:rPr lang="en-US" sz="1800" dirty="0">
                <a:solidFill>
                  <a:schemeClr val="accent1">
                    <a:lumMod val="50000"/>
                  </a:schemeClr>
                </a:solidFill>
                <a:latin typeface="Courier New" panose="02070309020205020404" pitchFamily="49" charset="0"/>
                <a:cs typeface="Courier New" panose="02070309020205020404" pitchFamily="49" charset="0"/>
              </a:rPr>
              <a:t>('make weight', </a:t>
            </a:r>
            <a:r>
              <a:rPr lang="en-US" sz="1800" dirty="0" err="1">
                <a:solidFill>
                  <a:schemeClr val="accent1">
                    <a:lumMod val="50000"/>
                  </a:schemeClr>
                </a:solidFill>
                <a:latin typeface="Courier New" panose="02070309020205020404" pitchFamily="49" charset="0"/>
                <a:cs typeface="Courier New" panose="02070309020205020404" pitchFamily="49" charset="0"/>
              </a:rPr>
              <a:t>obs</a:t>
            </a:r>
            <a:r>
              <a:rPr lang="en-US" sz="1800" dirty="0">
                <a:solidFill>
                  <a:schemeClr val="accent1">
                    <a:lumMod val="50000"/>
                  </a:schemeClr>
                </a:solidFill>
                <a:latin typeface="Courier New" panose="02070309020205020404" pitchFamily="49" charset="0"/>
                <a:cs typeface="Courier New" panose="02070309020205020404" pitchFamily="49" charset="0"/>
              </a:rPr>
              <a:t>=range(0,5))</a:t>
            </a:r>
            <a:endParaRPr lang="en-US" sz="1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Using Pandas </a:t>
            </a:r>
            <a:r>
              <a:rPr lang="en-US" sz="1800" dirty="0" err="1">
                <a:solidFill>
                  <a:schemeClr val="accent6">
                    <a:lumMod val="50000"/>
                  </a:schemeClr>
                </a:solidFill>
                <a:latin typeface="Courier New" panose="02070309020205020404" pitchFamily="49" charset="0"/>
                <a:cs typeface="Courier New" panose="02070309020205020404" pitchFamily="49" charset="0"/>
              </a:rPr>
              <a:t>dataframe</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err="1">
                <a:solidFill>
                  <a:schemeClr val="accent1">
                    <a:lumMod val="50000"/>
                  </a:schemeClr>
                </a:solidFill>
                <a:latin typeface="Courier New" panose="02070309020205020404" pitchFamily="49" charset="0"/>
                <a:cs typeface="Courier New" panose="02070309020205020404" pitchFamily="49" charset="0"/>
              </a:rPr>
              <a:t>df.head</a:t>
            </a:r>
            <a:r>
              <a:rPr lang="en-US" sz="18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Using Pandas </a:t>
            </a:r>
            <a:r>
              <a:rPr lang="en-US" sz="1800" dirty="0" err="1">
                <a:solidFill>
                  <a:schemeClr val="accent6">
                    <a:lumMod val="50000"/>
                  </a:schemeClr>
                </a:solidFill>
                <a:latin typeface="Courier New" panose="02070309020205020404" pitchFamily="49" charset="0"/>
                <a:cs typeface="Courier New" panose="02070309020205020404" pitchFamily="49" charset="0"/>
              </a:rPr>
              <a:t>dataframe</a:t>
            </a:r>
            <a:r>
              <a:rPr lang="en-US" sz="1800" dirty="0">
                <a:solidFill>
                  <a:schemeClr val="accent6">
                    <a:lumMod val="50000"/>
                  </a:schemeClr>
                </a:solidFill>
                <a:latin typeface="Courier New" panose="02070309020205020404" pitchFamily="49" charset="0"/>
                <a:cs typeface="Courier New" panose="02070309020205020404" pitchFamily="49" charset="0"/>
              </a:rPr>
              <a:t>, specific vars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df[['</a:t>
            </a:r>
            <a:r>
              <a:rPr lang="en-US" sz="1800" dirty="0" err="1">
                <a:solidFill>
                  <a:schemeClr val="accent1">
                    <a:lumMod val="50000"/>
                  </a:schemeClr>
                </a:solidFill>
                <a:latin typeface="Courier New" panose="02070309020205020404" pitchFamily="49" charset="0"/>
                <a:cs typeface="Courier New" panose="02070309020205020404" pitchFamily="49" charset="0"/>
              </a:rPr>
              <a:t>make','weight</a:t>
            </a:r>
            <a:r>
              <a:rPr lang="en-US" sz="1800" dirty="0">
                <a:solidFill>
                  <a:schemeClr val="accent1">
                    <a:lumMod val="50000"/>
                  </a:schemeClr>
                </a:solidFill>
                <a:latin typeface="Courier New" panose="02070309020205020404" pitchFamily="49" charset="0"/>
                <a:cs typeface="Courier New" panose="02070309020205020404" pitchFamily="49" charset="0"/>
              </a:rPr>
              <a:t>']].head()</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List first five observations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list in 1/5</a:t>
            </a: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List specific variables in first 5 </a:t>
            </a:r>
            <a:r>
              <a:rPr lang="en-US" sz="1800" dirty="0" err="1">
                <a:solidFill>
                  <a:schemeClr val="accent6">
                    <a:lumMod val="50000"/>
                  </a:schemeClr>
                </a:solidFill>
                <a:latin typeface="Courier New" panose="02070309020205020404" pitchFamily="49" charset="0"/>
                <a:cs typeface="Courier New" panose="02070309020205020404" pitchFamily="49" charset="0"/>
              </a:rPr>
              <a:t>obs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list make weight in 1/5</a:t>
            </a:r>
            <a:endParaRPr lang="en-US" sz="1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List last 5 observations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list in -5/-1</a:t>
            </a: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List specific variables in last 5 </a:t>
            </a:r>
            <a:r>
              <a:rPr lang="en-US" sz="1800" dirty="0" err="1">
                <a:solidFill>
                  <a:schemeClr val="accent6">
                    <a:lumMod val="50000"/>
                  </a:schemeClr>
                </a:solidFill>
                <a:latin typeface="Courier New" panose="02070309020205020404" pitchFamily="49" charset="0"/>
                <a:cs typeface="Courier New" panose="02070309020205020404" pitchFamily="49" charset="0"/>
              </a:rPr>
              <a:t>obs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list make weight in -5/-1</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43881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Describing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Using Stata's Python API (With a loop)</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for var in vars:</a:t>
            </a:r>
            <a:br>
              <a:rPr lang="en-US" sz="1800" dirty="0">
                <a:solidFill>
                  <a:schemeClr val="accent1">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     print('{:18}{:12}{}'.format(var, </a:t>
            </a:r>
            <a:br>
              <a:rPr lang="en-US" sz="1800" dirty="0">
                <a:solidFill>
                  <a:schemeClr val="accent1">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                                 </a:t>
            </a:r>
            <a:r>
              <a:rPr lang="en-US" sz="1800" dirty="0" err="1">
                <a:solidFill>
                  <a:schemeClr val="accent1">
                    <a:lumMod val="50000"/>
                  </a:schemeClr>
                </a:solidFill>
                <a:latin typeface="Courier New" panose="02070309020205020404" pitchFamily="49" charset="0"/>
                <a:cs typeface="Courier New" panose="02070309020205020404" pitchFamily="49" charset="0"/>
              </a:rPr>
              <a:t>Data.getVarType</a:t>
            </a:r>
            <a:r>
              <a:rPr lang="en-US" sz="1800" dirty="0">
                <a:solidFill>
                  <a:schemeClr val="accent1">
                    <a:lumMod val="50000"/>
                  </a:schemeClr>
                </a:solidFill>
                <a:latin typeface="Courier New" panose="02070309020205020404" pitchFamily="49" charset="0"/>
                <a:cs typeface="Courier New" panose="02070309020205020404" pitchFamily="49" charset="0"/>
              </a:rPr>
              <a:t>(var),</a:t>
            </a:r>
            <a:br>
              <a:rPr lang="en-US" sz="1800" dirty="0">
                <a:solidFill>
                  <a:schemeClr val="accent1">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                                 </a:t>
            </a:r>
            <a:r>
              <a:rPr lang="en-US" sz="1800" dirty="0" err="1">
                <a:solidFill>
                  <a:schemeClr val="accent1">
                    <a:lumMod val="50000"/>
                  </a:schemeClr>
                </a:solidFill>
                <a:latin typeface="Courier New" panose="02070309020205020404" pitchFamily="49" charset="0"/>
                <a:cs typeface="Courier New" panose="02070309020205020404" pitchFamily="49" charset="0"/>
              </a:rPr>
              <a:t>Data.getVarLabel</a:t>
            </a:r>
            <a:r>
              <a:rPr lang="en-US" sz="1800" dirty="0">
                <a:solidFill>
                  <a:schemeClr val="accent1">
                    <a:lumMod val="50000"/>
                  </a:schemeClr>
                </a:solidFill>
                <a:latin typeface="Courier New" panose="02070309020205020404" pitchFamily="49" charset="0"/>
                <a:cs typeface="Courier New" panose="02070309020205020404" pitchFamily="49" charset="0"/>
              </a:rPr>
              <a:t>(var)))</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Describe the dataset in memory</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describe</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desc</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174385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Describing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Using Stata's Python API, Combined With Pandas</a:t>
            </a:r>
          </a:p>
          <a:p>
            <a:pPr marL="0" indent="0">
              <a:buNone/>
            </a:pPr>
            <a:r>
              <a:rPr lang="en-US" sz="1400" dirty="0" err="1">
                <a:solidFill>
                  <a:schemeClr val="accent1">
                    <a:lumMod val="50000"/>
                  </a:schemeClr>
                </a:solidFill>
                <a:latin typeface="Courier New" panose="02070309020205020404" pitchFamily="49" charset="0"/>
                <a:cs typeface="Courier New" panose="02070309020205020404" pitchFamily="49" charset="0"/>
              </a:rPr>
              <a:t>pd.DataFrame</a:t>
            </a:r>
            <a:r>
              <a:rPr lang="en-US" sz="1400" dirty="0">
                <a:solidFill>
                  <a:schemeClr val="accent1">
                    <a:lumMod val="50000"/>
                  </a:schemeClr>
                </a:solidFill>
                <a:latin typeface="Courier New" panose="02070309020205020404" pitchFamily="49" charset="0"/>
                <a:cs typeface="Courier New" panose="02070309020205020404" pitchFamily="49" charset="0"/>
              </a:rPr>
              <a:t>({'Variable </a:t>
            </a:r>
            <a:r>
              <a:rPr lang="en-US" sz="1400" dirty="0" err="1">
                <a:solidFill>
                  <a:schemeClr val="accent1">
                    <a:lumMod val="50000"/>
                  </a:schemeClr>
                </a:solidFill>
                <a:latin typeface="Courier New" panose="02070309020205020404" pitchFamily="49" charset="0"/>
                <a:cs typeface="Courier New" panose="02070309020205020404" pitchFamily="49" charset="0"/>
              </a:rPr>
              <a:t>Name':vars</a:t>
            </a:r>
            <a:r>
              <a:rPr lang="en-US" sz="1400" dirty="0">
                <a:solidFill>
                  <a:schemeClr val="accent1">
                    <a:lumMod val="50000"/>
                  </a:schemeClr>
                </a:solidFill>
                <a:latin typeface="Courier New" panose="02070309020205020404" pitchFamily="49" charset="0"/>
                <a:cs typeface="Courier New" panose="02070309020205020404" pitchFamily="49" charset="0"/>
              </a:rPr>
              <a:t>, </a:t>
            </a:r>
            <a:br>
              <a:rPr lang="en-US" sz="1400" dirty="0">
                <a:solidFill>
                  <a:schemeClr val="accent1">
                    <a:lumMod val="50000"/>
                  </a:schemeClr>
                </a:solidFill>
                <a:latin typeface="Courier New" panose="02070309020205020404" pitchFamily="49" charset="0"/>
                <a:cs typeface="Courier New" panose="02070309020205020404" pitchFamily="49" charset="0"/>
              </a:rPr>
            </a:br>
            <a:r>
              <a:rPr lang="en-US" sz="1400" dirty="0">
                <a:solidFill>
                  <a:schemeClr val="accent1">
                    <a:lumMod val="50000"/>
                  </a:schemeClr>
                </a:solidFill>
                <a:latin typeface="Courier New" panose="02070309020205020404" pitchFamily="49" charset="0"/>
                <a:cs typeface="Courier New" panose="02070309020205020404" pitchFamily="49" charset="0"/>
              </a:rPr>
              <a:t>              'Data Type':[</a:t>
            </a:r>
            <a:r>
              <a:rPr lang="en-US" sz="1400" dirty="0" err="1">
                <a:solidFill>
                  <a:schemeClr val="accent1">
                    <a:lumMod val="50000"/>
                  </a:schemeClr>
                </a:solidFill>
                <a:latin typeface="Courier New" panose="02070309020205020404" pitchFamily="49" charset="0"/>
                <a:cs typeface="Courier New" panose="02070309020205020404" pitchFamily="49" charset="0"/>
              </a:rPr>
              <a:t>Data.getVarType</a:t>
            </a:r>
            <a:r>
              <a:rPr lang="en-US" sz="1400" dirty="0">
                <a:solidFill>
                  <a:schemeClr val="accent1">
                    <a:lumMod val="50000"/>
                  </a:schemeClr>
                </a:solidFill>
                <a:latin typeface="Courier New" panose="02070309020205020404" pitchFamily="49" charset="0"/>
                <a:cs typeface="Courier New" panose="02070309020205020404" pitchFamily="49" charset="0"/>
              </a:rPr>
              <a:t>(v) for v in vars], </a:t>
            </a:r>
            <a:br>
              <a:rPr lang="en-US" sz="1400" dirty="0">
                <a:solidFill>
                  <a:schemeClr val="accent1">
                    <a:lumMod val="50000"/>
                  </a:schemeClr>
                </a:solidFill>
                <a:latin typeface="Courier New" panose="02070309020205020404" pitchFamily="49" charset="0"/>
                <a:cs typeface="Courier New" panose="02070309020205020404" pitchFamily="49" charset="0"/>
              </a:rPr>
            </a:br>
            <a:r>
              <a:rPr lang="en-US" sz="1400" dirty="0">
                <a:solidFill>
                  <a:schemeClr val="accent1">
                    <a:lumMod val="50000"/>
                  </a:schemeClr>
                </a:solidFill>
                <a:latin typeface="Courier New" panose="02070309020205020404" pitchFamily="49" charset="0"/>
                <a:cs typeface="Courier New" panose="02070309020205020404" pitchFamily="49" charset="0"/>
              </a:rPr>
              <a:t>              'Variable Label':[</a:t>
            </a:r>
            <a:r>
              <a:rPr lang="en-US" sz="1400" dirty="0" err="1">
                <a:solidFill>
                  <a:schemeClr val="accent1">
                    <a:lumMod val="50000"/>
                  </a:schemeClr>
                </a:solidFill>
                <a:latin typeface="Courier New" panose="02070309020205020404" pitchFamily="49" charset="0"/>
                <a:cs typeface="Courier New" panose="02070309020205020404" pitchFamily="49" charset="0"/>
              </a:rPr>
              <a:t>Data.getVarLabel</a:t>
            </a:r>
            <a:r>
              <a:rPr lang="en-US" sz="1400" dirty="0">
                <a:solidFill>
                  <a:schemeClr val="accent1">
                    <a:lumMod val="50000"/>
                  </a:schemeClr>
                </a:solidFill>
                <a:latin typeface="Courier New" panose="02070309020205020404" pitchFamily="49" charset="0"/>
                <a:cs typeface="Courier New" panose="02070309020205020404" pitchFamily="49" charset="0"/>
              </a:rPr>
              <a:t>(lab) for lab in vars]})</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Describe the dataset in memory</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describe</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desc</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90027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Describing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Summary statistics</a:t>
            </a:r>
          </a:p>
          <a:p>
            <a:pPr marL="0" indent="0">
              <a:buNone/>
            </a:pPr>
            <a:r>
              <a:rPr lang="en-US" sz="1800" dirty="0" err="1">
                <a:solidFill>
                  <a:schemeClr val="accent1">
                    <a:lumMod val="50000"/>
                  </a:schemeClr>
                </a:solidFill>
                <a:latin typeface="Courier New" panose="02070309020205020404" pitchFamily="49" charset="0"/>
                <a:cs typeface="Courier New" panose="02070309020205020404" pitchFamily="49" charset="0"/>
              </a:rPr>
              <a:t>df.describe</a:t>
            </a:r>
            <a:r>
              <a:rPr lang="en-US" sz="1800" dirty="0">
                <a:solidFill>
                  <a:schemeClr val="accent1">
                    <a:lumMod val="50000"/>
                  </a:schemeClr>
                </a:solidFill>
                <a:latin typeface="Courier New" panose="02070309020205020404" pitchFamily="49" charset="0"/>
                <a:cs typeface="Courier New" panose="02070309020205020404" pitchFamily="49" charset="0"/>
              </a:rPr>
              <a:t>().transpose()</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Summary statistics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summarize</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32659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Mergeing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400" dirty="0">
                <a:solidFill>
                  <a:schemeClr val="accent6">
                    <a:lumMod val="50000"/>
                  </a:schemeClr>
                </a:solidFill>
                <a:latin typeface="Courier New" panose="02070309020205020404" pitchFamily="49" charset="0"/>
                <a:cs typeface="Courier New" panose="02070309020205020404" pitchFamily="49" charset="0"/>
              </a:rPr>
              <a:t># Load each dataset</a:t>
            </a:r>
          </a:p>
          <a:p>
            <a:pPr marL="0" indent="0">
              <a:buNone/>
            </a:pPr>
            <a:r>
              <a:rPr lang="en-US" sz="1400" dirty="0">
                <a:solidFill>
                  <a:schemeClr val="accent1">
                    <a:lumMod val="50000"/>
                  </a:schemeClr>
                </a:solidFill>
                <a:latin typeface="Courier New" panose="02070309020205020404" pitchFamily="49" charset="0"/>
                <a:cs typeface="Courier New" panose="02070309020205020404" pitchFamily="49" charset="0"/>
              </a:rPr>
              <a:t>expns_df = pd.read_stata('http://www.stata-press.com/data/r15/autoexpense.dta')</a:t>
            </a:r>
            <a:br>
              <a:rPr lang="en-US" sz="1400" dirty="0">
                <a:solidFill>
                  <a:schemeClr val="accent1">
                    <a:lumMod val="50000"/>
                  </a:schemeClr>
                </a:solidFill>
                <a:latin typeface="Courier New" panose="02070309020205020404" pitchFamily="49" charset="0"/>
                <a:cs typeface="Courier New" panose="02070309020205020404" pitchFamily="49" charset="0"/>
              </a:rPr>
            </a:br>
            <a:r>
              <a:rPr lang="en-US" sz="1400" dirty="0">
                <a:solidFill>
                  <a:schemeClr val="accent1">
                    <a:lumMod val="50000"/>
                  </a:schemeClr>
                </a:solidFill>
                <a:latin typeface="Courier New" panose="02070309020205020404" pitchFamily="49" charset="0"/>
                <a:cs typeface="Courier New" panose="02070309020205020404" pitchFamily="49" charset="0"/>
              </a:rPr>
              <a:t>sizes_df = pd.read_stata('http://www.stata-press.com/data/r15/autosize.dta')</a:t>
            </a:r>
            <a:endParaRPr lang="en-US" sz="1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6">
                    <a:lumMod val="50000"/>
                  </a:schemeClr>
                </a:solidFill>
                <a:latin typeface="Courier New" panose="02070309020205020404" pitchFamily="49" charset="0"/>
                <a:cs typeface="Courier New" panose="02070309020205020404" pitchFamily="49" charset="0"/>
              </a:rPr>
              <a:t># Load each dataset</a:t>
            </a:r>
          </a:p>
          <a:p>
            <a:pPr marL="0" indent="0">
              <a:buNone/>
            </a:pPr>
            <a:r>
              <a:rPr lang="en-US" sz="1400" dirty="0">
                <a:solidFill>
                  <a:schemeClr val="accent1">
                    <a:lumMod val="50000"/>
                  </a:schemeClr>
                </a:solidFill>
                <a:latin typeface="Courier New" panose="02070309020205020404" pitchFamily="49" charset="0"/>
                <a:cs typeface="Courier New" panose="02070309020205020404" pitchFamily="49" charset="0"/>
              </a:rPr>
              <a:t>df = pd.merge(expns_df, sizes_df, on='make', how='outer', indicator=True)</a:t>
            </a:r>
            <a:endParaRPr lang="en-US" sz="1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6">
                    <a:lumMod val="50000"/>
                  </a:schemeClr>
                </a:solidFill>
                <a:latin typeface="Courier New" panose="02070309020205020404" pitchFamily="49" charset="0"/>
                <a:cs typeface="Courier New" panose="02070309020205020404" pitchFamily="49" charset="0"/>
              </a:rPr>
              <a:t># Replicate Stata's output with the value_counts() method and _merge var</a:t>
            </a:r>
          </a:p>
          <a:p>
            <a:pPr marL="0" indent="0">
              <a:buNone/>
            </a:pPr>
            <a:r>
              <a:rPr lang="en-US" sz="1400" dirty="0">
                <a:solidFill>
                  <a:schemeClr val="accent1">
                    <a:lumMod val="50000"/>
                  </a:schemeClr>
                </a:solidFill>
                <a:latin typeface="Courier New" panose="02070309020205020404" pitchFamily="49" charset="0"/>
                <a:cs typeface="Courier New" panose="02070309020205020404" pitchFamily="49" charset="0"/>
              </a:rPr>
              <a:t>df['_merge'].value_counts()</a:t>
            </a:r>
          </a:p>
          <a:p>
            <a:pPr marL="0" indent="0">
              <a:buNone/>
            </a:pPr>
            <a:endParaRPr lang="en-US" sz="14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endParaRPr lang="en-US" sz="14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6">
                    <a:lumMod val="50000"/>
                  </a:schemeClr>
                </a:solidFill>
                <a:latin typeface="Courier New" panose="02070309020205020404" pitchFamily="49" charset="0"/>
                <a:cs typeface="Courier New" panose="02070309020205020404" pitchFamily="49" charset="0"/>
              </a:rPr>
              <a:t>// Load example dataset (make, price, mpg)</a:t>
            </a:r>
          </a:p>
          <a:p>
            <a:pPr marL="0" indent="0">
              <a:buNone/>
            </a:pPr>
            <a:r>
              <a:rPr lang="en-US" sz="1400" dirty="0">
                <a:solidFill>
                  <a:schemeClr val="accent1">
                    <a:lumMod val="50000"/>
                  </a:schemeClr>
                </a:solidFill>
                <a:latin typeface="Courier New" panose="02070309020205020404" pitchFamily="49" charset="0"/>
                <a:cs typeface="Courier New" panose="02070309020205020404" pitchFamily="49" charset="0"/>
              </a:rPr>
              <a:t>use http://www.stata-press.com/data/r15/autoexpense.dta, clear</a:t>
            </a:r>
            <a:endParaRPr lang="en-US" sz="1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6">
                    <a:lumMod val="50000"/>
                  </a:schemeClr>
                </a:solidFill>
                <a:latin typeface="Courier New" panose="02070309020205020404" pitchFamily="49" charset="0"/>
                <a:cs typeface="Courier New" panose="02070309020205020404" pitchFamily="49" charset="0"/>
              </a:rPr>
              <a:t>// Merge dataset (make, weight, length)</a:t>
            </a:r>
          </a:p>
          <a:p>
            <a:pPr marL="0" indent="0">
              <a:buNone/>
            </a:pPr>
            <a:r>
              <a:rPr lang="en-US" sz="1400" dirty="0">
                <a:solidFill>
                  <a:schemeClr val="accent1">
                    <a:lumMod val="50000"/>
                  </a:schemeClr>
                </a:solidFill>
                <a:latin typeface="Courier New" panose="02070309020205020404" pitchFamily="49" charset="0"/>
                <a:cs typeface="Courier New" panose="02070309020205020404" pitchFamily="49" charset="0"/>
              </a:rPr>
              <a:t>merge 1:1 make using http://www.stata-press.com/data/r15/autosize.dta</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63997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Cleaning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Autofit/>
          </a:bodyPr>
          <a:lstStyle/>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Generate new text variable using Stata's API</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Data.addVarStr('newtxt', 20)</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Data.store('newtxt', None, ['Some text here'] * Data.getObsTotal())</a:t>
            </a:r>
            <a:endParaRPr lang="en-US" sz="16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Generate new text, Combine Stata's API with Pandas</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df['newtxt'] = 'Some text here'</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Data.store('newtxt', None, df['newtxt'))</a:t>
            </a:r>
          </a:p>
          <a:p>
            <a:pPr marL="0" indent="0">
              <a:buNone/>
            </a:pPr>
            <a:endParaRPr lang="en-US" sz="16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Generate new text variable</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gen newtxt = "Some text here"</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42696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Cleaning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Autofit/>
          </a:bodyPr>
          <a:lstStyle/>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Transform continuous to binary Combine Stata's API with Pandas</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Data.addVarByte('isExpensive')</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df['isExpensive'] = [1 if p &gt; 4000 else 0 for p in df['price']]</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Data.store('isExpensive', None, df['isExpensive'])</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df['Expensive'] = ['Expensive' if p &gt; 4000 else \</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                   'Affordable' for p in df['price']]</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df['Long'] = ['Long' if len &gt; 187 else \</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              'Short' for len in df['length']]</a:t>
            </a: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Transform continuous to binary</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gen isExpensive = price &gt; 3000</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gen Expensive = "Affordable"</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replace Expensive = "Expensive" if price &gt; 4000</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gen Long = "Short"</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replace Long = "Long" if length &gt; 187</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4657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Manip. Data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Autofit/>
          </a:bodyPr>
          <a:lstStyle/>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Transform linear to quadratic / Interact price with itself</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Data.addVarInt('price2')</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df['price2'] = df['price'].apply(lambda p: p * p)</a:t>
            </a:r>
            <a:br>
              <a:rPr lang="en-US" sz="1600" dirty="0">
                <a:solidFill>
                  <a:schemeClr val="accent1">
                    <a:lumMod val="50000"/>
                  </a:schemeClr>
                </a:solidFill>
                <a:latin typeface="Courier New" panose="02070309020205020404" pitchFamily="49" charset="0"/>
                <a:cs typeface="Courier New" panose="02070309020205020404" pitchFamily="49" charset="0"/>
              </a:rPr>
            </a:br>
            <a:r>
              <a:rPr lang="en-US" sz="1600" dirty="0">
                <a:solidFill>
                  <a:schemeClr val="accent1">
                    <a:lumMod val="50000"/>
                  </a:schemeClr>
                </a:solidFill>
                <a:latin typeface="Courier New" panose="02070309020205020404" pitchFamily="49" charset="0"/>
                <a:cs typeface="Courier New" panose="02070309020205020404" pitchFamily="49" charset="0"/>
              </a:rPr>
              <a:t>Data.store('price2', None, df['price2'])</a:t>
            </a:r>
          </a:p>
          <a:p>
            <a:pPr marL="0" indent="0">
              <a:buNone/>
            </a:pPr>
            <a:endParaRPr lang="en-US" sz="16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6">
                    <a:lumMod val="50000"/>
                  </a:schemeClr>
                </a:solidFill>
                <a:latin typeface="Courier New" panose="02070309020205020404" pitchFamily="49" charset="0"/>
                <a:cs typeface="Courier New" panose="02070309020205020404" pitchFamily="49" charset="0"/>
              </a:rPr>
              <a:t>// Transform linear to quadratic / interact price with itself</a:t>
            </a:r>
          </a:p>
          <a:p>
            <a:pPr marL="0" indent="0">
              <a:buNone/>
            </a:pPr>
            <a:r>
              <a:rPr lang="en-US" sz="1600" dirty="0">
                <a:solidFill>
                  <a:schemeClr val="accent1">
                    <a:lumMod val="50000"/>
                  </a:schemeClr>
                </a:solidFill>
                <a:latin typeface="Courier New" panose="02070309020205020404" pitchFamily="49" charset="0"/>
                <a:cs typeface="Courier New" panose="02070309020205020404" pitchFamily="49" charset="0"/>
              </a:rPr>
              <a:t>gen price2 = price * price</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345061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Crosstabulation</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Tabulate two categoricals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pd.crosstab(df['Expensive'], df['foreign'])</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Tabulate two categoricals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table Expensive foreign </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18872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B316-8348-0F4B-9773-452161B534B3}"/>
              </a:ext>
            </a:extLst>
          </p:cNvPr>
          <p:cNvSpPr>
            <a:spLocks noGrp="1"/>
          </p:cNvSpPr>
          <p:nvPr>
            <p:ph type="title"/>
          </p:nvPr>
        </p:nvSpPr>
        <p:spPr/>
        <p:txBody>
          <a:bodyPr/>
          <a:lstStyle/>
          <a:p>
            <a:r>
              <a:rPr lang="en-US"/>
              <a:t>Additional Resources</a:t>
            </a:r>
          </a:p>
        </p:txBody>
      </p:sp>
      <p:sp>
        <p:nvSpPr>
          <p:cNvPr id="3" name="Content Placeholder 2">
            <a:extLst>
              <a:ext uri="{FF2B5EF4-FFF2-40B4-BE49-F238E27FC236}">
                <a16:creationId xmlns:a16="http://schemas.microsoft.com/office/drawing/2014/main" id="{03C3227C-EC27-4E4E-8852-97AB731C2B27}"/>
              </a:ext>
            </a:extLst>
          </p:cNvPr>
          <p:cNvSpPr>
            <a:spLocks noGrp="1"/>
          </p:cNvSpPr>
          <p:nvPr>
            <p:ph idx="1"/>
          </p:nvPr>
        </p:nvSpPr>
        <p:spPr/>
        <p:txBody>
          <a:bodyPr>
            <a:normAutofit fontScale="92500" lnSpcReduction="20000"/>
          </a:bodyPr>
          <a:lstStyle/>
          <a:p>
            <a:r>
              <a:rPr lang="en-US"/>
              <a:t>Going From Stata to Pandas</a:t>
            </a:r>
            <a:br>
              <a:rPr lang="en-US"/>
            </a:br>
            <a:r>
              <a:rPr lang="en-US" sz="1700">
                <a:hlinkClick r:id="rId2"/>
              </a:rPr>
              <a:t>https://towardsdatascience.com/going-from-stata-to-pandas</a:t>
            </a:r>
            <a:r>
              <a:rPr lang="en-US" sz="1700">
                <a:hlinkClick r:id="rId2"/>
              </a:rPr>
              <a:t>-706888525acf</a:t>
            </a:r>
            <a:endParaRPr lang="en-US" sz="1700"/>
          </a:p>
          <a:p>
            <a:r>
              <a:rPr lang="en-US"/>
              <a:t>Stata Pandas Crosswalk</a:t>
            </a:r>
            <a:br>
              <a:rPr lang="en-US"/>
            </a:br>
            <a:r>
              <a:rPr lang="en-US" sz="1700">
                <a:hlinkClick r:id="rId3"/>
              </a:rPr>
              <a:t>https://github.com/adamrossnelson/StataQuickReference/blob/master/spcrosswlk.md</a:t>
            </a:r>
            <a:endParaRPr lang="en-US" sz="1700"/>
          </a:p>
          <a:p>
            <a:r>
              <a:rPr lang="en-US"/>
              <a:t>Merging Data: The Pandas Missing Output</a:t>
            </a:r>
            <a:br>
              <a:rPr lang="en-US"/>
            </a:br>
            <a:r>
              <a:rPr lang="en-US" sz="1700">
                <a:hlinkClick r:id="rId4"/>
              </a:rPr>
              <a:t>https://towardsdatascience.com/merging-data-the-pandas-missing-output-dafca42c9fe</a:t>
            </a:r>
            <a:endParaRPr lang="en-US" sz="1700"/>
          </a:p>
          <a:p>
            <a:r>
              <a:rPr lang="en-US"/>
              <a:t>Reordering Columns In Python Pandas</a:t>
            </a:r>
            <a:br>
              <a:rPr lang="en-US"/>
            </a:br>
            <a:r>
              <a:rPr lang="en-US" sz="1600">
                <a:hlinkClick r:id="rId5"/>
              </a:rPr>
              <a:t>https://towardsdatascience.com/reordering-pandas-dataframe-columns-thumbs-down-on-standard-solutions-1ff0bc2941d5</a:t>
            </a:r>
            <a:endParaRPr lang="en-US" sz="1600"/>
          </a:p>
          <a:p>
            <a:r>
              <a:rPr lang="en-US"/>
              <a:t>Python Rosetta Cheat Sheet</a:t>
            </a:r>
            <a:br>
              <a:rPr lang="en-US"/>
            </a:br>
            <a:r>
              <a:rPr lang="en-US" sz="1700">
                <a:hlinkClick r:id="rId6"/>
              </a:rPr>
              <a:t>https://github.com/adamrossnelson/StataQuickReference/blob/master/chtshts/StataPythonRosettaStoneCheat.pdf</a:t>
            </a:r>
            <a:endParaRPr lang="en-US" sz="1700"/>
          </a:p>
          <a:p>
            <a:r>
              <a:rPr lang="en-US"/>
              <a:t>PyData.Org Pandas Cheat Sheets</a:t>
            </a:r>
            <a:br>
              <a:rPr lang="en-US"/>
            </a:br>
            <a:r>
              <a:rPr lang="en-US" sz="1700">
                <a:hlinkClick r:id="rId7"/>
              </a:rPr>
              <a:t>https://pandas.pydata.org/Pandas_Cheat_Sheet.pdf</a:t>
            </a:r>
            <a:endParaRPr lang="en-US" sz="1700"/>
          </a:p>
          <a:p>
            <a:r>
              <a:rPr lang="en-US"/>
              <a:t>DataCamp.com Pandas Cheat Sheets</a:t>
            </a:r>
            <a:br>
              <a:rPr lang="en-US"/>
            </a:br>
            <a:r>
              <a:rPr lang="en-US" sz="1700">
                <a:hlinkClick r:id="rId8"/>
              </a:rPr>
              <a:t>https://www.datacamp.com/community/blog/python-pandas-cheat-sheet</a:t>
            </a:r>
            <a:endParaRPr lang="en-US" sz="1700"/>
          </a:p>
          <a:p>
            <a:endParaRPr lang="en-US"/>
          </a:p>
          <a:p>
            <a:endParaRPr lang="en-US"/>
          </a:p>
        </p:txBody>
      </p:sp>
      <p:pic>
        <p:nvPicPr>
          <p:cNvPr id="4" name="Picture 3" descr="A close up of a sign&#10;&#10;Description automatically generated">
            <a:extLst>
              <a:ext uri="{FF2B5EF4-FFF2-40B4-BE49-F238E27FC236}">
                <a16:creationId xmlns:a16="http://schemas.microsoft.com/office/drawing/2014/main" id="{1F881B9F-F5A1-B944-B41B-DACF0D249B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358778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Crosstabulation</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Tabulate three categoricals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pd.crosstab(df['rep78'], [df['Expensive'], df['foreign']])</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Tabulate three categoricals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table rep78 Expensive foreign</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405035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Crosstabulation</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Tabulate four categoricals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pd.crosstab([df['Long'], df['rep78']], </a:t>
            </a:r>
            <a:br>
              <a:rPr lang="en-US" sz="1800" dirty="0">
                <a:solidFill>
                  <a:schemeClr val="accent1">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            [df['Expensive'], df['foreign']])</a:t>
            </a:r>
          </a:p>
          <a:p>
            <a:pPr marL="0" indent="0">
              <a:buNone/>
            </a:pPr>
            <a:endParaRPr lang="en-US" sz="1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6">
                    <a:lumMod val="50000"/>
                  </a:schemeClr>
                </a:solidFill>
                <a:latin typeface="Courier New" panose="02070309020205020404" pitchFamily="49" charset="0"/>
                <a:cs typeface="Courier New" panose="02070309020205020404" pitchFamily="49" charset="0"/>
              </a:rPr>
              <a:t>// Tabulate four categoricals</a:t>
            </a: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table foreign rep78 isExp, by(isLong)</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351416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Agenda</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fontScale="77500" lnSpcReduction="20000"/>
          </a:bodyPr>
          <a:lstStyle/>
          <a:p>
            <a:r>
              <a:rPr lang="en-US" dirty="0"/>
              <a:t>Remarks On My Intentions</a:t>
            </a:r>
          </a:p>
          <a:p>
            <a:endParaRPr lang="en-US" dirty="0"/>
          </a:p>
          <a:p>
            <a:r>
              <a:rPr lang="en-US" dirty="0"/>
              <a:t>Compare &amp; Contrast       Stata Vs Python</a:t>
            </a:r>
          </a:p>
          <a:p>
            <a:endParaRPr lang="en-US" dirty="0"/>
          </a:p>
          <a:p>
            <a:r>
              <a:rPr lang="en-US" dirty="0"/>
              <a:t>Conventional Environmental Setup</a:t>
            </a:r>
          </a:p>
          <a:p>
            <a:endParaRPr lang="en-US" dirty="0"/>
          </a:p>
          <a:p>
            <a:r>
              <a:rPr lang="en-US" dirty="0"/>
              <a:t>Side-by-side Examples</a:t>
            </a:r>
          </a:p>
          <a:p>
            <a:pPr lvl="1"/>
            <a:r>
              <a:rPr lang="en-US" dirty="0"/>
              <a:t>Listing</a:t>
            </a:r>
          </a:p>
          <a:p>
            <a:pPr lvl="1"/>
            <a:r>
              <a:rPr lang="en-US" dirty="0"/>
              <a:t>Describing</a:t>
            </a:r>
          </a:p>
          <a:p>
            <a:pPr lvl="1"/>
            <a:r>
              <a:rPr lang="en-US" dirty="0"/>
              <a:t>Merging</a:t>
            </a:r>
          </a:p>
          <a:p>
            <a:pPr lvl="1"/>
            <a:r>
              <a:rPr lang="en-US" dirty="0"/>
              <a:t>Cleaning</a:t>
            </a:r>
          </a:p>
          <a:p>
            <a:pPr lvl="1"/>
            <a:r>
              <a:rPr lang="en-US" dirty="0"/>
              <a:t>Manipulating</a:t>
            </a:r>
          </a:p>
          <a:p>
            <a:pPr lvl="1"/>
            <a:endParaRPr lang="en-US" dirty="0"/>
          </a:p>
          <a:p>
            <a:r>
              <a:rPr lang="en-US" dirty="0"/>
              <a:t>Conclusion</a:t>
            </a:r>
          </a:p>
          <a:p>
            <a:pPr lvl="1"/>
            <a:endParaRPr lang="en-US" dirty="0"/>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9574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Remarks</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r>
              <a:rPr lang="en-US" dirty="0"/>
              <a:t>This presentation is easy on the statistics.</a:t>
            </a:r>
          </a:p>
          <a:p>
            <a:endParaRPr lang="en-US" dirty="0"/>
          </a:p>
          <a:p>
            <a:r>
              <a:rPr lang="en-US" dirty="0"/>
              <a:t>Aiming for users who are familiar with Stata at any level but still relatively new to Python.</a:t>
            </a:r>
          </a:p>
          <a:p>
            <a:endParaRPr lang="en-US" dirty="0"/>
          </a:p>
          <a:p>
            <a:r>
              <a:rPr lang="en-US" dirty="0"/>
              <a:t>Thoughts on why this matters. Or why it might not matter.</a:t>
            </a:r>
          </a:p>
          <a:p>
            <a:pPr lvl="1"/>
            <a:endParaRPr lang="en-US" dirty="0"/>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425807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375E-C910-4046-912B-BC54DD4C0E4E}"/>
              </a:ext>
            </a:extLst>
          </p:cNvPr>
          <p:cNvSpPr>
            <a:spLocks noGrp="1"/>
          </p:cNvSpPr>
          <p:nvPr>
            <p:ph type="title"/>
          </p:nvPr>
        </p:nvSpPr>
        <p:spPr/>
        <p:txBody>
          <a:bodyPr/>
          <a:lstStyle/>
          <a:p>
            <a:r>
              <a:rPr lang="en-US" dirty="0"/>
              <a:t>Stata To Python – Comparisons</a:t>
            </a:r>
          </a:p>
        </p:txBody>
      </p:sp>
      <p:sp>
        <p:nvSpPr>
          <p:cNvPr id="3" name="Text Placeholder 2">
            <a:extLst>
              <a:ext uri="{FF2B5EF4-FFF2-40B4-BE49-F238E27FC236}">
                <a16:creationId xmlns:a16="http://schemas.microsoft.com/office/drawing/2014/main" id="{EF4FC1D6-DF43-491C-B4E5-3C37613E35D3}"/>
              </a:ext>
            </a:extLst>
          </p:cNvPr>
          <p:cNvSpPr>
            <a:spLocks noGrp="1"/>
          </p:cNvSpPr>
          <p:nvPr>
            <p:ph type="body" idx="1"/>
          </p:nvPr>
        </p:nvSpPr>
        <p:spPr/>
        <p:txBody>
          <a:bodyPr/>
          <a:lstStyle/>
          <a:p>
            <a:r>
              <a:rPr lang="en-US" dirty="0"/>
              <a:t>Stata</a:t>
            </a:r>
          </a:p>
        </p:txBody>
      </p:sp>
      <p:sp>
        <p:nvSpPr>
          <p:cNvPr id="4" name="Content Placeholder 3">
            <a:extLst>
              <a:ext uri="{FF2B5EF4-FFF2-40B4-BE49-F238E27FC236}">
                <a16:creationId xmlns:a16="http://schemas.microsoft.com/office/drawing/2014/main" id="{F4A35423-8144-4EE8-94D7-53FE9851271C}"/>
              </a:ext>
            </a:extLst>
          </p:cNvPr>
          <p:cNvSpPr>
            <a:spLocks noGrp="1"/>
          </p:cNvSpPr>
          <p:nvPr>
            <p:ph sz="half" idx="2"/>
          </p:nvPr>
        </p:nvSpPr>
        <p:spPr/>
        <p:txBody>
          <a:bodyPr>
            <a:normAutofit/>
          </a:bodyPr>
          <a:lstStyle/>
          <a:p>
            <a:r>
              <a:rPr lang="en-US" dirty="0"/>
              <a:t>Vibrant Extensive User Communities</a:t>
            </a:r>
          </a:p>
          <a:p>
            <a:r>
              <a:rPr lang="en-US" dirty="0"/>
              <a:t>Specific Purpose</a:t>
            </a:r>
          </a:p>
          <a:p>
            <a:r>
              <a:rPr lang="en-US" dirty="0"/>
              <a:t>Verbose – Promotes Replicability</a:t>
            </a:r>
          </a:p>
          <a:p>
            <a:r>
              <a:rPr lang="en-US" dirty="0"/>
              <a:t>Vectored Variable Manipulation, Default</a:t>
            </a:r>
          </a:p>
          <a:p>
            <a:pPr marL="0" indent="0">
              <a:buNone/>
            </a:pPr>
            <a:endParaRPr lang="en-US" dirty="0"/>
          </a:p>
        </p:txBody>
      </p:sp>
      <p:sp>
        <p:nvSpPr>
          <p:cNvPr id="5" name="Text Placeholder 4">
            <a:extLst>
              <a:ext uri="{FF2B5EF4-FFF2-40B4-BE49-F238E27FC236}">
                <a16:creationId xmlns:a16="http://schemas.microsoft.com/office/drawing/2014/main" id="{79A708B8-7874-4474-92C0-7531C515F6E1}"/>
              </a:ext>
            </a:extLst>
          </p:cNvPr>
          <p:cNvSpPr>
            <a:spLocks noGrp="1"/>
          </p:cNvSpPr>
          <p:nvPr>
            <p:ph type="body" sz="quarter" idx="3"/>
          </p:nvPr>
        </p:nvSpPr>
        <p:spPr/>
        <p:txBody>
          <a:bodyPr/>
          <a:lstStyle/>
          <a:p>
            <a:r>
              <a:rPr lang="en-US" dirty="0"/>
              <a:t>Python</a:t>
            </a:r>
          </a:p>
        </p:txBody>
      </p:sp>
      <p:sp>
        <p:nvSpPr>
          <p:cNvPr id="6" name="Content Placeholder 5">
            <a:extLst>
              <a:ext uri="{FF2B5EF4-FFF2-40B4-BE49-F238E27FC236}">
                <a16:creationId xmlns:a16="http://schemas.microsoft.com/office/drawing/2014/main" id="{5E63C31A-D2E2-42EE-A5F2-3F864FE27B79}"/>
              </a:ext>
            </a:extLst>
          </p:cNvPr>
          <p:cNvSpPr>
            <a:spLocks noGrp="1"/>
          </p:cNvSpPr>
          <p:nvPr>
            <p:ph sz="quarter" idx="4"/>
          </p:nvPr>
        </p:nvSpPr>
        <p:spPr/>
        <p:txBody>
          <a:bodyPr>
            <a:normAutofit/>
          </a:bodyPr>
          <a:lstStyle/>
          <a:p>
            <a:r>
              <a:rPr lang="en-US" dirty="0"/>
              <a:t>Vibrant Extensive User Communities</a:t>
            </a:r>
          </a:p>
          <a:p>
            <a:r>
              <a:rPr lang="en-US" dirty="0"/>
              <a:t>General Purpose</a:t>
            </a:r>
          </a:p>
          <a:p>
            <a:r>
              <a:rPr lang="en-US" dirty="0"/>
              <a:t>Silent – Frustrates Replicability</a:t>
            </a:r>
          </a:p>
          <a:p>
            <a:r>
              <a:rPr lang="en-US" dirty="0"/>
              <a:t>Vectored Variable Manipulation, Available</a:t>
            </a:r>
          </a:p>
        </p:txBody>
      </p:sp>
      <p:pic>
        <p:nvPicPr>
          <p:cNvPr id="7" name="Picture 6" descr="A close up of a sign&#10;&#10;Description automatically generated">
            <a:extLst>
              <a:ext uri="{FF2B5EF4-FFF2-40B4-BE49-F238E27FC236}">
                <a16:creationId xmlns:a16="http://schemas.microsoft.com/office/drawing/2014/main" id="{DF5091D9-2573-4CE8-B88E-77F507D20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43918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Environment</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r>
              <a:rPr lang="en-US" dirty="0"/>
              <a:t>Conventional Stata Environmental Setup</a:t>
            </a:r>
          </a:p>
          <a:p>
            <a:pPr marL="0" indent="0">
              <a:buNone/>
            </a:pPr>
            <a:endParaRPr lang="en-US" dirty="0"/>
          </a:p>
          <a:p>
            <a:pPr marL="0" indent="0">
              <a:buNone/>
            </a:pPr>
            <a:r>
              <a:rPr lang="en-US" sz="1800" dirty="0" err="1">
                <a:solidFill>
                  <a:schemeClr val="accent1">
                    <a:lumMod val="50000"/>
                  </a:schemeClr>
                </a:solidFill>
                <a:latin typeface="Courier New" panose="02070309020205020404" pitchFamily="49" charset="0"/>
                <a:cs typeface="Courier New" panose="02070309020205020404" pitchFamily="49" charset="0"/>
              </a:rPr>
              <a:t>cls</a:t>
            </a:r>
            <a:r>
              <a:rPr lang="en-US" sz="1800" dirty="0">
                <a:solidFill>
                  <a:schemeClr val="accent1">
                    <a:lumMod val="50000"/>
                  </a:schemeClr>
                </a:solidFill>
                <a:latin typeface="Courier New" panose="02070309020205020404" pitchFamily="49" charset="0"/>
                <a:cs typeface="Courier New" panose="02070309020205020404" pitchFamily="49" charset="0"/>
              </a:rPr>
              <a:t>                              </a:t>
            </a:r>
            <a:r>
              <a:rPr lang="en-US" sz="1800" dirty="0">
                <a:solidFill>
                  <a:schemeClr val="accent6">
                    <a:lumMod val="50000"/>
                  </a:schemeClr>
                </a:solidFill>
                <a:latin typeface="Courier New" panose="02070309020205020404" pitchFamily="49" charset="0"/>
                <a:cs typeface="Courier New" panose="02070309020205020404" pitchFamily="49" charset="0"/>
              </a:rPr>
              <a:t>// Clear the screen</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set more off                     </a:t>
            </a:r>
            <a:r>
              <a:rPr lang="en-US" sz="1800" dirty="0">
                <a:solidFill>
                  <a:schemeClr val="accent6">
                    <a:lumMod val="50000"/>
                  </a:schemeClr>
                </a:solidFill>
                <a:latin typeface="Courier New" panose="02070309020205020404" pitchFamily="49" charset="0"/>
                <a:cs typeface="Courier New" panose="02070309020205020404" pitchFamily="49" charset="0"/>
              </a:rPr>
              <a:t>// Disable 'More' prompt</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clear all                        </a:t>
            </a:r>
            <a:r>
              <a:rPr lang="en-US" sz="1800" dirty="0">
                <a:solidFill>
                  <a:schemeClr val="accent6">
                    <a:lumMod val="50000"/>
                  </a:schemeClr>
                </a:solidFill>
                <a:latin typeface="Courier New" panose="02070309020205020404" pitchFamily="49" charset="0"/>
                <a:cs typeface="Courier New" panose="02070309020205020404" pitchFamily="49" charset="0"/>
              </a:rPr>
              <a:t>// Clear memory</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capture log close                </a:t>
            </a:r>
            <a:r>
              <a:rPr lang="en-US" sz="1800" dirty="0">
                <a:solidFill>
                  <a:schemeClr val="accent6">
                    <a:lumMod val="50000"/>
                  </a:schemeClr>
                </a:solidFill>
                <a:latin typeface="Courier New" panose="02070309020205020404" pitchFamily="49" charset="0"/>
                <a:cs typeface="Courier New" panose="02070309020205020404" pitchFamily="49" charset="0"/>
              </a:rPr>
              <a:t>// Close open logs</a:t>
            </a:r>
            <a:br>
              <a:rPr lang="en-US" sz="1800" dirty="0">
                <a:solidFill>
                  <a:schemeClr val="accent6">
                    <a:lumMod val="50000"/>
                  </a:schemeClr>
                </a:solidFill>
                <a:latin typeface="Courier New" panose="02070309020205020404" pitchFamily="49" charset="0"/>
                <a:cs typeface="Courier New" panose="02070309020205020404" pitchFamily="49" charset="0"/>
              </a:rPr>
            </a:br>
            <a:r>
              <a:rPr lang="en-US" sz="1800" dirty="0">
                <a:solidFill>
                  <a:schemeClr val="accent1">
                    <a:lumMod val="50000"/>
                  </a:schemeClr>
                </a:solidFill>
                <a:latin typeface="Courier New" panose="02070309020205020404" pitchFamily="49" charset="0"/>
                <a:cs typeface="Courier New" panose="02070309020205020404" pitchFamily="49" charset="0"/>
              </a:rPr>
              <a:t>log using </a:t>
            </a:r>
            <a:r>
              <a:rPr lang="en-US" sz="1800" dirty="0" err="1">
                <a:solidFill>
                  <a:schemeClr val="accent1">
                    <a:lumMod val="50000"/>
                  </a:schemeClr>
                </a:solidFill>
                <a:latin typeface="Courier New" panose="02070309020205020404" pitchFamily="49" charset="0"/>
                <a:cs typeface="Courier New" panose="02070309020205020404" pitchFamily="49" charset="0"/>
              </a:rPr>
              <a:t>my_logfile.txt</a:t>
            </a:r>
            <a:r>
              <a:rPr lang="en-US" sz="1800" dirty="0">
                <a:solidFill>
                  <a:schemeClr val="accent1">
                    <a:lumMod val="50000"/>
                  </a:schemeClr>
                </a:solidFill>
                <a:latin typeface="Courier New" panose="02070309020205020404" pitchFamily="49" charset="0"/>
                <a:cs typeface="Courier New" panose="02070309020205020404" pitchFamily="49" charset="0"/>
              </a:rPr>
              <a:t>, text   </a:t>
            </a:r>
            <a:r>
              <a:rPr lang="en-US" sz="1800" dirty="0">
                <a:solidFill>
                  <a:schemeClr val="accent6">
                    <a:lumMod val="50000"/>
                  </a:schemeClr>
                </a:solidFill>
                <a:latin typeface="Courier New" panose="02070309020205020404" pitchFamily="49" charset="0"/>
                <a:cs typeface="Courier New" panose="02070309020205020404" pitchFamily="49" charset="0"/>
              </a:rPr>
              <a:t>// Begin new log file</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 . .</a:t>
            </a:r>
          </a:p>
          <a:p>
            <a:pPr marL="0" indent="0">
              <a:buNone/>
            </a:pPr>
            <a:endParaRPr lang="en-US" sz="18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1">
                    <a:lumMod val="50000"/>
                  </a:schemeClr>
                </a:solidFill>
                <a:latin typeface="Courier New" panose="02070309020205020404" pitchFamily="49" charset="0"/>
                <a:cs typeface="Courier New" panose="02070309020205020404" pitchFamily="49" charset="0"/>
              </a:rPr>
              <a:t>log close                        </a:t>
            </a:r>
            <a:r>
              <a:rPr lang="en-US" sz="1800" dirty="0">
                <a:solidFill>
                  <a:schemeClr val="accent6">
                    <a:lumMod val="50000"/>
                  </a:schemeClr>
                </a:solidFill>
                <a:latin typeface="Courier New" panose="02070309020205020404" pitchFamily="49" charset="0"/>
                <a:cs typeface="Courier New" panose="02070309020205020404" pitchFamily="49" charset="0"/>
              </a:rPr>
              <a:t>// Close log </a:t>
            </a:r>
            <a:r>
              <a:rPr lang="en-US" sz="1800" dirty="0" err="1">
                <a:solidFill>
                  <a:schemeClr val="accent6">
                    <a:lumMod val="50000"/>
                  </a:schemeClr>
                </a:solidFill>
                <a:latin typeface="Courier New" panose="02070309020205020404" pitchFamily="49" charset="0"/>
                <a:cs typeface="Courier New" panose="02070309020205020404" pitchFamily="49" charset="0"/>
              </a:rPr>
              <a:t>flie</a:t>
            </a:r>
            <a:endParaRPr lang="en-US" sz="1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endParaRPr lang="en-US" dirty="0"/>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55312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Environment</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fontScale="85000" lnSpcReduction="20000"/>
          </a:bodyPr>
          <a:lstStyle/>
          <a:p>
            <a:r>
              <a:rPr lang="en-US" dirty="0"/>
              <a:t>Conventional Python Environmental Setup</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from </a:t>
            </a:r>
            <a:r>
              <a:rPr lang="en-US" sz="1900" dirty="0" err="1">
                <a:solidFill>
                  <a:schemeClr val="accent1">
                    <a:lumMod val="50000"/>
                  </a:schemeClr>
                </a:solidFill>
                <a:latin typeface="Courier New" panose="02070309020205020404" pitchFamily="49" charset="0"/>
                <a:cs typeface="Courier New" panose="02070309020205020404" pitchFamily="49" charset="0"/>
              </a:rPr>
              <a:t>sfi</a:t>
            </a:r>
            <a:r>
              <a:rPr lang="en-US" sz="1900" dirty="0">
                <a:solidFill>
                  <a:schemeClr val="accent1">
                    <a:lumMod val="50000"/>
                  </a:schemeClr>
                </a:solidFill>
                <a:latin typeface="Courier New" panose="02070309020205020404" pitchFamily="49" charset="0"/>
                <a:cs typeface="Courier New" panose="02070309020205020404" pitchFamily="49" charset="0"/>
              </a:rPr>
              <a:t> import Data              </a:t>
            </a:r>
            <a:r>
              <a:rPr lang="en-US" sz="1900" dirty="0">
                <a:solidFill>
                  <a:schemeClr val="accent6">
                    <a:lumMod val="50000"/>
                  </a:schemeClr>
                </a:solidFill>
                <a:latin typeface="Courier New" panose="02070309020205020404" pitchFamily="49" charset="0"/>
                <a:cs typeface="Courier New" panose="02070309020205020404" pitchFamily="49" charset="0"/>
              </a:rPr>
              <a:t># Stata's </a:t>
            </a:r>
            <a:r>
              <a:rPr lang="en-US" sz="1900" dirty="0" err="1">
                <a:solidFill>
                  <a:schemeClr val="accent6">
                    <a:lumMod val="50000"/>
                  </a:schemeClr>
                </a:solidFill>
                <a:latin typeface="Courier New" panose="02070309020205020404" pitchFamily="49" charset="0"/>
                <a:cs typeface="Courier New" panose="02070309020205020404" pitchFamily="49" charset="0"/>
              </a:rPr>
              <a:t>Pyhon</a:t>
            </a:r>
            <a:r>
              <a:rPr lang="en-US" sz="1900" dirty="0">
                <a:solidFill>
                  <a:schemeClr val="accent6">
                    <a:lumMod val="50000"/>
                  </a:schemeClr>
                </a:solidFill>
                <a:latin typeface="Courier New" panose="02070309020205020404" pitchFamily="49" charset="0"/>
                <a:cs typeface="Courier New" panose="02070309020205020404" pitchFamily="49" charset="0"/>
              </a:rPr>
              <a:t> API</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import pandas as pd               </a:t>
            </a:r>
            <a:r>
              <a:rPr lang="en-US" sz="1900" dirty="0">
                <a:solidFill>
                  <a:schemeClr val="accent6">
                    <a:lumMod val="50000"/>
                  </a:schemeClr>
                </a:solidFill>
                <a:latin typeface="Courier New" panose="02070309020205020404" pitchFamily="49" charset="0"/>
                <a:cs typeface="Courier New" panose="02070309020205020404" pitchFamily="49" charset="0"/>
              </a:rPr>
              <a:t># A Popular </a:t>
            </a:r>
            <a:r>
              <a:rPr lang="en-US" sz="1900" dirty="0" err="1">
                <a:solidFill>
                  <a:schemeClr val="accent6">
                    <a:lumMod val="50000"/>
                  </a:schemeClr>
                </a:solidFill>
                <a:latin typeface="Courier New" panose="02070309020205020404" pitchFamily="49" charset="0"/>
                <a:cs typeface="Courier New" panose="02070309020205020404" pitchFamily="49" charset="0"/>
              </a:rPr>
              <a:t>DataFrame</a:t>
            </a:r>
            <a:r>
              <a:rPr lang="en-US" sz="1900" dirty="0">
                <a:solidFill>
                  <a:schemeClr val="accent6">
                    <a:lumMod val="50000"/>
                  </a:schemeClr>
                </a:solidFill>
                <a:latin typeface="Courier New" panose="02070309020205020404" pitchFamily="49" charset="0"/>
                <a:cs typeface="Courier New" panose="02070309020205020404" pitchFamily="49" charset="0"/>
              </a:rPr>
              <a:t> module</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import </a:t>
            </a:r>
            <a:r>
              <a:rPr lang="en-US" sz="1900" dirty="0" err="1">
                <a:solidFill>
                  <a:schemeClr val="accent1">
                    <a:lumMod val="50000"/>
                  </a:schemeClr>
                </a:solidFill>
                <a:latin typeface="Courier New" panose="02070309020205020404" pitchFamily="49" charset="0"/>
                <a:cs typeface="Courier New" panose="02070309020205020404" pitchFamily="49" charset="0"/>
              </a:rPr>
              <a:t>numpy</a:t>
            </a:r>
            <a:r>
              <a:rPr lang="en-US" sz="1900" dirty="0">
                <a:solidFill>
                  <a:schemeClr val="accent1">
                    <a:lumMod val="50000"/>
                  </a:schemeClr>
                </a:solidFill>
                <a:latin typeface="Courier New" panose="02070309020205020404" pitchFamily="49" charset="0"/>
                <a:cs typeface="Courier New" panose="02070309020205020404" pitchFamily="49" charset="0"/>
              </a:rPr>
              <a:t> as np                </a:t>
            </a:r>
            <a:r>
              <a:rPr lang="en-US" sz="1900" dirty="0">
                <a:solidFill>
                  <a:schemeClr val="accent6">
                    <a:lumMod val="50000"/>
                  </a:schemeClr>
                </a:solidFill>
                <a:latin typeface="Courier New" panose="02070309020205020404" pitchFamily="49" charset="0"/>
                <a:cs typeface="Courier New" panose="02070309020205020404" pitchFamily="49" charset="0"/>
              </a:rPr>
              <a:t># A Popular scientific module</a:t>
            </a:r>
          </a:p>
          <a:p>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Display parameters that will approximate Stata output</a:t>
            </a:r>
          </a:p>
          <a:p>
            <a:pPr marL="0" indent="0">
              <a:buNone/>
            </a:pPr>
            <a:r>
              <a:rPr lang="en-US" sz="1900" dirty="0" err="1">
                <a:solidFill>
                  <a:schemeClr val="accent1">
                    <a:lumMod val="50000"/>
                  </a:schemeClr>
                </a:solidFill>
                <a:latin typeface="Courier New" panose="02070309020205020404" pitchFamily="49" charset="0"/>
                <a:cs typeface="Courier New" panose="02070309020205020404" pitchFamily="49" charset="0"/>
              </a:rPr>
              <a:t>pd.set_option</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display.max_columns</a:t>
            </a:r>
            <a:r>
              <a:rPr lang="en-US" sz="1900" dirty="0">
                <a:solidFill>
                  <a:schemeClr val="accent1">
                    <a:lumMod val="50000"/>
                  </a:schemeClr>
                </a:solidFill>
                <a:latin typeface="Courier New" panose="02070309020205020404" pitchFamily="49" charset="0"/>
                <a:cs typeface="Courier New" panose="02070309020205020404" pitchFamily="49" charset="0"/>
              </a:rPr>
              <a:t>', None)</a:t>
            </a:r>
          </a:p>
          <a:p>
            <a:pPr marL="0" indent="0">
              <a:buNone/>
            </a:pPr>
            <a:r>
              <a:rPr lang="en-US" sz="1900" dirty="0" err="1">
                <a:solidFill>
                  <a:schemeClr val="accent1">
                    <a:lumMod val="50000"/>
                  </a:schemeClr>
                </a:solidFill>
                <a:latin typeface="Courier New" panose="02070309020205020404" pitchFamily="49" charset="0"/>
                <a:cs typeface="Courier New" panose="02070309020205020404" pitchFamily="49" charset="0"/>
              </a:rPr>
              <a:t>pd.set_option</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display.expand_frame_repr</a:t>
            </a:r>
            <a:r>
              <a:rPr lang="en-US" sz="1900" dirty="0">
                <a:solidFill>
                  <a:schemeClr val="accent1">
                    <a:lumMod val="50000"/>
                  </a:schemeClr>
                </a:solidFill>
                <a:latin typeface="Courier New" panose="02070309020205020404" pitchFamily="49" charset="0"/>
                <a:cs typeface="Courier New" panose="02070309020205020404" pitchFamily="49" charset="0"/>
              </a:rPr>
              <a:t>', False)</a:t>
            </a:r>
          </a:p>
          <a:p>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Store dataset variable names for later reference</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vars = [</a:t>
            </a:r>
            <a:r>
              <a:rPr lang="en-US" sz="1900" dirty="0" err="1">
                <a:solidFill>
                  <a:schemeClr val="accent1">
                    <a:lumMod val="50000"/>
                  </a:schemeClr>
                </a:solidFill>
                <a:latin typeface="Courier New" panose="02070309020205020404" pitchFamily="49" charset="0"/>
                <a:cs typeface="Courier New" panose="02070309020205020404" pitchFamily="49" charset="0"/>
              </a:rPr>
              <a:t>Data.getVarName</a:t>
            </a:r>
            <a:r>
              <a:rPr lang="en-US" sz="1900" dirty="0">
                <a:solidFill>
                  <a:schemeClr val="accent1">
                    <a:lumMod val="50000"/>
                  </a:schemeClr>
                </a:solidFill>
                <a:latin typeface="Courier New" panose="02070309020205020404" pitchFamily="49" charset="0"/>
                <a:cs typeface="Courier New" panose="02070309020205020404" pitchFamily="49" charset="0"/>
              </a:rPr>
              <a:t>(x) for x in range(0,Data.getVarCount())]</a:t>
            </a:r>
          </a:p>
          <a:p>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Store dataset in a Pandas </a:t>
            </a:r>
            <a:r>
              <a:rPr lang="en-US" sz="1900" dirty="0" err="1">
                <a:solidFill>
                  <a:schemeClr val="accent6">
                    <a:lumMod val="50000"/>
                  </a:schemeClr>
                </a:solidFill>
                <a:latin typeface="Courier New" panose="02070309020205020404" pitchFamily="49" charset="0"/>
                <a:cs typeface="Courier New" panose="02070309020205020404" pitchFamily="49" charset="0"/>
              </a:rPr>
              <a:t>dataframe</a:t>
            </a:r>
            <a:endParaRPr lang="en-US" sz="19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df = </a:t>
            </a:r>
            <a:r>
              <a:rPr lang="en-US" sz="1900" dirty="0" err="1">
                <a:solidFill>
                  <a:schemeClr val="accent1">
                    <a:lumMod val="50000"/>
                  </a:schemeClr>
                </a:solidFill>
                <a:latin typeface="Courier New" panose="02070309020205020404" pitchFamily="49" charset="0"/>
                <a:cs typeface="Courier New" panose="02070309020205020404" pitchFamily="49" charset="0"/>
              </a:rPr>
              <a:t>pd.DataFrame</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Data.getAsDict</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valuelabel</a:t>
            </a:r>
            <a:r>
              <a:rPr lang="en-US" sz="1900" dirty="0">
                <a:solidFill>
                  <a:schemeClr val="accent1">
                    <a:lumMod val="50000"/>
                  </a:schemeClr>
                </a:solidFill>
                <a:latin typeface="Courier New" panose="02070309020205020404" pitchFamily="49" charset="0"/>
                <a:cs typeface="Courier New" panose="02070309020205020404" pitchFamily="49" charset="0"/>
              </a:rPr>
              <a:t>=True, </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                                 </a:t>
            </a:r>
            <a:r>
              <a:rPr lang="en-US" sz="1900" dirty="0" err="1">
                <a:solidFill>
                  <a:schemeClr val="accent1">
                    <a:lumMod val="50000"/>
                  </a:schemeClr>
                </a:solidFill>
                <a:latin typeface="Courier New" panose="02070309020205020404" pitchFamily="49" charset="0"/>
                <a:cs typeface="Courier New" panose="02070309020205020404" pitchFamily="49" charset="0"/>
              </a:rPr>
              <a:t>missingval</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np.nan</a:t>
            </a:r>
            <a:r>
              <a:rPr lang="en-US" sz="1900" dirty="0">
                <a:solidFill>
                  <a:schemeClr val="accent1">
                    <a:lumMod val="50000"/>
                  </a:schemeClr>
                </a:solidFill>
                <a:latin typeface="Courier New" panose="02070309020205020404" pitchFamily="49" charset="0"/>
                <a:cs typeface="Courier New" panose="02070309020205020404" pitchFamily="49" charset="0"/>
              </a:rPr>
              <a:t>))</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54380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Environment</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a:bodyPr>
          <a:lstStyle/>
          <a:p>
            <a:r>
              <a:rPr lang="en-US" dirty="0"/>
              <a:t>This Python setup makes the following near equiv.</a:t>
            </a:r>
          </a:p>
          <a:p>
            <a:pPr marL="0" indent="0">
              <a:buNone/>
            </a:pPr>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Loop through each variable - Python</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for v in vars:</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    print(v)</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end</a:t>
            </a:r>
          </a:p>
          <a:p>
            <a:pPr marL="0" indent="0">
              <a:buNone/>
            </a:pPr>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6">
                    <a:lumMod val="50000"/>
                  </a:schemeClr>
                </a:solidFill>
                <a:latin typeface="Courier New" panose="02070309020205020404" pitchFamily="49" charset="0"/>
                <a:cs typeface="Courier New" panose="02070309020205020404" pitchFamily="49" charset="0"/>
              </a:rPr>
              <a:t>// Loop through each variable - Stata</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foreach var of </a:t>
            </a:r>
            <a:r>
              <a:rPr lang="en-US" sz="1900" dirty="0" err="1">
                <a:solidFill>
                  <a:schemeClr val="accent1">
                    <a:lumMod val="50000"/>
                  </a:schemeClr>
                </a:solidFill>
                <a:latin typeface="Courier New" panose="02070309020205020404" pitchFamily="49" charset="0"/>
                <a:cs typeface="Courier New" panose="02070309020205020404" pitchFamily="49" charset="0"/>
              </a:rPr>
              <a:t>varlist</a:t>
            </a:r>
            <a:r>
              <a:rPr lang="en-US" sz="1900" dirty="0">
                <a:solidFill>
                  <a:schemeClr val="accent1">
                    <a:lumMod val="50000"/>
                  </a:schemeClr>
                </a:solidFill>
                <a:latin typeface="Courier New" panose="02070309020205020404" pitchFamily="49" charset="0"/>
                <a:cs typeface="Courier New" panose="02070309020205020404" pitchFamily="49" charset="0"/>
              </a:rPr>
              <a:t> * {</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     di "`var'”</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333069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87E4-1659-4EA1-A1F7-8C5B10D827DF}"/>
              </a:ext>
            </a:extLst>
          </p:cNvPr>
          <p:cNvSpPr>
            <a:spLocks noGrp="1"/>
          </p:cNvSpPr>
          <p:nvPr>
            <p:ph type="title"/>
          </p:nvPr>
        </p:nvSpPr>
        <p:spPr/>
        <p:txBody>
          <a:bodyPr/>
          <a:lstStyle/>
          <a:p>
            <a:r>
              <a:rPr lang="en-US" dirty="0"/>
              <a:t>Stata To Python – Environment</a:t>
            </a:r>
          </a:p>
        </p:txBody>
      </p:sp>
      <p:sp>
        <p:nvSpPr>
          <p:cNvPr id="3" name="Content Placeholder 2">
            <a:extLst>
              <a:ext uri="{FF2B5EF4-FFF2-40B4-BE49-F238E27FC236}">
                <a16:creationId xmlns:a16="http://schemas.microsoft.com/office/drawing/2014/main" id="{09B27853-CFAF-4648-964E-67E1C0BA5D8D}"/>
              </a:ext>
            </a:extLst>
          </p:cNvPr>
          <p:cNvSpPr>
            <a:spLocks noGrp="1"/>
          </p:cNvSpPr>
          <p:nvPr>
            <p:ph idx="1"/>
          </p:nvPr>
        </p:nvSpPr>
        <p:spPr/>
        <p:txBody>
          <a:bodyPr>
            <a:normAutofit fontScale="85000" lnSpcReduction="20000"/>
          </a:bodyPr>
          <a:lstStyle/>
          <a:p>
            <a:r>
              <a:rPr lang="en-US" dirty="0"/>
              <a:t>A closer look at </a:t>
            </a:r>
            <a:r>
              <a:rPr lang="en-US" dirty="0" err="1">
                <a:latin typeface="Cordia New" panose="020B0304020202020204" pitchFamily="34" charset="-34"/>
                <a:cs typeface="Cordia New" panose="020B0304020202020204" pitchFamily="34" charset="-34"/>
              </a:rPr>
              <a:t>Data.getAsDict</a:t>
            </a:r>
            <a:r>
              <a:rPr lang="en-US" dirty="0">
                <a:latin typeface="Cordia New" panose="020B0304020202020204" pitchFamily="34" charset="-34"/>
                <a:cs typeface="Cordia New" panose="020B0304020202020204" pitchFamily="34" charset="-34"/>
              </a:rPr>
              <a:t> </a:t>
            </a:r>
            <a:r>
              <a:rPr lang="en-US" dirty="0"/>
              <a:t>method</a:t>
            </a:r>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&gt;&gt;&gt; df = </a:t>
            </a:r>
            <a:r>
              <a:rPr lang="en-US" sz="1900" dirty="0" err="1">
                <a:solidFill>
                  <a:schemeClr val="accent1">
                    <a:lumMod val="50000"/>
                  </a:schemeClr>
                </a:solidFill>
                <a:latin typeface="Courier New" panose="02070309020205020404" pitchFamily="49" charset="0"/>
                <a:cs typeface="Courier New" panose="02070309020205020404" pitchFamily="49" charset="0"/>
              </a:rPr>
              <a:t>pd.DataFrame</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Data.getAsDict</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valuelabel</a:t>
            </a:r>
            <a:r>
              <a:rPr lang="en-US" sz="1900" dirty="0">
                <a:solidFill>
                  <a:schemeClr val="accent1">
                    <a:lumMod val="50000"/>
                  </a:schemeClr>
                </a:solidFill>
                <a:latin typeface="Courier New" panose="02070309020205020404" pitchFamily="49" charset="0"/>
                <a:cs typeface="Courier New" panose="02070309020205020404" pitchFamily="49" charset="0"/>
              </a:rPr>
              <a:t>=True,</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                                     </a:t>
            </a:r>
            <a:r>
              <a:rPr lang="en-US" sz="1900" dirty="0" err="1">
                <a:solidFill>
                  <a:schemeClr val="accent1">
                    <a:lumMod val="50000"/>
                  </a:schemeClr>
                </a:solidFill>
                <a:latin typeface="Courier New" panose="02070309020205020404" pitchFamily="49" charset="0"/>
                <a:cs typeface="Courier New" panose="02070309020205020404" pitchFamily="49" charset="0"/>
              </a:rPr>
              <a:t>missingval</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np.nan</a:t>
            </a:r>
            <a:r>
              <a:rPr lang="en-US" sz="19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&gt;&gt;&gt; df[['make','price','rep78','trunk','weight','foreign']].head()</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            make  price  rep78  trunk  weight   foreign</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0    AMC Concord   4099    3.0     11    2930  Domestic</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1      AMC Pacer   4749    3.0     11    3350  Domestic</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2     AMC Spirit   3799    </a:t>
            </a:r>
            <a:r>
              <a:rPr lang="en-US" sz="1900" dirty="0" err="1">
                <a:solidFill>
                  <a:schemeClr val="accent1">
                    <a:lumMod val="50000"/>
                  </a:schemeClr>
                </a:solidFill>
                <a:latin typeface="Courier New" panose="02070309020205020404" pitchFamily="49" charset="0"/>
                <a:cs typeface="Courier New" panose="02070309020205020404" pitchFamily="49" charset="0"/>
              </a:rPr>
              <a:t>NaN</a:t>
            </a:r>
            <a:r>
              <a:rPr lang="en-US" sz="1900" dirty="0">
                <a:solidFill>
                  <a:schemeClr val="accent1">
                    <a:lumMod val="50000"/>
                  </a:schemeClr>
                </a:solidFill>
                <a:latin typeface="Courier New" panose="02070309020205020404" pitchFamily="49" charset="0"/>
                <a:cs typeface="Courier New" panose="02070309020205020404" pitchFamily="49" charset="0"/>
              </a:rPr>
              <a:t>     12    2640  Domestic</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3  Buick Century   4816    3.0     16    3250  Domestic</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4  Buick Electra   7827    4.0     20    4080  Domestic</a:t>
            </a:r>
          </a:p>
          <a:p>
            <a:pPr marL="0" indent="0">
              <a:buNone/>
            </a:pPr>
            <a:endParaRPr lang="en-US" sz="1900" dirty="0">
              <a:solidFill>
                <a:schemeClr val="accent1">
                  <a:lumMod val="50000"/>
                </a:schemeClr>
              </a:solidFill>
              <a:latin typeface="Courier New" panose="02070309020205020404" pitchFamily="49" charset="0"/>
              <a:cs typeface="Courier New" panose="02070309020205020404" pitchFamily="49" charset="0"/>
            </a:endParaRP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&gt;&gt;&gt; df = </a:t>
            </a:r>
            <a:r>
              <a:rPr lang="en-US" sz="1900" dirty="0" err="1">
                <a:solidFill>
                  <a:schemeClr val="accent1">
                    <a:lumMod val="50000"/>
                  </a:schemeClr>
                </a:solidFill>
                <a:latin typeface="Courier New" panose="02070309020205020404" pitchFamily="49" charset="0"/>
                <a:cs typeface="Courier New" panose="02070309020205020404" pitchFamily="49" charset="0"/>
              </a:rPr>
              <a:t>pd.DataFrame</a:t>
            </a:r>
            <a:r>
              <a:rPr lang="en-US" sz="1900" dirty="0">
                <a:solidFill>
                  <a:schemeClr val="accent1">
                    <a:lumMod val="50000"/>
                  </a:schemeClr>
                </a:solidFill>
                <a:latin typeface="Courier New" panose="02070309020205020404" pitchFamily="49" charset="0"/>
                <a:cs typeface="Courier New" panose="02070309020205020404" pitchFamily="49" charset="0"/>
              </a:rPr>
              <a:t>(</a:t>
            </a:r>
            <a:r>
              <a:rPr lang="en-US" sz="1900" dirty="0" err="1">
                <a:solidFill>
                  <a:schemeClr val="accent1">
                    <a:lumMod val="50000"/>
                  </a:schemeClr>
                </a:solidFill>
                <a:latin typeface="Courier New" panose="02070309020205020404" pitchFamily="49" charset="0"/>
                <a:cs typeface="Courier New" panose="02070309020205020404" pitchFamily="49" charset="0"/>
              </a:rPr>
              <a:t>Data.getAsDict</a:t>
            </a:r>
            <a:r>
              <a:rPr lang="en-US" sz="1900" dirty="0">
                <a:solidFill>
                  <a:schemeClr val="accent1">
                    <a:lumMod val="50000"/>
                  </a:schemeClr>
                </a:solidFill>
                <a:latin typeface="Courier New" panose="02070309020205020404" pitchFamily="49" charset="0"/>
                <a:cs typeface="Courier New" panose="02070309020205020404" pitchFamily="49" charset="0"/>
              </a:rPr>
              <a:t>())</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&gt;&gt;&gt; df[['make','price','rep78','trunk','weight','foreign']].head()</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            make  price          rep78  trunk  weight  foreign</a:t>
            </a:r>
          </a:p>
          <a:p>
            <a:pPr marL="0" indent="0">
              <a:buNone/>
            </a:pPr>
            <a:r>
              <a:rPr lang="en-US" sz="1900" dirty="0">
                <a:solidFill>
                  <a:schemeClr val="accent1">
                    <a:lumMod val="50000"/>
                  </a:schemeClr>
                </a:solidFill>
                <a:latin typeface="Courier New" panose="02070309020205020404" pitchFamily="49" charset="0"/>
                <a:cs typeface="Courier New" panose="02070309020205020404" pitchFamily="49" charset="0"/>
              </a:rPr>
              <a:t>0    AMC Concord   4099   3.000000e+00     11    2930        0</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1      AMC Pacer   4749   3.000000e+00     11    3350        0</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2     AMC Spirit   3799  8.988466e+307     12    2640        0</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3  Buick Century   4816   3.000000e+00     16    3250        0</a:t>
            </a:r>
            <a:br>
              <a:rPr lang="en-US" sz="1900" dirty="0">
                <a:solidFill>
                  <a:schemeClr val="accent1">
                    <a:lumMod val="50000"/>
                  </a:schemeClr>
                </a:solidFill>
                <a:latin typeface="Courier New" panose="02070309020205020404" pitchFamily="49" charset="0"/>
                <a:cs typeface="Courier New" panose="02070309020205020404" pitchFamily="49" charset="0"/>
              </a:rPr>
            </a:br>
            <a:r>
              <a:rPr lang="en-US" sz="1900" dirty="0">
                <a:solidFill>
                  <a:schemeClr val="accent1">
                    <a:lumMod val="50000"/>
                  </a:schemeClr>
                </a:solidFill>
                <a:latin typeface="Courier New" panose="02070309020205020404" pitchFamily="49" charset="0"/>
                <a:cs typeface="Courier New" panose="02070309020205020404" pitchFamily="49" charset="0"/>
              </a:rPr>
              <a:t>4  Buick Electra   7827   4.000000e+00     20    4080        0</a:t>
            </a:r>
          </a:p>
        </p:txBody>
      </p:sp>
      <p:pic>
        <p:nvPicPr>
          <p:cNvPr id="4" name="Picture 3" descr="A close up of a sign&#10;&#10;Description automatically generated">
            <a:extLst>
              <a:ext uri="{FF2B5EF4-FFF2-40B4-BE49-F238E27FC236}">
                <a16:creationId xmlns:a16="http://schemas.microsoft.com/office/drawing/2014/main" id="{D5F0BEF8-49ED-41DA-83C6-CEA7B3AAA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0716" y="6760382"/>
            <a:ext cx="939800" cy="405823"/>
          </a:xfrm>
          <a:prstGeom prst="rect">
            <a:avLst/>
          </a:prstGeom>
        </p:spPr>
      </p:pic>
    </p:spTree>
    <p:extLst>
      <p:ext uri="{BB962C8B-B14F-4D97-AF65-F5344CB8AC3E}">
        <p14:creationId xmlns:p14="http://schemas.microsoft.com/office/powerpoint/2010/main" val="252300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16829</TotalTime>
  <Words>2819</Words>
  <Application>Microsoft Macintosh PowerPoint</Application>
  <PresentationFormat>Custom</PresentationFormat>
  <Paragraphs>333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Cordia New</vt:lpstr>
      <vt:lpstr>Courier New</vt:lpstr>
      <vt:lpstr>Office Theme</vt:lpstr>
      <vt:lpstr>PowerPoint Presentation</vt:lpstr>
      <vt:lpstr>Additional Resources</vt:lpstr>
      <vt:lpstr>Stata To Python - Agenda</vt:lpstr>
      <vt:lpstr>Stata To Python – Remarks</vt:lpstr>
      <vt:lpstr>Stata To Python – Comparisons</vt:lpstr>
      <vt:lpstr>Stata To Python – Environment</vt:lpstr>
      <vt:lpstr>Stata To Python – Environment</vt:lpstr>
      <vt:lpstr>Stata To Python – Environment</vt:lpstr>
      <vt:lpstr>Stata To Python – Environment</vt:lpstr>
      <vt:lpstr>Stata To Python – Environment</vt:lpstr>
      <vt:lpstr>Stata To Python – Listing Data</vt:lpstr>
      <vt:lpstr>Stata To Python – Describing Data</vt:lpstr>
      <vt:lpstr>Stata To Python – Describing Data</vt:lpstr>
      <vt:lpstr>Stata To Python – Describing Data</vt:lpstr>
      <vt:lpstr>Stata To Python – Mergeing Data</vt:lpstr>
      <vt:lpstr>Stata To Python – Cleaning Data</vt:lpstr>
      <vt:lpstr>Stata To Python – Cleaning Data</vt:lpstr>
      <vt:lpstr>Stata To Python – Manip. Data</vt:lpstr>
      <vt:lpstr>Stata To Python – Crosstabulation</vt:lpstr>
      <vt:lpstr>Stata To Python – Crosstabulation</vt:lpstr>
      <vt:lpstr>Stata To Python – Crosstabulation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Nelson</dc:creator>
  <cp:lastModifiedBy>Adam Nelson</cp:lastModifiedBy>
  <cp:revision>43</cp:revision>
  <cp:lastPrinted>2020-07-31T18:18:29Z</cp:lastPrinted>
  <dcterms:created xsi:type="dcterms:W3CDTF">2020-07-24T00:50:12Z</dcterms:created>
  <dcterms:modified xsi:type="dcterms:W3CDTF">2020-08-04T17:20:28Z</dcterms:modified>
</cp:coreProperties>
</file>