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0" r:id="rId2"/>
    <p:sldId id="404" r:id="rId3"/>
    <p:sldId id="405" r:id="rId4"/>
    <p:sldId id="412" r:id="rId5"/>
    <p:sldId id="399" r:id="rId6"/>
    <p:sldId id="390" r:id="rId7"/>
    <p:sldId id="410" r:id="rId8"/>
    <p:sldId id="411" r:id="rId9"/>
    <p:sldId id="318" r:id="rId10"/>
  </p:sldIdLst>
  <p:sldSz cx="12192000" cy="6858000"/>
  <p:notesSz cx="7104063" cy="10234613"/>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1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9F9F9"/>
    <a:srgbClr val="FF6600"/>
    <a:srgbClr val="000000"/>
    <a:srgbClr val="FF9900"/>
    <a:srgbClr val="00B0F0"/>
    <a:srgbClr val="00CC99"/>
    <a:srgbClr val="FF3300"/>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p:cViewPr varScale="1">
        <p:scale>
          <a:sx n="118" d="100"/>
          <a:sy n="118" d="100"/>
        </p:scale>
        <p:origin x="-96" y="-360"/>
      </p:cViewPr>
      <p:guideLst>
        <p:guide orient="horz" pos="111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902941070"/>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80833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5186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2F288E0-7875-42C4-84C8-98DBBD3BF4D2}" type="datetimeFigureOut">
              <a:rPr lang="zh-CN" altLang="en-US" smtClean="0"/>
              <a:t>2020/4/10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74B60"/>
            </a:gs>
            <a:gs pos="62000">
              <a:srgbClr val="010101"/>
            </a:gs>
          </a:gsLst>
          <a:lin ang="2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2020/4/10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7" name="矩形 6"/>
          <p:cNvSpPr/>
          <p:nvPr userDrawn="1"/>
        </p:nvSpPr>
        <p:spPr>
          <a:xfrm>
            <a:off x="10457097" y="-11112"/>
            <a:ext cx="1722203" cy="276999"/>
          </a:xfrm>
          <a:prstGeom prst="rect">
            <a:avLst/>
          </a:prstGeom>
        </p:spPr>
        <p:txBody>
          <a:bodyPr wrap="none">
            <a:spAutoFit/>
          </a:bodyPr>
          <a:lstStyle/>
          <a:p>
            <a:r>
              <a:rPr lang="zh-CN" altLang="en-US" sz="1200" dirty="0">
                <a:solidFill>
                  <a:schemeClr val="bg1"/>
                </a:solidFill>
              </a:rPr>
              <a:t>www.shangyexinzhi.</a:t>
            </a:r>
            <a:r>
              <a:rPr lang="zh-CN" altLang="en-US" sz="1200" dirty="0" smtClean="0">
                <a:solidFill>
                  <a:schemeClr val="bg1"/>
                </a:solidFill>
              </a:rPr>
              <a:t>com</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002845" y="3772231"/>
            <a:ext cx="6186309" cy="646331"/>
          </a:xfrm>
          <a:prstGeom prst="rect">
            <a:avLst/>
          </a:prstGeom>
        </p:spPr>
        <p:txBody>
          <a:bodyPr wrap="none">
            <a:spAutoFit/>
          </a:bodyPr>
          <a:lstStyle/>
          <a:p>
            <a:pPr algn="ctr"/>
            <a:r>
              <a:rPr lang="zh-CN" altLang="zh-CN" sz="3600" b="1" dirty="0" smtClean="0">
                <a:solidFill>
                  <a:srgbClr val="FFFF00"/>
                </a:solidFill>
                <a:latin typeface="微软雅黑" panose="020B0503020204020204" pitchFamily="34" charset="-122"/>
                <a:ea typeface="微软雅黑" panose="020B0503020204020204" pitchFamily="34" charset="-122"/>
              </a:rPr>
              <a:t>商业</a:t>
            </a:r>
            <a:r>
              <a:rPr lang="zh-CN" altLang="zh-CN" sz="3600" b="1" dirty="0">
                <a:solidFill>
                  <a:srgbClr val="FFFF00"/>
                </a:solidFill>
                <a:latin typeface="微软雅黑" panose="020B0503020204020204" pitchFamily="34" charset="-122"/>
                <a:ea typeface="微软雅黑" panose="020B0503020204020204" pitchFamily="34" charset="-122"/>
              </a:rPr>
              <a:t>价值内容创作与推广平台</a:t>
            </a:r>
            <a:endParaRPr lang="zh-CN" altLang="en-US" sz="3600" b="1" dirty="0">
              <a:solidFill>
                <a:srgbClr val="FFFF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6" y="293274"/>
            <a:ext cx="1741714" cy="58911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6000" y="2329744"/>
            <a:ext cx="3240000" cy="11181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9" advTm="2059">
        <p:newsflash/>
      </p:transition>
    </mc:Choice>
    <mc:Fallback xmlns="">
      <p:transition advTm="2059">
        <p:newsfla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94402" y="779353"/>
            <a:ext cx="437881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94402" y="296223"/>
            <a:ext cx="3323346" cy="461665"/>
          </a:xfrm>
          <a:prstGeom prst="rect">
            <a:avLst/>
          </a:prstGeom>
        </p:spPr>
        <p:txBody>
          <a:bodyPr wrap="none">
            <a:spAutoFit/>
          </a:bodyPr>
          <a:lstStyle/>
          <a:p>
            <a:pPr defTabSz="685869">
              <a:defRPr/>
            </a:pPr>
            <a:r>
              <a:rPr lang="en-US" altLang="zh-CN" b="1" dirty="0" smtClean="0">
                <a:solidFill>
                  <a:srgbClr val="00B0F0"/>
                </a:solidFill>
                <a:latin typeface="微软雅黑" pitchFamily="34" charset="-122"/>
                <a:ea typeface="微软雅黑" pitchFamily="34" charset="-122"/>
              </a:rPr>
              <a:t>1.</a:t>
            </a:r>
            <a:r>
              <a:rPr lang="zh-CN" altLang="en-US" b="1" dirty="0" smtClean="0">
                <a:solidFill>
                  <a:srgbClr val="00B0F0"/>
                </a:solidFill>
                <a:latin typeface="微软雅黑" pitchFamily="34" charset="-122"/>
                <a:ea typeface="微软雅黑" pitchFamily="34" charset="-122"/>
              </a:rPr>
              <a:t> 为什么要开通新知号</a:t>
            </a:r>
            <a:endParaRPr lang="zh-CN" altLang="en-US" kern="0" dirty="0">
              <a:solidFill>
                <a:srgbClr val="00B0F0"/>
              </a:solidFill>
              <a:latin typeface="微软雅黑" pitchFamily="34" charset="-122"/>
              <a:ea typeface="微软雅黑" pitchFamily="34" charset="-122"/>
            </a:endParaRPr>
          </a:p>
        </p:txBody>
      </p:sp>
      <p:pic>
        <p:nvPicPr>
          <p:cNvPr id="21" name="Picture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633451"/>
            <a:ext cx="5213372" cy="4058176"/>
          </a:xfrm>
          <a:prstGeom prst="rect">
            <a:avLst/>
          </a:prstGeom>
        </p:spPr>
      </p:pic>
      <p:grpSp>
        <p:nvGrpSpPr>
          <p:cNvPr id="22" name="组合 21"/>
          <p:cNvGrpSpPr/>
          <p:nvPr/>
        </p:nvGrpSpPr>
        <p:grpSpPr>
          <a:xfrm>
            <a:off x="5380277" y="1869356"/>
            <a:ext cx="6347828" cy="1015663"/>
            <a:chOff x="649351" y="1805785"/>
            <a:chExt cx="10317296" cy="1015663"/>
          </a:xfrm>
        </p:grpSpPr>
        <p:sp>
          <p:nvSpPr>
            <p:cNvPr id="29" name="矩形 28"/>
            <p:cNvSpPr/>
            <p:nvPr/>
          </p:nvSpPr>
          <p:spPr>
            <a:xfrm>
              <a:off x="1225352" y="1805785"/>
              <a:ext cx="9741295" cy="1015663"/>
            </a:xfrm>
            <a:prstGeom prst="rect">
              <a:avLst/>
            </a:prstGeom>
            <a:noFill/>
          </p:spPr>
          <p:txBody>
            <a:bodyPr wrap="square" rtlCol="0">
              <a:spAutoFit/>
            </a:bodyPr>
            <a:lstStyle/>
            <a:p>
              <a:r>
                <a:rPr lang="zh-CN" altLang="en-US" sz="1800" b="1" dirty="0" smtClean="0">
                  <a:solidFill>
                    <a:srgbClr val="FFFF00"/>
                  </a:solidFill>
                  <a:latin typeface="微软雅黑" panose="020B0503020204020204" pitchFamily="34" charset="-122"/>
                  <a:ea typeface="微软雅黑" panose="020B0503020204020204" pitchFamily="34" charset="-122"/>
                </a:rPr>
                <a:t>新知号只服务于商业价值内容创作者：</a:t>
              </a:r>
              <a:endParaRPr lang="en-US" altLang="zh-CN" sz="1800" b="1" dirty="0" smtClean="0">
                <a:solidFill>
                  <a:srgbClr val="FFFF00"/>
                </a:solidFill>
                <a:latin typeface="微软雅黑" panose="020B0503020204020204" pitchFamily="34" charset="-122"/>
                <a:ea typeface="微软雅黑" panose="020B0503020204020204" pitchFamily="34" charset="-122"/>
              </a:endParaRPr>
            </a:p>
            <a:p>
              <a:r>
                <a:rPr lang="zh-CN" altLang="zh-CN" sz="1400" dirty="0">
                  <a:solidFill>
                    <a:schemeClr val="bg1"/>
                  </a:solidFill>
                  <a:latin typeface="微软雅黑" panose="020B0503020204020204" pitchFamily="34" charset="-122"/>
                  <a:ea typeface="微软雅黑" panose="020B0503020204020204" pitchFamily="34" charset="-122"/>
                </a:rPr>
                <a:t>新知号是商业新知为优秀商业、科技自媒体；专业商业、产业媒体；商业研究机构与商业精英打造的商业价值内容创作与推广</a:t>
              </a:r>
              <a:r>
                <a:rPr lang="zh-CN" altLang="zh-CN" sz="1400" dirty="0" smtClean="0">
                  <a:solidFill>
                    <a:schemeClr val="bg1"/>
                  </a:solidFill>
                  <a:latin typeface="微软雅黑" panose="020B0503020204020204" pitchFamily="34" charset="-122"/>
                  <a:ea typeface="微软雅黑" panose="020B0503020204020204" pitchFamily="34" charset="-122"/>
                </a:rPr>
                <a:t>平台</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zh-CN" altLang="zh-CN" sz="1400" dirty="0" smtClean="0">
                  <a:solidFill>
                    <a:schemeClr val="bg1"/>
                  </a:solidFill>
                  <a:latin typeface="微软雅黑" panose="020B0503020204020204" pitchFamily="34" charset="-122"/>
                  <a:ea typeface="微软雅黑" panose="020B0503020204020204" pitchFamily="34" charset="-122"/>
                </a:rPr>
                <a:t>只</a:t>
              </a:r>
              <a:r>
                <a:rPr lang="zh-CN" altLang="zh-CN" sz="1400" dirty="0">
                  <a:solidFill>
                    <a:schemeClr val="bg1"/>
                  </a:solidFill>
                  <a:latin typeface="微软雅黑" panose="020B0503020204020204" pitchFamily="34" charset="-122"/>
                  <a:ea typeface="微软雅黑" panose="020B0503020204020204" pitchFamily="34" charset="-122"/>
                </a:rPr>
                <a:t>服务于商业价值内容创作</a:t>
              </a:r>
              <a:r>
                <a:rPr lang="zh-CN" altLang="zh-CN" sz="1400" dirty="0" smtClean="0">
                  <a:solidFill>
                    <a:schemeClr val="bg1"/>
                  </a:solidFill>
                  <a:latin typeface="微软雅黑" panose="020B0503020204020204" pitchFamily="34" charset="-122"/>
                  <a:ea typeface="微软雅黑" panose="020B0503020204020204" pitchFamily="34" charset="-122"/>
                </a:rPr>
                <a:t>者</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a:solidFill>
                  <a:schemeClr val="bg1"/>
                </a:solidFill>
                <a:latin typeface="微软雅黑" pitchFamily="34" charset="-122"/>
                <a:ea typeface="微软雅黑" pitchFamily="34" charset="-122"/>
                <a:cs typeface="+mn-ea"/>
                <a:sym typeface="+mn-lt"/>
              </a:endParaRPr>
            </a:p>
          </p:txBody>
        </p:sp>
        <p:sp>
          <p:nvSpPr>
            <p:cNvPr id="30" name="矩形 29"/>
            <p:cNvSpPr/>
            <p:nvPr/>
          </p:nvSpPr>
          <p:spPr>
            <a:xfrm>
              <a:off x="649351" y="1948640"/>
              <a:ext cx="576000" cy="5760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1</a:t>
              </a:r>
              <a:endParaRPr lang="zh-CN" altLang="en-US" b="1" dirty="0"/>
            </a:p>
          </p:txBody>
        </p:sp>
      </p:grpSp>
      <p:grpSp>
        <p:nvGrpSpPr>
          <p:cNvPr id="31" name="组合 30"/>
          <p:cNvGrpSpPr/>
          <p:nvPr/>
        </p:nvGrpSpPr>
        <p:grpSpPr>
          <a:xfrm>
            <a:off x="5380277" y="3044137"/>
            <a:ext cx="6347828" cy="800219"/>
            <a:chOff x="649351" y="2696594"/>
            <a:chExt cx="10317296" cy="800219"/>
          </a:xfrm>
        </p:grpSpPr>
        <p:sp>
          <p:nvSpPr>
            <p:cNvPr id="32" name="矩形 31"/>
            <p:cNvSpPr/>
            <p:nvPr/>
          </p:nvSpPr>
          <p:spPr>
            <a:xfrm>
              <a:off x="1225352" y="2696594"/>
              <a:ext cx="9741295" cy="800219"/>
            </a:xfrm>
            <a:prstGeom prst="rect">
              <a:avLst/>
            </a:prstGeom>
            <a:noFill/>
          </p:spPr>
          <p:txBody>
            <a:bodyPr wrap="square" rtlCol="0">
              <a:spAutoFit/>
            </a:bodyPr>
            <a:lstStyle/>
            <a:p>
              <a:r>
                <a:rPr lang="zh-CN" altLang="en-US" sz="1800" b="1" dirty="0" smtClean="0">
                  <a:solidFill>
                    <a:srgbClr val="FFFF00"/>
                  </a:solidFill>
                  <a:latin typeface="微软雅黑" panose="020B0503020204020204" pitchFamily="34" charset="-122"/>
                  <a:ea typeface="微软雅黑" panose="020B0503020204020204" pitchFamily="34" charset="-122"/>
                </a:rPr>
                <a:t>让商业价值内容直接影响商业管理者用户：</a:t>
              </a:r>
              <a:endParaRPr lang="en-US" altLang="zh-CN" sz="1800" b="1" dirty="0" smtClean="0">
                <a:solidFill>
                  <a:srgbClr val="FFFF00"/>
                </a:solidFill>
                <a:latin typeface="微软雅黑" panose="020B0503020204020204" pitchFamily="34" charset="-122"/>
                <a:ea typeface="微软雅黑" panose="020B0503020204020204" pitchFamily="34" charset="-122"/>
              </a:endParaRPr>
            </a:p>
            <a:p>
              <a:r>
                <a:rPr lang="zh-CN" altLang="zh-CN" sz="1400" dirty="0" smtClean="0">
                  <a:solidFill>
                    <a:schemeClr val="bg1"/>
                  </a:solidFill>
                  <a:latin typeface="微软雅黑" panose="020B0503020204020204" pitchFamily="34" charset="-122"/>
                  <a:ea typeface="微软雅黑" panose="020B0503020204020204" pitchFamily="34" charset="-122"/>
                </a:rPr>
                <a:t>依托</a:t>
              </a:r>
              <a:r>
                <a:rPr lang="zh-CN" altLang="en-US" sz="1400" dirty="0" smtClean="0">
                  <a:solidFill>
                    <a:schemeClr val="bg1"/>
                  </a:solidFill>
                  <a:latin typeface="微软雅黑" panose="020B0503020204020204" pitchFamily="34" charset="-122"/>
                  <a:ea typeface="微软雅黑" panose="020B0503020204020204" pitchFamily="34" charset="-122"/>
                </a:rPr>
                <a:t>商业新知平台</a:t>
              </a:r>
              <a:r>
                <a:rPr lang="zh-CN" altLang="zh-CN" sz="1400" dirty="0" smtClean="0">
                  <a:solidFill>
                    <a:schemeClr val="bg1"/>
                  </a:solidFill>
                  <a:latin typeface="微软雅黑" panose="020B0503020204020204" pitchFamily="34" charset="-122"/>
                  <a:ea typeface="微软雅黑" panose="020B0503020204020204" pitchFamily="34" charset="-122"/>
                </a:rPr>
                <a:t>新知</a:t>
              </a:r>
              <a:r>
                <a:rPr lang="zh-CN" altLang="zh-CN" sz="1400" dirty="0">
                  <a:solidFill>
                    <a:schemeClr val="bg1"/>
                  </a:solidFill>
                  <a:latin typeface="微软雅黑" panose="020B0503020204020204" pitchFamily="34" charset="-122"/>
                  <a:ea typeface="微软雅黑" panose="020B0503020204020204" pitchFamily="34" charset="-122"/>
                </a:rPr>
                <a:t>图谱精准的知识导航</a:t>
              </a:r>
              <a:r>
                <a:rPr lang="zh-CN"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让</a:t>
              </a:r>
              <a:r>
                <a:rPr lang="zh-CN" altLang="zh-CN" sz="1400" dirty="0" smtClean="0">
                  <a:solidFill>
                    <a:schemeClr val="bg1"/>
                  </a:solidFill>
                  <a:latin typeface="微软雅黑" panose="020B0503020204020204" pitchFamily="34" charset="-122"/>
                  <a:ea typeface="微软雅黑" panose="020B0503020204020204" pitchFamily="34" charset="-122"/>
                </a:rPr>
                <a:t>价值内容</a:t>
              </a:r>
              <a:r>
                <a:rPr lang="zh-CN" altLang="en-US" sz="1400" dirty="0" smtClean="0">
                  <a:solidFill>
                    <a:schemeClr val="bg1"/>
                  </a:solidFill>
                  <a:latin typeface="微软雅黑" panose="020B0503020204020204" pitchFamily="34" charset="-122"/>
                  <a:ea typeface="微软雅黑" panose="020B0503020204020204" pitchFamily="34" charset="-122"/>
                </a:rPr>
                <a:t>实现</a:t>
              </a:r>
              <a:r>
                <a:rPr lang="zh-CN" altLang="zh-CN" sz="1400" dirty="0" smtClean="0">
                  <a:solidFill>
                    <a:schemeClr val="bg1"/>
                  </a:solidFill>
                  <a:latin typeface="微软雅黑" panose="020B0503020204020204" pitchFamily="34" charset="-122"/>
                  <a:ea typeface="微软雅黑" panose="020B0503020204020204" pitchFamily="34" charset="-122"/>
                </a:rPr>
                <a:t>精</a:t>
              </a:r>
              <a:r>
                <a:rPr lang="zh-CN" altLang="zh-CN" sz="1400" dirty="0">
                  <a:solidFill>
                    <a:schemeClr val="bg1"/>
                  </a:solidFill>
                  <a:latin typeface="微软雅黑" panose="020B0503020204020204" pitchFamily="34" charset="-122"/>
                  <a:ea typeface="微软雅黑" panose="020B0503020204020204" pitchFamily="34" charset="-122"/>
                </a:rPr>
                <a:t>准分发与高效推广，让优质内容直接触达商业精英人群，用专业知识影响专业决策。</a:t>
              </a:r>
            </a:p>
          </p:txBody>
        </p:sp>
        <p:sp>
          <p:nvSpPr>
            <p:cNvPr id="33" name="矩形 32"/>
            <p:cNvSpPr/>
            <p:nvPr/>
          </p:nvSpPr>
          <p:spPr>
            <a:xfrm>
              <a:off x="649351" y="2839448"/>
              <a:ext cx="576000" cy="5760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2</a:t>
              </a:r>
              <a:endParaRPr lang="zh-CN" altLang="en-US" b="1" dirty="0"/>
            </a:p>
          </p:txBody>
        </p:sp>
      </p:grpSp>
      <p:grpSp>
        <p:nvGrpSpPr>
          <p:cNvPr id="34" name="组合 33"/>
          <p:cNvGrpSpPr/>
          <p:nvPr/>
        </p:nvGrpSpPr>
        <p:grpSpPr>
          <a:xfrm>
            <a:off x="5380278" y="4218918"/>
            <a:ext cx="6335213" cy="1661993"/>
            <a:chOff x="649351" y="3578692"/>
            <a:chExt cx="10296793" cy="1661993"/>
          </a:xfrm>
        </p:grpSpPr>
        <p:sp>
          <p:nvSpPr>
            <p:cNvPr id="35" name="矩形 34"/>
            <p:cNvSpPr/>
            <p:nvPr/>
          </p:nvSpPr>
          <p:spPr>
            <a:xfrm>
              <a:off x="1225351" y="3578692"/>
              <a:ext cx="9720793" cy="1661993"/>
            </a:xfrm>
            <a:prstGeom prst="rect">
              <a:avLst/>
            </a:prstGeom>
            <a:noFill/>
          </p:spPr>
          <p:txBody>
            <a:bodyPr wrap="square" rtlCol="0">
              <a:spAutoFit/>
            </a:bodyPr>
            <a:lstStyle/>
            <a:p>
              <a:r>
                <a:rPr lang="zh-CN" altLang="en-US" sz="1800" b="1" dirty="0" smtClean="0">
                  <a:solidFill>
                    <a:srgbClr val="FFFF00"/>
                  </a:solidFill>
                  <a:latin typeface="微软雅黑" panose="020B0503020204020204" pitchFamily="34" charset="-122"/>
                  <a:ea typeface="微软雅黑" panose="020B0503020204020204" pitchFamily="34" charset="-122"/>
                </a:rPr>
                <a:t>上千商业内容生产机构与个人已开通入驻：</a:t>
              </a:r>
              <a:endParaRPr lang="en-US" altLang="zh-CN" sz="1800" b="1" dirty="0" smtClean="0">
                <a:solidFill>
                  <a:srgbClr val="FFFF00"/>
                </a:solidFill>
                <a:latin typeface="微软雅黑" panose="020B0503020204020204" pitchFamily="34" charset="-122"/>
                <a:ea typeface="微软雅黑" panose="020B0503020204020204" pitchFamily="34" charset="-122"/>
              </a:endParaRPr>
            </a:p>
            <a:p>
              <a:r>
                <a:rPr lang="zh-CN" altLang="zh-CN" sz="1400" dirty="0">
                  <a:solidFill>
                    <a:schemeClr val="bg1"/>
                  </a:solidFill>
                  <a:latin typeface="微软雅黑" panose="020B0503020204020204" pitchFamily="34" charset="-122"/>
                  <a:ea typeface="微软雅黑" panose="020B0503020204020204" pitchFamily="34" charset="-122"/>
                </a:rPr>
                <a:t>商业新知已成为广大商业知识生产机构与个人优选的知识传播与推广平台</a:t>
              </a:r>
              <a:r>
                <a:rPr lang="zh-CN"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包括中商产业研究院、华夏幸福产业研究院、恒大智库等研究机构；</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银行家杂志</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经理人杂志</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、财联社等专业媒体；金错刀、笔记侠、懂懂笔记等业界知名</a:t>
              </a:r>
              <a:r>
                <a:rPr lang="en-US" altLang="zh-CN" sz="1400" dirty="0" smtClean="0">
                  <a:solidFill>
                    <a:schemeClr val="bg1"/>
                  </a:solidFill>
                  <a:latin typeface="微软雅黑" panose="020B0503020204020204" pitchFamily="34" charset="-122"/>
                  <a:ea typeface="微软雅黑" panose="020B0503020204020204" pitchFamily="34" charset="-122"/>
                </a:rPr>
                <a:t>KOL</a:t>
              </a:r>
              <a:r>
                <a:rPr lang="zh-CN" altLang="en-US" sz="1400" dirty="0" smtClean="0">
                  <a:solidFill>
                    <a:schemeClr val="bg1"/>
                  </a:solidFill>
                  <a:latin typeface="微软雅黑" panose="020B0503020204020204" pitchFamily="34" charset="-122"/>
                  <a:ea typeface="微软雅黑" panose="020B0503020204020204" pitchFamily="34" charset="-122"/>
                </a:rPr>
                <a:t>等</a:t>
              </a:r>
              <a:r>
                <a:rPr lang="zh-CN" altLang="zh-CN" sz="1400" dirty="0" smtClean="0">
                  <a:solidFill>
                    <a:schemeClr val="bg1"/>
                  </a:solidFill>
                  <a:latin typeface="微软雅黑" panose="020B0503020204020204" pitchFamily="34" charset="-122"/>
                  <a:ea typeface="微软雅黑" panose="020B0503020204020204" pitchFamily="34" charset="-122"/>
                </a:rPr>
                <a:t>数千</a:t>
              </a:r>
              <a:r>
                <a:rPr lang="zh-CN" altLang="zh-CN" sz="1400" dirty="0">
                  <a:solidFill>
                    <a:schemeClr val="bg1"/>
                  </a:solidFill>
                  <a:latin typeface="微软雅黑" panose="020B0503020204020204" pitchFamily="34" charset="-122"/>
                  <a:ea typeface="微软雅黑" panose="020B0503020204020204" pitchFamily="34" charset="-122"/>
                </a:rPr>
                <a:t>家（位）商业知识生产机构与个人</a:t>
              </a:r>
              <a:r>
                <a:rPr lang="zh-CN"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已</a:t>
              </a:r>
              <a:r>
                <a:rPr lang="zh-CN" altLang="zh-CN" sz="1400" dirty="0" smtClean="0">
                  <a:solidFill>
                    <a:schemeClr val="bg1"/>
                  </a:solidFill>
                  <a:latin typeface="微软雅黑" panose="020B0503020204020204" pitchFamily="34" charset="-122"/>
                  <a:ea typeface="微软雅黑" panose="020B0503020204020204" pitchFamily="34" charset="-122"/>
                </a:rPr>
                <a:t>通过</a:t>
              </a:r>
              <a:r>
                <a:rPr lang="zh-CN" altLang="zh-CN" sz="1400" dirty="0">
                  <a:solidFill>
                    <a:schemeClr val="bg1"/>
                  </a:solidFill>
                  <a:latin typeface="微软雅黑" panose="020B0503020204020204" pitchFamily="34" charset="-122"/>
                  <a:ea typeface="微软雅黑" panose="020B0503020204020204" pitchFamily="34" charset="-122"/>
                </a:rPr>
                <a:t>开通新知号入驻商业新知平台。</a:t>
              </a:r>
            </a:p>
            <a:p>
              <a:endParaRPr lang="en-US" altLang="zh-CN" sz="1400" dirty="0">
                <a:solidFill>
                  <a:schemeClr val="bg1">
                    <a:lumMod val="95000"/>
                  </a:schemeClr>
                </a:solidFill>
                <a:latin typeface="微软雅黑" pitchFamily="34" charset="-122"/>
                <a:ea typeface="微软雅黑" pitchFamily="34" charset="-122"/>
                <a:cs typeface="+mn-ea"/>
                <a:sym typeface="+mn-lt"/>
              </a:endParaRPr>
            </a:p>
          </p:txBody>
        </p:sp>
        <p:sp>
          <p:nvSpPr>
            <p:cNvPr id="36" name="矩形 35"/>
            <p:cNvSpPr/>
            <p:nvPr/>
          </p:nvSpPr>
          <p:spPr>
            <a:xfrm>
              <a:off x="649351" y="3721545"/>
              <a:ext cx="576000" cy="5760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3</a:t>
              </a:r>
              <a:endParaRPr lang="zh-CN" altLang="en-US" b="1" dirty="0"/>
            </a:p>
          </p:txBody>
        </p:sp>
      </p:grpSp>
      <p:pic>
        <p:nvPicPr>
          <p:cNvPr id="7" name="图片 6"/>
          <p:cNvPicPr>
            <a:picLocks noChangeAspect="1"/>
          </p:cNvPicPr>
          <p:nvPr/>
        </p:nvPicPr>
        <p:blipFill>
          <a:blip r:embed="rId3"/>
          <a:stretch>
            <a:fillRect/>
          </a:stretch>
        </p:blipFill>
        <p:spPr>
          <a:xfrm>
            <a:off x="826328" y="2377188"/>
            <a:ext cx="3539610" cy="2191268"/>
          </a:xfrm>
          <a:prstGeom prst="rect">
            <a:avLst/>
          </a:prstGeom>
        </p:spPr>
      </p:pic>
    </p:spTree>
    <p:extLst>
      <p:ext uri="{BB962C8B-B14F-4D97-AF65-F5344CB8AC3E}">
        <p14:creationId xmlns:p14="http://schemas.microsoft.com/office/powerpoint/2010/main" val="3992840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402" y="779353"/>
            <a:ext cx="437881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4402" y="296223"/>
            <a:ext cx="4155305" cy="461665"/>
          </a:xfrm>
          <a:prstGeom prst="rect">
            <a:avLst/>
          </a:prstGeom>
        </p:spPr>
        <p:txBody>
          <a:bodyPr wrap="none">
            <a:spAutoFit/>
          </a:bodyPr>
          <a:lstStyle/>
          <a:p>
            <a:pPr defTabSz="685869">
              <a:defRPr/>
            </a:pPr>
            <a:r>
              <a:rPr lang="en-US" altLang="zh-CN" b="1" dirty="0" smtClean="0">
                <a:solidFill>
                  <a:srgbClr val="00B0F0"/>
                </a:solidFill>
                <a:latin typeface="微软雅黑" pitchFamily="34" charset="-122"/>
                <a:ea typeface="微软雅黑" pitchFamily="34" charset="-122"/>
              </a:rPr>
              <a:t>2.</a:t>
            </a:r>
            <a:r>
              <a:rPr lang="zh-CN" altLang="en-US" b="1" dirty="0" smtClean="0">
                <a:solidFill>
                  <a:srgbClr val="00B0F0"/>
                </a:solidFill>
                <a:latin typeface="微软雅黑" pitchFamily="34" charset="-122"/>
                <a:ea typeface="微软雅黑" pitchFamily="34" charset="-122"/>
              </a:rPr>
              <a:t>新知号能为入驻伙伴做什么</a:t>
            </a:r>
            <a:endParaRPr lang="zh-CN" altLang="en-US" kern="0" dirty="0">
              <a:solidFill>
                <a:srgbClr val="00B0F0"/>
              </a:solidFill>
              <a:latin typeface="微软雅黑" pitchFamily="34" charset="-122"/>
              <a:ea typeface="微软雅黑" pitchFamily="34" charset="-122"/>
            </a:endParaRPr>
          </a:p>
        </p:txBody>
      </p:sp>
      <p:sp>
        <p:nvSpPr>
          <p:cNvPr id="11" name="圆角矩形 10"/>
          <p:cNvSpPr/>
          <p:nvPr/>
        </p:nvSpPr>
        <p:spPr>
          <a:xfrm>
            <a:off x="8068972" y="1773238"/>
            <a:ext cx="1940905" cy="66274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新知号</a:t>
            </a:r>
          </a:p>
        </p:txBody>
      </p:sp>
      <p:sp>
        <p:nvSpPr>
          <p:cNvPr id="12" name="矩形 11"/>
          <p:cNvSpPr/>
          <p:nvPr/>
        </p:nvSpPr>
        <p:spPr>
          <a:xfrm>
            <a:off x="8225377" y="2739543"/>
            <a:ext cx="1625203" cy="45168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运营推广</a:t>
            </a:r>
            <a:endParaRPr lang="en-US" altLang="zh-CN" sz="1800"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6104717" y="3850124"/>
            <a:ext cx="1610653" cy="4661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内容运营</a:t>
            </a:r>
            <a:endParaRPr lang="en-US" altLang="zh-CN" sz="1800" dirty="0" smtClean="0">
              <a:latin typeface="微软雅黑" panose="020B0503020204020204" pitchFamily="34" charset="-122"/>
              <a:ea typeface="微软雅黑" panose="020B0503020204020204" pitchFamily="34" charset="-122"/>
            </a:endParaRPr>
          </a:p>
        </p:txBody>
      </p:sp>
      <p:sp>
        <p:nvSpPr>
          <p:cNvPr id="14" name="矩形 13"/>
          <p:cNvSpPr/>
          <p:nvPr/>
        </p:nvSpPr>
        <p:spPr>
          <a:xfrm>
            <a:off x="8232651" y="3850124"/>
            <a:ext cx="1610654" cy="46618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直播运营</a:t>
            </a:r>
            <a:endParaRPr lang="en-US" altLang="zh-CN" sz="18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10484956" y="3850124"/>
            <a:ext cx="1460079" cy="4661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活动运营</a:t>
            </a:r>
            <a:endParaRPr lang="en-US" altLang="zh-CN" sz="1800" dirty="0" smtClean="0">
              <a:latin typeface="微软雅黑" panose="020B0503020204020204" pitchFamily="34" charset="-122"/>
              <a:ea typeface="微软雅黑" panose="020B0503020204020204" pitchFamily="34" charset="-122"/>
            </a:endParaRPr>
          </a:p>
        </p:txBody>
      </p:sp>
      <p:cxnSp>
        <p:nvCxnSpPr>
          <p:cNvPr id="16" name="直接连接符 15"/>
          <p:cNvCxnSpPr>
            <a:stCxn id="11" idx="2"/>
            <a:endCxn id="12" idx="0"/>
          </p:cNvCxnSpPr>
          <p:nvPr/>
        </p:nvCxnSpPr>
        <p:spPr>
          <a:xfrm flipH="1">
            <a:off x="9037979" y="2435979"/>
            <a:ext cx="1446" cy="3035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96000" y="4763197"/>
            <a:ext cx="1610653" cy="46618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新知</a:t>
            </a:r>
            <a:endParaRPr lang="en-US" altLang="zh-CN" sz="1800" dirty="0" smtClean="0">
              <a:latin typeface="微软雅黑" panose="020B0503020204020204" pitchFamily="34" charset="-122"/>
              <a:ea typeface="微软雅黑" panose="020B0503020204020204" pitchFamily="34" charset="-122"/>
            </a:endParaRPr>
          </a:p>
        </p:txBody>
      </p:sp>
      <p:sp>
        <p:nvSpPr>
          <p:cNvPr id="18" name="矩形 17"/>
          <p:cNvSpPr/>
          <p:nvPr/>
        </p:nvSpPr>
        <p:spPr>
          <a:xfrm>
            <a:off x="8232650" y="4748695"/>
            <a:ext cx="1610656" cy="46618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新知</a:t>
            </a:r>
            <a:r>
              <a:rPr lang="en-US" altLang="zh-CN" sz="1800" dirty="0" smtClean="0">
                <a:latin typeface="微软雅黑" panose="020B0503020204020204" pitchFamily="34" charset="-122"/>
                <a:ea typeface="微软雅黑" panose="020B0503020204020204" pitchFamily="34" charset="-122"/>
              </a:rPr>
              <a:t>LIVE</a:t>
            </a:r>
          </a:p>
        </p:txBody>
      </p:sp>
      <p:sp>
        <p:nvSpPr>
          <p:cNvPr id="19" name="矩形 18"/>
          <p:cNvSpPr/>
          <p:nvPr/>
        </p:nvSpPr>
        <p:spPr>
          <a:xfrm>
            <a:off x="10476239" y="4748695"/>
            <a:ext cx="1460077" cy="4806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新知活动</a:t>
            </a:r>
            <a:endParaRPr lang="en-US" altLang="zh-CN" sz="1800" dirty="0" smtClean="0">
              <a:latin typeface="微软雅黑" panose="020B0503020204020204" pitchFamily="34" charset="-122"/>
              <a:ea typeface="微软雅黑" panose="020B0503020204020204" pitchFamily="34" charset="-122"/>
            </a:endParaRPr>
          </a:p>
        </p:txBody>
      </p:sp>
      <p:cxnSp>
        <p:nvCxnSpPr>
          <p:cNvPr id="20" name="直接箭头连接符 19"/>
          <p:cNvCxnSpPr>
            <a:stCxn id="13" idx="2"/>
            <a:endCxn id="17" idx="0"/>
          </p:cNvCxnSpPr>
          <p:nvPr/>
        </p:nvCxnSpPr>
        <p:spPr>
          <a:xfrm flipH="1">
            <a:off x="6901327" y="4316308"/>
            <a:ext cx="8717" cy="44689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2"/>
            <a:endCxn id="18" idx="0"/>
          </p:cNvCxnSpPr>
          <p:nvPr/>
        </p:nvCxnSpPr>
        <p:spPr>
          <a:xfrm>
            <a:off x="9037978" y="4316307"/>
            <a:ext cx="0" cy="4323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2"/>
            <a:endCxn id="19" idx="0"/>
          </p:cNvCxnSpPr>
          <p:nvPr/>
        </p:nvCxnSpPr>
        <p:spPr>
          <a:xfrm flipH="1">
            <a:off x="11206278" y="4316308"/>
            <a:ext cx="8718" cy="43238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559077" y="5434368"/>
            <a:ext cx="4933830"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基于</a:t>
            </a:r>
            <a:r>
              <a:rPr lang="zh-CN" altLang="en-US" sz="1600" dirty="0">
                <a:solidFill>
                  <a:schemeClr val="bg1"/>
                </a:solidFill>
                <a:latin typeface="微软雅黑" panose="020B0503020204020204" pitchFamily="34" charset="-122"/>
                <a:ea typeface="微软雅黑" panose="020B0503020204020204" pitchFamily="34" charset="-122"/>
              </a:rPr>
              <a:t>内容</a:t>
            </a:r>
            <a:r>
              <a:rPr lang="zh-CN" altLang="en-US" sz="1600" dirty="0" smtClean="0">
                <a:solidFill>
                  <a:schemeClr val="bg1"/>
                </a:solidFill>
                <a:latin typeface="微软雅黑" panose="020B0503020204020204" pitchFamily="34" charset="-122"/>
                <a:ea typeface="微软雅黑" panose="020B0503020204020204" pitchFamily="34" charset="-122"/>
              </a:rPr>
              <a:t>图谱全方位实时收录，精准分发，高效推广</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890176" y="3191225"/>
            <a:ext cx="4324820" cy="693238"/>
            <a:chOff x="1740990" y="4102756"/>
            <a:chExt cx="4324820" cy="693238"/>
          </a:xfrm>
        </p:grpSpPr>
        <p:cxnSp>
          <p:nvCxnSpPr>
            <p:cNvPr id="25" name="直接箭头连接符 24"/>
            <p:cNvCxnSpPr/>
            <p:nvPr/>
          </p:nvCxnSpPr>
          <p:spPr>
            <a:xfrm flipH="1">
              <a:off x="3888792" y="4102756"/>
              <a:ext cx="1" cy="65889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740992" y="4406320"/>
              <a:ext cx="432481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65809" y="4406320"/>
              <a:ext cx="1" cy="3896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740990" y="4396844"/>
              <a:ext cx="1" cy="3896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矩形 29"/>
          <p:cNvSpPr/>
          <p:nvPr/>
        </p:nvSpPr>
        <p:spPr>
          <a:xfrm>
            <a:off x="344448" y="2188130"/>
            <a:ext cx="5361964" cy="3323987"/>
          </a:xfrm>
          <a:prstGeom prst="rect">
            <a:avLst/>
          </a:prstGeom>
        </p:spPr>
        <p:txBody>
          <a:bodyPr wrap="square">
            <a:spAutoFit/>
          </a:bodyPr>
          <a:lstStyle/>
          <a:p>
            <a:pPr>
              <a:lnSpc>
                <a:spcPts val="2100"/>
              </a:lnSpc>
            </a:pP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ts val="2100"/>
              </a:lnSpc>
            </a:pPr>
            <a:r>
              <a:rPr lang="en-US" altLang="zh-CN" sz="1600" dirty="0" smtClean="0">
                <a:solidFill>
                  <a:schemeClr val="bg1"/>
                </a:solidFill>
                <a:latin typeface="微软雅黑" panose="020B0503020204020204" pitchFamily="34" charset="-122"/>
                <a:ea typeface="微软雅黑" panose="020B0503020204020204" pitchFamily="34" charset="-122"/>
              </a:rPr>
              <a:t>1. </a:t>
            </a:r>
            <a:r>
              <a:rPr lang="zh-CN" altLang="en-US" sz="1600" b="1" dirty="0" smtClean="0">
                <a:solidFill>
                  <a:srgbClr val="FFFF00"/>
                </a:solidFill>
                <a:latin typeface="微软雅黑" panose="020B0503020204020204" pitchFamily="34" charset="-122"/>
                <a:ea typeface="微软雅黑" panose="020B0503020204020204" pitchFamily="34" charset="-122"/>
              </a:rPr>
              <a:t>精准品牌曝光</a:t>
            </a:r>
            <a:r>
              <a:rPr lang="zh-CN" altLang="en-US" sz="1600" dirty="0" smtClean="0">
                <a:solidFill>
                  <a:schemeClr val="bg1"/>
                </a:solidFill>
                <a:latin typeface="微软雅黑" panose="020B0503020204020204" pitchFamily="34" charset="-122"/>
                <a:ea typeface="微软雅黑" panose="020B0503020204020204" pitchFamily="34" charset="-122"/>
              </a:rPr>
              <a:t>：入驻伙伴发布</a:t>
            </a:r>
            <a:r>
              <a:rPr lang="zh-CN" altLang="en-US" sz="1600" dirty="0">
                <a:solidFill>
                  <a:schemeClr val="bg1"/>
                </a:solidFill>
                <a:latin typeface="微软雅黑" panose="020B0503020204020204" pitchFamily="34" charset="-122"/>
                <a:ea typeface="微软雅黑" panose="020B0503020204020204" pitchFamily="34" charset="-122"/>
              </a:rPr>
              <a:t>的图文、直播、</a:t>
            </a:r>
            <a:r>
              <a:rPr lang="zh-CN" altLang="en-US" sz="1600" dirty="0" smtClean="0">
                <a:solidFill>
                  <a:schemeClr val="bg1"/>
                </a:solidFill>
                <a:latin typeface="微软雅黑" panose="020B0503020204020204" pitchFamily="34" charset="-122"/>
                <a:ea typeface="微软雅黑" panose="020B0503020204020204" pitchFamily="34" charset="-122"/>
              </a:rPr>
              <a:t>活动等</a:t>
            </a:r>
            <a:r>
              <a:rPr lang="zh-CN" altLang="en-US" sz="1600" dirty="0">
                <a:solidFill>
                  <a:schemeClr val="bg1"/>
                </a:solidFill>
                <a:latin typeface="微软雅黑" panose="020B0503020204020204" pitchFamily="34" charset="-122"/>
                <a:ea typeface="微软雅黑" panose="020B0503020204020204" pitchFamily="34" charset="-122"/>
              </a:rPr>
              <a:t>，商业新知全部免费分发</a:t>
            </a:r>
            <a:r>
              <a:rPr lang="zh-CN" altLang="en-US" sz="1600" dirty="0" smtClean="0">
                <a:solidFill>
                  <a:schemeClr val="bg1"/>
                </a:solidFill>
                <a:latin typeface="微软雅黑" panose="020B0503020204020204" pitchFamily="34" charset="-122"/>
                <a:ea typeface="微软雅黑" panose="020B0503020204020204" pitchFamily="34" charset="-122"/>
              </a:rPr>
              <a:t>，且依托新知图谱，精准推送到核心受众人群中</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ts val="21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00"/>
              </a:lnSpc>
            </a:pPr>
            <a:r>
              <a:rPr lang="en-US" altLang="zh-CN" sz="1600" dirty="0" smtClean="0">
                <a:solidFill>
                  <a:schemeClr val="bg1"/>
                </a:solidFill>
                <a:latin typeface="微软雅黑" panose="020B0503020204020204" pitchFamily="34" charset="-122"/>
                <a:ea typeface="微软雅黑" panose="020B0503020204020204" pitchFamily="34" charset="-122"/>
              </a:rPr>
              <a:t>2.</a:t>
            </a:r>
            <a:r>
              <a:rPr lang="zh-CN" altLang="en-US" sz="1600"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rgbClr val="FFFF00"/>
                </a:solidFill>
                <a:latin typeface="微软雅黑" panose="020B0503020204020204" pitchFamily="34" charset="-122"/>
                <a:ea typeface="微软雅黑" panose="020B0503020204020204" pitchFamily="34" charset="-122"/>
              </a:rPr>
              <a:t>品牌粉丝导流</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包括联系方式</a:t>
            </a:r>
            <a:r>
              <a:rPr lang="zh-CN" altLang="en-US" sz="1600" dirty="0" smtClean="0">
                <a:solidFill>
                  <a:schemeClr val="bg1"/>
                </a:solidFill>
                <a:latin typeface="微软雅黑" panose="020B0503020204020204" pitchFamily="34" charset="-122"/>
                <a:ea typeface="微软雅黑" panose="020B0503020204020204" pitchFamily="34" charset="-122"/>
              </a:rPr>
              <a:t>、私信互动等粉丝转化功能，内容发布也支持加链接或二维码，让入驻伙伴吸引转化更多粉丝关注</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ts val="2100"/>
              </a:lnSpc>
            </a:pPr>
            <a:endParaRPr lang="en-US" altLang="zh-CN" sz="1600" dirty="0" smtClean="0">
              <a:solidFill>
                <a:schemeClr val="bg1"/>
              </a:solidFill>
              <a:latin typeface="微软雅黑" panose="020B0503020204020204" pitchFamily="34" charset="-122"/>
              <a:ea typeface="微软雅黑" panose="020B0503020204020204" pitchFamily="34" charset="-122"/>
            </a:endParaRPr>
          </a:p>
          <a:p>
            <a:pPr>
              <a:lnSpc>
                <a:spcPts val="2100"/>
              </a:lnSpc>
            </a:pPr>
            <a:r>
              <a:rPr lang="en-US" altLang="zh-CN" sz="1600" dirty="0" smtClean="0">
                <a:solidFill>
                  <a:schemeClr val="bg1"/>
                </a:solidFill>
                <a:latin typeface="微软雅黑" panose="020B0503020204020204" pitchFamily="34" charset="-122"/>
                <a:ea typeface="微软雅黑" panose="020B0503020204020204" pitchFamily="34" charset="-122"/>
              </a:rPr>
              <a:t>3. </a:t>
            </a:r>
            <a:r>
              <a:rPr lang="zh-CN" altLang="en-US" sz="1600" b="1" dirty="0" smtClean="0">
                <a:solidFill>
                  <a:srgbClr val="FFFF00"/>
                </a:solidFill>
                <a:latin typeface="微软雅黑" panose="020B0503020204020204" pitchFamily="34" charset="-122"/>
                <a:ea typeface="微软雅黑" panose="020B0503020204020204" pitchFamily="34" charset="-122"/>
              </a:rPr>
              <a:t>便捷</a:t>
            </a:r>
            <a:r>
              <a:rPr lang="zh-CN" altLang="en-US" sz="1600" b="1" dirty="0">
                <a:solidFill>
                  <a:srgbClr val="FFFF00"/>
                </a:solidFill>
                <a:latin typeface="微软雅黑" panose="020B0503020204020204" pitchFamily="34" charset="-122"/>
                <a:ea typeface="微软雅黑" panose="020B0503020204020204" pitchFamily="34" charset="-122"/>
              </a:rPr>
              <a:t>轻运营</a:t>
            </a:r>
            <a:r>
              <a:rPr lang="zh-CN" altLang="en-US" sz="1600" dirty="0">
                <a:solidFill>
                  <a:schemeClr val="bg1"/>
                </a:solidFill>
                <a:latin typeface="微软雅黑" panose="020B0503020204020204" pitchFamily="34" charset="-122"/>
                <a:ea typeface="微软雅黑" panose="020B0503020204020204" pitchFamily="34" charset="-122"/>
              </a:rPr>
              <a:t>：支持微信订阅号、网易号、搜狐号等平台的内容同步，</a:t>
            </a:r>
            <a:r>
              <a:rPr lang="zh-CN" altLang="en-US" sz="1600" dirty="0" smtClean="0">
                <a:solidFill>
                  <a:schemeClr val="bg1"/>
                </a:solidFill>
                <a:latin typeface="微软雅黑" panose="020B0503020204020204" pitchFamily="34" charset="-122"/>
                <a:ea typeface="微软雅黑" panose="020B0503020204020204" pitchFamily="34" charset="-122"/>
              </a:rPr>
              <a:t>让入驻伙伴的运营</a:t>
            </a:r>
            <a:r>
              <a:rPr lang="zh-CN" altLang="en-US" sz="1600" dirty="0">
                <a:solidFill>
                  <a:schemeClr val="bg1"/>
                </a:solidFill>
                <a:latin typeface="微软雅黑" panose="020B0503020204020204" pitchFamily="34" charset="-122"/>
                <a:ea typeface="微软雅黑" panose="020B0503020204020204" pitchFamily="34" charset="-122"/>
              </a:rPr>
              <a:t>管理简单、便捷轻量化</a:t>
            </a:r>
            <a:endParaRPr lang="zh-CN" altLang="en-US" sz="1600" dirty="0"/>
          </a:p>
          <a:p>
            <a:pPr>
              <a:lnSpc>
                <a:spcPts val="2100"/>
              </a:lnSpc>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0581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651987633"/>
              </p:ext>
            </p:extLst>
          </p:nvPr>
        </p:nvGraphicFramePr>
        <p:xfrm>
          <a:off x="869235" y="1262131"/>
          <a:ext cx="10453530" cy="4713670"/>
        </p:xfrm>
        <a:graphic>
          <a:graphicData uri="http://schemas.openxmlformats.org/drawingml/2006/table">
            <a:tbl>
              <a:tblPr firstRow="1" bandRow="1">
                <a:tableStyleId>{5C22544A-7EE6-4342-B048-85BDC9FD1C3A}</a:tableStyleId>
              </a:tblPr>
              <a:tblGrid>
                <a:gridCol w="1429134"/>
                <a:gridCol w="1429134"/>
                <a:gridCol w="1927723"/>
                <a:gridCol w="1031145"/>
                <a:gridCol w="1970441"/>
                <a:gridCol w="1352308"/>
                <a:gridCol w="1313645"/>
              </a:tblGrid>
              <a:tr h="613000">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平台</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主体用户</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分发</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推荐机制</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开通难度</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支持文档</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marL="0" algn="ctr" defTabSz="914400" rtl="0" eaLnBrk="1" fontAlgn="ctr" latinLnBrk="0" hangingPunct="1"/>
                      <a:r>
                        <a:rPr lang="zh-CN" altLang="en-US" sz="1600" b="1"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特点</a:t>
                      </a:r>
                      <a:endParaRPr lang="zh-CN" altLang="en-US" sz="1600" b="1"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c>
                  <a:txBody>
                    <a:bodyPr/>
                    <a:lstStyle/>
                    <a:p>
                      <a:pPr marL="0" algn="ctr" defTabSz="914400" rtl="0" eaLnBrk="1" fontAlgn="ctr" latinLnBrk="0" hangingPunct="1"/>
                      <a:r>
                        <a:rPr lang="zh-CN" altLang="en-US" sz="1600" b="1" u="none" strike="noStrike" kern="1200" dirty="0" smtClean="0">
                          <a:solidFill>
                            <a:schemeClr val="lt1"/>
                          </a:solidFill>
                          <a:effectLst/>
                          <a:latin typeface="微软雅黑" panose="020B0503020204020204" pitchFamily="34" charset="-122"/>
                          <a:ea typeface="微软雅黑" panose="020B0503020204020204" pitchFamily="34" charset="-122"/>
                          <a:cs typeface="+mn-cs"/>
                        </a:rPr>
                        <a:t>外链支持</a:t>
                      </a:r>
                      <a:endParaRPr lang="zh-CN" altLang="en-US" sz="1600" b="1" u="none" strike="noStrike" kern="1200" dirty="0">
                        <a:solidFill>
                          <a:schemeClr val="lt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r>
              <a:tr h="517835">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微信公众号</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各阶层</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闭环、分享</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低</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图文、音视频</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marL="0" algn="ctr" defTabSz="914400" rtl="0" eaLnBrk="1" fontAlgn="ctr" latinLnBrk="0" hangingPunct="1"/>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私域流量</a:t>
                      </a:r>
                      <a:endParaRPr lang="zh-CN" altLang="en-US" sz="14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c>
                  <a:txBody>
                    <a:bodyPr/>
                    <a:lstStyle/>
                    <a:p>
                      <a:pPr marL="0" algn="ctr" defTabSz="914400" rtl="0" eaLnBrk="1" fontAlgn="ctr" latinLnBrk="0" hangingPunct="1"/>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r>
              <a:tr h="613000">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头条号</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社会人群</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推荐算法、系统推荐</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中</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图文、音视频</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marL="0" algn="ctr" defTabSz="914400" rtl="0" eaLnBrk="1" fontAlgn="ctr" latinLnBrk="0" hangingPunct="1"/>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流量收益</a:t>
                      </a:r>
                      <a:endParaRPr lang="zh-CN" altLang="en-US" sz="14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c>
                  <a:txBody>
                    <a:bodyPr/>
                    <a:lstStyle/>
                    <a:p>
                      <a:pPr marL="0" algn="ctr" defTabSz="914400" rtl="0" eaLnBrk="1" fontAlgn="ctr" latinLnBrk="0" hangingPunct="1"/>
                      <a:r>
                        <a:rPr lang="en-US" altLang="zh-CN"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r>
              <a:tr h="613000">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百家号</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社会人群</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推荐算法、系统推荐</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高</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图文、视频</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流量收益</a:t>
                      </a:r>
                    </a:p>
                  </a:txBody>
                  <a:tcPr marL="119354" marR="119354" marT="59677" marB="5967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ctr" defTabSz="914400" rtl="0" eaLnBrk="1" fontAlgn="ctr" latinLnBrk="0" hangingPunct="1"/>
                      <a:endParaRPr lang="zh-CN" altLang="en-US" sz="14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r>
              <a:tr h="613000">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网易号</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社会人群</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推荐算法、系统推荐</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中</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图文、视频</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品牌曝光</a:t>
                      </a:r>
                    </a:p>
                  </a:txBody>
                  <a:tcPr marL="119354" marR="119354" marT="59677" marB="5967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p>
                      <a:pPr marL="0" algn="ctr" defTabSz="914400" rtl="0" eaLnBrk="1" fontAlgn="ctr" latinLnBrk="0" hangingPunct="1"/>
                      <a:endParaRPr lang="zh-CN" altLang="en-US" sz="14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r>
              <a:tr h="613000">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知乎</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IT</a:t>
                      </a:r>
                      <a:r>
                        <a:rPr lang="zh-CN" altLang="en-US" sz="1400" u="none" strike="noStrike">
                          <a:effectLst/>
                          <a:latin typeface="微软雅黑" panose="020B0503020204020204" pitchFamily="34" charset="-122"/>
                          <a:ea typeface="微软雅黑" panose="020B0503020204020204" pitchFamily="34" charset="-122"/>
                        </a:rPr>
                        <a:t>从业者、青壮年</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编辑推荐</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低</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图文、视频</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品牌曝光</a:t>
                      </a:r>
                    </a:p>
                  </a:txBody>
                  <a:tcPr marL="119354" marR="119354" marT="59677" marB="5967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p>
                  </a:txBody>
                  <a:tcPr marL="119354" marR="119354" marT="59677" marB="59677" anchor="ctr"/>
                </a:tc>
              </a:tr>
              <a:tr h="517835">
                <a:tc>
                  <a:txBody>
                    <a:bodyPr/>
                    <a:lstStyle/>
                    <a:p>
                      <a:pPr algn="ctr" fontAlgn="ctr"/>
                      <a:r>
                        <a:rPr lang="zh-CN" altLang="en-US" sz="1600" u="none" strike="noStrike">
                          <a:effectLst/>
                          <a:latin typeface="微软雅黑" panose="020B0503020204020204" pitchFamily="34" charset="-122"/>
                          <a:ea typeface="微软雅黑" panose="020B0503020204020204" pitchFamily="34" charset="-122"/>
                        </a:rPr>
                        <a:t>企鹅号</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青年</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smtClean="0">
                          <a:effectLst/>
                          <a:latin typeface="微软雅黑" panose="020B0503020204020204" pitchFamily="34" charset="-122"/>
                          <a:ea typeface="微软雅黑" panose="020B0503020204020204" pitchFamily="34" charset="-122"/>
                        </a:rPr>
                        <a:t>系统推荐</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中</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algn="ctr" fontAlgn="ctr"/>
                      <a:r>
                        <a:rPr lang="zh-CN" altLang="en-US" sz="1400" u="none" strike="noStrike" dirty="0">
                          <a:effectLst/>
                          <a:latin typeface="微软雅黑" panose="020B0503020204020204" pitchFamily="34" charset="-122"/>
                          <a:ea typeface="微软雅黑" panose="020B0503020204020204" pitchFamily="34" charset="-122"/>
                        </a:rPr>
                        <a:t>图文、音视频</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流量收益</a:t>
                      </a:r>
                    </a:p>
                  </a:txBody>
                  <a:tcPr marL="119354" marR="119354" marT="59677" marB="59677"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endPar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marL="119354" marR="119354" marT="59677" marB="59677" anchor="ctr"/>
                </a:tc>
              </a:tr>
              <a:tr h="613000">
                <a:tc>
                  <a:txBody>
                    <a:bodyPr/>
                    <a:lstStyle/>
                    <a:p>
                      <a:pPr algn="ctr" fontAlgn="ctr"/>
                      <a:r>
                        <a:rPr lang="zh-CN" altLang="en-US" sz="1600" b="1" u="none" strike="noStrike" dirty="0">
                          <a:effectLst/>
                          <a:latin typeface="微软雅黑" panose="020B0503020204020204" pitchFamily="34" charset="-122"/>
                          <a:ea typeface="微软雅黑" panose="020B0503020204020204" pitchFamily="34" charset="-122"/>
                        </a:rPr>
                        <a:t>新知号</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solidFill>
                      <a:srgbClr val="FFFF00"/>
                    </a:solidFill>
                  </a:tcP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商业管理者</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solidFill>
                      <a:srgbClr val="FFFF00"/>
                    </a:solidFill>
                  </a:tcP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图谱精准分发、编辑推荐</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solidFill>
                      <a:srgbClr val="FFFF00"/>
                    </a:solidFill>
                  </a:tcP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低</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solidFill>
                      <a:srgbClr val="FFFF00"/>
                    </a:solidFill>
                  </a:tcPr>
                </a:tc>
                <a:tc>
                  <a:txBody>
                    <a:bodyPr/>
                    <a:lstStyle/>
                    <a:p>
                      <a:pPr algn="ctr" fontAlgn="ctr"/>
                      <a:r>
                        <a:rPr lang="zh-CN" altLang="en-US" sz="1400" b="1" u="none" strike="noStrike" dirty="0">
                          <a:effectLst/>
                          <a:latin typeface="微软雅黑" panose="020B0503020204020204" pitchFamily="34" charset="-122"/>
                          <a:ea typeface="微软雅黑" panose="020B0503020204020204" pitchFamily="34" charset="-122"/>
                        </a:rPr>
                        <a:t>图文、音视频、</a:t>
                      </a:r>
                      <a:r>
                        <a:rPr lang="en-US" altLang="zh-CN" sz="1400" b="1" u="none" strike="noStrike" dirty="0">
                          <a:effectLst/>
                          <a:latin typeface="微软雅黑" panose="020B0503020204020204" pitchFamily="34" charset="-122"/>
                          <a:ea typeface="微软雅黑" panose="020B0503020204020204" pitchFamily="34" charset="-122"/>
                        </a:rPr>
                        <a:t>PPT/PDF</a:t>
                      </a:r>
                      <a:r>
                        <a:rPr lang="zh-CN" altLang="en-US" sz="1400" b="1" u="none" strike="noStrike" dirty="0">
                          <a:effectLst/>
                          <a:latin typeface="微软雅黑" panose="020B0503020204020204" pitchFamily="34" charset="-122"/>
                          <a:ea typeface="微软雅黑" panose="020B0503020204020204" pitchFamily="34" charset="-122"/>
                        </a:rPr>
                        <a:t>等</a:t>
                      </a:r>
                      <a:endParaRPr lang="zh-CN" altLang="en-US" sz="1400" b="1" i="0" u="none" strike="noStrike" dirty="0">
                        <a:solidFill>
                          <a:srgbClr val="000000"/>
                        </a:solidFill>
                        <a:effectLst/>
                        <a:latin typeface="微软雅黑" panose="020B0503020204020204" pitchFamily="34" charset="-122"/>
                        <a:ea typeface="微软雅黑" panose="020B0503020204020204" pitchFamily="34" charset="-122"/>
                      </a:endParaRPr>
                    </a:p>
                  </a:txBody>
                  <a:tcPr marL="16017" marR="16017" marT="16017" marB="0" anchor="ctr">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精准品牌曝光</a:t>
                      </a:r>
                    </a:p>
                  </a:txBody>
                  <a:tcPr marL="119354" marR="119354" marT="59677" marB="59677" anchor="ctr">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kern="1200" dirty="0" smtClean="0">
                          <a:solidFill>
                            <a:schemeClr val="dk1"/>
                          </a:solidFill>
                          <a:effectLst/>
                          <a:latin typeface="微软雅黑" panose="020B0503020204020204" pitchFamily="34" charset="-122"/>
                          <a:ea typeface="微软雅黑" panose="020B0503020204020204" pitchFamily="34" charset="-122"/>
                          <a:cs typeface="+mn-cs"/>
                        </a:rPr>
                        <a:t>√</a:t>
                      </a:r>
                    </a:p>
                  </a:txBody>
                  <a:tcPr marL="119354" marR="119354" marT="59677" marB="59677" anchor="ctr">
                    <a:solidFill>
                      <a:srgbClr val="FFFF00"/>
                    </a:solidFill>
                  </a:tcPr>
                </a:tc>
              </a:tr>
            </a:tbl>
          </a:graphicData>
        </a:graphic>
      </p:graphicFrame>
      <p:sp>
        <p:nvSpPr>
          <p:cNvPr id="4" name="矩形 3"/>
          <p:cNvSpPr/>
          <p:nvPr/>
        </p:nvSpPr>
        <p:spPr>
          <a:xfrm>
            <a:off x="394402" y="779353"/>
            <a:ext cx="437881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4402" y="296223"/>
            <a:ext cx="4155305" cy="461665"/>
          </a:xfrm>
          <a:prstGeom prst="rect">
            <a:avLst/>
          </a:prstGeom>
        </p:spPr>
        <p:txBody>
          <a:bodyPr wrap="none">
            <a:spAutoFit/>
          </a:bodyPr>
          <a:lstStyle/>
          <a:p>
            <a:pPr defTabSz="685869">
              <a:defRPr/>
            </a:pPr>
            <a:r>
              <a:rPr lang="en-US" altLang="zh-CN" b="1" dirty="0" smtClean="0">
                <a:solidFill>
                  <a:srgbClr val="00B0F0"/>
                </a:solidFill>
                <a:latin typeface="微软雅黑" pitchFamily="34" charset="-122"/>
                <a:ea typeface="微软雅黑" pitchFamily="34" charset="-122"/>
              </a:rPr>
              <a:t>2.</a:t>
            </a:r>
            <a:r>
              <a:rPr lang="zh-CN" altLang="en-US" b="1" dirty="0" smtClean="0">
                <a:solidFill>
                  <a:srgbClr val="00B0F0"/>
                </a:solidFill>
                <a:latin typeface="微软雅黑" pitchFamily="34" charset="-122"/>
                <a:ea typeface="微软雅黑" pitchFamily="34" charset="-122"/>
              </a:rPr>
              <a:t>新知店与其他平台有何差异</a:t>
            </a:r>
            <a:endParaRPr lang="zh-CN" altLang="en-US" kern="0"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1904017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94402" y="779353"/>
            <a:ext cx="437881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4402" y="296223"/>
            <a:ext cx="4155305" cy="461665"/>
          </a:xfrm>
          <a:prstGeom prst="rect">
            <a:avLst/>
          </a:prstGeom>
        </p:spPr>
        <p:txBody>
          <a:bodyPr wrap="none">
            <a:spAutoFit/>
          </a:bodyPr>
          <a:lstStyle/>
          <a:p>
            <a:pPr defTabSz="685869">
              <a:defRPr/>
            </a:pPr>
            <a:r>
              <a:rPr lang="en-US" altLang="zh-CN" b="1" dirty="0" smtClean="0">
                <a:solidFill>
                  <a:srgbClr val="00B0F0"/>
                </a:solidFill>
                <a:latin typeface="微软雅黑" pitchFamily="34" charset="-122"/>
                <a:ea typeface="微软雅黑" pitchFamily="34" charset="-122"/>
              </a:rPr>
              <a:t>3.</a:t>
            </a:r>
            <a:r>
              <a:rPr lang="zh-CN" altLang="en-US" b="1" dirty="0" smtClean="0">
                <a:solidFill>
                  <a:srgbClr val="00B0F0"/>
                </a:solidFill>
                <a:latin typeface="微软雅黑" pitchFamily="34" charset="-122"/>
                <a:ea typeface="微软雅黑" pitchFamily="34" charset="-122"/>
              </a:rPr>
              <a:t>新知号功能大全与运营指南</a:t>
            </a:r>
            <a:endParaRPr lang="zh-CN" altLang="en-US" kern="0" dirty="0">
              <a:solidFill>
                <a:srgbClr val="00B0F0"/>
              </a:solidFill>
              <a:latin typeface="微软雅黑" pitchFamily="34" charset="-122"/>
              <a:ea typeface="微软雅黑" pitchFamily="34" charset="-122"/>
            </a:endParaRPr>
          </a:p>
        </p:txBody>
      </p:sp>
      <p:cxnSp>
        <p:nvCxnSpPr>
          <p:cNvPr id="17" name="直接连接符 16"/>
          <p:cNvCxnSpPr/>
          <p:nvPr/>
        </p:nvCxnSpPr>
        <p:spPr>
          <a:xfrm>
            <a:off x="1728952" y="2175640"/>
            <a:ext cx="1400614" cy="0"/>
          </a:xfrm>
          <a:prstGeom prst="line">
            <a:avLst/>
          </a:prstGeom>
        </p:spPr>
        <p:style>
          <a:lnRef idx="3">
            <a:schemeClr val="accent4"/>
          </a:lnRef>
          <a:fillRef idx="0">
            <a:schemeClr val="accent4"/>
          </a:fillRef>
          <a:effectRef idx="2">
            <a:schemeClr val="accent4"/>
          </a:effectRef>
          <a:fontRef idx="minor">
            <a:schemeClr val="tx1"/>
          </a:fontRef>
        </p:style>
      </p:cxnSp>
      <p:sp>
        <p:nvSpPr>
          <p:cNvPr id="18" name="矩形 17"/>
          <p:cNvSpPr/>
          <p:nvPr/>
        </p:nvSpPr>
        <p:spPr>
          <a:xfrm>
            <a:off x="3129565" y="1883252"/>
            <a:ext cx="2966434" cy="1169551"/>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可发布图文、报告、音视频等内容，并且支持</a:t>
            </a:r>
            <a:r>
              <a:rPr lang="en-US" altLang="zh-CN" sz="1400" dirty="0" smtClean="0">
                <a:solidFill>
                  <a:schemeClr val="bg1"/>
                </a:solidFill>
                <a:latin typeface="微软雅黑" panose="020B0503020204020204" pitchFamily="34" charset="-122"/>
                <a:ea typeface="微软雅黑" panose="020B0503020204020204" pitchFamily="34" charset="-122"/>
              </a:rPr>
              <a:t>PPT</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PDF</a:t>
            </a:r>
            <a:r>
              <a:rPr lang="zh-CN" altLang="en-US" sz="1400" dirty="0" smtClean="0">
                <a:solidFill>
                  <a:schemeClr val="bg1"/>
                </a:solidFill>
                <a:latin typeface="微软雅黑" panose="020B0503020204020204" pitchFamily="34" charset="-122"/>
                <a:ea typeface="微软雅黑" panose="020B0503020204020204" pitchFamily="34" charset="-122"/>
              </a:rPr>
              <a:t>等格式文档直接</a:t>
            </a:r>
            <a:r>
              <a:rPr lang="zh-CN" altLang="en-US" sz="1400" dirty="0">
                <a:solidFill>
                  <a:schemeClr val="bg1"/>
                </a:solidFill>
                <a:latin typeface="微软雅黑" panose="020B0503020204020204" pitchFamily="34" charset="-122"/>
                <a:ea typeface="微软雅黑" panose="020B0503020204020204" pitchFamily="34" charset="-122"/>
              </a:rPr>
              <a:t>上</a:t>
            </a:r>
            <a:r>
              <a:rPr lang="zh-CN" altLang="en-US" sz="1400" dirty="0" smtClean="0">
                <a:solidFill>
                  <a:schemeClr val="bg1"/>
                </a:solidFill>
                <a:latin typeface="微软雅黑" panose="020B0503020204020204" pitchFamily="34" charset="-122"/>
                <a:ea typeface="微软雅黑" panose="020B0503020204020204" pitchFamily="34" charset="-122"/>
              </a:rPr>
              <a:t>传。</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支持微信公众号、搜狐号、网易号和头条号内容同步。</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3129565" y="3329707"/>
            <a:ext cx="2966434" cy="738664"/>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入驻合作伙伴可以在商业新知平台，发布开启商业直播，同时可以发布和推广活动信息。</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618926" y="3462605"/>
            <a:ext cx="14006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4" name="直接连接符 23"/>
          <p:cNvCxnSpPr/>
          <p:nvPr/>
        </p:nvCxnSpPr>
        <p:spPr>
          <a:xfrm>
            <a:off x="1618926" y="5315016"/>
            <a:ext cx="140061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6" name="直接连接符 25"/>
          <p:cNvCxnSpPr/>
          <p:nvPr/>
        </p:nvCxnSpPr>
        <p:spPr>
          <a:xfrm>
            <a:off x="1618926" y="5878428"/>
            <a:ext cx="1400614" cy="0"/>
          </a:xfrm>
          <a:prstGeom prst="line">
            <a:avLst/>
          </a:prstGeom>
        </p:spPr>
        <p:style>
          <a:lnRef idx="3">
            <a:schemeClr val="accent4"/>
          </a:lnRef>
          <a:fillRef idx="0">
            <a:schemeClr val="accent4"/>
          </a:fillRef>
          <a:effectRef idx="2">
            <a:schemeClr val="accent4"/>
          </a:effectRef>
          <a:fontRef idx="minor">
            <a:schemeClr val="tx1"/>
          </a:fontRef>
        </p:style>
      </p:cxnSp>
      <p:pic>
        <p:nvPicPr>
          <p:cNvPr id="2" name="图片 1"/>
          <p:cNvPicPr>
            <a:picLocks noChangeAspect="1"/>
          </p:cNvPicPr>
          <p:nvPr/>
        </p:nvPicPr>
        <p:blipFill>
          <a:blip r:embed="rId2"/>
          <a:stretch>
            <a:fillRect/>
          </a:stretch>
        </p:blipFill>
        <p:spPr>
          <a:xfrm>
            <a:off x="553296" y="967577"/>
            <a:ext cx="2000250" cy="5629275"/>
          </a:xfrm>
          <a:prstGeom prst="rect">
            <a:avLst/>
          </a:prstGeom>
        </p:spPr>
      </p:pic>
      <p:sp>
        <p:nvSpPr>
          <p:cNvPr id="35" name="矩形 34"/>
          <p:cNvSpPr/>
          <p:nvPr/>
        </p:nvSpPr>
        <p:spPr>
          <a:xfrm>
            <a:off x="3129566" y="5724539"/>
            <a:ext cx="2966434" cy="523220"/>
          </a:xfrm>
          <a:prstGeom prst="rect">
            <a:avLst/>
          </a:prstGeom>
        </p:spPr>
        <p:txBody>
          <a:bodyPr wrap="squar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粉丝管理、互动，以及粉丝名片信息的收集与整理</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129566" y="5161127"/>
            <a:ext cx="2966434" cy="307777"/>
          </a:xfrm>
          <a:prstGeom prst="rect">
            <a:avLst/>
          </a:prstGeom>
        </p:spPr>
        <p:txBody>
          <a:bodyPr wrap="square">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SMS</a:t>
            </a:r>
            <a:r>
              <a:rPr lang="zh-CN" altLang="en-US" sz="1400" dirty="0" smtClean="0">
                <a:solidFill>
                  <a:schemeClr val="bg1"/>
                </a:solidFill>
                <a:latin typeface="微软雅黑" panose="020B0503020204020204" pitchFamily="34" charset="-122"/>
                <a:ea typeface="微软雅黑" panose="020B0503020204020204" pitchFamily="34" charset="-122"/>
              </a:rPr>
              <a:t>短信营销功能</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206025" y="2521636"/>
            <a:ext cx="5712180" cy="2947268"/>
          </a:xfrm>
          <a:prstGeom prst="rect">
            <a:avLst/>
          </a:prstGeom>
        </p:spPr>
      </p:pic>
      <p:sp>
        <p:nvSpPr>
          <p:cNvPr id="5" name="矩形 4"/>
          <p:cNvSpPr/>
          <p:nvPr/>
        </p:nvSpPr>
        <p:spPr>
          <a:xfrm>
            <a:off x="6206024" y="2121526"/>
            <a:ext cx="1467068" cy="400110"/>
          </a:xfrm>
          <a:prstGeom prst="rect">
            <a:avLst/>
          </a:prstGeom>
          <a:solidFill>
            <a:srgbClr val="00B0F0"/>
          </a:solidFill>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新知</a:t>
            </a:r>
            <a:r>
              <a:rPr lang="zh-CN" altLang="en-US" sz="2000" dirty="0" smtClean="0">
                <a:solidFill>
                  <a:schemeClr val="bg1"/>
                </a:solidFill>
                <a:latin typeface="微软雅黑" panose="020B0503020204020204" pitchFamily="34" charset="-122"/>
                <a:ea typeface="微软雅黑" panose="020B0503020204020204" pitchFamily="34" charset="-122"/>
              </a:rPr>
              <a:t>号后台</a:t>
            </a:r>
            <a:endParaRPr lang="zh-CN" altLang="en-US" sz="2000" dirty="0"/>
          </a:p>
        </p:txBody>
      </p:sp>
    </p:spTree>
    <p:extLst>
      <p:ext uri="{BB962C8B-B14F-4D97-AF65-F5344CB8AC3E}">
        <p14:creationId xmlns:p14="http://schemas.microsoft.com/office/powerpoint/2010/main" val="2316694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4402" y="779353"/>
            <a:ext cx="437881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4402" y="296223"/>
            <a:ext cx="3539752" cy="461665"/>
          </a:xfrm>
          <a:prstGeom prst="rect">
            <a:avLst/>
          </a:prstGeom>
        </p:spPr>
        <p:txBody>
          <a:bodyPr wrap="none">
            <a:spAutoFit/>
          </a:bodyPr>
          <a:lstStyle/>
          <a:p>
            <a:pPr defTabSz="685869">
              <a:defRPr/>
            </a:pPr>
            <a:r>
              <a:rPr lang="en-US" altLang="zh-CN" b="1" dirty="0" smtClean="0">
                <a:solidFill>
                  <a:srgbClr val="00B0F0"/>
                </a:solidFill>
                <a:latin typeface="微软雅黑" pitchFamily="34" charset="-122"/>
                <a:ea typeface="微软雅黑" pitchFamily="34" charset="-122"/>
              </a:rPr>
              <a:t>4.</a:t>
            </a:r>
            <a:r>
              <a:rPr lang="zh-CN" altLang="en-US" b="1" dirty="0" smtClean="0">
                <a:solidFill>
                  <a:srgbClr val="00B0F0"/>
                </a:solidFill>
                <a:latin typeface="微软雅黑" pitchFamily="34" charset="-122"/>
                <a:ea typeface="微软雅黑" pitchFamily="34" charset="-122"/>
              </a:rPr>
              <a:t>部分开通新知号的伙伴</a:t>
            </a:r>
            <a:endParaRPr lang="zh-CN" altLang="en-US" kern="0" dirty="0">
              <a:solidFill>
                <a:srgbClr val="00B0F0"/>
              </a:solidFill>
              <a:latin typeface="微软雅黑" pitchFamily="34" charset="-122"/>
              <a:ea typeface="微软雅黑" pitchFamily="34" charset="-122"/>
            </a:endParaRPr>
          </a:p>
        </p:txBody>
      </p:sp>
      <p:pic>
        <p:nvPicPr>
          <p:cNvPr id="4" name="图片 3"/>
          <p:cNvPicPr>
            <a:picLocks noChangeAspect="1"/>
          </p:cNvPicPr>
          <p:nvPr/>
        </p:nvPicPr>
        <p:blipFill>
          <a:blip r:embed="rId2"/>
          <a:stretch>
            <a:fillRect/>
          </a:stretch>
        </p:blipFill>
        <p:spPr>
          <a:xfrm>
            <a:off x="5133827" y="2542658"/>
            <a:ext cx="6840000" cy="2167481"/>
          </a:xfrm>
          <a:prstGeom prst="rect">
            <a:avLst/>
          </a:prstGeom>
        </p:spPr>
      </p:pic>
      <p:pic>
        <p:nvPicPr>
          <p:cNvPr id="5" name="图片 4"/>
          <p:cNvPicPr>
            <a:picLocks noChangeAspect="1"/>
          </p:cNvPicPr>
          <p:nvPr/>
        </p:nvPicPr>
        <p:blipFill>
          <a:blip r:embed="rId3"/>
          <a:stretch>
            <a:fillRect/>
          </a:stretch>
        </p:blipFill>
        <p:spPr>
          <a:xfrm>
            <a:off x="5133827" y="379227"/>
            <a:ext cx="6840000" cy="2163431"/>
          </a:xfrm>
          <a:prstGeom prst="rect">
            <a:avLst/>
          </a:prstGeom>
        </p:spPr>
      </p:pic>
      <p:pic>
        <p:nvPicPr>
          <p:cNvPr id="7" name="图片 6"/>
          <p:cNvPicPr>
            <a:picLocks noChangeAspect="1"/>
          </p:cNvPicPr>
          <p:nvPr/>
        </p:nvPicPr>
        <p:blipFill>
          <a:blip r:embed="rId4"/>
          <a:stretch>
            <a:fillRect/>
          </a:stretch>
        </p:blipFill>
        <p:spPr>
          <a:xfrm>
            <a:off x="5133827" y="4706089"/>
            <a:ext cx="6840000" cy="2151911"/>
          </a:xfrm>
          <a:prstGeom prst="rect">
            <a:avLst/>
          </a:prstGeom>
        </p:spPr>
      </p:pic>
      <p:sp>
        <p:nvSpPr>
          <p:cNvPr id="8" name="矩形 7"/>
          <p:cNvSpPr/>
          <p:nvPr/>
        </p:nvSpPr>
        <p:spPr>
          <a:xfrm>
            <a:off x="394401" y="2841568"/>
            <a:ext cx="4378817" cy="1569660"/>
          </a:xfrm>
          <a:prstGeom prst="rect">
            <a:avLst/>
          </a:prstGeom>
        </p:spPr>
        <p:txBody>
          <a:bodyPr wrap="square">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商业新知已成为广大商业知识生产机构与个人优选的知识传播与推广平台。已有数千家（位）商业知识生产机构与个人，通过开通新知号入驻商业新知平台。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062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402" y="779353"/>
            <a:ext cx="437881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4402" y="296223"/>
            <a:ext cx="3231975" cy="461665"/>
          </a:xfrm>
          <a:prstGeom prst="rect">
            <a:avLst/>
          </a:prstGeom>
        </p:spPr>
        <p:txBody>
          <a:bodyPr wrap="none">
            <a:spAutoFit/>
          </a:bodyPr>
          <a:lstStyle/>
          <a:p>
            <a:pPr defTabSz="685869">
              <a:defRPr/>
            </a:pPr>
            <a:r>
              <a:rPr lang="en-US" altLang="zh-CN" b="1" dirty="0" smtClean="0">
                <a:solidFill>
                  <a:srgbClr val="00B0F0"/>
                </a:solidFill>
                <a:latin typeface="微软雅黑" pitchFamily="34" charset="-122"/>
                <a:ea typeface="微软雅黑" pitchFamily="34" charset="-122"/>
              </a:rPr>
              <a:t>5.</a:t>
            </a:r>
            <a:r>
              <a:rPr lang="zh-CN" altLang="en-US" b="1" dirty="0" smtClean="0">
                <a:solidFill>
                  <a:srgbClr val="00B0F0"/>
                </a:solidFill>
                <a:latin typeface="微软雅黑" pitchFamily="34" charset="-122"/>
                <a:ea typeface="微软雅黑" pitchFamily="34" charset="-122"/>
              </a:rPr>
              <a:t>企业如何开通新知号</a:t>
            </a:r>
            <a:endParaRPr lang="zh-CN" altLang="en-US" kern="0" dirty="0">
              <a:solidFill>
                <a:srgbClr val="00B0F0"/>
              </a:solidFill>
              <a:latin typeface="微软雅黑" pitchFamily="34" charset="-122"/>
              <a:ea typeface="微软雅黑" pitchFamily="34" charset="-122"/>
            </a:endParaRPr>
          </a:p>
        </p:txBody>
      </p:sp>
      <p:sp>
        <p:nvSpPr>
          <p:cNvPr id="11" name="Rectangle 2"/>
          <p:cNvSpPr>
            <a:spLocks noChangeArrowheads="1"/>
          </p:cNvSpPr>
          <p:nvPr/>
        </p:nvSpPr>
        <p:spPr bwMode="auto">
          <a:xfrm>
            <a:off x="119730" y="1715383"/>
            <a:ext cx="40431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登录</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个人</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新知</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账号（新用户需完成注册</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由首页顶部右侧点击“新知</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号</a:t>
            </a:r>
            <a:r>
              <a:rPr kumimoji="0" lang="zh-CN"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”进入新知</a:t>
            </a: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号</a:t>
            </a:r>
            <a:r>
              <a:rPr kumimoji="0" lang="zh-CN" altLang="zh-CN"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介绍页</a:t>
            </a: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，点击“</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开通新知号</a:t>
            </a: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2" name="Rectangle 3"/>
          <p:cNvSpPr>
            <a:spLocks noChangeArrowheads="1"/>
          </p:cNvSpPr>
          <p:nvPr/>
        </p:nvSpPr>
        <p:spPr bwMode="auto">
          <a:xfrm>
            <a:off x="283335" y="41643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4154257" y="1715382"/>
            <a:ext cx="37764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选择相应的开通主体类型。新知号主体类型主要分为：媒体、个人、组织机构和企业</a:t>
            </a:r>
            <a:endPar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Rectangle 8"/>
          <p:cNvSpPr>
            <a:spLocks noChangeArrowheads="1"/>
          </p:cNvSpPr>
          <p:nvPr/>
        </p:nvSpPr>
        <p:spPr bwMode="auto">
          <a:xfrm>
            <a:off x="8022425" y="1715382"/>
            <a:ext cx="396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按照</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开通引导填写相关</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即</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新知号认证方式为微信公众号认证或企业资料认证两种</a:t>
            </a:r>
            <a:endPar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Rectangle 9"/>
          <p:cNvSpPr>
            <a:spLocks noChangeArrowheads="1"/>
          </p:cNvSpPr>
          <p:nvPr/>
        </p:nvSpPr>
        <p:spPr bwMode="auto">
          <a:xfrm>
            <a:off x="-296080" y="74652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矩形 26"/>
          <p:cNvSpPr/>
          <p:nvPr/>
        </p:nvSpPr>
        <p:spPr>
          <a:xfrm>
            <a:off x="3328800" y="4957724"/>
            <a:ext cx="5534400" cy="338554"/>
          </a:xfrm>
          <a:prstGeom prst="rect">
            <a:avLst/>
          </a:prstGeom>
        </p:spPr>
        <p:txBody>
          <a:bodyPr wrap="none">
            <a:spAutoFit/>
          </a:bodyPr>
          <a:lstStyle/>
          <a:p>
            <a:pPr lvl="0" defTabSz="914400" eaLnBrk="0" fontAlgn="base" hangingPunct="0">
              <a:spcBef>
                <a:spcPct val="0"/>
              </a:spcBef>
              <a:spcAft>
                <a:spcPct val="0"/>
              </a:spcAft>
            </a:pPr>
            <a:r>
              <a:rPr lang="zh-CN" altLang="en-US" sz="16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新知</a:t>
            </a:r>
            <a:r>
              <a:rPr lang="zh-CN" altLang="en-US" sz="16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号</a:t>
            </a:r>
            <a:r>
              <a:rPr lang="zh-CN" altLang="en-US" sz="1600"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介绍页：</a:t>
            </a:r>
            <a:r>
              <a:rPr lang="en-US" altLang="zh-CN" sz="1600"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https://mp.shangyexinzhi.com/entrance</a:t>
            </a:r>
            <a:endParaRPr lang="en-US" altLang="zh-CN" sz="2000" dirty="0">
              <a:solidFill>
                <a:srgbClr val="FFFF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19730" y="2616353"/>
            <a:ext cx="3923383" cy="1880090"/>
          </a:xfrm>
          <a:prstGeom prst="rect">
            <a:avLst/>
          </a:prstGeom>
        </p:spPr>
      </p:pic>
      <p:cxnSp>
        <p:nvCxnSpPr>
          <p:cNvPr id="10" name="直接箭头连接符 9"/>
          <p:cNvCxnSpPr/>
          <p:nvPr/>
        </p:nvCxnSpPr>
        <p:spPr>
          <a:xfrm>
            <a:off x="2448232" y="2546380"/>
            <a:ext cx="619433" cy="125870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3"/>
          <a:stretch>
            <a:fillRect/>
          </a:stretch>
        </p:blipFill>
        <p:spPr>
          <a:xfrm>
            <a:off x="4162843" y="2615443"/>
            <a:ext cx="3776469" cy="1881909"/>
          </a:xfrm>
          <a:prstGeom prst="rect">
            <a:avLst/>
          </a:prstGeom>
        </p:spPr>
      </p:pic>
      <p:pic>
        <p:nvPicPr>
          <p:cNvPr id="19" name="图片 18"/>
          <p:cNvPicPr>
            <a:picLocks noChangeAspect="1"/>
          </p:cNvPicPr>
          <p:nvPr/>
        </p:nvPicPr>
        <p:blipFill>
          <a:blip r:embed="rId4"/>
          <a:stretch>
            <a:fillRect/>
          </a:stretch>
        </p:blipFill>
        <p:spPr>
          <a:xfrm>
            <a:off x="8059043" y="2615443"/>
            <a:ext cx="3712248" cy="1875129"/>
          </a:xfrm>
          <a:prstGeom prst="rect">
            <a:avLst/>
          </a:prstGeom>
        </p:spPr>
      </p:pic>
    </p:spTree>
    <p:extLst>
      <p:ext uri="{BB962C8B-B14F-4D97-AF65-F5344CB8AC3E}">
        <p14:creationId xmlns:p14="http://schemas.microsoft.com/office/powerpoint/2010/main" val="1480051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402" y="779353"/>
            <a:ext cx="4378817"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4402" y="296223"/>
            <a:ext cx="3231975" cy="461665"/>
          </a:xfrm>
          <a:prstGeom prst="rect">
            <a:avLst/>
          </a:prstGeom>
        </p:spPr>
        <p:txBody>
          <a:bodyPr wrap="none">
            <a:spAutoFit/>
          </a:bodyPr>
          <a:lstStyle/>
          <a:p>
            <a:pPr defTabSz="685869">
              <a:defRPr/>
            </a:pPr>
            <a:r>
              <a:rPr lang="en-US" altLang="zh-CN" b="1" dirty="0" smtClean="0">
                <a:solidFill>
                  <a:srgbClr val="00B0F0"/>
                </a:solidFill>
                <a:latin typeface="微软雅黑" pitchFamily="34" charset="-122"/>
                <a:ea typeface="微软雅黑" pitchFamily="34" charset="-122"/>
              </a:rPr>
              <a:t>5.</a:t>
            </a:r>
            <a:r>
              <a:rPr lang="zh-CN" altLang="en-US" b="1" dirty="0" smtClean="0">
                <a:solidFill>
                  <a:srgbClr val="00B0F0"/>
                </a:solidFill>
                <a:latin typeface="微软雅黑" pitchFamily="34" charset="-122"/>
                <a:ea typeface="微软雅黑" pitchFamily="34" charset="-122"/>
              </a:rPr>
              <a:t>企业如何开通新知号</a:t>
            </a:r>
            <a:endParaRPr lang="zh-CN" altLang="en-US" kern="0" dirty="0">
              <a:solidFill>
                <a:srgbClr val="00B0F0"/>
              </a:solidFill>
              <a:latin typeface="微软雅黑" pitchFamily="34" charset="-122"/>
              <a:ea typeface="微软雅黑" pitchFamily="34" charset="-122"/>
            </a:endParaRPr>
          </a:p>
        </p:txBody>
      </p:sp>
      <p:sp>
        <p:nvSpPr>
          <p:cNvPr id="4" name="矩形 3"/>
          <p:cNvSpPr/>
          <p:nvPr/>
        </p:nvSpPr>
        <p:spPr>
          <a:xfrm>
            <a:off x="291921" y="1739505"/>
            <a:ext cx="56323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选择认证方式</a:t>
            </a:r>
            <a:r>
              <a:rPr lang="en-US"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defTabSz="914400" eaLnBrk="0" fontAlgn="base" hangingPunct="0">
              <a:spcBef>
                <a:spcPct val="0"/>
              </a:spcBef>
              <a:spcAft>
                <a:spcPct val="0"/>
              </a:spcAft>
            </a:pP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微</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信授权认证：使用微信公众号管理员的微信账号扫码授权，一个微信公众号仅限授权一个新知</a:t>
            </a: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号</a:t>
            </a:r>
            <a:endPar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p:nvPr/>
        </p:nvPicPr>
        <p:blipFill>
          <a:blip r:embed="rId2"/>
          <a:stretch>
            <a:fillRect/>
          </a:stretch>
        </p:blipFill>
        <p:spPr>
          <a:xfrm>
            <a:off x="291921" y="2648943"/>
            <a:ext cx="5714258" cy="2050831"/>
          </a:xfrm>
          <a:prstGeom prst="rect">
            <a:avLst/>
          </a:prstGeom>
        </p:spPr>
      </p:pic>
      <p:sp>
        <p:nvSpPr>
          <p:cNvPr id="6" name="矩形 5"/>
          <p:cNvSpPr/>
          <p:nvPr/>
        </p:nvSpPr>
        <p:spPr>
          <a:xfrm>
            <a:off x="291921" y="1199399"/>
            <a:ext cx="1210588" cy="400110"/>
          </a:xfrm>
          <a:prstGeom prst="rect">
            <a:avLst/>
          </a:prstGeom>
        </p:spPr>
        <p:txBody>
          <a:bodyPr wrap="none">
            <a:spAutoFit/>
          </a:bodyPr>
          <a:lstStyle/>
          <a:p>
            <a:pPr defTabSz="914400" eaLnBrk="0" fontAlgn="base" hangingPunct="0">
              <a:spcBef>
                <a:spcPct val="0"/>
              </a:spcBef>
              <a:spcAft>
                <a:spcPct val="0"/>
              </a:spcAft>
            </a:pPr>
            <a:r>
              <a:rPr lang="zh-CN" altLang="en-US" sz="20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开通认证</a:t>
            </a:r>
            <a:endParaRPr lang="zh-CN" altLang="zh-CN" sz="20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6096000" y="1739505"/>
            <a:ext cx="56323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选择认证方式</a:t>
            </a:r>
            <a:r>
              <a:rPr lang="en-US"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defTabSz="914400" eaLnBrk="0" fontAlgn="base" hangingPunct="0">
              <a:spcBef>
                <a:spcPct val="0"/>
              </a:spcBef>
              <a:spcAft>
                <a:spcPct val="0"/>
              </a:spcAft>
            </a:pP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资料审核</a:t>
            </a: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认证：</a:t>
            </a:r>
            <a:r>
              <a:rPr lang="zh-CN" altLang="en-US"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按</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提示填写相关</a:t>
            </a: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资料</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，需上传个人身份信息（手持证照）或企业营业执照扫描件，并提供运营人信息</a:t>
            </a:r>
            <a:endPar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p:nvPr/>
        </p:nvPicPr>
        <p:blipFill>
          <a:blip r:embed="rId3"/>
          <a:stretch>
            <a:fillRect/>
          </a:stretch>
        </p:blipFill>
        <p:spPr>
          <a:xfrm>
            <a:off x="6096000" y="2648943"/>
            <a:ext cx="5737538" cy="3430215"/>
          </a:xfrm>
          <a:prstGeom prst="rect">
            <a:avLst/>
          </a:prstGeom>
          <a:noFill/>
          <a:ln>
            <a:noFill/>
          </a:ln>
        </p:spPr>
      </p:pic>
      <p:sp>
        <p:nvSpPr>
          <p:cNvPr id="10" name="矩形 9"/>
          <p:cNvSpPr/>
          <p:nvPr/>
        </p:nvSpPr>
        <p:spPr>
          <a:xfrm>
            <a:off x="261320" y="5473382"/>
            <a:ext cx="5744859" cy="584775"/>
          </a:xfrm>
          <a:prstGeom prst="rect">
            <a:avLst/>
          </a:prstGeom>
        </p:spPr>
        <p:txBody>
          <a:bodyPr wrap="square">
            <a:spAutoFit/>
          </a:bodyPr>
          <a:lstStyle/>
          <a:p>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填写完</a:t>
            </a:r>
            <a:r>
              <a:rPr lang="zh-CN" altLang="en-US"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相关认证资料</a:t>
            </a: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后</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点击“提交”，提交后即完成新知</a:t>
            </a: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店的</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开通，等待资料</a:t>
            </a: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审核</a:t>
            </a:r>
            <a:r>
              <a:rPr lang="zh-CN" altLang="en-US"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。审核工作将在</a:t>
            </a:r>
            <a:r>
              <a:rPr lang="en-US"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个工作日以内完成。</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61320" y="5032717"/>
            <a:ext cx="1210588" cy="400110"/>
          </a:xfrm>
          <a:prstGeom prst="rect">
            <a:avLst/>
          </a:prstGeom>
        </p:spPr>
        <p:txBody>
          <a:bodyPr wrap="none">
            <a:spAutoFit/>
          </a:bodyPr>
          <a:lstStyle/>
          <a:p>
            <a:pPr defTabSz="914400" eaLnBrk="0" fontAlgn="base" hangingPunct="0">
              <a:spcBef>
                <a:spcPct val="0"/>
              </a:spcBef>
              <a:spcAft>
                <a:spcPct val="0"/>
              </a:spcAft>
            </a:pPr>
            <a:r>
              <a:rPr lang="zh-CN" altLang="en-US" sz="20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提交审核</a:t>
            </a:r>
            <a:endParaRPr lang="zh-CN" altLang="zh-CN" sz="20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6095999" y="6157599"/>
            <a:ext cx="5737539" cy="523220"/>
          </a:xfrm>
          <a:prstGeom prst="rect">
            <a:avLst/>
          </a:prstGeom>
        </p:spPr>
        <p:txBody>
          <a:bodyPr wrap="square">
            <a:spAutoFit/>
          </a:bodyPr>
          <a:lstStyle/>
          <a:p>
            <a:pPr algn="just">
              <a:spcAft>
                <a:spcPts val="0"/>
              </a:spcAft>
            </a:pPr>
            <a:r>
              <a:rPr lang="zh-CN" altLang="en-US" sz="1400" kern="100" dirty="0" smtClean="0">
                <a:solidFill>
                  <a:schemeClr val="bg1"/>
                </a:solidFill>
                <a:latin typeface="微软雅黑" panose="020B0503020204020204" pitchFamily="34" charset="-122"/>
                <a:ea typeface="微软雅黑" panose="020B0503020204020204" pitchFamily="34" charset="-122"/>
                <a:cs typeface="幼圆" panose="02010509060101010101" pitchFamily="49" charset="-122"/>
              </a:rPr>
              <a:t>注：所</a:t>
            </a:r>
            <a:r>
              <a:rPr lang="zh-CN" altLang="zh-CN" sz="1400" kern="100" dirty="0" smtClean="0">
                <a:solidFill>
                  <a:schemeClr val="bg1"/>
                </a:solidFill>
                <a:latin typeface="微软雅黑" panose="020B0503020204020204" pitchFamily="34" charset="-122"/>
                <a:ea typeface="微软雅黑" panose="020B0503020204020204" pitchFamily="34" charset="-122"/>
                <a:cs typeface="幼圆" panose="02010509060101010101" pitchFamily="49" charset="-122"/>
              </a:rPr>
              <a:t>有</a:t>
            </a:r>
            <a:r>
              <a:rPr lang="zh-CN" altLang="zh-CN" sz="1400" kern="100" dirty="0">
                <a:solidFill>
                  <a:schemeClr val="bg1"/>
                </a:solidFill>
                <a:latin typeface="微软雅黑" panose="020B0503020204020204" pitchFamily="34" charset="-122"/>
                <a:ea typeface="微软雅黑" panose="020B0503020204020204" pitchFamily="34" charset="-122"/>
                <a:cs typeface="幼圆" panose="02010509060101010101" pitchFamily="49" charset="-122"/>
              </a:rPr>
              <a:t>提交的资料图片均会被打码（仅限入驻商业新知使用），阿里云安全全程监控，请放心上传</a:t>
            </a:r>
            <a:endParaRPr lang="zh-CN" altLang="zh-CN" sz="11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64671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761" y="2244326"/>
            <a:ext cx="2067453" cy="720000"/>
          </a:xfrm>
          <a:prstGeom prst="rect">
            <a:avLst/>
          </a:prstGeom>
        </p:spPr>
      </p:pic>
      <p:sp>
        <p:nvSpPr>
          <p:cNvPr id="2" name="椭圆 1"/>
          <p:cNvSpPr/>
          <p:nvPr/>
        </p:nvSpPr>
        <p:spPr>
          <a:xfrm>
            <a:off x="5995759" y="2504085"/>
            <a:ext cx="200482" cy="2004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FFFF00"/>
              </a:solidFill>
            </a:endParaRPr>
          </a:p>
        </p:txBody>
      </p:sp>
      <p:sp>
        <p:nvSpPr>
          <p:cNvPr id="5" name="矩形 4"/>
          <p:cNvSpPr/>
          <p:nvPr/>
        </p:nvSpPr>
        <p:spPr>
          <a:xfrm>
            <a:off x="1714932" y="3355385"/>
            <a:ext cx="1723549" cy="400110"/>
          </a:xfrm>
          <a:prstGeom prst="rect">
            <a:avLst/>
          </a:prstGeom>
          <a:solidFill>
            <a:schemeClr val="bg1"/>
          </a:solidFill>
        </p:spPr>
        <p:txBody>
          <a:bodyPr wrap="none">
            <a:spAutoFit/>
          </a:bodyPr>
          <a:lstStyle/>
          <a:p>
            <a:r>
              <a:rPr lang="zh-CN" altLang="en-US" sz="2000" b="1" dirty="0" smtClean="0">
                <a:solidFill>
                  <a:srgbClr val="0070C0"/>
                </a:solidFill>
                <a:latin typeface="微软雅黑" panose="020B0503020204020204" pitchFamily="34" charset="-122"/>
                <a:ea typeface="微软雅黑" panose="020B0503020204020204" pitchFamily="34" charset="-122"/>
              </a:rPr>
              <a:t>使用框中链接</a:t>
            </a:r>
            <a:endParaRPr lang="zh-CN" altLang="en-US" sz="2000" dirty="0">
              <a:solidFill>
                <a:srgbClr val="0070C0"/>
              </a:solidFill>
            </a:endParaRPr>
          </a:p>
        </p:txBody>
      </p:sp>
      <p:sp>
        <p:nvSpPr>
          <p:cNvPr id="6" name="矩形 5"/>
          <p:cNvSpPr/>
          <p:nvPr/>
        </p:nvSpPr>
        <p:spPr>
          <a:xfrm>
            <a:off x="3438481" y="3370562"/>
            <a:ext cx="7620177" cy="338554"/>
          </a:xfrm>
          <a:prstGeom prst="rect">
            <a:avLst/>
          </a:prstGeom>
          <a:ln>
            <a:solidFill>
              <a:schemeClr val="bg1"/>
            </a:solidFill>
          </a:ln>
        </p:spPr>
        <p:txBody>
          <a:bodyPr wrap="square" anchor="ctr">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https://mp.shangyexinzhi.com/choice/type-/</a:t>
            </a:r>
            <a:r>
              <a:rPr lang="en-US" altLang="zh-CN" sz="1600" dirty="0" smtClean="0">
                <a:solidFill>
                  <a:schemeClr val="bg1"/>
                </a:solidFill>
                <a:latin typeface="微软雅黑" panose="020B0503020204020204" pitchFamily="34" charset="-122"/>
                <a:ea typeface="微软雅黑" panose="020B0503020204020204" pitchFamily="34" charset="-122"/>
              </a:rPr>
              <a:t>invite_code-RVY6954</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786" y="2244326"/>
            <a:ext cx="2086275" cy="720000"/>
          </a:xfrm>
          <a:prstGeom prst="rect">
            <a:avLst/>
          </a:prstGeom>
        </p:spPr>
      </p:pic>
      <p:sp>
        <p:nvSpPr>
          <p:cNvPr id="7" name="文本框 6"/>
          <p:cNvSpPr txBox="1"/>
          <p:nvPr/>
        </p:nvSpPr>
        <p:spPr>
          <a:xfrm>
            <a:off x="5288692" y="5501748"/>
            <a:ext cx="2092410" cy="338554"/>
          </a:xfrm>
          <a:prstGeom prst="rect">
            <a:avLst/>
          </a:prstGeom>
          <a:noFill/>
        </p:spPr>
        <p:txBody>
          <a:bodyPr wrap="square" rtlCol="0">
            <a:spAutoFit/>
          </a:bodyPr>
          <a:lstStyle/>
          <a:p>
            <a:r>
              <a:rPr lang="zh-CN" altLang="en-US" sz="1600" dirty="0">
                <a:solidFill>
                  <a:schemeClr val="bg1"/>
                </a:solidFill>
              </a:rPr>
              <a:t>运营</a:t>
            </a:r>
            <a:r>
              <a:rPr lang="zh-CN" altLang="en-US" sz="1600" dirty="0" smtClean="0">
                <a:solidFill>
                  <a:schemeClr val="bg1"/>
                </a:solidFill>
              </a:rPr>
              <a:t>部     </a:t>
            </a:r>
            <a:r>
              <a:rPr lang="zh-CN" altLang="en-US" sz="1600" dirty="0">
                <a:solidFill>
                  <a:schemeClr val="bg1"/>
                </a:solidFill>
              </a:rPr>
              <a:t>倪莉</a:t>
            </a:r>
          </a:p>
        </p:txBody>
      </p:sp>
      <p:pic>
        <p:nvPicPr>
          <p:cNvPr id="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8955" y="4137643"/>
            <a:ext cx="1093605" cy="11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advTm="2059">
        <p:newsflash/>
      </p:transition>
    </mc:Choice>
    <mc:Fallback xmlns="">
      <p:transition advTm="2059">
        <p:newsflash/>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A000220141204A04KPBG</Template>
  <TotalTime>2044</TotalTime>
  <Words>920</Words>
  <Application>Microsoft Office PowerPoint</Application>
  <PresentationFormat>自定义</PresentationFormat>
  <Paragraphs>112</Paragraphs>
  <Slides>9</Slides>
  <Notes>2</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836</cp:revision>
  <dcterms:created xsi:type="dcterms:W3CDTF">2017-07-25T02:42:00Z</dcterms:created>
  <dcterms:modified xsi:type="dcterms:W3CDTF">2020-04-10T03:48:25Z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2052-10.1.0.7671</vt:lpwstr>
  </property>
  <property fmtid="{D5CDD505-2E9C-101B-9397-08002B2CF9AE}" pid="3" name="KSORubyTemplateID">
    <vt:lpwstr>13</vt:lpwstr>
  </property>
</Properties>
</file>