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5" r:id="rId6"/>
    <p:sldId id="266" r:id="rId7"/>
    <p:sldId id="258" r:id="rId8"/>
    <p:sldId id="267" r:id="rId9"/>
    <p:sldId id="271" r:id="rId10"/>
    <p:sldId id="272" r:id="rId11"/>
    <p:sldId id="268" r:id="rId12"/>
    <p:sldId id="269" r:id="rId13"/>
    <p:sldId id="276" r:id="rId14"/>
    <p:sldId id="26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9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anose="05020102010507070707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anose="05000000000000000000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anose="05000000000000000000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132856"/>
            <a:ext cx="6588224" cy="1656184"/>
          </a:xfrm>
        </p:spPr>
        <p:txBody>
          <a:bodyPr/>
          <a:lstStyle/>
          <a:p>
            <a:r>
              <a:rPr lang="zh-CN" altLang="en-US" dirty="0" smtClean="0"/>
              <a:t>专题</a:t>
            </a:r>
            <a:r>
              <a:rPr lang="zh-CN" altLang="en-US" dirty="0"/>
              <a:t>二</a:t>
            </a:r>
            <a:r>
              <a:rPr lang="zh-CN" altLang="en-US" dirty="0" smtClean="0"/>
              <a:t>、社会经济调查行业</a:t>
            </a:r>
            <a:r>
              <a:rPr lang="zh-CN" altLang="en-US" dirty="0"/>
              <a:t>和</a:t>
            </a:r>
            <a:r>
              <a:rPr lang="zh-CN" altLang="en-US" dirty="0" smtClean="0"/>
              <a:t>职业自动编码模型</a:t>
            </a:r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979330" y="6076179"/>
            <a:ext cx="16594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cap="all" spc="15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2018.11.21</a:t>
            </a:r>
            <a:endParaRPr lang="zh-CN" altLang="en-US" sz="2000" cap="all" spc="15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536" y="4581128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endParaRPr lang="en-US" altLang="zh-CN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2000" cap="all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第二届全国高校数据驱动创新研究大赛培训会</a:t>
            </a:r>
            <a:endParaRPr lang="zh-CN" altLang="en-US" sz="2000" cap="all" spc="1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行业和职业自动编码</a:t>
            </a:r>
            <a:r>
              <a:rPr lang="zh-CN" altLang="en-US" dirty="0" smtClean="0"/>
              <a:t>模型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81000" y="1700808"/>
            <a:ext cx="8532440" cy="4523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2400" dirty="0" smtClean="0"/>
              <a:t>原始数据：组委会提供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在多份社会经济调查原始数据集中选取部分原始编码数据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访员采集的行业和职业描述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经过人工编码完成的行业和职业代码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zh-CN" altLang="en-US" sz="2400" dirty="0"/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2400" dirty="0"/>
              <a:t>编码参照标准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行业与职业分类代码表.xls</a:t>
            </a:r>
            <a:r>
              <a:rPr 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</a:t>
            </a:r>
            <a:endParaRPr sz="2400" dirty="0"/>
          </a:p>
          <a:p>
            <a:pPr marL="285750" indent="-285750">
              <a:buFont typeface="Wingdings" panose="05000000000000000000" charset="0"/>
              <a:buChar char="p"/>
            </a:pPr>
            <a:endParaRPr lang="en-US" altLang="zh-CN" sz="2400" dirty="0" smtClean="0"/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2400" dirty="0" smtClean="0"/>
              <a:t>原始数据和编码标准下载链接</a:t>
            </a:r>
            <a:endParaRPr lang="en-US" altLang="zh-CN" sz="2400" dirty="0" smtClean="0"/>
          </a:p>
          <a:p>
            <a:r>
              <a:rPr lang="en-US" altLang="zh-CN" sz="2400" dirty="0">
                <a:sym typeface="+mn-ea"/>
              </a:rPr>
              <a:t>   </a:t>
            </a:r>
            <a:r>
              <a:rPr lang="en-US" altLang="zh-CN" sz="2400" dirty="0" smtClean="0">
                <a:sym typeface="+mn-ea"/>
              </a:rPr>
              <a:t>http</a:t>
            </a:r>
            <a:r>
              <a:rPr lang="en-US" altLang="zh-CN" sz="2400" dirty="0">
                <a:sym typeface="+mn-ea"/>
              </a:rPr>
              <a:t>://opendata.pku.edu.cn/dataset.xhtml?persistentId=doi:10.18170/DVN/PEMXPX&amp;version=DRAFT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自动编码模型要求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80950" y="1872888"/>
            <a:ext cx="8532440" cy="4523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2400" dirty="0" smtClean="0"/>
              <a:t>基于组委会提供的数据</a:t>
            </a:r>
            <a:endParaRPr lang="en-US" altLang="zh-CN" sz="2400" dirty="0" smtClean="0"/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 sz="2400" dirty="0"/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2400" dirty="0" smtClean="0"/>
              <a:t>构建自动编码模型，提交代码和说明文档</a:t>
            </a:r>
            <a:endParaRPr lang="en-US" altLang="zh-CN" sz="2400" dirty="0" smtClean="0"/>
          </a:p>
          <a:p>
            <a:pPr marL="285750" indent="-285750">
              <a:buFont typeface="Wingdings" panose="05000000000000000000" charset="0"/>
              <a:buChar char="p"/>
            </a:pPr>
            <a:endParaRPr lang="en-US" altLang="zh-CN" sz="2400" dirty="0" smtClean="0"/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2400" dirty="0" smtClean="0">
                <a:sym typeface="+mn-ea"/>
              </a:rPr>
              <a:t>评判标准</a:t>
            </a:r>
            <a:endParaRPr lang="en-US" altLang="zh-CN" sz="2400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p"/>
            </a:pPr>
            <a:endParaRPr lang="en-US" altLang="zh-CN" sz="2400" dirty="0" smtClean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ym typeface="+mn-ea"/>
              </a:rPr>
              <a:t>将模型用于在同类调查中采集的另一部分经过人工编码的原始数据，依据预测的准确性判定优劣</a:t>
            </a:r>
            <a:endParaRPr lang="zh-CN" altLang="en-US" sz="2400" dirty="0" smtClean="0"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zh-CN" altLang="en-U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zh-CN" altLang="en-U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zh-CN" altLang="en-U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行业与职业编码数据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02000" y="3106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575" y="1716405"/>
            <a:ext cx="8506460" cy="4296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24760" y="2401570"/>
            <a:ext cx="375666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</a:t>
            </a:r>
            <a:r>
              <a:rPr lang="zh-CN" alt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  <a:endParaRPr lang="zh-CN" altLang="en-US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488" y="1701185"/>
            <a:ext cx="8568952" cy="4608512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2800" b="1" dirty="0" smtClean="0"/>
              <a:t>行业和职业人工编码规则</a:t>
            </a:r>
            <a:endParaRPr lang="en-US" altLang="zh-CN" sz="2800" dirty="0" smtClean="0"/>
          </a:p>
          <a:p>
            <a:pPr marL="457200" indent="-457200">
              <a:buFont typeface="Wingdings" panose="05000000000000000000" charset="0"/>
              <a:buChar char="u"/>
            </a:pPr>
            <a:endParaRPr lang="en-US" altLang="zh-CN" sz="1600" dirty="0" smtClean="0"/>
          </a:p>
          <a:p>
            <a:pPr marL="731520" lvl="1" indent="-457200">
              <a:buFont typeface="Wingdings" panose="05000000000000000000" charset="0"/>
              <a:buChar char="u"/>
            </a:pPr>
            <a:r>
              <a:rPr lang="zh-CN" altLang="en-US" sz="2600" dirty="0"/>
              <a:t>编码类别</a:t>
            </a:r>
            <a:endParaRPr lang="zh-CN" altLang="en-US" sz="2600" dirty="0"/>
          </a:p>
          <a:p>
            <a:pPr marL="731520" lvl="1" indent="-457200">
              <a:buFont typeface="Wingdings" panose="05000000000000000000" charset="0"/>
              <a:buChar char="u"/>
            </a:pPr>
            <a:endParaRPr lang="zh-CN" altLang="en-US" sz="2600" dirty="0"/>
          </a:p>
          <a:p>
            <a:pPr marL="731520" lvl="1" indent="-457200">
              <a:buFont typeface="Wingdings" panose="05000000000000000000" charset="0"/>
              <a:buChar char="u"/>
            </a:pPr>
            <a:r>
              <a:rPr lang="zh-CN" altLang="en-US" sz="2600" dirty="0"/>
              <a:t>编码规范</a:t>
            </a:r>
            <a:endParaRPr lang="zh-CN" altLang="en-US" sz="2600" dirty="0"/>
          </a:p>
          <a:p>
            <a:pPr marL="731520" lvl="1" indent="-457200">
              <a:buFont typeface="Wingdings" panose="05000000000000000000" charset="0"/>
              <a:buChar char="u"/>
            </a:pPr>
            <a:endParaRPr lang="zh-CN" altLang="en-US" sz="2600" dirty="0"/>
          </a:p>
          <a:p>
            <a:pPr marL="731520" lvl="1" indent="-457200">
              <a:buFont typeface="Wingdings" panose="05000000000000000000" charset="0"/>
              <a:buChar char="u"/>
            </a:pPr>
            <a:r>
              <a:rPr lang="zh-CN" altLang="en-US" sz="2600" dirty="0"/>
              <a:t>编码题目</a:t>
            </a:r>
            <a:endParaRPr lang="zh-CN" altLang="en-US" sz="2600" dirty="0"/>
          </a:p>
          <a:p>
            <a:pPr marL="731520" lvl="1" indent="-457200">
              <a:buFont typeface="Wingdings" panose="05000000000000000000" charset="0"/>
              <a:buChar char="u"/>
            </a:pPr>
            <a:endParaRPr lang="zh-CN" altLang="en-US" sz="2600" dirty="0"/>
          </a:p>
          <a:p>
            <a:pPr marL="731520" lvl="1" indent="-457200">
              <a:buFont typeface="Wingdings" panose="05000000000000000000" charset="0"/>
              <a:buChar char="u"/>
            </a:pPr>
            <a:r>
              <a:rPr lang="zh-CN" altLang="en-US" sz="2600" dirty="0"/>
              <a:t>行业、职业要素</a:t>
            </a:r>
            <a:endParaRPr lang="zh-CN" altLang="en-US" sz="2600" dirty="0"/>
          </a:p>
          <a:p>
            <a:pPr marL="731520" lvl="1" indent="-457200">
              <a:buFont typeface="Wingdings" panose="05000000000000000000" charset="0"/>
              <a:buChar char="u"/>
            </a:pPr>
            <a:endParaRPr lang="en-US" altLang="zh-CN" sz="1600" dirty="0" smtClean="0"/>
          </a:p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2800" b="1" dirty="0"/>
              <a:t>行业和职业</a:t>
            </a:r>
            <a:r>
              <a:rPr lang="zh-CN" altLang="en-US" sz="2800" b="1" dirty="0" smtClean="0"/>
              <a:t>自动编码模型要求</a:t>
            </a:r>
            <a:endParaRPr lang="en-US" altLang="zh-CN" sz="2800" dirty="0" smtClean="0"/>
          </a:p>
          <a:p>
            <a:pPr marL="457200" indent="-457200">
              <a:buNone/>
            </a:pP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zh-CN" altLang="en-US" sz="4000" dirty="0"/>
              <a:t>目录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zh-CN" altLang="en-US" sz="4000" dirty="0" smtClean="0"/>
              <a:t>行业和职业编码类别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" y="1611630"/>
            <a:ext cx="4371340" cy="5066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55" y="1621155"/>
            <a:ext cx="4333240" cy="5047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3195" y="1630680"/>
            <a:ext cx="1318895" cy="194945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69155" y="1630680"/>
            <a:ext cx="1310005" cy="189865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86660" y="1402715"/>
            <a:ext cx="117729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6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22</a:t>
            </a:r>
            <a:r>
              <a:rPr lang="zh-CN" altLang="en-US" sz="36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类</a:t>
            </a:r>
            <a:endParaRPr lang="zh-CN" altLang="en-US" sz="36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88238" y="1405890"/>
            <a:ext cx="90868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6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9</a:t>
            </a:r>
            <a:r>
              <a:rPr lang="zh-CN" altLang="en-US" sz="36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类</a:t>
            </a:r>
            <a:endParaRPr lang="zh-CN" altLang="en-US" sz="36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编码规范</a:t>
            </a:r>
            <a:r>
              <a:rPr lang="en-US" altLang="zh-CN"/>
              <a:t>-</a:t>
            </a:r>
            <a:r>
              <a:rPr lang="zh-CN" altLang="en-US"/>
              <a:t>行业编码（三级</a:t>
            </a:r>
            <a:r>
              <a:rPr lang="en-US" altLang="zh-CN"/>
              <a:t>/</a:t>
            </a:r>
            <a:r>
              <a:rPr lang="zh-CN" altLang="en-US"/>
              <a:t>五位或六位码）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681480"/>
            <a:ext cx="3529965" cy="3709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035" y="1681480"/>
            <a:ext cx="3397250" cy="3709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57500" y="5440045"/>
            <a:ext cx="3695065" cy="119888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三级：一级 </a:t>
            </a:r>
            <a:r>
              <a:rPr lang="en-US" altLang="zh-CN"/>
              <a:t>&amp;  1-21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位</a:t>
            </a:r>
            <a:r>
              <a:rPr lang="en-US" altLang="zh-CN"/>
              <a:t>/2</a:t>
            </a:r>
            <a:r>
              <a:rPr lang="zh-CN" altLang="en-US"/>
              <a:t>位）</a:t>
            </a:r>
            <a:r>
              <a:rPr lang="en-US" altLang="zh-CN"/>
              <a:t>           </a:t>
            </a:r>
            <a:endParaRPr lang="en-US" altLang="zh-CN"/>
          </a:p>
          <a:p>
            <a:r>
              <a:rPr lang="en-US" altLang="zh-CN"/>
              <a:t>            </a:t>
            </a:r>
            <a:r>
              <a:rPr lang="zh-CN" altLang="en-US"/>
              <a:t>二级 </a:t>
            </a:r>
            <a:r>
              <a:rPr lang="en-US" altLang="zh-CN"/>
              <a:t>&amp;  01-30  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位）</a:t>
            </a:r>
            <a:endParaRPr lang="en-US" altLang="zh-CN"/>
          </a:p>
          <a:p>
            <a:r>
              <a:rPr lang="en-US" altLang="zh-CN"/>
              <a:t>            </a:t>
            </a:r>
            <a:r>
              <a:rPr lang="zh-CN" altLang="en-US"/>
              <a:t>三级 </a:t>
            </a:r>
            <a:r>
              <a:rPr lang="en-US" altLang="zh-CN"/>
              <a:t>&amp;  00        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位）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>
                <a:solidFill>
                  <a:srgbClr val="FF0000"/>
                </a:solidFill>
              </a:rPr>
              <a:t> 注！无法编码 </a:t>
            </a:r>
            <a:r>
              <a:rPr lang="en-US" altLang="zh-CN">
                <a:solidFill>
                  <a:srgbClr val="FF0000"/>
                </a:solidFill>
              </a:rPr>
              <a:t>&amp;  999999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zh-CN" altLang="en-US">
                <a:solidFill>
                  <a:srgbClr val="FF0000"/>
                </a:solidFill>
              </a:rPr>
              <a:t>位）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508000" y="482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</a:t>
            </a:r>
            <a:r>
              <a:rPr lang="zh-CN" altLang="en-US"/>
              <a:t>编码规范</a:t>
            </a:r>
            <a:r>
              <a:rPr lang="en-US" altLang="zh-CN"/>
              <a:t>-</a:t>
            </a:r>
            <a:r>
              <a:rPr lang="zh-CN" altLang="en-US"/>
              <a:t>职业编码（三级</a:t>
            </a:r>
            <a:r>
              <a:rPr lang="en-US" altLang="zh-CN"/>
              <a:t>/</a:t>
            </a:r>
            <a:r>
              <a:rPr lang="zh-CN" altLang="en-US"/>
              <a:t>五位码）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" y="2058670"/>
            <a:ext cx="3949700" cy="37420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99330" y="2108200"/>
            <a:ext cx="3832225" cy="36925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三级：     一级 </a:t>
            </a:r>
            <a:r>
              <a:rPr lang="en-US" altLang="zh-CN">
                <a:sym typeface="+mn-ea"/>
              </a:rPr>
              <a:t>&amp;  1-8   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位）</a:t>
            </a:r>
            <a:r>
              <a:rPr lang="en-US" altLang="zh-CN">
                <a:sym typeface="+mn-ea"/>
              </a:rPr>
              <a:t>           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                      </a:t>
            </a:r>
            <a:r>
              <a:rPr lang="zh-CN" altLang="en-US">
                <a:sym typeface="+mn-ea"/>
              </a:rPr>
              <a:t>二级 </a:t>
            </a:r>
            <a:r>
              <a:rPr lang="en-US" altLang="zh-CN">
                <a:sym typeface="+mn-ea"/>
              </a:rPr>
              <a:t>&amp;  01-29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位）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                      </a:t>
            </a:r>
            <a:r>
              <a:rPr lang="zh-CN" altLang="en-US">
                <a:sym typeface="+mn-ea"/>
              </a:rPr>
              <a:t>三级 </a:t>
            </a:r>
            <a:r>
              <a:rPr lang="en-US" altLang="zh-CN">
                <a:sym typeface="+mn-ea"/>
              </a:rPr>
              <a:t>&amp;  00-52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位）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     注！无法编码  </a:t>
            </a:r>
            <a:r>
              <a:rPr lang="en-US" altLang="zh-CN">
                <a:solidFill>
                  <a:srgbClr val="FF0000"/>
                </a:solidFill>
              </a:rPr>
              <a:t>&amp;  999999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zh-CN" altLang="en-US">
                <a:solidFill>
                  <a:srgbClr val="FF0000"/>
                </a:solidFill>
              </a:rPr>
              <a:t>位）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编码题目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870585" y="2390140"/>
          <a:ext cx="7284085" cy="49618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9080"/>
                <a:gridCol w="5755005"/>
              </a:tblGrid>
              <a:tr h="3289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/>
                        <a:t>编码类别</a:t>
                      </a:r>
                      <a:endParaRPr lang="zh-CN" altLang="en-US" sz="10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/>
                        <a:t>问题</a:t>
                      </a:r>
                      <a:endParaRPr lang="zh-CN" altLang="en-US" sz="1000"/>
                    </a:p>
                  </a:txBody>
                  <a:tcPr anchor="b"/>
                </a:tc>
              </a:tr>
              <a:tr h="228600">
                <a:tc rowSpan="7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/>
                        <a:t>行业</a:t>
                      </a:r>
                      <a:endParaRPr lang="zh-CN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000" dirty="0">
                          <a:solidFill>
                            <a:srgbClr val="FF0000"/>
                          </a:solidFill>
                        </a:rPr>
                        <a:t>您单位主要做什么</a:t>
                      </a:r>
                      <a:r>
                        <a:rPr lang="zh-CN" altLang="zh-CN" sz="1000" dirty="0" smtClean="0">
                          <a:solidFill>
                            <a:srgbClr val="FF0000"/>
                          </a:solidFill>
                        </a:rPr>
                        <a:t>？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核心问题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zh-CN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b"/>
                </a:tc>
              </a:tr>
              <a:tr h="228600"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000" dirty="0" smtClean="0"/>
                        <a:t>您</a:t>
                      </a:r>
                      <a:r>
                        <a:rPr lang="zh-CN" sz="1000" dirty="0" smtClean="0"/>
                        <a:t>所在部门</a:t>
                      </a:r>
                      <a:r>
                        <a:rPr lang="zh-CN" altLang="en-US" sz="1000" dirty="0" smtClean="0"/>
                        <a:t>的</a:t>
                      </a:r>
                      <a:r>
                        <a:rPr lang="zh-CN" sz="1000" dirty="0" smtClean="0"/>
                        <a:t>名称</a:t>
                      </a:r>
                      <a:r>
                        <a:rPr lang="zh-CN" altLang="en-US" sz="1000" dirty="0" smtClean="0"/>
                        <a:t>是什么？（辅助问题）</a:t>
                      </a:r>
                      <a:endParaRPr lang="zh-CN" altLang="en-US" sz="1000" dirty="0"/>
                    </a:p>
                  </a:txBody>
                  <a:tcPr anchor="b"/>
                </a:tc>
              </a:tr>
              <a:tr h="22860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smtClean="0"/>
                        <a:t>您受雇单位的名称是什么</a:t>
                      </a:r>
                      <a:r>
                        <a:rPr lang="zh-CN" sz="1000" dirty="0" smtClean="0"/>
                        <a:t>，</a:t>
                      </a:r>
                      <a:r>
                        <a:rPr lang="zh-CN" altLang="zh-CN" sz="1000" dirty="0" smtClean="0"/>
                        <a:t>或者雇主是什么名称？</a:t>
                      </a:r>
                      <a:r>
                        <a:rPr lang="zh-CN" altLang="en-US" sz="1000" dirty="0" smtClean="0">
                          <a:sym typeface="+mn-ea"/>
                        </a:rPr>
                        <a:t>（辅助问题）</a:t>
                      </a:r>
                      <a:endParaRPr lang="zh-CN" altLang="en-US" sz="1000" dirty="0" smtClean="0"/>
                    </a:p>
                  </a:txBody>
                  <a:tcPr anchor="b"/>
                </a:tc>
              </a:tr>
              <a:tr h="228600"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/>
                        <a:t>您的企业或者生意的名称是？</a:t>
                      </a:r>
                      <a:r>
                        <a:rPr lang="zh-CN" altLang="en-US" sz="1000" dirty="0" smtClean="0">
                          <a:sym typeface="+mn-ea"/>
                        </a:rPr>
                        <a:t>（辅助问题）</a:t>
                      </a:r>
                      <a:endParaRPr lang="zh-CN" altLang="en-US" sz="1000"/>
                    </a:p>
                  </a:txBody>
                  <a:tcPr anchor="b"/>
                </a:tc>
              </a:tr>
              <a:tr h="228600"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/>
                        <a:t>您无偿帮忙的企业或者生意的名称是？</a:t>
                      </a:r>
                      <a:r>
                        <a:rPr lang="zh-CN" altLang="en-US" sz="1000" dirty="0" smtClean="0">
                          <a:sym typeface="+mn-ea"/>
                        </a:rPr>
                        <a:t>（辅助问题）</a:t>
                      </a:r>
                      <a:endParaRPr lang="zh-CN" altLang="en-US" sz="1000"/>
                    </a:p>
                  </a:txBody>
                  <a:tcPr anchor="b"/>
                </a:tc>
              </a:tr>
              <a:tr h="228600"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/>
                        <a:t>他们主要做什么生意，即生产什么产品或者从事什么经营活动？</a:t>
                      </a:r>
                      <a:r>
                        <a:rPr lang="zh-CN" altLang="en-US" sz="1000" dirty="0" smtClean="0">
                          <a:sym typeface="+mn-ea"/>
                        </a:rPr>
                        <a:t>（辅助问题）</a:t>
                      </a:r>
                      <a:endParaRPr lang="zh-CN" altLang="en-US" sz="1000"/>
                    </a:p>
                  </a:txBody>
                  <a:tcPr anchor="b"/>
                </a:tc>
              </a:tr>
              <a:tr h="228600"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000"/>
                        <a:t>......</a:t>
                      </a:r>
                      <a:endParaRPr lang="en-US" altLang="zh-CN" sz="1000"/>
                    </a:p>
                  </a:txBody>
                  <a:tcPr anchor="b"/>
                </a:tc>
              </a:tr>
              <a:tr h="228600"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/>
                        <a:t>职业</a:t>
                      </a:r>
                      <a:endParaRPr lang="zh-CN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000" dirty="0" smtClean="0">
                          <a:solidFill>
                            <a:srgbClr val="FF0000"/>
                          </a:solidFill>
                        </a:rPr>
                        <a:t>您的工作内容是什么? 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sym typeface="+mn-ea"/>
                        </a:rPr>
                        <a:t>核心问题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sym typeface="+mn-ea"/>
                        </a:rPr>
                        <a:t>)</a:t>
                      </a:r>
                      <a:endParaRPr lang="zh-CN" altLang="zh-CN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b"/>
                </a:tc>
              </a:tr>
              <a:tr h="228600"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/>
                        <a:t>请问您主要从事哪种类型的农业工作？</a:t>
                      </a:r>
                      <a:r>
                        <a:rPr lang="zh-CN" altLang="en-US" sz="1000" dirty="0" smtClean="0">
                          <a:sym typeface="+mn-ea"/>
                        </a:rPr>
                        <a:t>（辅助问题）</a:t>
                      </a:r>
                      <a:endParaRPr lang="zh-CN" altLang="en-US" sz="1000"/>
                    </a:p>
                  </a:txBody>
                  <a:tcPr anchor="b"/>
                </a:tc>
              </a:tr>
              <a:tr h="228600"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dirty="0"/>
                        <a:t>您从事哪种消遣性的工作</a:t>
                      </a:r>
                      <a:r>
                        <a:rPr lang="zh-CN" altLang="en-US" sz="1000" dirty="0" smtClean="0">
                          <a:sym typeface="+mn-ea"/>
                        </a:rPr>
                        <a:t>（辅助问题）</a:t>
                      </a:r>
                      <a:endParaRPr lang="zh-CN" altLang="en-US" sz="1000" dirty="0"/>
                    </a:p>
                  </a:txBody>
                  <a:tcPr anchor="b"/>
                </a:tc>
              </a:tr>
              <a:tr h="228600"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000"/>
                        <a:t>......</a:t>
                      </a:r>
                      <a:endParaRPr lang="en-US" altLang="zh-CN" sz="1000"/>
                    </a:p>
                  </a:txBody>
                  <a:tcPr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行业、职业要素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6900" y="2026920"/>
            <a:ext cx="370141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行业编码信息要素</a:t>
            </a:r>
            <a:endParaRPr lang="zh-CN" altLang="en-US" sz="1600" dirty="0"/>
          </a:p>
          <a:p>
            <a:endParaRPr lang="zh-CN" altLang="en-US" sz="1600" dirty="0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dirty="0">
                <a:solidFill>
                  <a:srgbClr val="FF0000"/>
                </a:solidFill>
              </a:rPr>
              <a:t>该单位做什么</a:t>
            </a:r>
            <a:r>
              <a:rPr lang="zh-CN" altLang="en-US" sz="1600" dirty="0" smtClean="0">
                <a:solidFill>
                  <a:srgbClr val="FF0000"/>
                </a:solidFill>
              </a:rPr>
              <a:t>（关键要素）</a:t>
            </a:r>
            <a:endParaRPr lang="zh-CN" altLang="en-US" sz="1600" dirty="0"/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 dirty="0" smtClean="0"/>
              <a:t>单位</a:t>
            </a:r>
            <a:r>
              <a:rPr lang="zh-CN" altLang="en-US" sz="1600" dirty="0"/>
              <a:t>名称</a:t>
            </a:r>
            <a:r>
              <a:rPr lang="zh-CN" altLang="en-US" sz="1600" dirty="0" smtClean="0"/>
              <a:t>（</a:t>
            </a:r>
            <a:r>
              <a:rPr lang="zh-CN" altLang="en-US" sz="1600" dirty="0" smtClean="0">
                <a:sym typeface="+mn-ea"/>
              </a:rPr>
              <a:t>辅助要素）</a:t>
            </a:r>
            <a:endParaRPr lang="zh-CN" altLang="en-US" sz="1600" dirty="0"/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 dirty="0" smtClean="0"/>
              <a:t>单位的下属部门等（</a:t>
            </a:r>
            <a:r>
              <a:rPr lang="zh-CN" altLang="en-US" sz="1600" dirty="0">
                <a:sym typeface="+mn-ea"/>
              </a:rPr>
              <a:t>辅助要素</a:t>
            </a:r>
            <a:r>
              <a:rPr lang="zh-CN" altLang="en-US" sz="1600" dirty="0" smtClean="0"/>
              <a:t>）</a:t>
            </a:r>
            <a:endParaRPr lang="zh-CN" altLang="en-US" sz="1600" dirty="0" smtClean="0"/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865370" y="2026920"/>
            <a:ext cx="3835400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/>
              <a:t>职业编码信息要素</a:t>
            </a:r>
            <a:endParaRPr lang="zh-CN" altLang="en-US" sz="1600" dirty="0"/>
          </a:p>
          <a:p>
            <a:pPr algn="l"/>
            <a:endParaRPr lang="zh-CN" altLang="en-US" sz="1600" dirty="0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600" dirty="0">
                <a:solidFill>
                  <a:srgbClr val="FF0000"/>
                </a:solidFill>
              </a:rPr>
              <a:t>工作内容是什么</a:t>
            </a:r>
            <a:r>
              <a:rPr lang="zh-CN" altLang="en-US" sz="1600" dirty="0" smtClean="0">
                <a:solidFill>
                  <a:srgbClr val="FF0000"/>
                </a:solidFill>
              </a:rPr>
              <a:t>（关键要素）</a:t>
            </a:r>
            <a:endParaRPr lang="en-US" altLang="zh-CN" sz="1600" dirty="0" smtClean="0"/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 dirty="0" smtClean="0"/>
              <a:t>是否</a:t>
            </a:r>
            <a:r>
              <a:rPr lang="zh-CN" altLang="en-US" sz="1600" dirty="0"/>
              <a:t>管理岗位</a:t>
            </a:r>
            <a:r>
              <a:rPr lang="zh-CN" altLang="en-US" sz="1600" dirty="0" smtClean="0"/>
              <a:t>（辅助要素）</a:t>
            </a:r>
            <a:endParaRPr lang="zh-CN" altLang="en-US" sz="1600" dirty="0"/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 dirty="0"/>
              <a:t>是否是技术岗位 （辅助</a:t>
            </a:r>
            <a:r>
              <a:rPr lang="zh-CN" altLang="en-US" sz="1600" dirty="0" smtClean="0">
                <a:sym typeface="+mn-ea"/>
              </a:rPr>
              <a:t>要素</a:t>
            </a:r>
            <a:r>
              <a:rPr lang="zh-CN" altLang="en-US" sz="1600" dirty="0" smtClean="0"/>
              <a:t>）</a:t>
            </a:r>
            <a:endParaRPr lang="zh-CN" altLang="en-US" sz="1600" dirty="0" smtClean="0"/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596900" y="4038600"/>
            <a:ext cx="8103870" cy="2306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EG</a:t>
            </a:r>
            <a:r>
              <a:rPr lang="zh-CN" altLang="en-US" sz="1600"/>
              <a:t>：</a:t>
            </a:r>
            <a:endParaRPr lang="zh-CN" altLang="en-US" sz="1600"/>
          </a:p>
          <a:p>
            <a:pPr algn="l"/>
            <a:r>
              <a:rPr lang="zh-CN" altLang="en-US" sz="1600"/>
              <a:t>行业编码：北京大学  </a:t>
            </a:r>
            <a:r>
              <a:rPr lang="en-US" altLang="zh-CN" sz="1600"/>
              <a:t>&amp;  </a:t>
            </a:r>
            <a:r>
              <a:rPr lang="zh-CN" altLang="en-US" sz="1600"/>
              <a:t>教育 </a:t>
            </a:r>
            <a:r>
              <a:rPr lang="en-US" altLang="zh-CN" sz="1600"/>
              <a:t>- </a:t>
            </a:r>
            <a:r>
              <a:rPr lang="zh-CN" altLang="en-US" sz="1600"/>
              <a:t>教育（</a:t>
            </a:r>
            <a:r>
              <a:rPr lang="en-US" altLang="zh-CN" sz="1600"/>
              <a:t>160000</a:t>
            </a:r>
            <a:r>
              <a:rPr lang="zh-CN" altLang="en-US" sz="1600"/>
              <a:t>）</a:t>
            </a:r>
            <a:endParaRPr lang="zh-CN" altLang="en-US" sz="1600"/>
          </a:p>
          <a:p>
            <a:pPr algn="l"/>
            <a:r>
              <a:rPr lang="zh-CN" altLang="en-US" sz="1600"/>
              <a:t>                    北京大学餐饮服务中心  </a:t>
            </a:r>
            <a:r>
              <a:rPr lang="en-US" altLang="zh-CN" sz="1600"/>
              <a:t>&amp;</a:t>
            </a:r>
            <a:r>
              <a:rPr lang="zh-CN" altLang="en-US" sz="1600"/>
              <a:t>  住宿和餐饮业 </a:t>
            </a:r>
            <a:r>
              <a:rPr lang="en-US" altLang="zh-CN" sz="1600"/>
              <a:t>- </a:t>
            </a:r>
            <a:r>
              <a:rPr lang="zh-CN" altLang="en-US" sz="1600"/>
              <a:t>餐饮业（</a:t>
            </a:r>
            <a:r>
              <a:rPr lang="en-US" altLang="zh-CN" sz="1600"/>
              <a:t>90000</a:t>
            </a:r>
            <a:r>
              <a:rPr lang="zh-CN" altLang="en-US" sz="1600"/>
              <a:t>）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职业编码：北京大学餐饮中心工作人员 </a:t>
            </a:r>
            <a:endParaRPr lang="zh-CN" altLang="en-US" sz="1600"/>
          </a:p>
          <a:p>
            <a:pPr algn="l"/>
            <a:r>
              <a:rPr lang="zh-CN" altLang="en-US" sz="1600"/>
              <a:t>                    原材料采购 </a:t>
            </a:r>
            <a:r>
              <a:rPr lang="en-US" altLang="zh-CN" sz="1600"/>
              <a:t>&amp; </a:t>
            </a:r>
            <a:r>
              <a:rPr lang="zh-CN" altLang="en-US" sz="1600"/>
              <a:t>商业、服务业人员 </a:t>
            </a:r>
            <a:r>
              <a:rPr lang="en-US" altLang="zh-CN" sz="1600"/>
              <a:t>- </a:t>
            </a:r>
            <a:r>
              <a:rPr lang="zh-CN" altLang="en-US" sz="1600"/>
              <a:t>购销人员 </a:t>
            </a:r>
            <a:r>
              <a:rPr lang="en-US" altLang="zh-CN" sz="1600"/>
              <a:t>- </a:t>
            </a:r>
            <a:r>
              <a:rPr lang="zh-CN" altLang="en-US" sz="1600"/>
              <a:t>采购人员（</a:t>
            </a:r>
            <a:r>
              <a:rPr lang="en-US" altLang="zh-CN" sz="1600"/>
              <a:t>40103</a:t>
            </a:r>
            <a:r>
              <a:rPr lang="zh-CN" altLang="en-US" sz="1600"/>
              <a:t>）</a:t>
            </a:r>
            <a:endParaRPr lang="zh-CN" altLang="en-US" sz="1600"/>
          </a:p>
          <a:p>
            <a:pPr algn="l"/>
            <a:r>
              <a:rPr lang="zh-CN" altLang="en-US" sz="1600"/>
              <a:t>                   烹饪中餐的厨师 </a:t>
            </a:r>
            <a:r>
              <a:rPr lang="en-US" altLang="zh-CN" sz="1600"/>
              <a:t>&amp; </a:t>
            </a:r>
            <a:r>
              <a:rPr lang="zh-CN" altLang="en-US" sz="1600"/>
              <a:t>商业、服务业人员 </a:t>
            </a:r>
            <a:r>
              <a:rPr lang="en-US" altLang="zh-CN" sz="1600"/>
              <a:t>- </a:t>
            </a:r>
            <a:r>
              <a:rPr lang="zh-CN" altLang="en-US" sz="1600"/>
              <a:t>餐饮服务人员 </a:t>
            </a:r>
            <a:r>
              <a:rPr lang="en-US" altLang="zh-CN" sz="1600"/>
              <a:t>- </a:t>
            </a:r>
            <a:r>
              <a:rPr lang="zh-CN" altLang="en-US" sz="1600"/>
              <a:t>中餐烹饪人员 （</a:t>
            </a:r>
            <a:r>
              <a:rPr lang="en-US" altLang="zh-CN" sz="1600"/>
              <a:t>40301</a:t>
            </a:r>
            <a:r>
              <a:rPr lang="zh-CN" altLang="en-US" sz="1600"/>
              <a:t>）</a:t>
            </a:r>
            <a:endParaRPr lang="zh-CN" altLang="en-US" sz="1600"/>
          </a:p>
          <a:p>
            <a:pPr algn="l"/>
            <a:r>
              <a:rPr lang="zh-CN" altLang="en-US" sz="1600"/>
              <a:t>                   负责餐具回收 </a:t>
            </a:r>
            <a:r>
              <a:rPr lang="en-US" altLang="zh-CN" sz="1600"/>
              <a:t>&amp; </a:t>
            </a:r>
            <a:r>
              <a:rPr lang="zh-CN" altLang="en-US" sz="1600"/>
              <a:t>商业、服务业人员 </a:t>
            </a:r>
            <a:r>
              <a:rPr lang="en-US" altLang="zh-CN" sz="1600"/>
              <a:t>- </a:t>
            </a:r>
            <a:r>
              <a:rPr lang="zh-CN" altLang="en-US" sz="1600"/>
              <a:t>餐饮服务人员 </a:t>
            </a:r>
            <a:r>
              <a:rPr lang="en-US" altLang="zh-CN" sz="1600"/>
              <a:t>- </a:t>
            </a:r>
            <a:r>
              <a:rPr lang="zh-CN" altLang="en-US" sz="1600"/>
              <a:t>餐厅服务人员 （</a:t>
            </a:r>
            <a:r>
              <a:rPr lang="en-US" altLang="zh-CN" sz="1600"/>
              <a:t>40305</a:t>
            </a:r>
            <a:r>
              <a:rPr lang="zh-CN" altLang="en-US" sz="1600"/>
              <a:t>）</a:t>
            </a:r>
            <a:endParaRPr lang="zh-CN" altLang="en-US" sz="1600"/>
          </a:p>
          <a:p>
            <a:pPr algn="l"/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5930" y="2140585"/>
            <a:ext cx="3761740" cy="4030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600" b="1" dirty="0">
                <a:sym typeface="+mn-ea"/>
              </a:rPr>
              <a:t>辅助题</a:t>
            </a:r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 dirty="0">
                <a:sym typeface="+mn-ea"/>
              </a:rPr>
              <a:t>本期单位名称：威昌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石材厂</a:t>
            </a:r>
            <a:endParaRPr lang="zh-CN" altLang="en-US" sz="1600" dirty="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 dirty="0">
                <a:sym typeface="+mn-ea"/>
              </a:rPr>
              <a:t>本期职业证书：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拖拉机驾驶证</a:t>
            </a:r>
            <a:endParaRPr lang="zh-CN" altLang="en-US" sz="16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 b="0" dirty="0"/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b="1" dirty="0">
                <a:sym typeface="+mn-ea"/>
              </a:rPr>
              <a:t>编码题</a:t>
            </a:r>
            <a:endParaRPr lang="zh-CN" altLang="en-US" sz="1600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sym typeface="+mn-ea"/>
              </a:rPr>
              <a:t>您单位主要做什么：加工石头</a:t>
            </a:r>
            <a:endParaRPr lang="zh-CN" altLang="en-US" sz="1600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sym typeface="+mn-ea"/>
              </a:rPr>
              <a:t>行业编码：31900</a:t>
            </a:r>
            <a:endParaRPr lang="zh-CN" altLang="en-US" sz="1600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sym typeface="+mn-ea"/>
              </a:rPr>
              <a:t>您的工作内容是什么：开拖拉机</a:t>
            </a:r>
            <a:endParaRPr lang="zh-CN" altLang="en-US" sz="1600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sym typeface="+mn-ea"/>
              </a:rPr>
              <a:t>职业编码：62301</a:t>
            </a:r>
            <a:endParaRPr lang="zh-CN" altLang="en-US" sz="2400" dirty="0" smtClean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400" dirty="0" smtClean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400" dirty="0"/>
          </a:p>
          <a:p>
            <a:pPr indent="0">
              <a:buFont typeface="Wingdings" panose="05000000000000000000" charset="0"/>
              <a:buNone/>
            </a:pPr>
            <a:endParaRPr lang="zh-CN" altLang="en-U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3465" y="2140585"/>
            <a:ext cx="3818890" cy="4030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600" b="1" dirty="0">
                <a:sym typeface="+mn-ea"/>
              </a:rPr>
              <a:t>辅助题</a:t>
            </a:r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 dirty="0">
                <a:sym typeface="+mn-ea"/>
              </a:rPr>
              <a:t>本期单位名称：</a:t>
            </a:r>
            <a:r>
              <a:rPr lang="en-US" altLang="zh-CN" sz="1600" dirty="0">
                <a:sym typeface="+mn-ea"/>
              </a:rPr>
              <a:t>XX</a:t>
            </a:r>
            <a:r>
              <a:rPr lang="zh-CN" altLang="en-US" sz="1600" dirty="0">
                <a:sym typeface="+mn-ea"/>
              </a:rPr>
              <a:t>镇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经管站核算中心</a:t>
            </a:r>
            <a:endParaRPr lang="zh-CN" altLang="en-US" sz="1600" dirty="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 dirty="0">
                <a:sym typeface="+mn-ea"/>
              </a:rPr>
              <a:t>本期职业证书：农村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会计任职资格证</a:t>
            </a:r>
            <a:endParaRPr lang="zh-CN" altLang="en-US" sz="1600" dirty="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 sz="1600" b="1" dirty="0">
              <a:solidFill>
                <a:srgbClr val="FF0000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b="1" dirty="0">
                <a:sym typeface="+mn-ea"/>
              </a:rPr>
              <a:t>编码题</a:t>
            </a:r>
            <a:endParaRPr lang="zh-CN" altLang="en-US" sz="1600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sym typeface="+mn-ea"/>
              </a:rPr>
              <a:t>您单位主要做什么：管理村财务</a:t>
            </a:r>
            <a:endParaRPr lang="zh-CN" altLang="en-US" sz="1600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sym typeface="+mn-ea"/>
              </a:rPr>
              <a:t>行业编码：190200</a:t>
            </a:r>
            <a:endParaRPr lang="zh-CN" altLang="en-US" sz="1600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sym typeface="+mn-ea"/>
              </a:rPr>
              <a:t>您的工作内容是什么：村会计</a:t>
            </a:r>
            <a:endParaRPr lang="zh-CN" altLang="en-US" sz="1600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sym typeface="+mn-ea"/>
              </a:rPr>
              <a:t>职业编码：20603</a:t>
            </a:r>
            <a:endParaRPr lang="zh-CN" altLang="en-US" sz="1600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400" dirty="0" smtClean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zh-CN" altLang="en-U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6020" y="1872888"/>
            <a:ext cx="8532440" cy="4092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 b="1" dirty="0">
                <a:sym typeface="+mn-ea"/>
              </a:rPr>
              <a:t>辅助题</a:t>
            </a:r>
            <a:endParaRPr lang="zh-CN" altLang="en-US" sz="2000" b="1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zh-CN" altLang="en-US" sz="2000" dirty="0">
                <a:sym typeface="+mn-ea"/>
              </a:rPr>
              <a:t>您的受雇单位或者雇主名称是什么？：XX宇阳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建筑</a:t>
            </a:r>
            <a:r>
              <a:rPr lang="zh-CN" altLang="en-US" sz="2000" dirty="0">
                <a:sym typeface="+mn-ea"/>
              </a:rPr>
              <a:t>公司</a:t>
            </a: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zh-CN" altLang="en-US" sz="2000" dirty="0">
                <a:sym typeface="+mn-ea"/>
              </a:rPr>
              <a:t>您单位的所有制类型是？：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私营/个体</a:t>
            </a: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zh-CN" altLang="en-US" sz="2000" dirty="0">
                <a:sym typeface="+mn-ea"/>
              </a:rPr>
              <a:t>您在单位里目前的职务：单位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部门经理</a:t>
            </a: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zh-CN" altLang="en-US" sz="2000" dirty="0">
                <a:sym typeface="+mn-ea"/>
              </a:rPr>
              <a:t>是否有相关的职业资格证书：项目经理证</a:t>
            </a: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zh-CN" altLang="en-US" sz="2000" dirty="0">
                <a:sym typeface="+mn-ea"/>
              </a:rPr>
              <a:t>是否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管理</a:t>
            </a:r>
            <a:r>
              <a:rPr lang="zh-CN" altLang="en-US" sz="2000" dirty="0">
                <a:sym typeface="+mn-ea"/>
              </a:rPr>
              <a:t>别人？：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是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Wingdings" panose="05000000000000000000" charset="0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b="1" dirty="0">
                <a:sym typeface="+mn-ea"/>
              </a:rPr>
              <a:t>编码题</a:t>
            </a:r>
            <a:endParaRPr lang="zh-CN" altLang="en-US" sz="2000" b="1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您单位主要做什么？：建筑活动</a:t>
            </a:r>
            <a:endParaRPr lang="zh-CN" altLang="en-US" sz="2000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行业编码：50100</a:t>
            </a:r>
            <a:endParaRPr lang="zh-CN" altLang="en-US" sz="2000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您的工作内容是什么?：项目经理</a:t>
            </a:r>
            <a:endParaRPr lang="zh-CN" altLang="en-US" sz="2000" dirty="0"/>
          </a:p>
          <a:p>
            <a:pPr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职业编码：10520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1651</Words>
  <Application>WPS 演示</Application>
  <PresentationFormat>全屏显示(4:3)</PresentationFormat>
  <Paragraphs>203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Wingdings 2</vt:lpstr>
      <vt:lpstr>Arial Unicode MS</vt:lpstr>
      <vt:lpstr>华文行楷</vt:lpstr>
      <vt:lpstr>Wingdings</vt:lpstr>
      <vt:lpstr>Franklin Gothic Medium</vt:lpstr>
      <vt:lpstr>微软雅黑</vt:lpstr>
      <vt:lpstr>Arial Unicode MS</vt:lpstr>
      <vt:lpstr>Calibri</vt:lpstr>
      <vt:lpstr>网格</vt:lpstr>
      <vt:lpstr>专题二、社会经济调查行业和职业自动编码模型</vt:lpstr>
      <vt:lpstr>目录</vt:lpstr>
      <vt:lpstr>行业和职业编码类别</vt:lpstr>
      <vt:lpstr> 编码规范-行业编码（三级/五位或六位码）</vt:lpstr>
      <vt:lpstr>PowerPoint 演示文稿</vt:lpstr>
      <vt:lpstr>编码题目</vt:lpstr>
      <vt:lpstr>行业、职业要素</vt:lpstr>
      <vt:lpstr>PowerPoint 演示文稿</vt:lpstr>
      <vt:lpstr>PowerPoint 演示文稿</vt:lpstr>
      <vt:lpstr>行业和职业自动编码模型</vt:lpstr>
      <vt:lpstr>自动编码模型要求</vt:lpstr>
      <vt:lpstr>行业与职业编码数据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心理学效应 </dc:title>
  <dc:creator>lenovo</dc:creator>
  <cp:lastModifiedBy>admin</cp:lastModifiedBy>
  <cp:revision>29</cp:revision>
  <dcterms:created xsi:type="dcterms:W3CDTF">2018-11-14T13:25:00Z</dcterms:created>
  <dcterms:modified xsi:type="dcterms:W3CDTF">2018-11-21T10:45:34Z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