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63" r:id="rId5"/>
    <p:sldId id="284" r:id="rId6"/>
    <p:sldId id="264" r:id="rId7"/>
    <p:sldId id="286" r:id="rId8"/>
    <p:sldId id="270" r:id="rId9"/>
    <p:sldId id="287" r:id="rId10"/>
    <p:sldId id="265" r:id="rId11"/>
    <p:sldId id="282" r:id="rId12"/>
    <p:sldId id="271" r:id="rId13"/>
    <p:sldId id="272" r:id="rId14"/>
    <p:sldId id="273" r:id="rId15"/>
    <p:sldId id="274" r:id="rId16"/>
    <p:sldId id="277" r:id="rId17"/>
    <p:sldId id="283" r:id="rId18"/>
    <p:sldId id="275" r:id="rId19"/>
    <p:sldId id="276" r:id="rId20"/>
    <p:sldId id="285" r:id="rId21"/>
    <p:sldId id="267" r:id="rId22"/>
    <p:sldId id="262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E81A1C"/>
    <a:srgbClr val="DA2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7" autoAdjust="0"/>
  </p:normalViewPr>
  <p:slideViewPr>
    <p:cSldViewPr>
      <p:cViewPr varScale="1">
        <p:scale>
          <a:sx n="107" d="100"/>
          <a:sy n="107" d="100"/>
        </p:scale>
        <p:origin x="710" y="72"/>
      </p:cViewPr>
      <p:guideLst>
        <p:guide orient="horz" pos="8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A75B-E977-AD48-81ED-6E4E8E345AB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99F9-C382-8547-A9B9-3E60B7640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9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6A0A6-E529-4B0D-8D55-D6FE67A2FE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2089-C4ED-4AD8-B775-86BFA05D4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8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Medical trial</a:t>
            </a:r>
          </a:p>
          <a:p>
            <a:r>
              <a:rPr lang="en-US" dirty="0" smtClean="0"/>
              <a:t>Those who pursue treatment more likely to have better</a:t>
            </a:r>
            <a:r>
              <a:rPr lang="en-US" baseline="0" dirty="0" smtClean="0"/>
              <a:t>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32089-C4ED-4AD8-B775-86BFA05D4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1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DA2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7740"/>
            <a:ext cx="2786197" cy="1277210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0" y="2952750"/>
            <a:ext cx="3948113" cy="20574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04801" y="1809750"/>
            <a:ext cx="394761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7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 marL="731520" indent="-274320">
              <a:spcBef>
                <a:spcPts val="0"/>
              </a:spcBef>
              <a:defRPr sz="2600"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675D4-2FF5-4E41-98B6-36D689383C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434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CONFIDENTIAL 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15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675D4-2FF5-4E41-98B6-36D689383C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434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CONFIDENTIAL 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2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7155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51372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675D4-2FF5-4E41-98B6-36D689383C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8600" y="47434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CONFIDENTIAL 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1675D4-2FF5-4E41-98B6-36D689383C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434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CONFIDENTIAL 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">
    <p:bg>
      <p:bgPr>
        <a:solidFill>
          <a:srgbClr val="DA2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4953000" cy="17145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0" y="2952750"/>
            <a:ext cx="3948113" cy="20574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1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_slide">
    <p:bg>
      <p:bgPr>
        <a:solidFill>
          <a:srgbClr val="DA2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9550"/>
            <a:ext cx="4953000" cy="2476500"/>
          </a:xfrm>
        </p:spPr>
        <p:txBody>
          <a:bodyPr anchor="t" anchorCtr="0"/>
          <a:lstStyle>
            <a:lvl1pPr>
              <a:defRPr sz="4400"/>
            </a:lvl1pPr>
          </a:lstStyle>
          <a:p>
            <a:r>
              <a:rPr lang="en-US" sz="2400" b="1" dirty="0" smtClean="0"/>
              <a:t>Contact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solidFill>
                  <a:schemeClr val="bg1"/>
                </a:solidFill>
              </a:rPr>
              <a:t>Insert name</a:t>
            </a:r>
            <a:br>
              <a:rPr lang="en-US" sz="1800" b="1" dirty="0" smtClean="0">
                <a:solidFill>
                  <a:schemeClr val="bg1"/>
                </a:solidFill>
              </a:rPr>
            </a:br>
            <a:r>
              <a:rPr lang="en-US" sz="1800" i="1" dirty="0" smtClean="0">
                <a:solidFill>
                  <a:schemeClr val="bg1"/>
                </a:solidFill>
              </a:rPr>
              <a:t>Title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first_last@abtassoc.com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+1 xxx-xxx-</a:t>
            </a:r>
            <a:r>
              <a:rPr lang="en-US" sz="1800" dirty="0" err="1" smtClean="0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11825" y="3943350"/>
            <a:ext cx="320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btassociates.com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81946"/>
            <a:ext cx="2035473" cy="372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1" y="2463213"/>
            <a:ext cx="3061054" cy="14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71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434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CONFIDENTIAL ©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DA291C"/>
          </a:solidFill>
          <a:ln>
            <a:solidFill>
              <a:srgbClr val="DA29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400800" y="4767263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5712-7EF9-6A44-9FCE-F730B9616BE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bt_geo_icon_white_size_2-01.pn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4" r="12122"/>
          <a:stretch/>
        </p:blipFill>
        <p:spPr>
          <a:xfrm>
            <a:off x="6934200" y="0"/>
            <a:ext cx="2209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A2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48200" y="0"/>
            <a:ext cx="4519911" cy="5150620"/>
            <a:chOff x="3613575" y="555858"/>
            <a:chExt cx="5530425" cy="630214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88" b="19766"/>
            <a:stretch/>
          </p:blipFill>
          <p:spPr>
            <a:xfrm>
              <a:off x="3613575" y="1865255"/>
              <a:ext cx="5530425" cy="4992745"/>
            </a:xfrm>
            <a:prstGeom prst="rect">
              <a:avLst/>
            </a:prstGeom>
          </p:spPr>
        </p:pic>
        <p:pic>
          <p:nvPicPr>
            <p:cNvPr id="11" name="Picture 10" descr="abt_geo_icon_white_size_2-01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0000"/>
            <a:stretch/>
          </p:blipFill>
          <p:spPr>
            <a:xfrm>
              <a:off x="7099190" y="555858"/>
              <a:ext cx="2015309" cy="201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54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.repec.org/c/boc/bocode/s458807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4800" y="2952750"/>
            <a:ext cx="8305800" cy="205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Daniel Litwok, Ph.D.</a:t>
            </a:r>
          </a:p>
          <a:p>
            <a:r>
              <a:rPr lang="en-US" sz="2400" dirty="0" smtClean="0"/>
              <a:t>Stata Conference</a:t>
            </a:r>
          </a:p>
          <a:p>
            <a:r>
              <a:rPr lang="en-US" sz="2400" dirty="0" smtClean="0"/>
              <a:t>July 30, 2020</a:t>
            </a:r>
            <a:endParaRPr lang="en-US" sz="2400" dirty="0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304801" y="1809750"/>
            <a:ext cx="8305799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Expanding Stata’s Capabilities for Sensitivity Analysis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Example: </a:t>
            </a:r>
          </a:p>
          <a:p>
            <a:pPr lvl="1"/>
            <a:r>
              <a:rPr lang="en-US" sz="2300" dirty="0" smtClean="0"/>
              <a:t>100 T, 100 C</a:t>
            </a:r>
          </a:p>
          <a:p>
            <a:pPr lvl="1"/>
            <a:r>
              <a:rPr lang="en-US" sz="2300" dirty="0" smtClean="0"/>
              <a:t>Coarsened Variables: Age (≥25, &lt;25); Education (≥ HS Degree, &lt; HS Degree)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600" dirty="0" smtClean="0"/>
              <a:t>After </a:t>
            </a:r>
            <a:r>
              <a:rPr lang="en-US" sz="2600" dirty="0"/>
              <a:t>matching on coarsened values and restricting to common support, CEM </a:t>
            </a:r>
            <a:r>
              <a:rPr lang="en-US" sz="2600" dirty="0" smtClean="0"/>
              <a:t>can be conceptualized as stratification matching with strata determined by covariates </a:t>
            </a:r>
          </a:p>
          <a:p>
            <a:pPr lvl="1"/>
            <a:r>
              <a:rPr lang="en-US" sz="2300" dirty="0" smtClean="0"/>
              <a:t>There may be a large number of strata</a:t>
            </a:r>
            <a:endParaRPr lang="en-US" sz="2300" dirty="0"/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69904"/>
              </p:ext>
            </p:extLst>
          </p:nvPr>
        </p:nvGraphicFramePr>
        <p:xfrm>
          <a:off x="1676400" y="2292404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&lt;25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HS Degree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 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75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 / 5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HS Degree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15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T / 5 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090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sz="2200" dirty="0" smtClean="0"/>
              <a:t>Sensitivity Analysis</a:t>
            </a:r>
          </a:p>
          <a:p>
            <a:pPr lvl="1"/>
            <a:r>
              <a:rPr lang="en-US" sz="2200" b="1" dirty="0" err="1" smtClean="0"/>
              <a:t>mhbounds</a:t>
            </a:r>
            <a:endParaRPr lang="en-US" sz="2200" b="1" dirty="0" smtClean="0"/>
          </a:p>
          <a:p>
            <a:pPr lvl="1"/>
            <a:r>
              <a:rPr lang="en-US" sz="2200" dirty="0"/>
              <a:t>Matching </a:t>
            </a:r>
            <a:r>
              <a:rPr lang="en-US" sz="2200" dirty="0" smtClean="0"/>
              <a:t>Methods</a:t>
            </a:r>
            <a:endParaRPr lang="en-US" sz="2200" b="1" dirty="0" smtClean="0"/>
          </a:p>
          <a:p>
            <a:r>
              <a:rPr lang="en-US" dirty="0" smtClean="0"/>
              <a:t>Refinements to </a:t>
            </a:r>
            <a:r>
              <a:rPr lang="en-US" b="1" dirty="0" err="1" smtClean="0"/>
              <a:t>mhbounds</a:t>
            </a:r>
            <a:endParaRPr lang="en-US" dirty="0" smtClean="0"/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Refinements to </a:t>
            </a:r>
            <a:r>
              <a:rPr lang="en-US" b="1" dirty="0" err="1" smtClean="0"/>
              <a:t>mhbounds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</a:t>
            </a:r>
            <a:r>
              <a:rPr lang="en-US" sz="2000" b="1" dirty="0" err="1" smtClean="0"/>
              <a:t>mhbounds</a:t>
            </a:r>
            <a:r>
              <a:rPr lang="en-US" sz="2000" dirty="0" smtClean="0"/>
              <a:t> after CEM can fail for two reasons:</a:t>
            </a:r>
          </a:p>
          <a:p>
            <a:pPr lvl="1"/>
            <a:r>
              <a:rPr lang="en-US" sz="1800" dirty="0" smtClean="0"/>
              <a:t>Allows no more than 99 strata</a:t>
            </a:r>
          </a:p>
          <a:p>
            <a:pPr lvl="1"/>
            <a:r>
              <a:rPr lang="en-US" sz="1800" dirty="0" smtClean="0"/>
              <a:t>Uses large sample approximation for calculating the Mantel-</a:t>
            </a:r>
            <a:r>
              <a:rPr lang="en-US" sz="1800" dirty="0" err="1" smtClean="0"/>
              <a:t>Haenszel</a:t>
            </a:r>
            <a:r>
              <a:rPr lang="en-US" sz="1800" dirty="0" smtClean="0"/>
              <a:t> statistic</a:t>
            </a:r>
            <a:endParaRPr lang="en-US" sz="1800" dirty="0"/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1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Refinements to </a:t>
            </a:r>
            <a:r>
              <a:rPr lang="en-US" b="1" dirty="0" err="1" smtClean="0"/>
              <a:t>mhbounds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</a:t>
            </a:r>
            <a:r>
              <a:rPr lang="en-US" sz="2000" b="1" dirty="0" err="1" smtClean="0"/>
              <a:t>mhbounds</a:t>
            </a:r>
            <a:r>
              <a:rPr lang="en-US" sz="2000" dirty="0" smtClean="0"/>
              <a:t> after CEM can fail for two reasons: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Allows no more than 99 strata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Uses large sample approximation for calculating the Mantel-</a:t>
            </a:r>
            <a:r>
              <a:rPr lang="en-US" sz="1800" dirty="0" err="1" smtClean="0">
                <a:solidFill>
                  <a:srgbClr val="FF0000"/>
                </a:solidFill>
              </a:rPr>
              <a:t>Haenszel</a:t>
            </a:r>
            <a:r>
              <a:rPr lang="en-US" sz="1800" dirty="0" smtClean="0">
                <a:solidFill>
                  <a:srgbClr val="FF0000"/>
                </a:solidFill>
              </a:rPr>
              <a:t> statistic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33375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rmhbounds</a:t>
            </a: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does not have these limitations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2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sz="2200" dirty="0" smtClean="0"/>
              <a:t>Sensitivity Analysis</a:t>
            </a:r>
          </a:p>
          <a:p>
            <a:pPr lvl="1"/>
            <a:r>
              <a:rPr lang="en-US" sz="2200" b="1" dirty="0" err="1" smtClean="0"/>
              <a:t>mhbounds</a:t>
            </a:r>
            <a:endParaRPr lang="en-US" sz="2200" b="1" dirty="0" smtClean="0"/>
          </a:p>
          <a:p>
            <a:pPr lvl="1"/>
            <a:r>
              <a:rPr lang="en-US" sz="2200" dirty="0"/>
              <a:t>Matching </a:t>
            </a:r>
            <a:r>
              <a:rPr lang="en-US" sz="2200" dirty="0" smtClean="0"/>
              <a:t>Methods</a:t>
            </a:r>
            <a:endParaRPr lang="en-US" sz="2200" b="1" dirty="0" smtClean="0"/>
          </a:p>
          <a:p>
            <a:r>
              <a:rPr lang="en-US" dirty="0" smtClean="0"/>
              <a:t>Refinements to </a:t>
            </a:r>
            <a:r>
              <a:rPr lang="en-US" b="1" dirty="0" err="1" smtClean="0"/>
              <a:t>mhbounds</a:t>
            </a:r>
            <a:endParaRPr lang="en-US" dirty="0" smtClean="0"/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4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National Supported Work Demonstration (</a:t>
            </a:r>
            <a:r>
              <a:rPr lang="en-US" sz="2000" dirty="0" err="1" smtClean="0"/>
              <a:t>LaLonde</a:t>
            </a:r>
            <a:r>
              <a:rPr lang="en-US" sz="2000" dirty="0" smtClean="0"/>
              <a:t>, 1986)</a:t>
            </a:r>
          </a:p>
          <a:p>
            <a:pPr lvl="1"/>
            <a:r>
              <a:rPr lang="en-US" sz="1800" dirty="0" smtClean="0"/>
              <a:t>Training provided to treatment group</a:t>
            </a:r>
          </a:p>
          <a:p>
            <a:pPr lvl="1"/>
            <a:r>
              <a:rPr lang="en-US" sz="1800" dirty="0" smtClean="0"/>
              <a:t>Key outcome variable is employment in 1978 (binary)</a:t>
            </a:r>
            <a:endParaRPr lang="en-US" sz="1600" dirty="0" smtClean="0"/>
          </a:p>
          <a:p>
            <a:r>
              <a:rPr lang="en-US" sz="2000" dirty="0" smtClean="0"/>
              <a:t>In context of job training, common to test much smaller values of gamma (very sensitive to hidden bias)</a:t>
            </a:r>
          </a:p>
          <a:p>
            <a:r>
              <a:rPr lang="en-US" sz="2000" dirty="0" smtClean="0"/>
              <a:t>Relevant direction of hidden bias here is positive </a:t>
            </a:r>
          </a:p>
          <a:p>
            <a:pPr lvl="1"/>
            <a:r>
              <a:rPr lang="en-US" sz="1800" dirty="0" smtClean="0"/>
              <a:t>Those with better employment outcomes select into training</a:t>
            </a:r>
          </a:p>
          <a:p>
            <a:r>
              <a:rPr lang="en-US" sz="2000" dirty="0" smtClean="0"/>
              <a:t>Note fewer than 99 strata here, so that limitation does not apply to this example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6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59" r="-1"/>
          <a:stretch/>
        </p:blipFill>
        <p:spPr>
          <a:xfrm>
            <a:off x="1143000" y="849664"/>
            <a:ext cx="6847141" cy="4216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36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Failure of </a:t>
            </a:r>
            <a:r>
              <a:rPr lang="en-US" b="1" dirty="0" err="1" smtClean="0"/>
              <a:t>mhbounds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15" y="862418"/>
            <a:ext cx="5725370" cy="42810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89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Refinement via </a:t>
            </a:r>
            <a:r>
              <a:rPr lang="en-US" b="1" dirty="0" err="1" smtClean="0"/>
              <a:t>rmhbounds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39" y="857810"/>
            <a:ext cx="5716122" cy="4285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1352550"/>
            <a:ext cx="533400" cy="2895600"/>
          </a:xfrm>
          <a:prstGeom prst="rect">
            <a:avLst/>
          </a:prstGeom>
          <a:noFill/>
          <a:ln>
            <a:solidFill>
              <a:srgbClr val="DA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1352550"/>
            <a:ext cx="533400" cy="2895600"/>
          </a:xfrm>
          <a:prstGeom prst="rect">
            <a:avLst/>
          </a:prstGeom>
          <a:noFill/>
          <a:ln>
            <a:solidFill>
              <a:srgbClr val="DA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9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to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Ado file and help file available at: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ideas.repec.org/c/boc/bocode/s458807.html</a:t>
            </a:r>
            <a:endParaRPr lang="en-US" sz="2000" dirty="0" smtClean="0"/>
          </a:p>
          <a:p>
            <a:r>
              <a:rPr lang="en-US" sz="2000" dirty="0" smtClean="0"/>
              <a:t>Or: “</a:t>
            </a:r>
            <a:r>
              <a:rPr lang="en-US" sz="2000" i="1" dirty="0" err="1" smtClean="0"/>
              <a:t>findit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rmhbounds</a:t>
            </a:r>
            <a:r>
              <a:rPr lang="en-US" sz="2000" i="1" dirty="0" smtClean="0"/>
              <a:t>”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Citation: </a:t>
            </a:r>
            <a:r>
              <a:rPr lang="en-US" sz="2000" dirty="0"/>
              <a:t>Daniel Litwok, 2020. "</a:t>
            </a:r>
            <a:r>
              <a:rPr lang="en-US" sz="2000" b="1" dirty="0"/>
              <a:t>RMHBOUNDS: Stata module to refine </a:t>
            </a:r>
            <a:r>
              <a:rPr lang="en-US" sz="2000" b="1" dirty="0" err="1"/>
              <a:t>mhbounds</a:t>
            </a:r>
            <a:r>
              <a:rPr lang="en-US" sz="2000" b="1" dirty="0"/>
              <a:t> to remove the cap on the number of strata and replace the large sample approximation for E and V with exact moments</a:t>
            </a:r>
            <a:r>
              <a:rPr lang="en-US" sz="2000" dirty="0"/>
              <a:t>," Statistical Software Components S458807, Boston College Department of Economics.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9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sz="2200" dirty="0" smtClean="0"/>
              <a:t>Sensitivity Analysis</a:t>
            </a:r>
          </a:p>
          <a:p>
            <a:pPr lvl="1"/>
            <a:r>
              <a:rPr lang="en-US" sz="2200" b="1" dirty="0" err="1" smtClean="0"/>
              <a:t>mhbounds</a:t>
            </a:r>
            <a:endParaRPr lang="en-US" sz="2200" b="1" dirty="0" smtClean="0"/>
          </a:p>
          <a:p>
            <a:pPr lvl="1"/>
            <a:r>
              <a:rPr lang="en-US" sz="2200" dirty="0"/>
              <a:t>Matching </a:t>
            </a:r>
            <a:r>
              <a:rPr lang="en-US" sz="2200" dirty="0" smtClean="0"/>
              <a:t>Methods</a:t>
            </a:r>
            <a:endParaRPr lang="en-US" sz="2200" b="1" dirty="0" smtClean="0"/>
          </a:p>
          <a:p>
            <a:r>
              <a:rPr lang="en-US" dirty="0" smtClean="0"/>
              <a:t>Refinements to </a:t>
            </a:r>
            <a:r>
              <a:rPr lang="en-US" b="1" dirty="0" err="1" smtClean="0"/>
              <a:t>mhbounds</a:t>
            </a:r>
            <a:endParaRPr lang="en-US" dirty="0" smtClean="0"/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8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Becker, S. O., &amp; Caliendo, M. (2007). Sensitivity analysis for average treatment effects. </a:t>
            </a:r>
            <a:r>
              <a:rPr lang="en-US" sz="1800" i="1" dirty="0"/>
              <a:t>The Stata Journal</a:t>
            </a:r>
            <a:r>
              <a:rPr lang="en-US" sz="1800" dirty="0"/>
              <a:t>, </a:t>
            </a:r>
            <a:r>
              <a:rPr lang="en-US" sz="1800" i="1" dirty="0"/>
              <a:t>7</a:t>
            </a:r>
            <a:r>
              <a:rPr lang="en-US" sz="1800" dirty="0"/>
              <a:t>(1), 71-83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Blackwell, M., </a:t>
            </a:r>
            <a:r>
              <a:rPr lang="en-US" sz="1800" dirty="0" err="1"/>
              <a:t>Iacus</a:t>
            </a:r>
            <a:r>
              <a:rPr lang="en-US" sz="1800" dirty="0"/>
              <a:t>, S., King, G., &amp; </a:t>
            </a:r>
            <a:r>
              <a:rPr lang="en-US" sz="1800" dirty="0" err="1"/>
              <a:t>Porro</a:t>
            </a:r>
            <a:r>
              <a:rPr lang="en-US" sz="1800" dirty="0"/>
              <a:t>, G. (2009). </a:t>
            </a:r>
            <a:r>
              <a:rPr lang="en-US" sz="1800" dirty="0" err="1"/>
              <a:t>cem</a:t>
            </a:r>
            <a:r>
              <a:rPr lang="en-US" sz="1800" dirty="0"/>
              <a:t>: Coarsened exact matching in Stata. </a:t>
            </a:r>
            <a:r>
              <a:rPr lang="en-US" sz="1800" i="1" dirty="0"/>
              <a:t>The Stata Journal</a:t>
            </a:r>
            <a:r>
              <a:rPr lang="en-US" sz="1800" dirty="0"/>
              <a:t>, </a:t>
            </a:r>
            <a:r>
              <a:rPr lang="en-US" sz="1800" i="1" dirty="0"/>
              <a:t>9</a:t>
            </a:r>
            <a:r>
              <a:rPr lang="en-US" sz="1800" dirty="0"/>
              <a:t>(4), 524-546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 smtClean="0"/>
              <a:t>Iacus</a:t>
            </a:r>
            <a:r>
              <a:rPr lang="en-US" sz="1800" dirty="0"/>
              <a:t>, S. M., King, G., &amp; </a:t>
            </a:r>
            <a:r>
              <a:rPr lang="en-US" sz="1800" dirty="0" err="1"/>
              <a:t>Porro</a:t>
            </a:r>
            <a:r>
              <a:rPr lang="en-US" sz="1800" dirty="0"/>
              <a:t>, G. (2011). Multivariate matching methods that are monotonic imbalance bounding. </a:t>
            </a:r>
            <a:r>
              <a:rPr lang="en-US" sz="1800" i="1" dirty="0"/>
              <a:t>Journal of the American Statistical Association</a:t>
            </a:r>
            <a:r>
              <a:rPr lang="en-US" sz="1800" dirty="0"/>
              <a:t>, </a:t>
            </a:r>
            <a:r>
              <a:rPr lang="en-US" sz="1800" i="1" dirty="0"/>
              <a:t>106</a:t>
            </a:r>
            <a:r>
              <a:rPr lang="en-US" sz="1800" dirty="0"/>
              <a:t>(493), 345-361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/>
              <a:t>LaLonde</a:t>
            </a:r>
            <a:r>
              <a:rPr lang="en-US" sz="1800" dirty="0"/>
              <a:t>, R. J. (1986). Evaluating the econometric evaluations of training programs with experimental data. </a:t>
            </a:r>
            <a:r>
              <a:rPr lang="en-US" sz="1800" i="1" dirty="0" smtClean="0"/>
              <a:t>American Economic Review</a:t>
            </a:r>
            <a:r>
              <a:rPr lang="en-US" sz="1800" dirty="0"/>
              <a:t>, 604-620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Mantel</a:t>
            </a:r>
            <a:r>
              <a:rPr lang="en-US" sz="1800" dirty="0"/>
              <a:t>, N. &amp; </a:t>
            </a:r>
            <a:r>
              <a:rPr lang="en-US" sz="1800" dirty="0" err="1"/>
              <a:t>Haenszel</a:t>
            </a:r>
            <a:r>
              <a:rPr lang="en-US" sz="1800" dirty="0"/>
              <a:t>, W. (1959). Statistical aspects of retrospective studies of disease. </a:t>
            </a:r>
            <a:r>
              <a:rPr lang="en-US" sz="1800" i="1" dirty="0"/>
              <a:t>Journal of the National Cancer Institute</a:t>
            </a:r>
            <a:r>
              <a:rPr lang="en-US" sz="1800" dirty="0"/>
              <a:t>, 22, 719-748.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Rosenbaum, P. R. (2002). Sensitivity to hidden bias. In </a:t>
            </a:r>
            <a:r>
              <a:rPr lang="en-US" sz="1800" i="1" dirty="0"/>
              <a:t>Observational studies</a:t>
            </a:r>
            <a:r>
              <a:rPr lang="en-US" sz="1800" dirty="0"/>
              <a:t> (pp. 105-170). Springer, New York, NY.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0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Contact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>
                <a:solidFill>
                  <a:schemeClr val="bg1"/>
                </a:solidFill>
              </a:rPr>
              <a:t>Daniel Litwok</a:t>
            </a:r>
            <a:r>
              <a:rPr lang="en-US" sz="2400" b="1" smtClean="0">
                <a:solidFill>
                  <a:schemeClr val="bg1"/>
                </a:solidFill>
              </a:rPr>
              <a:t/>
            </a:r>
            <a:br>
              <a:rPr lang="en-US" sz="2400" b="1" smtClean="0">
                <a:solidFill>
                  <a:schemeClr val="bg1"/>
                </a:solidFill>
              </a:rPr>
            </a:br>
            <a:r>
              <a:rPr lang="en-US" sz="2400" i="1" smtClean="0">
                <a:solidFill>
                  <a:schemeClr val="bg1"/>
                </a:solidFill>
              </a:rPr>
              <a:t>Senior Scientist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dan_litwok@abtassoc.com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2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Nonexperimental approaches to estimating treatment effects balance observables to minimize potential for bias, often through matching or stratification</a:t>
            </a:r>
          </a:p>
          <a:p>
            <a:r>
              <a:rPr lang="en-US" sz="2000" dirty="0" smtClean="0"/>
              <a:t>Assumption needed for causal inference: conditional on observables the study is free from hidden bias</a:t>
            </a:r>
          </a:p>
          <a:p>
            <a:r>
              <a:rPr lang="en-US" sz="2000" dirty="0" smtClean="0"/>
              <a:t>Rosenbaum (2002) recommends a sensitivity analysis for such approaches to test </a:t>
            </a:r>
            <a:r>
              <a:rPr lang="en-US" sz="2000" smtClean="0"/>
              <a:t>this assumption</a:t>
            </a:r>
            <a:endParaRPr lang="en-US" sz="2000" dirty="0" smtClean="0"/>
          </a:p>
          <a:p>
            <a:pPr lvl="1"/>
            <a:r>
              <a:rPr lang="en-US" sz="1800" i="1" dirty="0" smtClean="0"/>
              <a:t>How are inferences altered by hidden biases of various magnitudes?</a:t>
            </a:r>
          </a:p>
          <a:p>
            <a:pPr lvl="1"/>
            <a:r>
              <a:rPr lang="en-US" sz="1800" i="1" dirty="0" smtClean="0"/>
              <a:t>How large would hidden bias have to be to alter study conclusions?</a:t>
            </a:r>
            <a:endParaRPr lang="en-US" sz="1800" i="1" dirty="0"/>
          </a:p>
          <a:p>
            <a:r>
              <a:rPr lang="en-US" sz="2000" dirty="0">
                <a:ea typeface="Cambria Math" panose="02040503050406030204" pitchFamily="18" charset="0"/>
              </a:rPr>
              <a:t>For an evaluation with a binary </a:t>
            </a:r>
            <a:r>
              <a:rPr lang="en-US" sz="2000" dirty="0" smtClean="0">
                <a:ea typeface="Cambria Math" panose="02040503050406030204" pitchFamily="18" charset="0"/>
              </a:rPr>
              <a:t>treatment </a:t>
            </a:r>
            <a:r>
              <a:rPr lang="en-US" sz="2000" dirty="0">
                <a:ea typeface="Cambria Math" panose="02040503050406030204" pitchFamily="18" charset="0"/>
              </a:rPr>
              <a:t>and a binary outcome measure, Rosenbaum (2002) calculates bounds based on the Mantel-</a:t>
            </a:r>
            <a:r>
              <a:rPr lang="en-US" sz="2000" dirty="0" err="1">
                <a:ea typeface="Cambria Math" panose="02040503050406030204" pitchFamily="18" charset="0"/>
              </a:rPr>
              <a:t>Haenszel</a:t>
            </a:r>
            <a:r>
              <a:rPr lang="en-US" sz="2000" dirty="0">
                <a:ea typeface="Cambria Math" panose="02040503050406030204" pitchFamily="18" charset="0"/>
              </a:rPr>
              <a:t> (1959) statistic</a:t>
            </a:r>
          </a:p>
          <a:p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71550"/>
                <a:ext cx="8458200" cy="40385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Key parameter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(the degree of departure from a study that is free of hidden bias</a:t>
                </a:r>
                <a:r>
                  <a:rPr lang="en-US" sz="2000" dirty="0" smtClean="0"/>
                  <a:t>)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Sensitivity analysis returns treatment effect estimates for a range of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Researcher assesses the strength of the evidence as the largest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for which there is no change to inference</a:t>
                </a:r>
                <a:endParaRPr lang="en-US" sz="18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71550"/>
                <a:ext cx="8458200" cy="4038599"/>
              </a:xfrm>
              <a:blipFill rotWithShape="0">
                <a:blip r:embed="rId3"/>
                <a:stretch>
                  <a:fillRect l="-577" t="-1508" r="-72" b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65862"/>
              </p:ext>
            </p:extLst>
          </p:nvPr>
        </p:nvGraphicFramePr>
        <p:xfrm>
          <a:off x="685799" y="1734819"/>
          <a:ext cx="777240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1"/>
                <a:gridCol w="1828800"/>
                <a:gridCol w="5486400"/>
              </a:tblGrid>
              <a:tr h="149383"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latin typeface="Arial Narrow" panose="020B0606020202030204" pitchFamily="34" charset="0"/>
                        </a:rPr>
                        <a:t>Γ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Concept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Definition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 Narrow" panose="020B0606020202030204" pitchFamily="34" charset="0"/>
                        </a:rPr>
                        <a:t>Good as Randomized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No hidden bias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5456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Positive Selection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Narrow" panose="020B0606020202030204" pitchFamily="34" charset="0"/>
                        </a:rPr>
                        <a:t>For a pair</a:t>
                      </a:r>
                      <a:r>
                        <a:rPr lang="en-US" sz="1600" baseline="0" dirty="0" smtClean="0">
                          <a:latin typeface="Arial Narrow" panose="020B0606020202030204" pitchFamily="34" charset="0"/>
                        </a:rPr>
                        <a:t> of matched individuals, treated individual is twice as likely to receive the treatment because of unobserved pretreatment differences that are positively correlated with the outcome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30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mhbounds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mhbounds</a:t>
            </a:r>
            <a:r>
              <a:rPr lang="en-US" sz="2000" b="1" dirty="0"/>
              <a:t> </a:t>
            </a:r>
            <a:r>
              <a:rPr lang="en-US" sz="2000" dirty="0"/>
              <a:t>(Becker &amp; Caliendo, </a:t>
            </a:r>
            <a:r>
              <a:rPr lang="en-US" sz="2000" dirty="0" smtClean="0"/>
              <a:t>2007) implements sensitivity analysis in Stata:</a:t>
            </a:r>
          </a:p>
          <a:p>
            <a:pPr lvl="1"/>
            <a:r>
              <a:rPr lang="en-US" sz="1800" dirty="0" smtClean="0"/>
              <a:t>Calculates Rosenbaum bounds where both treatment and outcome variables are binary using the Mantel-</a:t>
            </a:r>
            <a:r>
              <a:rPr lang="en-US" sz="1800" dirty="0" err="1" smtClean="0"/>
              <a:t>Haenszel</a:t>
            </a:r>
            <a:r>
              <a:rPr lang="en-US" sz="1800" dirty="0" smtClean="0"/>
              <a:t>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2571750"/>
            <a:ext cx="4857750" cy="23018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21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mhbounds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mhbounds</a:t>
            </a:r>
            <a:r>
              <a:rPr lang="en-US" sz="2000" b="1" dirty="0"/>
              <a:t> </a:t>
            </a:r>
            <a:r>
              <a:rPr lang="en-US" sz="2000" dirty="0"/>
              <a:t>(Becker &amp; Caliendo, </a:t>
            </a:r>
            <a:r>
              <a:rPr lang="en-US" sz="2000" dirty="0" smtClean="0"/>
              <a:t>2007) implements sensitivity analysis in Stata:</a:t>
            </a:r>
          </a:p>
          <a:p>
            <a:pPr lvl="1"/>
            <a:r>
              <a:rPr lang="en-US" sz="1800" dirty="0" smtClean="0"/>
              <a:t>Calculates Rosenbaum bounds where both treatment and outcome variables are binary using the Mantel-</a:t>
            </a:r>
            <a:r>
              <a:rPr lang="en-US" sz="1800" dirty="0" err="1" smtClean="0"/>
              <a:t>Haenszel</a:t>
            </a:r>
            <a:r>
              <a:rPr lang="en-US" sz="1800" dirty="0" smtClean="0"/>
              <a:t>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571750"/>
            <a:ext cx="4857750" cy="2301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80035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A291C"/>
                </a:solidFill>
              </a:rPr>
              <a:t>Adjusts the MH statistic downward for positive selection (e.g., those with better outcomes more likely to be treated)</a:t>
            </a:r>
            <a:endParaRPr lang="en-US" dirty="0">
              <a:solidFill>
                <a:srgbClr val="DA291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028950"/>
            <a:ext cx="533400" cy="1219200"/>
          </a:xfrm>
          <a:prstGeom prst="rect">
            <a:avLst/>
          </a:prstGeom>
          <a:noFill/>
          <a:ln>
            <a:solidFill>
              <a:srgbClr val="DA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1462" y="3028950"/>
            <a:ext cx="533400" cy="1219200"/>
          </a:xfrm>
          <a:prstGeom prst="rect">
            <a:avLst/>
          </a:prstGeom>
          <a:noFill/>
          <a:ln>
            <a:solidFill>
              <a:srgbClr val="DA2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45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mhbounds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mhbounds</a:t>
            </a:r>
            <a:r>
              <a:rPr lang="en-US" sz="2000" b="1" dirty="0"/>
              <a:t> </a:t>
            </a:r>
            <a:r>
              <a:rPr lang="en-US" sz="2000" dirty="0"/>
              <a:t>(Becker &amp; Caliendo, 2007) implements sensitivity analysis in Stata:</a:t>
            </a:r>
          </a:p>
          <a:p>
            <a:pPr lvl="1"/>
            <a:r>
              <a:rPr lang="en-US" sz="1800" dirty="0"/>
              <a:t>Calculates Rosenbaum bounds where both treatment and outcome variables are binary using the Mantel-</a:t>
            </a:r>
            <a:r>
              <a:rPr lang="en-US" sz="1800" dirty="0" err="1"/>
              <a:t>Haenszel</a:t>
            </a:r>
            <a:r>
              <a:rPr lang="en-US" sz="1800" dirty="0"/>
              <a:t> </a:t>
            </a:r>
            <a:r>
              <a:rPr lang="en-US" sz="1800" dirty="0" smtClean="0"/>
              <a:t>statistic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Suitable for kth nearest neighbor matching without replacement and for stratification matching</a:t>
            </a:r>
          </a:p>
          <a:p>
            <a:pPr marL="914400" lvl="2" indent="0">
              <a:buNone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42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mhbounds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mhbounds</a:t>
            </a:r>
            <a:r>
              <a:rPr lang="en-US" sz="2000" b="1" dirty="0"/>
              <a:t> </a:t>
            </a:r>
            <a:r>
              <a:rPr lang="en-US" sz="2000" dirty="0"/>
              <a:t>(Becker &amp; Caliendo, 2007) implements sensitivity analysis in Stata:</a:t>
            </a:r>
          </a:p>
          <a:p>
            <a:pPr lvl="1"/>
            <a:r>
              <a:rPr lang="en-US" sz="1800" dirty="0"/>
              <a:t>Calculates Rosenbaum bounds where both treatment and outcome variables are binary using the Mantel-</a:t>
            </a:r>
            <a:r>
              <a:rPr lang="en-US" sz="1800" dirty="0" err="1"/>
              <a:t>Haenszel</a:t>
            </a:r>
            <a:r>
              <a:rPr lang="en-US" sz="1800" dirty="0"/>
              <a:t> </a:t>
            </a:r>
            <a:r>
              <a:rPr lang="en-US" sz="1800" dirty="0" smtClean="0"/>
              <a:t>statistic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b="1" i="1" dirty="0" smtClean="0">
                <a:solidFill>
                  <a:srgbClr val="FF0000"/>
                </a:solidFill>
              </a:rPr>
              <a:t>Suitable for kth nearest neighbor matching without replacement and for stratification matching</a:t>
            </a:r>
          </a:p>
          <a:p>
            <a:pPr marL="914400" lvl="2" indent="0">
              <a:buNone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383518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Presumably limited to these types of matching because Rosenbaum’s approach focuses on stratified case-control studies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403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Many other approaches to matching available (e.g., any matching with replacement)</a:t>
            </a:r>
            <a:endParaRPr lang="en-US" sz="1600" dirty="0" smtClean="0"/>
          </a:p>
          <a:p>
            <a:r>
              <a:rPr lang="en-US" sz="2000" dirty="0" smtClean="0"/>
              <a:t>Remainder of the talk focuses on coarsened </a:t>
            </a:r>
            <a:r>
              <a:rPr lang="en-US" sz="2000" dirty="0"/>
              <a:t>exact </a:t>
            </a:r>
            <a:r>
              <a:rPr lang="en-US" sz="2000" dirty="0" smtClean="0"/>
              <a:t>matching (CEM) (</a:t>
            </a:r>
            <a:r>
              <a:rPr lang="en-US" sz="2000" dirty="0" err="1" smtClean="0"/>
              <a:t>Iacus</a:t>
            </a:r>
            <a:r>
              <a:rPr lang="en-US" sz="2000" dirty="0" smtClean="0"/>
              <a:t> et al., 2011) implemented using </a:t>
            </a:r>
            <a:r>
              <a:rPr lang="en-US" sz="2000" b="1" dirty="0" err="1" smtClean="0"/>
              <a:t>cem</a:t>
            </a:r>
            <a:r>
              <a:rPr lang="en-US" sz="2000" dirty="0" smtClean="0"/>
              <a:t> </a:t>
            </a:r>
            <a:r>
              <a:rPr lang="en-US" sz="2000" dirty="0"/>
              <a:t>(Blackwell et al., 2009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Coarsen key covariates and exactly match on coarsened values</a:t>
            </a:r>
          </a:p>
          <a:p>
            <a:pPr lvl="1"/>
            <a:r>
              <a:rPr lang="en-US" sz="1800" dirty="0" smtClean="0"/>
              <a:t>Creates strata within which treatment (T) and comparison (C) are exactly matched</a:t>
            </a:r>
          </a:p>
          <a:p>
            <a:pPr lvl="1"/>
            <a:r>
              <a:rPr lang="en-US" sz="1800" dirty="0" smtClean="0"/>
              <a:t>Analysis includes only strata with both T and C (“common support”)</a:t>
            </a: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75D4-2FF5-4E41-98B6-36D689383CD1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3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Abt Theme Colors">
      <a:dk1>
        <a:sysClr val="windowText" lastClr="000000"/>
      </a:dk1>
      <a:lt1>
        <a:sysClr val="window" lastClr="FFFFFF"/>
      </a:lt1>
      <a:dk2>
        <a:srgbClr val="DA291C"/>
      </a:dk2>
      <a:lt2>
        <a:srgbClr val="898D8D"/>
      </a:lt2>
      <a:accent1>
        <a:srgbClr val="48A9C5"/>
      </a:accent1>
      <a:accent2>
        <a:srgbClr val="E87722"/>
      </a:accent2>
      <a:accent3>
        <a:srgbClr val="7566A0"/>
      </a:accent3>
      <a:accent4>
        <a:srgbClr val="789D4A"/>
      </a:accent4>
      <a:accent5>
        <a:srgbClr val="E7E8E8"/>
      </a:accent5>
      <a:accent6>
        <a:srgbClr val="B7C9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9 Ratio Abt External PPT Template.pptx" id="{3B610A19-05F2-4096-B7A9-7DBDD5305C72}" vid="{4DFBB4F0-B66E-4104-BCA6-AB15AAD5A066}"/>
    </a:ext>
  </a:extLst>
</a:theme>
</file>

<file path=ppt/theme/theme2.xml><?xml version="1.0" encoding="utf-8"?>
<a:theme xmlns:a="http://schemas.openxmlformats.org/drawingml/2006/main" name="Separator Slide">
  <a:themeElements>
    <a:clrScheme name="Abt Theme Colors">
      <a:dk1>
        <a:sysClr val="windowText" lastClr="000000"/>
      </a:dk1>
      <a:lt1>
        <a:sysClr val="window" lastClr="FFFFFF"/>
      </a:lt1>
      <a:dk2>
        <a:srgbClr val="DA291C"/>
      </a:dk2>
      <a:lt2>
        <a:srgbClr val="898D8D"/>
      </a:lt2>
      <a:accent1>
        <a:srgbClr val="48A9C5"/>
      </a:accent1>
      <a:accent2>
        <a:srgbClr val="E87722"/>
      </a:accent2>
      <a:accent3>
        <a:srgbClr val="7566A0"/>
      </a:accent3>
      <a:accent4>
        <a:srgbClr val="789D4A"/>
      </a:accent4>
      <a:accent5>
        <a:srgbClr val="E7E8E8"/>
      </a:accent5>
      <a:accent6>
        <a:srgbClr val="B7C9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6-9 Ratio Abt External PPT Template.pptx" id="{3B610A19-05F2-4096-B7A9-7DBDD5305C72}" vid="{BCA491EC-AEB0-4614-874E-4AD61BD74B1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 Ratio Abt External PPT Template</Template>
  <TotalTime>673</TotalTime>
  <Words>1052</Words>
  <Application>Microsoft Office PowerPoint</Application>
  <PresentationFormat>On-screen Show (16:9)</PresentationFormat>
  <Paragraphs>148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Office Theme</vt:lpstr>
      <vt:lpstr>Separator Slide</vt:lpstr>
      <vt:lpstr>Expanding Stata’s Capabilities for Sensitivity Analysis</vt:lpstr>
      <vt:lpstr>Outline</vt:lpstr>
      <vt:lpstr>Sensitivity Analysis</vt:lpstr>
      <vt:lpstr>Sensitivity Analysis</vt:lpstr>
      <vt:lpstr>mhbounds</vt:lpstr>
      <vt:lpstr>mhbounds</vt:lpstr>
      <vt:lpstr>mhbounds</vt:lpstr>
      <vt:lpstr>mhbounds</vt:lpstr>
      <vt:lpstr>Matching Methods</vt:lpstr>
      <vt:lpstr>Matching Methods</vt:lpstr>
      <vt:lpstr>Outline</vt:lpstr>
      <vt:lpstr>Refinements to mhbounds</vt:lpstr>
      <vt:lpstr>Refinements to mhbounds</vt:lpstr>
      <vt:lpstr>Outline</vt:lpstr>
      <vt:lpstr>Overview of application</vt:lpstr>
      <vt:lpstr>Applying CEM</vt:lpstr>
      <vt:lpstr>Failure of mhbounds</vt:lpstr>
      <vt:lpstr>Refinement via rmhbounds</vt:lpstr>
      <vt:lpstr>Link to software</vt:lpstr>
      <vt:lpstr>References</vt:lpstr>
      <vt:lpstr>Contact Daniel Litwok Senior Scientist dan_litwok@abtassoc.com </vt:lpstr>
    </vt:vector>
  </TitlesOfParts>
  <Company>Abt Associates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Stata’s Capabilities for Sensitivity Analysis</dc:title>
  <dc:creator>Dan Litwok</dc:creator>
  <cp:lastModifiedBy>Dan Litwok</cp:lastModifiedBy>
  <cp:revision>78</cp:revision>
  <dcterms:created xsi:type="dcterms:W3CDTF">2020-05-25T13:20:07Z</dcterms:created>
  <dcterms:modified xsi:type="dcterms:W3CDTF">2020-07-30T01:58:44Z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AD77156F-FE8D-4B0A-B3D9-B4204820DF79</vt:lpwstr>
  </property>
  <property fmtid="{D5CDD505-2E9C-101B-9397-08002B2CF9AE}" pid="3" name="ArticulatePath">
    <vt:lpwstr>16-9 Ratio Abt External PPT Template</vt:lpwstr>
  </property>
</Properties>
</file>