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300" r:id="rId3"/>
    <p:sldId id="372" r:id="rId4"/>
    <p:sldId id="373" r:id="rId5"/>
    <p:sldId id="374" r:id="rId6"/>
    <p:sldId id="375" r:id="rId7"/>
    <p:sldId id="256" r:id="rId8"/>
    <p:sldId id="257" r:id="rId9"/>
    <p:sldId id="258" r:id="rId10"/>
    <p:sldId id="261" r:id="rId11"/>
    <p:sldId id="259" r:id="rId12"/>
    <p:sldId id="260" r:id="rId13"/>
    <p:sldId id="262" r:id="rId14"/>
    <p:sldId id="263" r:id="rId15"/>
    <p:sldId id="264" r:id="rId16"/>
    <p:sldId id="265" r:id="rId17"/>
    <p:sldId id="269" r:id="rId18"/>
    <p:sldId id="266" r:id="rId19"/>
    <p:sldId id="267" r:id="rId20"/>
    <p:sldId id="268" r:id="rId21"/>
    <p:sldId id="270" r:id="rId22"/>
    <p:sldId id="272" r:id="rId23"/>
    <p:sldId id="271" r:id="rId24"/>
    <p:sldId id="273" r:id="rId25"/>
    <p:sldId id="274" r:id="rId26"/>
    <p:sldId id="275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5" r:id="rId36"/>
    <p:sldId id="290" r:id="rId37"/>
    <p:sldId id="284" r:id="rId38"/>
    <p:sldId id="286" r:id="rId39"/>
    <p:sldId id="288" r:id="rId40"/>
    <p:sldId id="289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9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3B06-8E0D-41E3-B7F5-84984AED849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820F-2FEE-4430-9442-43F74AF57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Say:  "My name is [name]. I'm a [title] at Johns Hopkins. I'd like to thank the committee for the opportunity to talk about our work on [High KDPI offers]". Don't repeat the whole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D6F07-CE70-6D46-9D3D-F68D57A36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9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Say: "I'd like to thank the Epidemiology Research Group at Johns Hopkins, and I'd be happy to take any questions. Thank you."</a:t>
            </a:r>
          </a:p>
          <a:p>
            <a:endParaRPr lang="en-US" dirty="0"/>
          </a:p>
          <a:p>
            <a:r>
              <a:rPr lang="en-US" dirty="0"/>
              <a:t>11,903 offers were declined- 77 kidneys were discarded </a:t>
            </a:r>
          </a:p>
          <a:p>
            <a:endParaRPr lang="en-US" dirty="0"/>
          </a:p>
          <a:p>
            <a:r>
              <a:rPr lang="en-US" dirty="0"/>
              <a:t>1596 offers were matched on the first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E73F2-36CC-4F6E-A720-E71F0CDE1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0339-077C-49DA-8143-FA08332D1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5E531-7360-485A-95D0-BEC09C71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69BE-CC31-4825-BA10-A45ADDB3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A2AE-280D-4709-AEE3-FCB57EA2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C154-C132-4170-8BF1-92BA4864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FD3E-2996-4ED1-8547-95FD898B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C395-5A2C-4E8F-9EC4-A2EF02EA6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6207-C107-440B-9CB1-7C5413CD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2285-CE47-45FE-8D54-6E1A495A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186E-CFA9-42D1-BF39-762BA853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118EC-1541-407B-BD26-10118D1F1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6A787-E3DC-496E-A877-E7EB10FF0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BB80-E2A7-4F84-8FD1-7DFFADCC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22F7-6522-47FD-9DA9-E1E3159B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412B-D4DF-439C-B835-896FB8C5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2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8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9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415"/>
            <a:ext cx="12198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/>
          <p:cNvSpPr txBox="1">
            <a:spLocks/>
          </p:cNvSpPr>
          <p:nvPr userDrawn="1"/>
        </p:nvSpPr>
        <p:spPr bwMode="white">
          <a:xfrm>
            <a:off x="380999" y="5029200"/>
            <a:ext cx="1158039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>
                <a:solidFill>
                  <a:schemeClr val="bg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54B8E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54B8E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54B8E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pic>
        <p:nvPicPr>
          <p:cNvPr id="10" name="Picture 9" descr="logo_black_final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56895"/>
            <a:ext cx="4617727" cy="17291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311590" y="657922"/>
            <a:ext cx="5508703" cy="1628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6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A8B6-F7DD-48FB-AD87-5836B41F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34F6-F693-4556-B88D-5626FD3A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6098-719A-4A3A-9E63-6A6B715A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46FA-F4F3-4F36-81AF-001F22B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4326-4C8A-4DEE-A020-5AD3053A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5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3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CDFC-C08D-46A0-887D-516D3143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4BEC-85D0-4846-B623-8C283046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9FE8-B9C7-4EBD-9CC0-C2608E42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1C88-18BF-4FE9-AA54-B9534791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04F5-510C-4031-AA96-EA5D1A2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CF0E-9563-44F3-A34F-D5877E48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31FF-B503-4670-81FF-A4521BA4C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88AC9-DAA5-4937-AA44-C3A797BD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31A02-3824-49B9-9F98-E41095E2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80FA7-3713-40F7-BB91-CA32CB43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65C-E1D6-44F3-905F-000E3B99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FF1E-6CEB-4C5B-A869-15AA54B2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A72B-5221-403B-A680-D640B00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6B382-9ABE-4991-A13E-9E4493E06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3144F-297C-4CC9-BBCE-8AE0E77D6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236D9-AE66-4318-A732-29AE9EB0A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65254-FEA8-4794-9314-FFCDF120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90F6C-9E3C-477C-B5BA-8BCD1895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CDA9D-3573-4E30-92E0-44D684DC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7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0196-8C07-4CB3-8B3C-90CDB8E0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D6223-C596-4848-ADC1-19395D46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9AAC7-76A0-411C-B64B-ED780CE2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6F59E-054D-47DB-B143-4940E149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0DFEF-639C-48DF-9957-A7B7CCCB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0BB2F-4403-45EA-895C-A3321D70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D8310-327D-448B-BCF1-CE3AE1AD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1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5B7E-9FEC-4210-BF0E-EBC7D892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B9ED-79D4-4282-AB3C-60C043D9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B391-650E-46CB-9AD2-20FBCB93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582DA-B67C-4A05-A260-56FA3ECF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2F8EE-2A74-4B12-A6E7-80713860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748F1-8FD3-4EC6-A0ED-C0F7CFAD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A340-F114-4371-A92C-8A6884BE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FF60E-BCDD-4211-8A28-9646B79F9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1CC69-EE07-40D0-B250-915F05F28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112DE-A4BA-4278-A481-C178E3B5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CB806-72C4-4085-A87E-63950CD6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3797-1B9D-46D1-B636-93182EB8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6416-0C7D-46FC-9B74-0FCC207F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91521-DBF5-4BDF-B173-B551C8D3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D998-EA3F-4C05-88B5-8068C9A0F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0000-607A-4779-AC21-979A05EBBEA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2A75-C5D7-4402-A2A5-60D4119F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419C-8190-47ED-9C61-0146D535D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E4BE-DBD3-498A-BECF-A3009F5A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7CC1-D54B-4C81-9829-69E94AB1D2B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150C-DA1F-4364-8CD1-1B1A931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361931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ubmed.ncbi.nlm.nih.gov/32515544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med.ncbi.nlm.nih.gov/32594606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white">
          <a:xfrm>
            <a:off x="0" y="3413585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54B8E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54B8E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54B8E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54B8E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54B8E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54B8E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54B8E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54B8E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Using Stata to simulate the impact of COVID-19 on organ transplantation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white">
          <a:xfrm>
            <a:off x="2966483" y="4703135"/>
            <a:ext cx="82281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>
                <a:solidFill>
                  <a:schemeClr val="bg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54B8E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54B8E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54B8E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54B8E"/>
                </a:solidFill>
                <a:latin typeface="+mn-lt"/>
                <a:ea typeface="+mn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Allan B. Massie, PhD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Dorry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Segev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, MD PhD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63" y="1008281"/>
            <a:ext cx="4259620" cy="9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7"/>
    </mc:Choice>
    <mc:Fallback xmlns="">
      <p:transition spd="slow" advTm="124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178F-EA4F-4EAB-BF93-8E28A99C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5D15-231F-4818-AF64-C9A3F1CD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"observed" event counts: save in a formatted text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"expected" event counts: save counts as .</a:t>
            </a:r>
            <a:r>
              <a:rPr lang="en-US" dirty="0" err="1"/>
              <a:t>dta</a:t>
            </a:r>
            <a:r>
              <a:rPr lang="en-US" dirty="0"/>
              <a:t>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script to generate tables of observed/expected counts</a:t>
            </a:r>
          </a:p>
          <a:p>
            <a:pPr lvl="1"/>
            <a:r>
              <a:rPr lang="en-US" dirty="0"/>
              <a:t>Program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posts a single row of a single table to a Stata frame</a:t>
            </a:r>
          </a:p>
          <a:p>
            <a:pPr lvl="1"/>
            <a:r>
              <a:rPr lang="en-US" dirty="0"/>
              <a:t>Program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tablesetup</a:t>
            </a:r>
            <a:r>
              <a:rPr lang="en-US" dirty="0"/>
              <a:t> creates an MS-Word table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putdocx</a:t>
            </a:r>
            <a:r>
              <a:rPr lang="en-US" dirty="0"/>
              <a:t> and writes headers</a:t>
            </a:r>
          </a:p>
          <a:p>
            <a:pPr lvl="1"/>
            <a:r>
              <a:rPr lang="en-US" dirty="0"/>
              <a:t>Program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/>
              <a:t> writes a single formatted row to an MS-Word table</a:t>
            </a:r>
          </a:p>
          <a:p>
            <a:pPr lvl="1"/>
            <a:r>
              <a:rPr lang="en-US" dirty="0"/>
              <a:t>Program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compare_obs_exp</a:t>
            </a:r>
            <a:r>
              <a:rPr lang="en-US" dirty="0"/>
              <a:t> invokes these functions to write a single table with </a:t>
            </a:r>
            <a:r>
              <a:rPr lang="en-US" dirty="0" err="1"/>
              <a:t>putdocx</a:t>
            </a:r>
            <a:endParaRPr lang="en-US" dirty="0"/>
          </a:p>
          <a:p>
            <a:pPr lvl="1"/>
            <a:r>
              <a:rPr lang="en-US" dirty="0"/>
              <a:t>The script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obs_expected_tables.do </a:t>
            </a:r>
            <a:r>
              <a:rPr lang="en-US" dirty="0"/>
              <a:t>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compare_obs_exp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three times to write three tables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FC7E-3D98-4BAA-BE35-FB6B5E3E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Get_observed_counts_ki.do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003B-C86C-42E8-B919-4A6A8128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out each set of counts to a different text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F8B48-E168-4E01-AE89-B3F8274C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8218"/>
            <a:ext cx="5450371" cy="35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FC7E-3D98-4BAA-BE35-FB6B5E3E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Get_observed_counts_ki.do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003B-C86C-42E8-B919-4A6A8128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output: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1B933-5A02-4715-AC89-F111422B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6438"/>
            <a:ext cx="8739809" cy="36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C0C-92D7-432C-ADD3-EBF39EAE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expected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784E-E490-4964-9485-2005689C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one outcome at a time and save in a .</a:t>
            </a:r>
            <a:r>
              <a:rPr lang="en-US" dirty="0" err="1"/>
              <a:t>dta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8571A-C201-4518-AB98-6B12B689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2327"/>
            <a:ext cx="7003774" cy="37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2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E8A-AA46-4F73-9D03-B8C55EC4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Obs_expected_tables.do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6F80-BD9E-43E4-BD50-99E3F72D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body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7D808-3015-4633-A4B8-27E54DDE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280"/>
            <a:ext cx="9428922" cy="38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E8A-AA46-4F73-9D03-B8C55EC4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Obs_expected_tables.do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6F80-BD9E-43E4-BD50-99E3F72D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compare_obs_exp</a:t>
            </a:r>
            <a:r>
              <a:rPr lang="en-US" dirty="0"/>
              <a:t>: prepare formatted expected 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F2801-D05E-4DF4-A9AE-61C7A3E5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642"/>
            <a:ext cx="10078278" cy="3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E8A-AA46-4F73-9D03-B8C55EC4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Obs_expected_tables.do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6F80-BD9E-43E4-BD50-99E3F72D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compare_obs_exp</a:t>
            </a:r>
            <a:r>
              <a:rPr lang="en-US" dirty="0"/>
              <a:t>: Create a dataset with one row per table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2A4D3-F966-472F-B76D-C0C2CA8E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2" y="3178037"/>
            <a:ext cx="10191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E8A-AA46-4F73-9D03-B8C55EC4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Obs_expected_tables.do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6F80-BD9E-43E4-BD50-99E3F72D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compare_obs_exp</a:t>
            </a:r>
            <a:r>
              <a:rPr lang="en-US" dirty="0"/>
              <a:t>: write the table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82685-A497-456F-9C83-DE8E1D7F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320"/>
            <a:ext cx="5923722" cy="5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5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E8A-AA46-4F73-9D03-B8C55EC4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Obs_expected_tables.do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6F80-BD9E-43E4-BD50-99E3F72D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compare_obs_exp</a:t>
            </a:r>
            <a:r>
              <a:rPr lang="en-US" dirty="0"/>
              <a:t>: write the table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A0317-EEF7-476C-AE61-C87D6C07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2121"/>
            <a:ext cx="6879770" cy="42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5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E8A-AA46-4F73-9D03-B8C55EC4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Obs_expected_tables.do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6F80-BD9E-43E4-BD50-99E3F72D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compare_obs_exp</a:t>
            </a:r>
            <a:r>
              <a:rPr lang="en-US" dirty="0"/>
              <a:t>: write the table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A0317-EEF7-476C-AE61-C87D6C074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70"/>
          <a:stretch/>
        </p:blipFill>
        <p:spPr>
          <a:xfrm>
            <a:off x="838200" y="5108944"/>
            <a:ext cx="6879770" cy="1490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82E2A7-6DE3-471F-9E8F-2AFA9617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902690" cy="840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9D1AA7-9C3A-4FA4-83CC-FA7785994A82}"/>
              </a:ext>
            </a:extLst>
          </p:cNvPr>
          <p:cNvSpPr/>
          <p:nvPr/>
        </p:nvSpPr>
        <p:spPr>
          <a:xfrm>
            <a:off x="755374" y="5605670"/>
            <a:ext cx="5771322" cy="88720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9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25473"/>
            <a:ext cx="6248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Epidemiology Research Group in Organ Transplantation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4911" y="539476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8456613" algn="l"/>
              </a:tabLst>
            </a:pPr>
            <a:r>
              <a:rPr lang="en-US" b="1" dirty="0">
                <a:solidFill>
                  <a:srgbClr val="002060"/>
                </a:solidFill>
              </a:rPr>
              <a:t>Dorry Segev, MD PhD, Founder and Director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9635" y="130294"/>
          <a:ext cx="2450399" cy="646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0399">
                  <a:extLst>
                    <a:ext uri="{9D8B030D-6E8A-4147-A177-3AD203B41FA5}">
                      <a16:colId xmlns:a16="http://schemas.microsoft.com/office/drawing/2014/main" val="366095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Core Faculty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372443"/>
                  </a:ext>
                </a:extLst>
              </a:tr>
              <a:tr h="3401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Andrew Cameron, MD PhD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Professor of Surgery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67164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Nadia Chu</a:t>
                      </a:r>
                      <a:r>
                        <a:rPr lang="en-US" sz="1200" b="1">
                          <a:latin typeface="+mn-lt"/>
                        </a:rPr>
                        <a:t>, MPH PhD</a:t>
                      </a:r>
                      <a:endParaRPr lang="en-US" sz="1200" b="1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Instructor of Surgery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385779"/>
                  </a:ext>
                </a:extLst>
              </a:tr>
              <a:tr h="31996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Christine Durand, MD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Assistant Professor of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20411"/>
                  </a:ext>
                </a:extLst>
              </a:tr>
              <a:tr h="441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Jacqueline Garonzik-Wang, MD PhD</a:t>
                      </a:r>
                    </a:p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 of Training and Education</a:t>
                      </a:r>
                      <a:endParaRPr lang="en-US" sz="900" b="1" dirty="0">
                        <a:latin typeface="+mn-lt"/>
                      </a:endParaRP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Assistant Professor of Surgery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75581"/>
                  </a:ext>
                </a:extLst>
              </a:tr>
              <a:tr h="449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Sommer Gentry, PhD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Professor of Mathematics (USNA)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30502"/>
                  </a:ext>
                </a:extLst>
              </a:tr>
              <a:tr h="4649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Macey Henderson, JD PhD</a:t>
                      </a:r>
                    </a:p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 of Policy and External Affairs</a:t>
                      </a:r>
                      <a:endParaRPr lang="en-US" sz="900" b="1" dirty="0">
                        <a:latin typeface="+mn-lt"/>
                      </a:endParaRP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Assistant Professor of Surgery &amp; Nursing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305"/>
                  </a:ext>
                </a:extLst>
              </a:tr>
              <a:tr h="512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Allan Massie, PhD</a:t>
                      </a:r>
                    </a:p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 of Data and Analytics</a:t>
                      </a:r>
                      <a:endParaRPr lang="en-US" sz="900" b="1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Assistant Professor of Surgery and Epidemiology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29529"/>
                  </a:ext>
                </a:extLst>
              </a:tr>
              <a:tr h="3956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Mara McAdams-DeMarco, PhD MS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Associate Professor of Epidemiology and Surgery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7180"/>
                  </a:ext>
                </a:extLst>
              </a:tr>
              <a:tr h="449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Douglas Mogul, MD MPH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Assistant Professor of Pediatrics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34117"/>
                  </a:ext>
                </a:extLst>
              </a:tr>
              <a:tr h="449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Abimereki Muzaale, MD MPH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Instructor of Surgery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68860"/>
                  </a:ext>
                </a:extLst>
              </a:tr>
              <a:tr h="41380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Lauren Nicholas, PhD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Assistant Professor of Health, Policy and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8205"/>
                  </a:ext>
                </a:extLst>
              </a:tr>
              <a:tr h="7595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Tanjala Purnell, PhD MPH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 of Community and Stakeholder Engagement</a:t>
                      </a:r>
                      <a:endParaRPr lang="en-US" sz="900" b="1" dirty="0">
                        <a:latin typeface="+mn-lt"/>
                      </a:endParaRP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Assistant Professor of Surgery</a:t>
                      </a:r>
                      <a:endParaRPr 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0764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3784" y="886726"/>
          <a:ext cx="2273988" cy="298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994">
                  <a:extLst>
                    <a:ext uri="{9D8B030D-6E8A-4147-A177-3AD203B41FA5}">
                      <a16:colId xmlns:a16="http://schemas.microsoft.com/office/drawing/2014/main" val="1728281675"/>
                    </a:ext>
                  </a:extLst>
                </a:gridCol>
                <a:gridCol w="1136994">
                  <a:extLst>
                    <a:ext uri="{9D8B030D-6E8A-4147-A177-3AD203B41FA5}">
                      <a16:colId xmlns:a16="http://schemas.microsoft.com/office/drawing/2014/main" val="2191896809"/>
                    </a:ext>
                  </a:extLst>
                </a:gridCol>
              </a:tblGrid>
              <a:tr h="1725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Research  Data Analysts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65809"/>
                  </a:ext>
                </a:extLst>
              </a:tr>
              <a:tr h="275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 err="1">
                          <a:solidFill>
                            <a:schemeClr val="tx1"/>
                          </a:solidFill>
                          <a:latin typeface="+mn-lt"/>
                        </a:rPr>
                        <a:t>Jiyoon</a:t>
                      </a: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 Ahn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Zhan 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80133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Mary Grace Bowring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Hannah 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0585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Olivia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Alvin 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96221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Teresa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Chiang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Sarah Van</a:t>
                      </a:r>
                      <a:r>
                        <a:rPr lang="en-US" altLang="en-US" sz="1050" b="1" u="none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en-US" sz="1050" b="1" u="none" dirty="0" err="1">
                          <a:solidFill>
                            <a:schemeClr val="tx1"/>
                          </a:solidFill>
                          <a:latin typeface="+mn-lt"/>
                        </a:rPr>
                        <a:t>Pilsum</a:t>
                      </a: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 Rasmussen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65063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Tanveen Ishaque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Sile Yu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92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Fatemeh</a:t>
                      </a:r>
                      <a:r>
                        <a:rPr lang="en-US" altLang="en-US" sz="1050" b="1" u="none" baseline="0" dirty="0">
                          <a:solidFill>
                            <a:schemeClr val="tx1"/>
                          </a:solidFill>
                          <a:latin typeface="+mn-lt"/>
                        </a:rPr>
                        <a:t> Karami</a:t>
                      </a: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Yifan Yu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63514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Michael Mankowski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Wanying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Zhang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92928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Jennifer Motter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1941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723784" y="3866961"/>
          <a:ext cx="2273992" cy="214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996">
                  <a:extLst>
                    <a:ext uri="{9D8B030D-6E8A-4147-A177-3AD203B41FA5}">
                      <a16:colId xmlns:a16="http://schemas.microsoft.com/office/drawing/2014/main" val="1728281675"/>
                    </a:ext>
                  </a:extLst>
                </a:gridCol>
                <a:gridCol w="1136996">
                  <a:extLst>
                    <a:ext uri="{9D8B030D-6E8A-4147-A177-3AD203B41FA5}">
                      <a16:colId xmlns:a16="http://schemas.microsoft.com/office/drawing/2014/main" val="6575615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Med/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Grad Students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65809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Sunjae 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Lucy 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22203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Jennifer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Hasina Maredia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0585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Karina Covarrubias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Jessica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65063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Lindsay Dickerson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Nicholas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 err="1">
                          <a:solidFill>
                            <a:schemeClr val="tx1"/>
                          </a:solidFill>
                          <a:latin typeface="+mn-lt"/>
                        </a:rPr>
                        <a:t>Siegal</a:t>
                      </a: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82281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Ashton Shaffer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76843"/>
                  </a:ext>
                </a:extLst>
              </a:tr>
              <a:tr h="253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Darius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Ashley Xu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604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60034" y="895779"/>
          <a:ext cx="1929454" cy="206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454">
                  <a:extLst>
                    <a:ext uri="{9D8B030D-6E8A-4147-A177-3AD203B41FA5}">
                      <a16:colId xmlns:a16="http://schemas.microsoft.com/office/drawing/2014/main" val="1728281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Residents &amp; Fellows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65809"/>
                  </a:ext>
                </a:extLst>
              </a:tr>
              <a:tr h="23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Brian Boyarsky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65063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Amber Kernodle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03212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Kyle Jackson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33816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Martin Kosztowski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231095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Francisco Rivera</a:t>
                      </a: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79888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Sharon Weeks</a:t>
                      </a: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60512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Heather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Wasik</a:t>
                      </a: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4067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935272" y="125473"/>
          <a:ext cx="2128234" cy="585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8234">
                  <a:extLst>
                    <a:ext uri="{9D8B030D-6E8A-4147-A177-3AD203B41FA5}">
                      <a16:colId xmlns:a16="http://schemas.microsoft.com/office/drawing/2014/main" val="366095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Affiliates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372443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lt"/>
                        </a:rPr>
                        <a:t>Fawaz Al Ammary,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</a:rPr>
                        <a:t>MD PhD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Nephrology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67164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Gerald Brandacher, MD </a:t>
                      </a:r>
                    </a:p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Surgery</a:t>
                      </a:r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66996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Dan Brennan, MD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Nephrology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76136"/>
                  </a:ext>
                </a:extLst>
              </a:tr>
              <a:tr h="38548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Errol Bush, MD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Surgery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20411"/>
                  </a:ext>
                </a:extLst>
              </a:tr>
              <a:tr h="3954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Josef Coresh, MD PhD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Epidemiology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75581"/>
                  </a:ext>
                </a:extLst>
              </a:tr>
              <a:tr h="35762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Morgan Grams, MD PhD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Nephrology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30502"/>
                  </a:ext>
                </a:extLst>
              </a:tr>
              <a:tr h="3954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Niraj Desai, MD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Surgery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305"/>
                  </a:ext>
                </a:extLst>
              </a:tr>
              <a:tr h="3954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Elliott Haut, MD PhD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Surgery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29529"/>
                  </a:ext>
                </a:extLst>
              </a:tr>
              <a:tr h="39541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Lindsay Pote,</a:t>
                      </a:r>
                      <a:r>
                        <a:rPr lang="en-US" sz="11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PharmD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Transplant Pharmacy</a:t>
                      </a:r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79787"/>
                  </a:ext>
                </a:extLst>
              </a:tr>
              <a:tr h="3954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+mn-lt"/>
                        </a:rPr>
                        <a:t>Aliaksei</a:t>
                      </a:r>
                      <a:r>
                        <a:rPr lang="en-US" sz="1100" b="1" dirty="0">
                          <a:latin typeface="+mn-lt"/>
                        </a:rPr>
                        <a:t> </a:t>
                      </a:r>
                      <a:r>
                        <a:rPr lang="en-US" sz="1100" b="1" dirty="0" err="1">
                          <a:latin typeface="+mn-lt"/>
                        </a:rPr>
                        <a:t>Pustavoitau</a:t>
                      </a:r>
                      <a:r>
                        <a:rPr lang="en-US" sz="1100" b="1" dirty="0">
                          <a:latin typeface="+mn-lt"/>
                        </a:rPr>
                        <a:t>, MD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Anesthesiology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8113"/>
                  </a:ext>
                </a:extLst>
              </a:tr>
              <a:tr h="3954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Daniel </a:t>
                      </a:r>
                      <a:r>
                        <a:rPr lang="en-US" sz="1100" b="1" dirty="0" err="1">
                          <a:latin typeface="+mn-lt"/>
                        </a:rPr>
                        <a:t>Scharfstein</a:t>
                      </a:r>
                      <a:r>
                        <a:rPr lang="en-US" sz="1100" b="1" dirty="0">
                          <a:latin typeface="+mn-lt"/>
                        </a:rPr>
                        <a:t>, ScD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Biostatistics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66553"/>
                  </a:ext>
                </a:extLst>
              </a:tr>
              <a:tr h="3954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Kim Steele, MD PhD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Surgery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735003"/>
                  </a:ext>
                </a:extLst>
              </a:tr>
              <a:tr h="3954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Ravi </a:t>
                      </a:r>
                      <a:r>
                        <a:rPr lang="en-US" sz="1100" b="1" dirty="0" err="1">
                          <a:latin typeface="+mn-lt"/>
                        </a:rPr>
                        <a:t>Vardhan</a:t>
                      </a:r>
                      <a:r>
                        <a:rPr lang="en-US" sz="1100" b="1" dirty="0">
                          <a:latin typeface="+mn-lt"/>
                        </a:rPr>
                        <a:t>, PhD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Biostatistics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84646"/>
                  </a:ext>
                </a:extLst>
              </a:tr>
              <a:tr h="39541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Jason Wheatley, LCSW-C </a:t>
                      </a:r>
                    </a:p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Transplant Social Work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4616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60034" y="3015197"/>
          <a:ext cx="1929453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453">
                  <a:extLst>
                    <a:ext uri="{9D8B030D-6E8A-4147-A177-3AD203B41FA5}">
                      <a16:colId xmlns:a16="http://schemas.microsoft.com/office/drawing/2014/main" val="1728281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Coordinators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65809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Samantha Getsin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78428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Leyla Herbst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58536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Maria (Malu) Lourdes Perez 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0585"/>
                  </a:ext>
                </a:extLst>
              </a:tr>
              <a:tr h="21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Arthur 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76843"/>
                  </a:ext>
                </a:extLst>
              </a:tr>
              <a:tr h="220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Amrita Saha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02031"/>
                  </a:ext>
                </a:extLst>
              </a:tr>
              <a:tr h="220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Carolyn</a:t>
                      </a:r>
                      <a:r>
                        <a:rPr lang="en-US" altLang="en-US" sz="1100" b="1" u="none" baseline="0" dirty="0">
                          <a:solidFill>
                            <a:schemeClr val="tx1"/>
                          </a:solidFill>
                          <a:latin typeface="+mn-lt"/>
                        </a:rPr>
                        <a:t> Sidoti</a:t>
                      </a:r>
                      <a:endParaRPr lang="en-US" altLang="en-US" sz="110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787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172691" y="885522"/>
          <a:ext cx="2821960" cy="4954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980">
                  <a:extLst>
                    <a:ext uri="{9D8B030D-6E8A-4147-A177-3AD203B41FA5}">
                      <a16:colId xmlns:a16="http://schemas.microsoft.com/office/drawing/2014/main" val="3683933883"/>
                    </a:ext>
                  </a:extLst>
                </a:gridCol>
                <a:gridCol w="1410980">
                  <a:extLst>
                    <a:ext uri="{9D8B030D-6E8A-4147-A177-3AD203B41FA5}">
                      <a16:colId xmlns:a16="http://schemas.microsoft.com/office/drawing/2014/main" val="24468677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Research Assistants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80766"/>
                  </a:ext>
                </a:extLst>
              </a:tr>
              <a:tr h="2871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u="sng" dirty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Full 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solidFill>
                          <a:schemeClr val="accent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65438"/>
                  </a:ext>
                </a:extLst>
              </a:tr>
              <a:tr h="246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Paul Butz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Michelle Krach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60717"/>
                  </a:ext>
                </a:extLst>
              </a:tr>
              <a:tr h="246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Marie Nunez Duarte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Sneha Kunwar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43721"/>
                  </a:ext>
                </a:extLst>
              </a:tr>
              <a:tr h="253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Alexander Ferzola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Shihong (Justin) 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78704"/>
                  </a:ext>
                </a:extLst>
              </a:tr>
              <a:tr h="155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Morgan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Eileen Rosello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10388"/>
                  </a:ext>
                </a:extLst>
              </a:tr>
              <a:tr h="155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Anna </a:t>
                      </a:r>
                      <a:r>
                        <a:rPr lang="en-US" altLang="en-US" sz="1100" b="1" u="none" dirty="0" err="1">
                          <a:solidFill>
                            <a:schemeClr val="tx1"/>
                          </a:solidFill>
                          <a:latin typeface="+mn-lt"/>
                        </a:rPr>
                        <a:t>Kinter</a:t>
                      </a:r>
                      <a:endParaRPr lang="en-US" altLang="en-US" sz="110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10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619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Part</a:t>
                      </a:r>
                      <a:r>
                        <a:rPr lang="en-US" sz="1200" b="1" u="sng" baseline="0" dirty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u="sng" dirty="0">
                          <a:solidFill>
                            <a:schemeClr val="accent1"/>
                          </a:solidFill>
                          <a:latin typeface="+mn-lt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150" b="1" u="none" dirty="0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04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 err="1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Tumasi</a:t>
                      </a: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Agyapong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Taylor</a:t>
                      </a:r>
                      <a:r>
                        <a:rPr lang="en-US" altLang="en-US" sz="1050" b="1" u="none" baseline="0" dirty="0">
                          <a:solidFill>
                            <a:schemeClr val="tx1"/>
                          </a:solidFill>
                          <a:latin typeface="+mn-lt"/>
                        </a:rPr>
                        <a:t> Martin</a:t>
                      </a: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37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 err="1">
                          <a:solidFill>
                            <a:schemeClr val="tx1"/>
                          </a:solidFill>
                          <a:latin typeface="+mn-lt"/>
                        </a:rPr>
                        <a:t>Shivani</a:t>
                      </a: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 Bisen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Sanjana Murthy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46828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Brianna 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Aditya </a:t>
                      </a:r>
                      <a:r>
                        <a:rPr lang="en-US" sz="105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Patibandla</a:t>
                      </a: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Eric Fei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Jamilah Perkins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Maya Flannery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Prakriti Shrestha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19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Kevin Gianaris</a:t>
                      </a: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Salma Tayel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26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Nicole Hada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Tiffany Thomas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15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 err="1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Esha</a:t>
                      </a: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 To </a:t>
                      </a: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2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Angela Lao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Madeleine Waldram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36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Kathryn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50" b="1" u="none" dirty="0">
                          <a:solidFill>
                            <a:schemeClr val="tx1"/>
                          </a:solidFill>
                          <a:latin typeface="+mn-lt"/>
                        </a:rPr>
                        <a:t>Maisy Webster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14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050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874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66273" y="4889098"/>
          <a:ext cx="1929453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453">
                  <a:extLst>
                    <a:ext uri="{9D8B030D-6E8A-4147-A177-3AD203B41FA5}">
                      <a16:colId xmlns:a16="http://schemas.microsoft.com/office/drawing/2014/main" val="1728281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Collaborators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65809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Elisa Gordon, PhD MPH 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Bioethics,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Northwestern University</a:t>
                      </a:r>
                      <a:endParaRPr lang="en-US" sz="9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63602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Jayme Locke, MD MPH</a:t>
                      </a:r>
                    </a:p>
                    <a:p>
                      <a:pPr algn="ctr"/>
                      <a:r>
                        <a:rPr lang="en-US" sz="900" dirty="0">
                          <a:latin typeface="+mn-lt"/>
                        </a:rPr>
                        <a:t>Transplant Surgery,</a:t>
                      </a:r>
                      <a:r>
                        <a:rPr lang="en-US" sz="900" baseline="0" dirty="0">
                          <a:latin typeface="+mn-lt"/>
                        </a:rPr>
                        <a:t> </a:t>
                      </a:r>
                      <a:r>
                        <a:rPr lang="en-US" sz="900" dirty="0">
                          <a:latin typeface="+mn-lt"/>
                        </a:rPr>
                        <a:t>UAB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58536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Krista </a:t>
                      </a:r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Lentine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MD PhD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Nephrology, Saint Louis University 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435"/>
                  </a:ext>
                </a:extLst>
              </a:tr>
              <a:tr h="22609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Babak Orandi, MD PhD MSc</a:t>
                      </a:r>
                    </a:p>
                    <a:p>
                      <a:pPr algn="ctr"/>
                      <a:r>
                        <a:rPr lang="en-US" sz="9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Transplant Surgery,  UAB </a:t>
                      </a:r>
                      <a:endParaRPr lang="en-US" sz="9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7"/>
    </mc:Choice>
    <mc:Fallback xmlns="">
      <p:transition spd="slow" advTm="781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E8A-AA46-4F73-9D03-B8C55EC4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Obs_expected_tables.do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6F80-BD9E-43E4-BD50-99E3F72D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compare_obs_exp</a:t>
            </a:r>
            <a:r>
              <a:rPr lang="en-US" dirty="0"/>
              <a:t>: write the table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EE806-56C8-4F13-A865-1098B247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5779"/>
            <a:ext cx="6234536" cy="369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5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E8A-AA46-4F73-9D03-B8C55EC4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Obs_expected_tables.do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6F80-BD9E-43E4-BD50-99E3F72D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Last line of the script: launch the Word doc automatically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2D60D-A393-49ED-A08E-EE0B4045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911129"/>
            <a:ext cx="112871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7E15-4EFB-4865-AAF1-04C90357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D0E64-D39D-4770-98C4-7445E9BD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62993"/>
            <a:ext cx="9601200" cy="522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E847-21BC-4FA7-B0DB-4B2BA5C2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tables using a similar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0181A-7B10-4E35-B0A9-A2E8057D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963"/>
            <a:ext cx="12192000" cy="31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4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E847-21BC-4FA7-B0DB-4B2BA5C2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Louis-</a:t>
            </a:r>
            <a:r>
              <a:rPr lang="en-US" dirty="0" err="1"/>
              <a:t>Zeger</a:t>
            </a:r>
            <a:r>
              <a:rPr lang="en-US" dirty="0"/>
              <a:t> 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0181A-7B10-4E35-B0A9-A2E8057D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963"/>
            <a:ext cx="12192000" cy="31360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C355EDB-BA8A-471F-9AD7-5703DD657CFA}"/>
              </a:ext>
            </a:extLst>
          </p:cNvPr>
          <p:cNvSpPr/>
          <p:nvPr/>
        </p:nvSpPr>
        <p:spPr>
          <a:xfrm>
            <a:off x="4856922" y="3429000"/>
            <a:ext cx="1331843" cy="9309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E847-21BC-4FA7-B0DB-4B2BA5C2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Louis-</a:t>
            </a:r>
            <a:r>
              <a:rPr lang="en-US" dirty="0" err="1"/>
              <a:t>Zeger</a:t>
            </a:r>
            <a:r>
              <a:rPr lang="en-US" dirty="0"/>
              <a:t> confidence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BAE46-2F3F-4EF1-8173-96ED4210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13651" cy="39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8B6-35E5-4B7F-AF3B-3EBDBB36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Clinical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1A92-4029-493C-9448-C963D83A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 kidney waitlist registrations dropped by 18%</a:t>
            </a:r>
          </a:p>
          <a:p>
            <a:endParaRPr lang="en-US" dirty="0"/>
          </a:p>
          <a:p>
            <a:r>
              <a:rPr lang="en-US" dirty="0"/>
              <a:t>Deceased-donor KT dropped by 24%</a:t>
            </a:r>
          </a:p>
          <a:p>
            <a:endParaRPr lang="en-US" dirty="0"/>
          </a:p>
          <a:p>
            <a:r>
              <a:rPr lang="en-US" dirty="0"/>
              <a:t>Living donor KT dropped by 87%</a:t>
            </a:r>
          </a:p>
          <a:p>
            <a:endParaRPr lang="en-US" dirty="0"/>
          </a:p>
          <a:p>
            <a:r>
              <a:rPr lang="en-US" dirty="0"/>
              <a:t>Declines in new listings and DDKT were greater among states with more COVID-19</a:t>
            </a:r>
          </a:p>
          <a:p>
            <a:endParaRPr lang="en-US" dirty="0"/>
          </a:p>
          <a:p>
            <a:r>
              <a:rPr lang="en-US" dirty="0"/>
              <a:t>Waitlist mortality increased 2.2-fold in states with the most COVID-19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6035F-3306-4FFC-AB7B-F0BE50A16AE0}"/>
              </a:ext>
            </a:extLst>
          </p:cNvPr>
          <p:cNvSpPr txBox="1"/>
          <p:nvPr/>
        </p:nvSpPr>
        <p:spPr>
          <a:xfrm>
            <a:off x="5875818" y="6123543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https://www.ncbi.nlm.nih.gov/pmc/articles/PMC7361931/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D8459-B4BF-45A8-96C8-9294A038D1D0}"/>
              </a:ext>
            </a:extLst>
          </p:cNvPr>
          <p:cNvSpPr txBox="1"/>
          <p:nvPr/>
        </p:nvSpPr>
        <p:spPr>
          <a:xfrm>
            <a:off x="5519626" y="5735637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https://pubmed.ncbi.nlm.nih.gov/32515544/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F906D-896C-4A8B-958B-BA14332A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34" y="1583792"/>
            <a:ext cx="9773731" cy="33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80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7E5E-C6DA-48F7-8EFF-662A3AA0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4219-258C-4A46-9162-6534233A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With increased mortality risk due to COVID-19, is kidney transplantation still safe?</a:t>
            </a:r>
          </a:p>
        </p:txBody>
      </p:sp>
    </p:spTree>
    <p:extLst>
      <p:ext uri="{BB962C8B-B14F-4D97-AF65-F5344CB8AC3E}">
        <p14:creationId xmlns:p14="http://schemas.microsoft.com/office/powerpoint/2010/main" val="426744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7E5E-C6DA-48F7-8EFF-662A3AA0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4219-258C-4A46-9162-6534233A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March of 2020, we didn't have good data on risk of COVID-19 incidence or mortality in transplant populations</a:t>
            </a:r>
          </a:p>
        </p:txBody>
      </p:sp>
    </p:spTree>
    <p:extLst>
      <p:ext uri="{BB962C8B-B14F-4D97-AF65-F5344CB8AC3E}">
        <p14:creationId xmlns:p14="http://schemas.microsoft.com/office/powerpoint/2010/main" val="133960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FB96-4516-4DA1-B3CC-74D8894D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 Research Group in Organ Transplantation: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D8B7-03B0-4376-ACF5-6FCD949D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National registries</a:t>
            </a:r>
          </a:p>
          <a:p>
            <a:r>
              <a:rPr lang="en-US" dirty="0"/>
              <a:t>Scientific Registry of Transplant Recipients (SRTR)</a:t>
            </a:r>
          </a:p>
          <a:p>
            <a:r>
              <a:rPr lang="en-US" dirty="0"/>
              <a:t>United States Renal Data System (USRDS)</a:t>
            </a:r>
          </a:p>
          <a:p>
            <a:pPr marL="0" indent="0">
              <a:buNone/>
            </a:pPr>
            <a:r>
              <a:rPr lang="en-US" b="1" dirty="0"/>
              <a:t>Primary data collection</a:t>
            </a:r>
            <a:endParaRPr lang="en-US" dirty="0"/>
          </a:p>
          <a:p>
            <a:r>
              <a:rPr lang="en-US" dirty="0"/>
              <a:t>HOPE: HIV+ candidates and recipients</a:t>
            </a:r>
          </a:p>
          <a:p>
            <a:r>
              <a:rPr lang="en-US" dirty="0"/>
              <a:t>WHOLE study: living kidney donors</a:t>
            </a:r>
          </a:p>
          <a:p>
            <a:r>
              <a:rPr lang="en-US" dirty="0"/>
              <a:t>FAIR: frailty in transplant populations</a:t>
            </a:r>
          </a:p>
          <a:p>
            <a:r>
              <a:rPr lang="en-US" dirty="0"/>
              <a:t>Severe alcoholic hepatitis in liver transplant</a:t>
            </a:r>
          </a:p>
          <a:p>
            <a:pPr marL="0" indent="0">
              <a:buNone/>
            </a:pPr>
            <a:r>
              <a:rPr lang="en-US" b="1" dirty="0"/>
              <a:t>Other sources</a:t>
            </a:r>
          </a:p>
          <a:p>
            <a:r>
              <a:rPr lang="en-US" dirty="0"/>
              <a:t>Administrative claims</a:t>
            </a:r>
          </a:p>
          <a:p>
            <a:r>
              <a:rPr lang="en-US" dirty="0"/>
              <a:t>National Kidney Registry (kidney paired donation)</a:t>
            </a:r>
          </a:p>
          <a:p>
            <a:r>
              <a:rPr lang="en-US" dirty="0"/>
              <a:t>And more…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87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7E5E-C6DA-48F7-8EFF-662A3AA0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4219-258C-4A46-9162-6534233A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Create a simulated population, give some of them COVID-19, and analyze mortality risk</a:t>
            </a:r>
          </a:p>
        </p:txBody>
      </p:sp>
    </p:spTree>
    <p:extLst>
      <p:ext uri="{BB962C8B-B14F-4D97-AF65-F5344CB8AC3E}">
        <p14:creationId xmlns:p14="http://schemas.microsoft.com/office/powerpoint/2010/main" val="3189838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70E9-F69F-478C-99F9-65330B96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6EFA4-B4B2-4B7D-8D61-55CD7ACE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1766302"/>
            <a:ext cx="8594035" cy="35546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C448CD-01F7-44D1-9C89-D111BD2B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2295"/>
            <a:ext cx="10515600" cy="76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Patients choose immediate KT or n-month delay</a:t>
            </a:r>
          </a:p>
        </p:txBody>
      </p:sp>
    </p:spTree>
    <p:extLst>
      <p:ext uri="{BB962C8B-B14F-4D97-AF65-F5344CB8AC3E}">
        <p14:creationId xmlns:p14="http://schemas.microsoft.com/office/powerpoint/2010/main" val="764728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70E9-F69F-478C-99F9-65330B96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6EFA4-B4B2-4B7D-8D61-55CD7ACE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1766302"/>
            <a:ext cx="8594035" cy="35546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C448CD-01F7-44D1-9C89-D111BD2B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2295"/>
            <a:ext cx="10515600" cy="762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They then advance through the states of the model, one month at a time, for five years</a:t>
            </a:r>
          </a:p>
        </p:txBody>
      </p:sp>
    </p:spTree>
    <p:extLst>
      <p:ext uri="{BB962C8B-B14F-4D97-AF65-F5344CB8AC3E}">
        <p14:creationId xmlns:p14="http://schemas.microsoft.com/office/powerpoint/2010/main" val="2220218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70E9-F69F-478C-99F9-65330B96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6EFA4-B4B2-4B7D-8D61-55CD7ACE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1766302"/>
            <a:ext cx="8594035" cy="35546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C448CD-01F7-44D1-9C89-D111BD2B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2295"/>
            <a:ext cx="10515600" cy="762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Probability going to a different state is determined by simulation parameters, or models from real life</a:t>
            </a:r>
          </a:p>
        </p:txBody>
      </p:sp>
    </p:spTree>
    <p:extLst>
      <p:ext uri="{BB962C8B-B14F-4D97-AF65-F5344CB8AC3E}">
        <p14:creationId xmlns:p14="http://schemas.microsoft.com/office/powerpoint/2010/main" val="144484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70E9-F69F-478C-99F9-65330B96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6EFA4-B4B2-4B7D-8D61-55CD7ACE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1766302"/>
            <a:ext cx="8594035" cy="35546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C448CD-01F7-44D1-9C89-D111BD2B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2295"/>
            <a:ext cx="10515600" cy="76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/>
              <a:t>See which decision (immediate vs delay) is less likely to lead to death</a:t>
            </a:r>
          </a:p>
        </p:txBody>
      </p:sp>
    </p:spTree>
    <p:extLst>
      <p:ext uri="{BB962C8B-B14F-4D97-AF65-F5344CB8AC3E}">
        <p14:creationId xmlns:p14="http://schemas.microsoft.com/office/powerpoint/2010/main" val="3311900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FAAF-A07B-4704-B376-E88CC1BD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parameters for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80F5-1AC0-4083-A47C-26B810AE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Epidemic parameters (</a:t>
            </a:r>
            <a:r>
              <a:rPr lang="en-US" dirty="0" err="1"/>
              <a:t>CoV</a:t>
            </a:r>
            <a:r>
              <a:rPr lang="en-US" dirty="0"/>
              <a:t> acquisition/mortality risk) chosen from a range of possible values</a:t>
            </a:r>
          </a:p>
          <a:p>
            <a:r>
              <a:rPr lang="en-US" dirty="0"/>
              <a:t>Community </a:t>
            </a:r>
            <a:r>
              <a:rPr lang="en-US" dirty="0" err="1"/>
              <a:t>CoV</a:t>
            </a:r>
            <a:r>
              <a:rPr lang="en-US" dirty="0"/>
              <a:t> acquisition risk</a:t>
            </a:r>
          </a:p>
          <a:p>
            <a:r>
              <a:rPr lang="en-US" dirty="0"/>
              <a:t>Additional risk on waitlist</a:t>
            </a:r>
          </a:p>
          <a:p>
            <a:r>
              <a:rPr lang="en-US" dirty="0"/>
              <a:t>Nosocomial risk at transplant</a:t>
            </a:r>
          </a:p>
          <a:p>
            <a:r>
              <a:rPr lang="en-US" dirty="0"/>
              <a:t>Waitlist case fatality rate</a:t>
            </a:r>
          </a:p>
          <a:p>
            <a:r>
              <a:rPr lang="en-US" dirty="0"/>
              <a:t>Post-KT CFR</a:t>
            </a:r>
          </a:p>
          <a:p>
            <a:r>
              <a:rPr lang="en-US" dirty="0"/>
              <a:t>Length of transplant delay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BE132-CA70-4D0C-8103-EDDA2659C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79" y="2506661"/>
            <a:ext cx="4400586" cy="40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1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70E9-F69F-478C-99F9-65330B96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trick from J. Scott Long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67810-E8D6-43CD-B758-D3808103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1721"/>
            <a:ext cx="12192000" cy="200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644A8-0D27-48B7-AABF-D2D68B19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766" y="365125"/>
            <a:ext cx="2816086" cy="3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10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F6E7-CDF6-439E-85DD-F76AD1E9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AA0C-F6B5-4370-ADBF-9B93EDF4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waitlist mortality in the absence of COVID-19 (Poisson regression, adjust for candidate characteristics)</a:t>
            </a:r>
          </a:p>
          <a:p>
            <a:r>
              <a:rPr lang="en-US" dirty="0"/>
              <a:t>Model post-KT mortality in the absence of COVID-19 (also Poisson, vary by months post-KT)</a:t>
            </a:r>
          </a:p>
          <a:p>
            <a:r>
              <a:rPr lang="en-US" dirty="0"/>
              <a:t>Create a virtual population</a:t>
            </a:r>
          </a:p>
          <a:p>
            <a:r>
              <a:rPr lang="en-US" dirty="0"/>
              <a:t>Set parameters for COVID-19 risk </a:t>
            </a:r>
          </a:p>
          <a:p>
            <a:r>
              <a:rPr lang="en-US" dirty="0"/>
              <a:t>Model risk of mortality each month if immediate KT</a:t>
            </a:r>
          </a:p>
          <a:p>
            <a:r>
              <a:rPr lang="en-US" dirty="0"/>
              <a:t>Model risk of mortality each month </a:t>
            </a:r>
            <a:r>
              <a:rPr lang="en-US"/>
              <a:t>if n-month delay</a:t>
            </a:r>
          </a:p>
        </p:txBody>
      </p:sp>
    </p:spTree>
    <p:extLst>
      <p:ext uri="{BB962C8B-B14F-4D97-AF65-F5344CB8AC3E}">
        <p14:creationId xmlns:p14="http://schemas.microsoft.com/office/powerpoint/2010/main" val="2944961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943E-F3FE-4DE5-B8A1-171B2F8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sim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F2E5-525D-48FD-B78D-8FCDE101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some simulations, can be as simple 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[some big number]</a:t>
            </a:r>
            <a:endParaRPr lang="en-US" dirty="0"/>
          </a:p>
          <a:p>
            <a:r>
              <a:rPr lang="en-US" dirty="0"/>
              <a:t>For this one, we had one virtual patient for each unique combination of covariates in the actual dataset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group(`covariates')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drop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id_variables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duplicates drop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6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A30F-D063-4380-A15C-0017338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25EA-756D-481B-AB80-82B06E4B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CoV</a:t>
            </a:r>
            <a:r>
              <a:rPr lang="en-US" dirty="0"/>
              <a:t> parameters from random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212B2-488F-4730-9879-92512C91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8596"/>
            <a:ext cx="9157252" cy="20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0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3049-3EC2-479F-8C6F-7DE1C382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Transplant in a time of plague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D071-E03E-4C6F-AEC4-F99200DD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emergency declared March 13, 2020</a:t>
            </a:r>
          </a:p>
          <a:p>
            <a:endParaRPr lang="en-US" dirty="0"/>
          </a:p>
          <a:p>
            <a:r>
              <a:rPr lang="en-US" dirty="0"/>
              <a:t>At one point in March, recorded COVID-incidence was doubling every two days</a:t>
            </a:r>
          </a:p>
          <a:p>
            <a:endParaRPr lang="en-US" dirty="0"/>
          </a:p>
          <a:p>
            <a:r>
              <a:rPr lang="en-US" dirty="0"/>
              <a:t>Availability of hospital resources (space/equipment/PPE), COVID-associated surgical risk, safety of donor pool all uncertain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94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A30F-D063-4380-A15C-0017338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25EA-756D-481B-AB80-82B06E4B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risk of mortality for each patient profile under those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CE52A-21E6-4101-A233-ACACE9A0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9645"/>
            <a:ext cx="8852452" cy="1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00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A30F-D063-4380-A15C-0017338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25EA-756D-481B-AB80-82B06E4B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sim_iter</a:t>
            </a:r>
            <a:r>
              <a:rPr lang="en-US" dirty="0"/>
              <a:t> generates expected survival at each month 1-60 for each patient under the specific epidemic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CE52A-21E6-4101-A233-ACACE9A0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9645"/>
            <a:ext cx="8852452" cy="1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08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A30F-D063-4380-A15C-0017338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25EA-756D-481B-AB80-82B06E4B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Saves each iteration to a different filename (to spend less time swapping/appending)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CE52A-21E6-4101-A233-ACACE9A0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9645"/>
            <a:ext cx="8852452" cy="1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8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A30F-D063-4380-A15C-0017338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25EA-756D-481B-AB80-82B06E4B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Saves each iteration to a different filename (to spend less time swapping/appending)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CE52A-21E6-4101-A233-ACACE9A0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9645"/>
            <a:ext cx="8852452" cy="1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2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A30F-D063-4380-A15C-0017338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 the simulation results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25EA-756D-481B-AB80-82B06E4B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very short, separate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3AF70-DCDA-4901-98FE-9DFC2FB3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4300"/>
            <a:ext cx="49735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03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9918-3BCB-491B-B41B-2D2B565D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869F-4314-4507-82B0-0F2C6C0B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Representative survival curves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183E2-2EF0-4747-862E-90BD1FBF0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" b="-1"/>
          <a:stretch/>
        </p:blipFill>
        <p:spPr>
          <a:xfrm>
            <a:off x="5881464" y="1479616"/>
            <a:ext cx="53431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39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9918-3BCB-491B-B41B-2D2B565D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869F-4314-4507-82B0-0F2C6C0BF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40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Characterize the effect of varying a single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5CD6E-D671-42D0-A054-491C60D9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23" y="1848816"/>
            <a:ext cx="6351633" cy="46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91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9918-3BCB-491B-B41B-2D2B565D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clinical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869F-4314-4507-82B0-0F2C6C0BF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66513" cy="4351338"/>
          </a:xfrm>
        </p:spPr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 acquisition parameters, case-fatality ratios, and duration of delay have the greatest effect on survival benefit/harm</a:t>
            </a:r>
          </a:p>
          <a:p>
            <a:r>
              <a:rPr lang="en-US" dirty="0"/>
              <a:t>KT continues to provide survival benefit under COVID-19 except under unrealistic assumptions of case fatality ratios</a:t>
            </a:r>
          </a:p>
          <a:p>
            <a:r>
              <a:rPr lang="en-US" dirty="0"/>
              <a:t>For KT, question of survival benefit/harm is generally independent of patient characteristics (not so for liver…)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74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9918-3BCB-491B-B41B-2D2B565D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869F-4314-4507-82B0-0F2C6C0BF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66513" cy="4351338"/>
          </a:xfrm>
        </p:spPr>
        <p:txBody>
          <a:bodyPr/>
          <a:lstStyle/>
          <a:p>
            <a:r>
              <a:rPr lang="en-US" dirty="0"/>
              <a:t>Our work helped motivate the restart of KT at our hospital and at other centers across the country</a:t>
            </a:r>
          </a:p>
          <a:p>
            <a:endParaRPr lang="en-US" dirty="0"/>
          </a:p>
          <a:p>
            <a:r>
              <a:rPr lang="en-US" dirty="0"/>
              <a:t>This simulation framework can be useful outside of the context of COVID-19 (e.g. for high-risk patients or marginal donor organs)</a:t>
            </a:r>
          </a:p>
        </p:txBody>
      </p:sp>
    </p:spTree>
    <p:extLst>
      <p:ext uri="{BB962C8B-B14F-4D97-AF65-F5344CB8AC3E}">
        <p14:creationId xmlns:p14="http://schemas.microsoft.com/office/powerpoint/2010/main" val="373125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87A3-3DDE-4211-A7F3-B236DCA3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E958-66FF-4C16-A2D5-71DFB299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did the national transplant regime change</a:t>
            </a:r>
            <a:r>
              <a:rPr lang="en-US" dirty="0"/>
              <a:t> in the wake of COVID-19?</a:t>
            </a:r>
          </a:p>
          <a:p>
            <a:endParaRPr lang="en-US" b="1" dirty="0"/>
          </a:p>
          <a:p>
            <a:r>
              <a:rPr lang="en-US" b="1" dirty="0"/>
              <a:t>Is kidney transplantation safe</a:t>
            </a:r>
            <a:r>
              <a:rPr lang="en-US" dirty="0"/>
              <a:t> under COVID-19?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895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AF5BFB-F9D7-4F10-BF36-EA5012B40BAE}"/>
              </a:ext>
            </a:extLst>
          </p:cNvPr>
          <p:cNvSpPr txBox="1"/>
          <p:nvPr/>
        </p:nvSpPr>
        <p:spPr>
          <a:xfrm>
            <a:off x="6096000" y="58493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https://pubmed.ncbi.nlm.nih.gov/32594606/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FF687-E10C-4ABF-BF16-4DEA262CC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765"/>
            <a:ext cx="12192000" cy="40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07AE-72B6-480F-A2F5-A3894403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PROBLEM: a pandemic is ravaging the land.</a:t>
            </a:r>
          </a:p>
        </p:txBody>
      </p:sp>
    </p:spTree>
    <p:extLst>
      <p:ext uri="{BB962C8B-B14F-4D97-AF65-F5344CB8AC3E}">
        <p14:creationId xmlns:p14="http://schemas.microsoft.com/office/powerpoint/2010/main" val="387212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07AE-72B6-480F-A2F5-A3894403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PROBLEM: a pandemic is ravaging the land.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THE PROBLEM: we have to quickly generate lots of tables, involving similar calculations.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9AC99B-4C55-4FD9-9C5C-70B1640DF4DB}"/>
              </a:ext>
            </a:extLst>
          </p:cNvPr>
          <p:cNvCxnSpPr>
            <a:cxnSpLocks/>
          </p:cNvCxnSpPr>
          <p:nvPr/>
        </p:nvCxnSpPr>
        <p:spPr>
          <a:xfrm flipH="1">
            <a:off x="974036" y="2004237"/>
            <a:ext cx="9589411" cy="18237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07AE-72B6-480F-A2F5-A3894403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PROBLEM: a pandemic is ravaging the land.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THE PROBLEM: we have to quickly generate lots of tables, involving similar calculations. </a:t>
            </a:r>
          </a:p>
          <a:p>
            <a:pPr marL="0" indent="0">
              <a:buNone/>
            </a:pPr>
            <a:r>
              <a:rPr lang="en-US" sz="4000" dirty="0"/>
              <a:t>Also: some data comes from a script run on a remote server by somebody else.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9AC99B-4C55-4FD9-9C5C-70B1640DF4DB}"/>
              </a:ext>
            </a:extLst>
          </p:cNvPr>
          <p:cNvCxnSpPr>
            <a:cxnSpLocks/>
          </p:cNvCxnSpPr>
          <p:nvPr/>
        </p:nvCxnSpPr>
        <p:spPr>
          <a:xfrm flipH="1">
            <a:off x="974036" y="2004237"/>
            <a:ext cx="9589411" cy="18237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1688</Words>
  <Application>Microsoft Office PowerPoint</Application>
  <PresentationFormat>Widescreen</PresentationFormat>
  <Paragraphs>301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1_Office Theme</vt:lpstr>
      <vt:lpstr>PowerPoint Presentation</vt:lpstr>
      <vt:lpstr>PowerPoint Presentation</vt:lpstr>
      <vt:lpstr>Epidemiology Research Group in Organ Transplantation: data sources</vt:lpstr>
      <vt:lpstr>Transplant in a time of plague</vt:lpstr>
      <vt:lpstr>Clinical questions</vt:lpstr>
      <vt:lpstr>PowerPoint Presentation</vt:lpstr>
      <vt:lpstr>PowerPoint Presentation</vt:lpstr>
      <vt:lpstr>PowerPoint Presentation</vt:lpstr>
      <vt:lpstr>PowerPoint Presentation</vt:lpstr>
      <vt:lpstr>Solution:</vt:lpstr>
      <vt:lpstr>Get_observed_counts_ki.do</vt:lpstr>
      <vt:lpstr>Get_observed_counts_ki.do</vt:lpstr>
      <vt:lpstr>Modeling expected counts</vt:lpstr>
      <vt:lpstr>Obs_expected_tables.do</vt:lpstr>
      <vt:lpstr>Obs_expected_tables.do</vt:lpstr>
      <vt:lpstr>Obs_expected_tables.do</vt:lpstr>
      <vt:lpstr>Obs_expected_tables.do</vt:lpstr>
      <vt:lpstr>Obs_expected_tables.do</vt:lpstr>
      <vt:lpstr>Obs_expected_tables.do</vt:lpstr>
      <vt:lpstr>Obs_expected_tables.do</vt:lpstr>
      <vt:lpstr>Obs_expected_tables.do</vt:lpstr>
      <vt:lpstr>The result</vt:lpstr>
      <vt:lpstr>Regression tables using a similar schema</vt:lpstr>
      <vt:lpstr>Louis-Zeger confidence intervals</vt:lpstr>
      <vt:lpstr>Louis-Zeger confidence intervals</vt:lpstr>
      <vt:lpstr>Key Clinical findings</vt:lpstr>
      <vt:lpstr>PowerPoint Presentation</vt:lpstr>
      <vt:lpstr>The question</vt:lpstr>
      <vt:lpstr>The problem</vt:lpstr>
      <vt:lpstr>The solution</vt:lpstr>
      <vt:lpstr>Markov decision process model</vt:lpstr>
      <vt:lpstr>Markov decision process model</vt:lpstr>
      <vt:lpstr>Markov decision process model</vt:lpstr>
      <vt:lpstr>Markov decision process model</vt:lpstr>
      <vt:lpstr>Epidemic parameters for simulation</vt:lpstr>
      <vt:lpstr>A little trick from J. Scott Long</vt:lpstr>
      <vt:lpstr>Simulation workflow</vt:lpstr>
      <vt:lpstr>Creating the sim population</vt:lpstr>
      <vt:lpstr>Running the simulation</vt:lpstr>
      <vt:lpstr>Running the simulation</vt:lpstr>
      <vt:lpstr>Running the simulation</vt:lpstr>
      <vt:lpstr>Running the simulation</vt:lpstr>
      <vt:lpstr>Running the simulation</vt:lpstr>
      <vt:lpstr>Stitch the simulation results together</vt:lpstr>
      <vt:lpstr>Analyze the output</vt:lpstr>
      <vt:lpstr>Analyze the output</vt:lpstr>
      <vt:lpstr>Key clinical findings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Massie</dc:creator>
  <cp:lastModifiedBy>Allan Massie</cp:lastModifiedBy>
  <cp:revision>38</cp:revision>
  <dcterms:created xsi:type="dcterms:W3CDTF">2020-07-31T01:35:32Z</dcterms:created>
  <dcterms:modified xsi:type="dcterms:W3CDTF">2020-07-31T15:42:18Z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cd5554-7392-48bb-a738-f0f968bd337e_Enabled">
    <vt:lpwstr>true</vt:lpwstr>
  </property>
  <property fmtid="{D5CDD505-2E9C-101B-9397-08002B2CF9AE}" pid="3" name="MSIP_Label_72cd5554-7392-48bb-a738-f0f968bd337e_SetDate">
    <vt:lpwstr>2020-07-31T01:35:32Z</vt:lpwstr>
  </property>
  <property fmtid="{D5CDD505-2E9C-101B-9397-08002B2CF9AE}" pid="4" name="MSIP_Label_72cd5554-7392-48bb-a738-f0f968bd337e_Method">
    <vt:lpwstr>Standard</vt:lpwstr>
  </property>
  <property fmtid="{D5CDD505-2E9C-101B-9397-08002B2CF9AE}" pid="5" name="MSIP_Label_72cd5554-7392-48bb-a738-f0f968bd337e_Name">
    <vt:lpwstr>72cd5554-7392-48bb-a738-f0f968bd337e</vt:lpwstr>
  </property>
  <property fmtid="{D5CDD505-2E9C-101B-9397-08002B2CF9AE}" pid="6" name="MSIP_Label_72cd5554-7392-48bb-a738-f0f968bd337e_SiteId">
    <vt:lpwstr>9fa4f438-b1e6-473b-803f-86f8aedf0dec</vt:lpwstr>
  </property>
  <property fmtid="{D5CDD505-2E9C-101B-9397-08002B2CF9AE}" pid="7" name="MSIP_Label_72cd5554-7392-48bb-a738-f0f968bd337e_ActionId">
    <vt:lpwstr>2b27b5b0-97c9-479e-8f4e-7e0aac564d4c</vt:lpwstr>
  </property>
  <property fmtid="{D5CDD505-2E9C-101B-9397-08002B2CF9AE}" pid="8" name="MSIP_Label_72cd5554-7392-48bb-a738-f0f968bd337e_ContentBits">
    <vt:lpwstr>0</vt:lpwstr>
  </property>
</Properties>
</file>