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6CF4-10D2-4BD6-A0F7-4A6226C73623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355F-72D1-4B61-92A0-833189F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0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6CF4-10D2-4BD6-A0F7-4A6226C73623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355F-72D1-4B61-92A0-833189F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5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6CF4-10D2-4BD6-A0F7-4A6226C73623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355F-72D1-4B61-92A0-833189F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4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6CF4-10D2-4BD6-A0F7-4A6226C73623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355F-72D1-4B61-92A0-833189F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6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6CF4-10D2-4BD6-A0F7-4A6226C73623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355F-72D1-4B61-92A0-833189F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6CF4-10D2-4BD6-A0F7-4A6226C73623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355F-72D1-4B61-92A0-833189F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8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6CF4-10D2-4BD6-A0F7-4A6226C73623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355F-72D1-4B61-92A0-833189F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5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6CF4-10D2-4BD6-A0F7-4A6226C73623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355F-72D1-4B61-92A0-833189F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4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6CF4-10D2-4BD6-A0F7-4A6226C73623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355F-72D1-4B61-92A0-833189F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6CF4-10D2-4BD6-A0F7-4A6226C73623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355F-72D1-4B61-92A0-833189F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9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6CF4-10D2-4BD6-A0F7-4A6226C73623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355F-72D1-4B61-92A0-833189F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D6CF4-10D2-4BD6-A0F7-4A6226C73623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9355F-72D1-4B61-92A0-833189F8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2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C5BD-7A05-4D3A-B9A3-CD78AEE671B0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26638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i="1">
                <a:latin typeface="Times New Roman" pitchFamily="18" charset="0"/>
              </a:rPr>
              <a:t>T</a:t>
            </a:r>
            <a:r>
              <a:rPr lang="en-US" altLang="zh-TW" sz="2400">
                <a:latin typeface="Times New Roman" pitchFamily="18" charset="0"/>
              </a:rPr>
              <a:t> = TCCAAGTTATAGCTC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i="1">
                <a:latin typeface="Times New Roman" pitchFamily="18" charset="0"/>
              </a:rPr>
              <a:t>P</a:t>
            </a:r>
            <a:r>
              <a:rPr lang="en-US" altLang="zh-TW" sz="2400">
                <a:latin typeface="Times New Roman" pitchFamily="18" charset="0"/>
              </a:rPr>
              <a:t> = ATCCTC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40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Using this </a:t>
            </a:r>
            <a:r>
              <a:rPr lang="en-US" altLang="zh-TW" sz="2400" i="1">
                <a:latin typeface="Times New Roman" pitchFamily="18" charset="0"/>
              </a:rPr>
              <a:t>shift table</a:t>
            </a:r>
            <a:r>
              <a:rPr lang="en-US" altLang="zh-TW" sz="2400">
                <a:latin typeface="Times New Roman" pitchFamily="18" charset="0"/>
              </a:rPr>
              <a:t>, we may have the following.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We will find AT occurring at 9 in </a:t>
            </a:r>
            <a:r>
              <a:rPr lang="en-US" altLang="zh-TW" sz="2400" i="1">
                <a:latin typeface="Times New Roman" pitchFamily="18" charset="0"/>
              </a:rPr>
              <a:t>T</a:t>
            </a:r>
            <a:r>
              <a:rPr lang="en-US" altLang="zh-TW" sz="2400">
                <a:latin typeface="Times New Roman" pitchFamily="18" charset="0"/>
              </a:rPr>
              <a:t>, CC occurring at 2 in </a:t>
            </a:r>
            <a:r>
              <a:rPr lang="en-US" altLang="zh-TW" sz="2400" i="1">
                <a:latin typeface="Times New Roman" pitchFamily="18" charset="0"/>
              </a:rPr>
              <a:t>T</a:t>
            </a:r>
            <a:r>
              <a:rPr lang="en-US" altLang="zh-TW" sz="2400">
                <a:latin typeface="Times New Roman" pitchFamily="18" charset="0"/>
              </a:rPr>
              <a:t> and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TC occurring at 1 and 14 in </a:t>
            </a:r>
            <a:r>
              <a:rPr lang="en-US" altLang="zh-TW" sz="2400" i="1">
                <a:latin typeface="Times New Roman" pitchFamily="18" charset="0"/>
              </a:rPr>
              <a:t>T</a:t>
            </a:r>
            <a:r>
              <a:rPr lang="en-US" altLang="zh-TW" sz="2400">
                <a:latin typeface="Times New Roman" pitchFamily="18" charset="0"/>
              </a:rPr>
              <a:t>. Table </a:t>
            </a:r>
            <a:r>
              <a:rPr lang="en-US" altLang="zh-TW" sz="2400" i="1">
                <a:latin typeface="Times New Roman" pitchFamily="18" charset="0"/>
              </a:rPr>
              <a:t>d </a:t>
            </a:r>
            <a:r>
              <a:rPr lang="en-US" altLang="zh-TW" sz="2400">
                <a:latin typeface="Times New Roman" pitchFamily="18" charset="0"/>
              </a:rPr>
              <a:t>contains all text positions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of P’s pieces.</a:t>
            </a:r>
          </a:p>
        </p:txBody>
      </p:sp>
      <p:graphicFrame>
        <p:nvGraphicFramePr>
          <p:cNvPr id="100355" name="Group 3"/>
          <p:cNvGraphicFramePr>
            <a:graphicFrameLocks noGrp="1"/>
          </p:cNvGraphicFramePr>
          <p:nvPr/>
        </p:nvGraphicFramePr>
        <p:xfrm>
          <a:off x="4138613" y="4433888"/>
          <a:ext cx="1944687" cy="1378080"/>
        </p:xfrm>
        <a:graphic>
          <a:graphicData uri="http://schemas.openxmlformats.org/drawingml/2006/table">
            <a:tbl>
              <a:tblPr/>
              <a:tblGrid>
                <a:gridCol w="800100"/>
                <a:gridCol w="1144587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AT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1,14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369" name="Text Box 17"/>
          <p:cNvSpPr txBox="1">
            <a:spLocks noChangeArrowheads="1"/>
          </p:cNvSpPr>
          <p:nvPr/>
        </p:nvSpPr>
        <p:spPr bwMode="auto">
          <a:xfrm>
            <a:off x="4067175" y="4005263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Table </a:t>
            </a:r>
            <a:r>
              <a:rPr lang="en-US" altLang="zh-TW" sz="2400" i="1"/>
              <a:t>d</a:t>
            </a:r>
          </a:p>
        </p:txBody>
      </p:sp>
      <p:graphicFrame>
        <p:nvGraphicFramePr>
          <p:cNvPr id="100370" name="Group 18"/>
          <p:cNvGraphicFramePr>
            <a:graphicFrameLocks noGrp="1"/>
          </p:cNvGraphicFramePr>
          <p:nvPr/>
        </p:nvGraphicFramePr>
        <p:xfrm>
          <a:off x="1041400" y="4667250"/>
          <a:ext cx="1873250" cy="731520"/>
        </p:xfrm>
        <a:graphic>
          <a:graphicData uri="http://schemas.openxmlformats.org/drawingml/2006/table">
            <a:tbl>
              <a:tblPr/>
              <a:tblGrid>
                <a:gridCol w="468313"/>
                <a:gridCol w="468312"/>
                <a:gridCol w="468313"/>
                <a:gridCol w="468312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*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387" name="Text Box 35"/>
          <p:cNvSpPr txBox="1">
            <a:spLocks noChangeArrowheads="1"/>
          </p:cNvSpPr>
          <p:nvPr/>
        </p:nvSpPr>
        <p:spPr bwMode="auto">
          <a:xfrm>
            <a:off x="971550" y="4292600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/>
              <a:t>shift table</a:t>
            </a:r>
          </a:p>
        </p:txBody>
      </p:sp>
    </p:spTree>
    <p:extLst>
      <p:ext uri="{BB962C8B-B14F-4D97-AF65-F5344CB8AC3E}">
        <p14:creationId xmlns:p14="http://schemas.microsoft.com/office/powerpoint/2010/main" val="36282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919E-2D2F-461E-B81E-326D74B287C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b="1" dirty="0" smtClean="0"/>
              <a:t>Theoretical Time  complexity of 2</a:t>
            </a:r>
            <a:r>
              <a:rPr lang="en-US" altLang="zh-TW" sz="2800" b="1" baseline="30000" dirty="0" smtClean="0"/>
              <a:t>nd</a:t>
            </a:r>
            <a:r>
              <a:rPr lang="en-US" altLang="zh-TW" sz="2800" b="1" dirty="0" smtClean="0"/>
              <a:t> Algorithm</a:t>
            </a:r>
            <a:endParaRPr lang="en-US" altLang="zh-TW" sz="2800" b="1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328970"/>
            <a:ext cx="8229600" cy="4525963"/>
          </a:xfrm>
        </p:spPr>
        <p:txBody>
          <a:bodyPr/>
          <a:lstStyle/>
          <a:p>
            <a:r>
              <a:rPr lang="en-US" altLang="zh-TW" sz="2400" dirty="0" smtClean="0">
                <a:latin typeface="Times New Roman" pitchFamily="18" charset="0"/>
              </a:rPr>
              <a:t>Time Complexity is </a:t>
            </a:r>
            <a:r>
              <a:rPr lang="en-US" altLang="zh-TW" sz="2400" b="1" i="1" dirty="0" smtClean="0">
                <a:latin typeface="Times New Roman" pitchFamily="18" charset="0"/>
              </a:rPr>
              <a:t>O</a:t>
            </a:r>
            <a:r>
              <a:rPr lang="en-US" altLang="zh-TW" sz="2400" dirty="0" smtClean="0">
                <a:latin typeface="Times New Roman" pitchFamily="18" charset="0"/>
              </a:rPr>
              <a:t>(</a:t>
            </a:r>
            <a:r>
              <a:rPr lang="en-US" altLang="zh-TW" sz="2400" i="1" dirty="0" err="1" smtClean="0">
                <a:latin typeface="Times New Roman" pitchFamily="18" charset="0"/>
              </a:rPr>
              <a:t>kn</a:t>
            </a:r>
            <a:r>
              <a:rPr lang="en-US" altLang="zh-TW" sz="2400" dirty="0" smtClean="0">
                <a:latin typeface="Times New Roman" pitchFamily="18" charset="0"/>
              </a:rPr>
              <a:t>/</a:t>
            </a:r>
            <a:r>
              <a:rPr lang="en-US" altLang="zh-TW" sz="2400" i="1" dirty="0" smtClean="0">
                <a:latin typeface="Times New Roman" pitchFamily="18" charset="0"/>
              </a:rPr>
              <a:t>m</a:t>
            </a:r>
            <a:r>
              <a:rPr lang="en-US" altLang="zh-TW" sz="2400" dirty="0">
                <a:latin typeface="Times New Roman" pitchFamily="18" charset="0"/>
              </a:rPr>
              <a:t>)  </a:t>
            </a:r>
            <a:r>
              <a:rPr lang="en-US" altLang="zh-TW" sz="2400" dirty="0" smtClean="0">
                <a:latin typeface="Times New Roman" pitchFamily="18" charset="0"/>
              </a:rPr>
              <a:t>where </a:t>
            </a:r>
            <a:r>
              <a:rPr lang="en-US" altLang="zh-TW" sz="2400" i="1" dirty="0" smtClean="0">
                <a:latin typeface="Times New Roman" pitchFamily="18" charset="0"/>
              </a:rPr>
              <a:t>n </a:t>
            </a:r>
            <a:r>
              <a:rPr lang="en-US" altLang="zh-TW" sz="2400" dirty="0" smtClean="0">
                <a:latin typeface="Times New Roman" pitchFamily="18" charset="0"/>
              </a:rPr>
              <a:t>is length of the text </a:t>
            </a:r>
            <a:r>
              <a:rPr lang="en-US" altLang="zh-TW" sz="2400" i="1" dirty="0" smtClean="0">
                <a:latin typeface="Times New Roman" pitchFamily="18" charset="0"/>
              </a:rPr>
              <a:t>T </a:t>
            </a:r>
            <a:r>
              <a:rPr lang="en-US" altLang="zh-TW" sz="2400" dirty="0" smtClean="0">
                <a:latin typeface="Times New Roman" pitchFamily="18" charset="0"/>
              </a:rPr>
              <a:t>and </a:t>
            </a:r>
            <a:r>
              <a:rPr lang="en-US" altLang="zh-TW" sz="2400" i="1" dirty="0" smtClean="0">
                <a:latin typeface="Times New Roman" pitchFamily="18" charset="0"/>
              </a:rPr>
              <a:t>m</a:t>
            </a:r>
            <a:r>
              <a:rPr lang="en-US" altLang="zh-TW" sz="2400" dirty="0" smtClean="0">
                <a:latin typeface="Times New Roman" pitchFamily="18" charset="0"/>
              </a:rPr>
              <a:t> is the length of the pattern </a:t>
            </a:r>
            <a:r>
              <a:rPr lang="en-US" altLang="zh-TW" sz="2400" i="1" dirty="0" smtClean="0">
                <a:latin typeface="Times New Roman" pitchFamily="18" charset="0"/>
              </a:rPr>
              <a:t>P</a:t>
            </a:r>
            <a:r>
              <a:rPr lang="en-US" altLang="zh-TW" sz="2400" dirty="0">
                <a:latin typeface="Times New Roman" pitchFamily="18" charset="0"/>
              </a:rPr>
              <a:t/>
            </a:r>
            <a:br>
              <a:rPr lang="en-US" altLang="zh-TW" sz="2400" dirty="0">
                <a:latin typeface="Times New Roman" pitchFamily="18" charset="0"/>
              </a:rPr>
            </a:br>
            <a:endParaRPr lang="en-US" altLang="zh-TW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algorithm based on the following lemma:</a:t>
            </a:r>
          </a:p>
          <a:p>
            <a:pPr marL="0" indent="0">
              <a:buNone/>
            </a:pPr>
            <a:r>
              <a:rPr lang="en-US" altLang="zh-TW" dirty="0" smtClean="0"/>
              <a:t>Let 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be two strings.  Let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be </a:t>
            </a:r>
          </a:p>
          <a:p>
            <a:pPr marL="0" indent="0">
              <a:buNone/>
            </a:pPr>
            <a:r>
              <a:rPr lang="en-US" altLang="zh-TW" dirty="0" smtClean="0"/>
              <a:t>divided into </a:t>
            </a:r>
            <a:r>
              <a:rPr lang="en-US" altLang="zh-TW" i="1" dirty="0" smtClean="0"/>
              <a:t>j</a:t>
            </a:r>
            <a:r>
              <a:rPr lang="en-US" altLang="zh-TW" dirty="0" smtClean="0"/>
              <a:t> pieces </a:t>
            </a:r>
            <a:r>
              <a:rPr lang="en-US" altLang="zh-TW" i="1" dirty="0" smtClean="0"/>
              <a:t>p</a:t>
            </a:r>
            <a:r>
              <a:rPr lang="en-US" altLang="zh-TW" i="1" baseline="-25000" dirty="0" smtClean="0"/>
              <a:t>1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…, </a:t>
            </a:r>
            <a:r>
              <a:rPr lang="en-US" altLang="zh-TW" i="1" dirty="0" err="1" smtClean="0"/>
              <a:t>p</a:t>
            </a:r>
            <a:r>
              <a:rPr lang="en-US" altLang="zh-TW" i="1" baseline="-25000" dirty="0" err="1" smtClean="0"/>
              <a:t>j</a:t>
            </a:r>
            <a:r>
              <a:rPr lang="en-US" altLang="zh-TW" dirty="0" smtClean="0"/>
              <a:t>.  If </a:t>
            </a:r>
            <a:r>
              <a:rPr lang="en-US" altLang="zh-TW" dirty="0" err="1" smtClean="0"/>
              <a:t>ed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,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) </a:t>
            </a:r>
            <a:r>
              <a:rPr lang="en-US" altLang="zh-TW" dirty="0" smtClean="0">
                <a:cs typeface="Times New Roman" pitchFamily="18" charset="0"/>
              </a:rPr>
              <a:t>≤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, </a:t>
            </a:r>
          </a:p>
          <a:p>
            <a:pPr marL="0" indent="0">
              <a:buNone/>
            </a:pPr>
            <a:r>
              <a:rPr lang="en-US" altLang="zh-TW" dirty="0" smtClean="0"/>
              <a:t>then there exists at least one </a:t>
            </a:r>
            <a:r>
              <a:rPr lang="en-US" altLang="zh-TW" i="1" dirty="0" smtClean="0"/>
              <a:t>p</a:t>
            </a:r>
            <a:r>
              <a:rPr lang="en-US" altLang="zh-TW" i="1" baseline="-25000" dirty="0" smtClean="0"/>
              <a:t>i</a:t>
            </a:r>
            <a:r>
              <a:rPr lang="en-US" altLang="zh-TW" dirty="0" smtClean="0"/>
              <a:t> and a substring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dirty="0" smtClean="0"/>
              <a:t>in 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 such that </a:t>
            </a:r>
            <a:r>
              <a:rPr lang="en-US" altLang="zh-TW" dirty="0" err="1" smtClean="0"/>
              <a:t>ed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S</a:t>
            </a:r>
            <a:r>
              <a:rPr lang="en-US" altLang="zh-TW" dirty="0" err="1" smtClean="0"/>
              <a:t>,</a:t>
            </a:r>
            <a:r>
              <a:rPr lang="en-US" altLang="zh-TW" i="1" dirty="0" err="1" smtClean="0"/>
              <a:t>p</a:t>
            </a:r>
            <a:r>
              <a:rPr lang="en-US" altLang="zh-TW" i="1" baseline="-25000" dirty="0" err="1" smtClean="0"/>
              <a:t>i</a:t>
            </a:r>
            <a:r>
              <a:rPr lang="en-US" altLang="zh-TW" dirty="0" smtClean="0"/>
              <a:t>) </a:t>
            </a:r>
            <a:r>
              <a:rPr lang="en-US" altLang="zh-TW" dirty="0" smtClean="0">
                <a:cs typeface="Times New Roman" pitchFamily="18" charset="0"/>
              </a:rPr>
              <a:t>≤	</a:t>
            </a:r>
          </a:p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>   -&gt; What if we set </a:t>
            </a:r>
            <a:r>
              <a:rPr lang="en-US" i="1" dirty="0" smtClean="0">
                <a:cs typeface="Times New Roman" pitchFamily="18" charset="0"/>
              </a:rPr>
              <a:t>j=k+1</a:t>
            </a:r>
            <a:r>
              <a:rPr lang="en-US" dirty="0" smtClean="0">
                <a:cs typeface="Times New Roman" pitchFamily="18" charset="0"/>
              </a:rPr>
              <a:t> ?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964191"/>
              </p:ext>
            </p:extLst>
          </p:nvPr>
        </p:nvGraphicFramePr>
        <p:xfrm>
          <a:off x="4572000" y="4437112"/>
          <a:ext cx="10810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方程式" r:id="rId3" imgW="406224" imgH="228501" progId="Equation.3">
                  <p:embed/>
                </p:oleObj>
              </mc:Choice>
              <mc:Fallback>
                <p:oleObj name="方程式" r:id="rId3" imgW="406224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37112"/>
                        <a:ext cx="1081088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63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If we let </a:t>
            </a:r>
            <a:r>
              <a:rPr lang="en-US" altLang="zh-TW" i="1" dirty="0" smtClean="0"/>
              <a:t>j</a:t>
            </a:r>
            <a:r>
              <a:rPr lang="en-US" altLang="zh-TW" dirty="0" smtClean="0"/>
              <a:t>=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+1, then 		     .</a:t>
            </a:r>
          </a:p>
          <a:p>
            <a:pPr marL="0" indent="0">
              <a:buNone/>
            </a:pPr>
            <a:r>
              <a:rPr lang="en-US" altLang="zh-TW" dirty="0" smtClean="0"/>
              <a:t>In this case, if </a:t>
            </a:r>
            <a:r>
              <a:rPr lang="en-US" altLang="zh-TW" dirty="0" err="1" smtClean="0"/>
              <a:t>ed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,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) </a:t>
            </a:r>
            <a:r>
              <a:rPr lang="en-US" altLang="zh-TW" dirty="0" smtClean="0">
                <a:cs typeface="Times New Roman" pitchFamily="18" charset="0"/>
              </a:rPr>
              <a:t>≤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, then at least one </a:t>
            </a:r>
            <a:r>
              <a:rPr lang="en-US" altLang="zh-TW" i="1" dirty="0" smtClean="0"/>
              <a:t>p</a:t>
            </a:r>
            <a:r>
              <a:rPr lang="en-US" altLang="zh-TW" i="1" baseline="-25000" dirty="0" smtClean="0"/>
              <a:t>i</a:t>
            </a:r>
          </a:p>
          <a:p>
            <a:pPr marL="0" indent="0">
              <a:buNone/>
            </a:pPr>
            <a:r>
              <a:rPr lang="en-US" altLang="zh-TW" dirty="0" smtClean="0"/>
              <a:t>occurs in 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 exactly.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616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 of the algorithm:</a:t>
            </a:r>
          </a:p>
          <a:p>
            <a:pPr marL="0" indent="0">
              <a:buNone/>
            </a:pPr>
            <a:r>
              <a:rPr lang="en-US" altLang="zh-TW" dirty="0" smtClean="0"/>
              <a:t>In each window in T, look for each </a:t>
            </a:r>
            <a:r>
              <a:rPr lang="en-US" altLang="zh-TW" i="1" dirty="0" smtClean="0"/>
              <a:t>pi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- If we find an exact matching of a </a:t>
            </a:r>
            <a:r>
              <a:rPr lang="en-US" altLang="zh-TW" i="1" dirty="0" smtClean="0"/>
              <a:t>p</a:t>
            </a:r>
            <a:r>
              <a:rPr lang="en-US" altLang="zh-TW" i="1" baseline="-25000" dirty="0" smtClean="0"/>
              <a:t>i</a:t>
            </a:r>
            <a:r>
              <a:rPr lang="en-US" altLang="zh-TW" dirty="0" smtClean="0"/>
              <a:t>. we use the dynamic programming approach to determine whether there exists an approximate matching of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allowing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 errors in this window.  </a:t>
            </a:r>
          </a:p>
          <a:p>
            <a:pPr marL="0" indent="0">
              <a:buNone/>
            </a:pPr>
            <a:r>
              <a:rPr lang="en-US" altLang="zh-TW" dirty="0" smtClean="0"/>
              <a:t>- If not we ignore the window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7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large can a window be ? </a:t>
            </a:r>
          </a:p>
          <a:p>
            <a:pPr marL="0" indent="0">
              <a:buNone/>
            </a:pPr>
            <a:r>
              <a:rPr lang="en-US" dirty="0" smtClean="0"/>
              <a:t>Maximum size is </a:t>
            </a:r>
            <a:r>
              <a:rPr lang="en-US" i="1" dirty="0" smtClean="0"/>
              <a:t>m+2k</a:t>
            </a:r>
          </a:p>
          <a:p>
            <a:pPr marL="0" indent="0">
              <a:buNone/>
            </a:pPr>
            <a:r>
              <a:rPr lang="en-US" dirty="0" smtClean="0"/>
              <a:t>Why 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45024"/>
            <a:ext cx="45815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70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AD0D-85B5-4E6F-8668-1716C1D2C3F8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2352" name="Rectangle 128"/>
          <p:cNvSpPr>
            <a:spLocks noChangeArrowheads="1"/>
          </p:cNvSpPr>
          <p:nvPr/>
        </p:nvSpPr>
        <p:spPr bwMode="auto">
          <a:xfrm>
            <a:off x="457200" y="333375"/>
            <a:ext cx="8229600" cy="625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400"/>
              <a:t>Suppose we have </a:t>
            </a:r>
            <a:r>
              <a:rPr lang="en-US" altLang="zh-TW" sz="2400" i="1"/>
              <a:t>P</a:t>
            </a:r>
            <a:r>
              <a:rPr lang="en-US" altLang="zh-TW" sz="2400"/>
              <a:t> = ATCCTC with </a:t>
            </a:r>
            <a:r>
              <a:rPr lang="en-US" altLang="zh-TW" sz="2400" i="1"/>
              <a:t>k</a:t>
            </a:r>
            <a:r>
              <a:rPr lang="en-US" altLang="zh-TW" sz="2400"/>
              <a:t> = 2.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/>
              <a:t>We divide </a:t>
            </a:r>
            <a:r>
              <a:rPr lang="en-US" altLang="zh-TW" sz="2400" i="1"/>
              <a:t>P</a:t>
            </a:r>
            <a:r>
              <a:rPr lang="en-US" altLang="zh-TW" sz="2400"/>
              <a:t> into three pieces : </a:t>
            </a:r>
            <a:r>
              <a:rPr lang="en-US" altLang="zh-TW" sz="2400" i="1"/>
              <a:t>p</a:t>
            </a:r>
            <a:r>
              <a:rPr lang="en-US" altLang="zh-TW" sz="2400" i="1" baseline="-25000"/>
              <a:t>1</a:t>
            </a:r>
            <a:r>
              <a:rPr lang="en-US" altLang="zh-TW" sz="2400"/>
              <a:t> = AT, </a:t>
            </a:r>
            <a:r>
              <a:rPr lang="en-US" altLang="zh-TW" sz="2400" i="1"/>
              <a:t>p</a:t>
            </a:r>
            <a:r>
              <a:rPr lang="en-US" altLang="zh-TW" sz="2400" i="1" baseline="-25000"/>
              <a:t>2</a:t>
            </a:r>
            <a:r>
              <a:rPr lang="en-US" altLang="zh-TW" sz="2400"/>
              <a:t> = CC and </a:t>
            </a:r>
            <a:r>
              <a:rPr lang="en-US" altLang="zh-TW" sz="2400" i="1"/>
              <a:t>p</a:t>
            </a:r>
            <a:r>
              <a:rPr lang="en-US" altLang="zh-TW" sz="2400" baseline="-25000"/>
              <a:t>3</a:t>
            </a:r>
            <a:r>
              <a:rPr lang="en-US" altLang="zh-TW" sz="2400"/>
              <a:t> = TC.</a:t>
            </a:r>
          </a:p>
          <a:p>
            <a:pPr marL="342900" indent="-342900">
              <a:spcBef>
                <a:spcPct val="20000"/>
              </a:spcBef>
            </a:pPr>
            <a:endParaRPr lang="en-US" altLang="zh-TW" sz="2400"/>
          </a:p>
          <a:p>
            <a:pPr marL="342900" indent="-342900">
              <a:spcBef>
                <a:spcPct val="20000"/>
              </a:spcBef>
            </a:pPr>
            <a:r>
              <a:rPr lang="en-US" altLang="zh-TW" sz="2400"/>
              <a:t>To search for exact matching, we actually perform an exhaustive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/>
              <a:t> search. Let us assume that we search for AT.</a:t>
            </a:r>
          </a:p>
          <a:p>
            <a:pPr marL="342900" indent="-342900">
              <a:spcBef>
                <a:spcPct val="20000"/>
              </a:spcBef>
            </a:pPr>
            <a:endParaRPr lang="en-US" altLang="zh-TW" sz="2400"/>
          </a:p>
          <a:p>
            <a:pPr marL="342900" indent="-342900">
              <a:spcBef>
                <a:spcPct val="20000"/>
              </a:spcBef>
            </a:pPr>
            <a:endParaRPr lang="en-US" altLang="zh-TW" sz="2400"/>
          </a:p>
          <a:p>
            <a:pPr marL="342900" indent="-342900">
              <a:spcBef>
                <a:spcPct val="20000"/>
              </a:spcBef>
            </a:pPr>
            <a:endParaRPr lang="en-US" altLang="zh-TW" sz="2400"/>
          </a:p>
          <a:p>
            <a:pPr marL="342900" indent="-342900">
              <a:spcBef>
                <a:spcPct val="20000"/>
              </a:spcBef>
            </a:pPr>
            <a:endParaRPr lang="en-US" altLang="zh-TW" sz="2400"/>
          </a:p>
          <a:p>
            <a:pPr marL="342900" indent="-342900">
              <a:spcBef>
                <a:spcPct val="20000"/>
              </a:spcBef>
            </a:pPr>
            <a:endParaRPr lang="en-US" altLang="zh-TW" sz="2400"/>
          </a:p>
          <a:p>
            <a:pPr marL="342900" indent="-342900">
              <a:spcBef>
                <a:spcPct val="20000"/>
              </a:spcBef>
            </a:pPr>
            <a:r>
              <a:rPr lang="en-US" altLang="zh-TW" sz="2400"/>
              <a:t>Note that there are three cases: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/>
              <a:t>Case 1 : X = A. We move AT 2 steps.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/>
              <a:t>Case 2 : X = T. We move AT 1 steps.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/>
              <a:t>Case 3 : X</a:t>
            </a:r>
            <a:r>
              <a:rPr lang="en-US" altLang="zh-TW" sz="2400">
                <a:cs typeface="Times New Roman" pitchFamily="18" charset="0"/>
              </a:rPr>
              <a:t>≠A and X≠T, we move AT 3 steps.</a:t>
            </a:r>
          </a:p>
          <a:p>
            <a:pPr marL="342900" indent="-342900">
              <a:spcBef>
                <a:spcPct val="20000"/>
              </a:spcBef>
            </a:pPr>
            <a:endParaRPr lang="en-US" altLang="zh-TW" sz="2400"/>
          </a:p>
        </p:txBody>
      </p:sp>
      <p:graphicFrame>
        <p:nvGraphicFramePr>
          <p:cNvPr id="52353" name="Group 129"/>
          <p:cNvGraphicFramePr>
            <a:graphicFrameLocks noGrp="1"/>
          </p:cNvGraphicFramePr>
          <p:nvPr/>
        </p:nvGraphicFramePr>
        <p:xfrm>
          <a:off x="1547813" y="2827338"/>
          <a:ext cx="5618162" cy="581280"/>
        </p:xfrm>
        <a:graphic>
          <a:graphicData uri="http://schemas.openxmlformats.org/drawingml/2006/table">
            <a:tbl>
              <a:tblPr/>
              <a:tblGrid>
                <a:gridCol w="503237"/>
                <a:gridCol w="1296988"/>
                <a:gridCol w="1223962"/>
                <a:gridCol w="647700"/>
                <a:gridCol w="194627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371" name="Group 147"/>
          <p:cNvGraphicFramePr>
            <a:graphicFrameLocks noGrp="1"/>
          </p:cNvGraphicFramePr>
          <p:nvPr/>
        </p:nvGraphicFramePr>
        <p:xfrm>
          <a:off x="3348038" y="3573463"/>
          <a:ext cx="1223962" cy="576263"/>
        </p:xfrm>
        <a:graphic>
          <a:graphicData uri="http://schemas.openxmlformats.org/drawingml/2006/table">
            <a:tbl>
              <a:tblPr/>
              <a:tblGrid>
                <a:gridCol w="1223962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0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7667-027E-442E-B44B-A7B6DF37E5E9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87363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Let us assume that we search for CC.</a:t>
            </a:r>
          </a:p>
          <a:p>
            <a:pPr>
              <a:buFontTx/>
              <a:buNone/>
            </a:pPr>
            <a:endParaRPr lang="en-US" altLang="zh-TW" sz="240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zh-TW" sz="240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zh-TW" sz="240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zh-TW" sz="240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zh-TW" sz="240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zh-TW" sz="240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Case 1 : X = C. We move CC 1 step.</a:t>
            </a:r>
          </a:p>
          <a:p>
            <a:pPr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Case 2 : X </a:t>
            </a: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TW" sz="2400">
                <a:latin typeface="Times New Roman" pitchFamily="18" charset="0"/>
              </a:rPr>
              <a:t> C. We move CC 3 steps.</a:t>
            </a:r>
          </a:p>
          <a:p>
            <a:pPr>
              <a:buFontTx/>
              <a:buNone/>
            </a:pPr>
            <a:endParaRPr lang="en-US" altLang="zh-TW" sz="240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zh-TW" sz="2400">
              <a:latin typeface="Times New Roman" pitchFamily="18" charset="0"/>
            </a:endParaRPr>
          </a:p>
        </p:txBody>
      </p:sp>
      <p:graphicFrame>
        <p:nvGraphicFramePr>
          <p:cNvPr id="90140" name="Group 28"/>
          <p:cNvGraphicFramePr>
            <a:graphicFrameLocks noGrp="1"/>
          </p:cNvGraphicFramePr>
          <p:nvPr/>
        </p:nvGraphicFramePr>
        <p:xfrm>
          <a:off x="1547813" y="1628775"/>
          <a:ext cx="5618162" cy="581280"/>
        </p:xfrm>
        <a:graphic>
          <a:graphicData uri="http://schemas.openxmlformats.org/drawingml/2006/table">
            <a:tbl>
              <a:tblPr/>
              <a:tblGrid>
                <a:gridCol w="503237"/>
                <a:gridCol w="1296988"/>
                <a:gridCol w="1223962"/>
                <a:gridCol w="647700"/>
                <a:gridCol w="194627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0133" name="Group 21"/>
          <p:cNvGraphicFramePr>
            <a:graphicFrameLocks noGrp="1"/>
          </p:cNvGraphicFramePr>
          <p:nvPr/>
        </p:nvGraphicFramePr>
        <p:xfrm>
          <a:off x="3348038" y="2374900"/>
          <a:ext cx="1223962" cy="576263"/>
        </p:xfrm>
        <a:graphic>
          <a:graphicData uri="http://schemas.openxmlformats.org/drawingml/2006/table">
            <a:tbl>
              <a:tblPr/>
              <a:tblGrid>
                <a:gridCol w="1223962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7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917C-179D-4F31-8CD1-F085627957D9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87363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Let us assume that we search for TC.</a:t>
            </a:r>
          </a:p>
          <a:p>
            <a:pPr>
              <a:buFontTx/>
              <a:buNone/>
            </a:pPr>
            <a:endParaRPr lang="en-US" altLang="zh-TW" sz="240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zh-TW" sz="240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zh-TW" sz="240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zh-TW" sz="240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zh-TW" sz="240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zh-TW" sz="240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Case 1 : X = T. We move TC 2 steps.</a:t>
            </a:r>
          </a:p>
          <a:p>
            <a:pPr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Case 2 : X </a:t>
            </a: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sz="2400">
                <a:latin typeface="Times New Roman" pitchFamily="18" charset="0"/>
              </a:rPr>
              <a:t> C. We move TC 1 step.</a:t>
            </a:r>
          </a:p>
          <a:p>
            <a:pPr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Case 3 : X</a:t>
            </a: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≠T and X≠C, we move TC 3 steps.</a:t>
            </a:r>
          </a:p>
          <a:p>
            <a:pPr>
              <a:buFontTx/>
              <a:buNone/>
            </a:pPr>
            <a:endParaRPr lang="en-US" altLang="zh-TW" sz="2400">
              <a:latin typeface="Times New Roman" pitchFamily="18" charset="0"/>
            </a:endParaRPr>
          </a:p>
        </p:txBody>
      </p:sp>
      <p:graphicFrame>
        <p:nvGraphicFramePr>
          <p:cNvPr id="91139" name="Group 3"/>
          <p:cNvGraphicFramePr>
            <a:graphicFrameLocks noGrp="1"/>
          </p:cNvGraphicFramePr>
          <p:nvPr/>
        </p:nvGraphicFramePr>
        <p:xfrm>
          <a:off x="1547813" y="1628775"/>
          <a:ext cx="5618162" cy="581280"/>
        </p:xfrm>
        <a:graphic>
          <a:graphicData uri="http://schemas.openxmlformats.org/drawingml/2006/table">
            <a:tbl>
              <a:tblPr/>
              <a:tblGrid>
                <a:gridCol w="503237"/>
                <a:gridCol w="1296988"/>
                <a:gridCol w="1223962"/>
                <a:gridCol w="647700"/>
                <a:gridCol w="194627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157" name="Group 21"/>
          <p:cNvGraphicFramePr>
            <a:graphicFrameLocks noGrp="1"/>
          </p:cNvGraphicFramePr>
          <p:nvPr/>
        </p:nvGraphicFramePr>
        <p:xfrm>
          <a:off x="3348038" y="2374900"/>
          <a:ext cx="1223962" cy="576263"/>
        </p:xfrm>
        <a:graphic>
          <a:graphicData uri="http://schemas.openxmlformats.org/drawingml/2006/table">
            <a:tbl>
              <a:tblPr/>
              <a:tblGrid>
                <a:gridCol w="1223962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3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4C2-6FBB-4322-B106-0849B304840C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619283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i="1">
                <a:latin typeface="Times New Roman" pitchFamily="18" charset="0"/>
              </a:rPr>
              <a:t>T</a:t>
            </a:r>
            <a:r>
              <a:rPr lang="en-US" altLang="zh-TW" sz="2400">
                <a:latin typeface="Times New Roman" pitchFamily="18" charset="0"/>
              </a:rPr>
              <a:t> = TCCAAGTTATAGCTC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i="1">
                <a:latin typeface="Times New Roman" pitchFamily="18" charset="0"/>
              </a:rPr>
              <a:t>p</a:t>
            </a:r>
            <a:r>
              <a:rPr lang="en-US" altLang="zh-TW" sz="2400" i="1" baseline="-25000">
                <a:latin typeface="Times New Roman" pitchFamily="18" charset="0"/>
              </a:rPr>
              <a:t>1</a:t>
            </a:r>
            <a:r>
              <a:rPr lang="en-US" altLang="zh-TW" sz="2400">
                <a:latin typeface="Times New Roman" pitchFamily="18" charset="0"/>
              </a:rPr>
              <a:t> = AT, </a:t>
            </a:r>
            <a:r>
              <a:rPr lang="en-US" altLang="zh-TW" sz="2400" i="1">
                <a:latin typeface="Times New Roman" pitchFamily="18" charset="0"/>
              </a:rPr>
              <a:t>p</a:t>
            </a:r>
            <a:r>
              <a:rPr lang="en-US" altLang="zh-TW" sz="2400" i="1" baseline="-25000">
                <a:latin typeface="Times New Roman" pitchFamily="18" charset="0"/>
              </a:rPr>
              <a:t>2</a:t>
            </a:r>
            <a:r>
              <a:rPr lang="en-US" altLang="zh-TW" sz="2400">
                <a:latin typeface="Times New Roman" pitchFamily="18" charset="0"/>
              </a:rPr>
              <a:t> = CC , </a:t>
            </a:r>
            <a:r>
              <a:rPr lang="en-US" altLang="zh-TW" sz="2400" i="1">
                <a:latin typeface="Times New Roman" pitchFamily="18" charset="0"/>
              </a:rPr>
              <a:t>p</a:t>
            </a:r>
            <a:r>
              <a:rPr lang="en-US" altLang="zh-TW" sz="2400" baseline="-25000">
                <a:latin typeface="Times New Roman" pitchFamily="18" charset="0"/>
              </a:rPr>
              <a:t>3</a:t>
            </a:r>
            <a:r>
              <a:rPr lang="en-US" altLang="zh-TW" sz="2400">
                <a:latin typeface="Times New Roman" pitchFamily="18" charset="0"/>
              </a:rPr>
              <a:t> = TC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40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First step: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We open a window with length 2 to compare with AT, CC and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TC. We found that it has a exact matching with </a:t>
            </a:r>
            <a:r>
              <a:rPr lang="en-US" altLang="zh-TW" sz="2400" i="1">
                <a:latin typeface="Times New Roman" pitchFamily="18" charset="0"/>
              </a:rPr>
              <a:t>p</a:t>
            </a:r>
            <a:r>
              <a:rPr lang="en-US" altLang="zh-TW" sz="2400" baseline="-25000">
                <a:latin typeface="Times New Roman" pitchFamily="18" charset="0"/>
              </a:rPr>
              <a:t>3. </a:t>
            </a:r>
            <a:r>
              <a:rPr lang="en-US" altLang="zh-TW" sz="2400">
                <a:latin typeface="Times New Roman" pitchFamily="18" charset="0"/>
              </a:rPr>
              <a:t>Then shift the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window according to shift table value of next position.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40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Second step: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We found CC has a exact matching with </a:t>
            </a:r>
            <a:r>
              <a:rPr lang="en-US" altLang="zh-TW" sz="2400" i="1">
                <a:latin typeface="Times New Roman" pitchFamily="18" charset="0"/>
              </a:rPr>
              <a:t>p</a:t>
            </a:r>
            <a:r>
              <a:rPr lang="en-US" altLang="zh-TW" sz="2400" i="1" baseline="-25000">
                <a:latin typeface="Times New Roman" pitchFamily="18" charset="0"/>
              </a:rPr>
              <a:t>2</a:t>
            </a:r>
            <a:r>
              <a:rPr lang="en-US" altLang="zh-TW" sz="2400">
                <a:latin typeface="Times New Roman" pitchFamily="18" charset="0"/>
              </a:rPr>
              <a:t>. Then we shift the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window 2 positions.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40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Third step: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We cannot find AA among </a:t>
            </a:r>
            <a:r>
              <a:rPr lang="en-US" altLang="zh-TW" sz="2400" i="1">
                <a:latin typeface="Times New Roman" pitchFamily="18" charset="0"/>
              </a:rPr>
              <a:t>p</a:t>
            </a:r>
            <a:r>
              <a:rPr lang="en-US" altLang="zh-TW" sz="2400" i="1" baseline="-25000">
                <a:latin typeface="Times New Roman" pitchFamily="18" charset="0"/>
              </a:rPr>
              <a:t>1</a:t>
            </a:r>
            <a:r>
              <a:rPr lang="en-US" altLang="zh-TW" sz="2400">
                <a:latin typeface="Times New Roman" pitchFamily="18" charset="0"/>
              </a:rPr>
              <a:t>,</a:t>
            </a:r>
            <a:r>
              <a:rPr lang="en-US" altLang="zh-TW" sz="2400" i="1" baseline="-25000">
                <a:latin typeface="Times New Roman" pitchFamily="18" charset="0"/>
              </a:rPr>
              <a:t>  </a:t>
            </a:r>
            <a:r>
              <a:rPr lang="en-US" altLang="zh-TW" sz="2400" i="1">
                <a:latin typeface="Times New Roman" pitchFamily="18" charset="0"/>
              </a:rPr>
              <a:t>p</a:t>
            </a:r>
            <a:r>
              <a:rPr lang="en-US" altLang="zh-TW" sz="2400" i="1" baseline="-25000">
                <a:latin typeface="Times New Roman" pitchFamily="18" charset="0"/>
              </a:rPr>
              <a:t>2 </a:t>
            </a:r>
            <a:r>
              <a:rPr lang="en-US" altLang="zh-TW" sz="2400">
                <a:latin typeface="Times New Roman" pitchFamily="18" charset="0"/>
              </a:rPr>
              <a:t>and</a:t>
            </a:r>
            <a:r>
              <a:rPr lang="en-US" altLang="zh-TW" sz="2400" i="1" baseline="-25000">
                <a:latin typeface="Times New Roman" pitchFamily="18" charset="0"/>
              </a:rPr>
              <a:t> </a:t>
            </a:r>
            <a:r>
              <a:rPr lang="en-US" altLang="zh-TW" sz="2400" i="1">
                <a:latin typeface="Times New Roman" pitchFamily="18" charset="0"/>
              </a:rPr>
              <a:t>p</a:t>
            </a:r>
            <a:r>
              <a:rPr lang="en-US" altLang="zh-TW" sz="2400" i="1" baseline="-25000">
                <a:latin typeface="Times New Roman" pitchFamily="18" charset="0"/>
              </a:rPr>
              <a:t>3</a:t>
            </a:r>
            <a:r>
              <a:rPr lang="en-US" altLang="zh-TW" sz="2400" i="1">
                <a:latin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>
                <a:latin typeface="Times New Roman" pitchFamily="18" charset="0"/>
              </a:rPr>
              <a:t>Then shift the window 3 positions and continue to compare.</a:t>
            </a:r>
          </a:p>
        </p:txBody>
      </p:sp>
      <p:graphicFrame>
        <p:nvGraphicFramePr>
          <p:cNvPr id="97300" name="Group 20"/>
          <p:cNvGraphicFramePr>
            <a:graphicFrameLocks noGrp="1"/>
          </p:cNvGraphicFramePr>
          <p:nvPr/>
        </p:nvGraphicFramePr>
        <p:xfrm>
          <a:off x="5794375" y="827088"/>
          <a:ext cx="1873250" cy="731520"/>
        </p:xfrm>
        <a:graphic>
          <a:graphicData uri="http://schemas.openxmlformats.org/drawingml/2006/table">
            <a:tbl>
              <a:tblPr/>
              <a:tblGrid>
                <a:gridCol w="468313"/>
                <a:gridCol w="468312"/>
                <a:gridCol w="468313"/>
                <a:gridCol w="468312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*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317" name="Text Box 37"/>
          <p:cNvSpPr txBox="1">
            <a:spLocks noChangeArrowheads="1"/>
          </p:cNvSpPr>
          <p:nvPr/>
        </p:nvSpPr>
        <p:spPr bwMode="auto">
          <a:xfrm>
            <a:off x="5724525" y="452438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/>
              <a:t>shift table</a:t>
            </a:r>
          </a:p>
        </p:txBody>
      </p:sp>
      <p:graphicFrame>
        <p:nvGraphicFramePr>
          <p:cNvPr id="97443" name="Group 163"/>
          <p:cNvGraphicFramePr>
            <a:graphicFrameLocks noGrp="1"/>
          </p:cNvGraphicFramePr>
          <p:nvPr/>
        </p:nvGraphicFramePr>
        <p:xfrm>
          <a:off x="1908175" y="1773238"/>
          <a:ext cx="4392613" cy="431800"/>
        </p:xfrm>
        <a:graphic>
          <a:graphicData uri="http://schemas.openxmlformats.org/drawingml/2006/table">
            <a:tbl>
              <a:tblPr/>
              <a:tblGrid>
                <a:gridCol w="293688"/>
                <a:gridCol w="292100"/>
                <a:gridCol w="293687"/>
                <a:gridCol w="290513"/>
                <a:gridCol w="292100"/>
                <a:gridCol w="293687"/>
                <a:gridCol w="293688"/>
                <a:gridCol w="293687"/>
                <a:gridCol w="293688"/>
                <a:gridCol w="293687"/>
                <a:gridCol w="292100"/>
                <a:gridCol w="290513"/>
                <a:gridCol w="293687"/>
                <a:gridCol w="292100"/>
                <a:gridCol w="293688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503" name="Group 223"/>
          <p:cNvGraphicFramePr>
            <a:graphicFrameLocks noGrp="1"/>
          </p:cNvGraphicFramePr>
          <p:nvPr/>
        </p:nvGraphicFramePr>
        <p:xfrm>
          <a:off x="2124075" y="3789363"/>
          <a:ext cx="4392613" cy="431800"/>
        </p:xfrm>
        <a:graphic>
          <a:graphicData uri="http://schemas.openxmlformats.org/drawingml/2006/table">
            <a:tbl>
              <a:tblPr/>
              <a:tblGrid>
                <a:gridCol w="293688"/>
                <a:gridCol w="292100"/>
                <a:gridCol w="293687"/>
                <a:gridCol w="290513"/>
                <a:gridCol w="292100"/>
                <a:gridCol w="293687"/>
                <a:gridCol w="293688"/>
                <a:gridCol w="293687"/>
                <a:gridCol w="293688"/>
                <a:gridCol w="293687"/>
                <a:gridCol w="292100"/>
                <a:gridCol w="290513"/>
                <a:gridCol w="293687"/>
                <a:gridCol w="292100"/>
                <a:gridCol w="293688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556" name="Group 276"/>
          <p:cNvGraphicFramePr>
            <a:graphicFrameLocks noGrp="1"/>
          </p:cNvGraphicFramePr>
          <p:nvPr/>
        </p:nvGraphicFramePr>
        <p:xfrm>
          <a:off x="1908175" y="5373688"/>
          <a:ext cx="4392613" cy="431800"/>
        </p:xfrm>
        <a:graphic>
          <a:graphicData uri="http://schemas.openxmlformats.org/drawingml/2006/table">
            <a:tbl>
              <a:tblPr/>
              <a:tblGrid>
                <a:gridCol w="293688"/>
                <a:gridCol w="292100"/>
                <a:gridCol w="293687"/>
                <a:gridCol w="290513"/>
                <a:gridCol w="292100"/>
                <a:gridCol w="293687"/>
                <a:gridCol w="293688"/>
                <a:gridCol w="293687"/>
                <a:gridCol w="293688"/>
                <a:gridCol w="293687"/>
                <a:gridCol w="292100"/>
                <a:gridCol w="290513"/>
                <a:gridCol w="293687"/>
                <a:gridCol w="292100"/>
                <a:gridCol w="293688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58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553</Words>
  <Application>Microsoft Office PowerPoint</Application>
  <PresentationFormat>On-screen Show (4:3)</PresentationFormat>
  <Paragraphs>162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Microsoft 方程式編輯器 3.0</vt:lpstr>
      <vt:lpstr>PowerPoint Presentation</vt:lpstr>
      <vt:lpstr>2nd Algorithm</vt:lpstr>
      <vt:lpstr>2nd Algorithm</vt:lpstr>
      <vt:lpstr>2nd Algorithm</vt:lpstr>
      <vt:lpstr>2nd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Theoretical Time  complexity of 2nd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Zohra</dc:creator>
  <cp:lastModifiedBy>Fatima Zohra</cp:lastModifiedBy>
  <cp:revision>2</cp:revision>
  <dcterms:created xsi:type="dcterms:W3CDTF">2014-10-14T17:00:40Z</dcterms:created>
  <dcterms:modified xsi:type="dcterms:W3CDTF">2014-10-14T17:19:58Z</dcterms:modified>
</cp:coreProperties>
</file>