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lvl1pPr algn="just" defTabSz="584200">
      <a:defRPr sz="3600">
        <a:latin typeface="+mj-lt"/>
        <a:ea typeface="+mj-ea"/>
        <a:cs typeface="+mj-cs"/>
        <a:sym typeface="Times New Roman"/>
      </a:defRPr>
    </a:lvl1pPr>
    <a:lvl2pPr indent="228600" algn="just" defTabSz="584200">
      <a:defRPr sz="3600">
        <a:latin typeface="+mj-lt"/>
        <a:ea typeface="+mj-ea"/>
        <a:cs typeface="+mj-cs"/>
        <a:sym typeface="Times New Roman"/>
      </a:defRPr>
    </a:lvl2pPr>
    <a:lvl3pPr indent="457200" algn="just" defTabSz="584200">
      <a:defRPr sz="3600">
        <a:latin typeface="+mj-lt"/>
        <a:ea typeface="+mj-ea"/>
        <a:cs typeface="+mj-cs"/>
        <a:sym typeface="Times New Roman"/>
      </a:defRPr>
    </a:lvl3pPr>
    <a:lvl4pPr indent="685800" algn="just" defTabSz="584200">
      <a:defRPr sz="3600">
        <a:latin typeface="+mj-lt"/>
        <a:ea typeface="+mj-ea"/>
        <a:cs typeface="+mj-cs"/>
        <a:sym typeface="Times New Roman"/>
      </a:defRPr>
    </a:lvl4pPr>
    <a:lvl5pPr indent="914400" algn="just" defTabSz="584200">
      <a:defRPr sz="3600">
        <a:latin typeface="+mj-lt"/>
        <a:ea typeface="+mj-ea"/>
        <a:cs typeface="+mj-cs"/>
        <a:sym typeface="Times New Roman"/>
      </a:defRPr>
    </a:lvl5pPr>
    <a:lvl6pPr indent="1143000" algn="just" defTabSz="584200">
      <a:defRPr sz="3600">
        <a:latin typeface="+mj-lt"/>
        <a:ea typeface="+mj-ea"/>
        <a:cs typeface="+mj-cs"/>
        <a:sym typeface="Times New Roman"/>
      </a:defRPr>
    </a:lvl6pPr>
    <a:lvl7pPr indent="1371600" algn="just" defTabSz="584200">
      <a:defRPr sz="3600">
        <a:latin typeface="+mj-lt"/>
        <a:ea typeface="+mj-ea"/>
        <a:cs typeface="+mj-cs"/>
        <a:sym typeface="Times New Roman"/>
      </a:defRPr>
    </a:lvl7pPr>
    <a:lvl8pPr indent="1600200" algn="just" defTabSz="584200">
      <a:defRPr sz="3600">
        <a:latin typeface="+mj-lt"/>
        <a:ea typeface="+mj-ea"/>
        <a:cs typeface="+mj-cs"/>
        <a:sym typeface="Times New Roman"/>
      </a:defRPr>
    </a:lvl8pPr>
    <a:lvl9pPr indent="1828800" algn="just" defTabSz="584200">
      <a:defRPr sz="3600">
        <a:latin typeface="+mj-lt"/>
        <a:ea typeface="+mj-ea"/>
        <a:cs typeface="+mj-cs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Times New Roman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Times New Roman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Times New Roman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Times New Roman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Times New Roman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Times New Roman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Times New Roman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Times New Roman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Times New Roman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Times New Roman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Times New Roman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Times New Roman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Times New Roman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Times New Roman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Times New Roman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7000">
          <a:latin typeface="+mj-lt"/>
          <a:ea typeface="+mj-ea"/>
          <a:cs typeface="+mj-cs"/>
          <a:sym typeface="Times New Roman"/>
        </a:defRPr>
      </a:lvl1pPr>
      <a:lvl2pPr indent="228600" algn="ctr" defTabSz="584200">
        <a:defRPr sz="7000">
          <a:latin typeface="+mj-lt"/>
          <a:ea typeface="+mj-ea"/>
          <a:cs typeface="+mj-cs"/>
          <a:sym typeface="Times New Roman"/>
        </a:defRPr>
      </a:lvl2pPr>
      <a:lvl3pPr indent="457200" algn="ctr" defTabSz="584200">
        <a:defRPr sz="7000">
          <a:latin typeface="+mj-lt"/>
          <a:ea typeface="+mj-ea"/>
          <a:cs typeface="+mj-cs"/>
          <a:sym typeface="Times New Roman"/>
        </a:defRPr>
      </a:lvl3pPr>
      <a:lvl4pPr indent="685800" algn="ctr" defTabSz="584200">
        <a:defRPr sz="7000">
          <a:latin typeface="+mj-lt"/>
          <a:ea typeface="+mj-ea"/>
          <a:cs typeface="+mj-cs"/>
          <a:sym typeface="Times New Roman"/>
        </a:defRPr>
      </a:lvl4pPr>
      <a:lvl5pPr indent="914400" algn="ctr" defTabSz="584200">
        <a:defRPr sz="7000">
          <a:latin typeface="+mj-lt"/>
          <a:ea typeface="+mj-ea"/>
          <a:cs typeface="+mj-cs"/>
          <a:sym typeface="Times New Roman"/>
        </a:defRPr>
      </a:lvl5pPr>
      <a:lvl6pPr indent="1143000" algn="ctr" defTabSz="584200">
        <a:defRPr sz="7000">
          <a:latin typeface="+mj-lt"/>
          <a:ea typeface="+mj-ea"/>
          <a:cs typeface="+mj-cs"/>
          <a:sym typeface="Times New Roman"/>
        </a:defRPr>
      </a:lvl6pPr>
      <a:lvl7pPr indent="1371600" algn="ctr" defTabSz="584200">
        <a:defRPr sz="7000">
          <a:latin typeface="+mj-lt"/>
          <a:ea typeface="+mj-ea"/>
          <a:cs typeface="+mj-cs"/>
          <a:sym typeface="Times New Roman"/>
        </a:defRPr>
      </a:lvl7pPr>
      <a:lvl8pPr indent="1600200" algn="ctr" defTabSz="584200">
        <a:defRPr sz="7000">
          <a:latin typeface="+mj-lt"/>
          <a:ea typeface="+mj-ea"/>
          <a:cs typeface="+mj-cs"/>
          <a:sym typeface="Times New Roman"/>
        </a:defRPr>
      </a:lvl8pPr>
      <a:lvl9pPr indent="1828800" algn="ctr" defTabSz="584200">
        <a:defRPr sz="7000">
          <a:latin typeface="+mj-lt"/>
          <a:ea typeface="+mj-ea"/>
          <a:cs typeface="+mj-cs"/>
          <a:sym typeface="Times New Roman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jpeg"/><Relationship Id="rId3" Type="http://schemas.openxmlformats.org/officeDocument/2006/relationships/image" Target="../media/image1.tif"/><Relationship Id="rId4" Type="http://schemas.openxmlformats.org/officeDocument/2006/relationships/hyperlink" Target="mailto:liao.gang@kaust.edu.sa" TargetMode="External"/><Relationship Id="rId5" Type="http://schemas.openxmlformats.org/officeDocument/2006/relationships/hyperlink" Target="mailto:fatimazohra.smaili@kaust.edu.sa" TargetMode="External"/><Relationship Id="rId6" Type="http://schemas.openxmlformats.org/officeDocument/2006/relationships/hyperlink" Target="mailto:wentao.hu@kaust.edu.sa" TargetMode="External"/><Relationship Id="rId7" Type="http://schemas.openxmlformats.org/officeDocument/2006/relationships/hyperlink" Target="mailto:guangming.zang@kaust.edu.sa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hyperlink" Target="https://github.com/GangLiao/Approximate-String-Matching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3.tif"/><Relationship Id="rId5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4.tif"/><Relationship Id="rId4" Type="http://schemas.openxmlformats.org/officeDocument/2006/relationships/image" Target="../media/image5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G_0362.jpeg"/>
          <p:cNvPicPr/>
          <p:nvPr/>
        </p:nvPicPr>
        <p:blipFill>
          <a:blip r:embed="rId2">
            <a:extLst/>
          </a:blip>
          <a:srcRect l="20" t="0" r="20" b="0"/>
          <a:stretch>
            <a:fillRect/>
          </a:stretch>
        </p:blipFill>
        <p:spPr>
          <a:xfrm>
            <a:off x="0" y="-2085"/>
            <a:ext cx="13004974" cy="975777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pasted-image.tif"/>
          <p:cNvPicPr/>
          <p:nvPr/>
        </p:nvPicPr>
        <p:blipFill>
          <a:blip r:embed="rId3">
            <a:alphaModFix amt="44034"/>
            <a:extLst/>
          </a:blip>
          <a:stretch>
            <a:fillRect/>
          </a:stretch>
        </p:blipFill>
        <p:spPr>
          <a:xfrm>
            <a:off x="59586" y="104437"/>
            <a:ext cx="8163272" cy="1088437"/>
          </a:xfrm>
          <a:prstGeom prst="rect">
            <a:avLst/>
          </a:prstGeom>
          <a:ln w="12700"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</p:pic>
      <p:sp>
        <p:nvSpPr>
          <p:cNvPr id="34" name="Shape 34"/>
          <p:cNvSpPr/>
          <p:nvPr>
            <p:ph type="title" idx="4294967295"/>
          </p:nvPr>
        </p:nvSpPr>
        <p:spPr>
          <a:xfrm>
            <a:off x="317500" y="965200"/>
            <a:ext cx="120777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7000">
                <a:solidFill>
                  <a:srgbClr val="FFFFFF"/>
                </a:solidFill>
              </a:rPr>
              <a:t>Approximate String Matching: </a:t>
            </a:r>
            <a:endParaRPr sz="70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7000">
                <a:solidFill>
                  <a:srgbClr val="FFFFFF"/>
                </a:solidFill>
              </a:rPr>
              <a:t>Bit-Parallel Approach</a:t>
            </a:r>
          </a:p>
        </p:txBody>
      </p:sp>
      <p:sp>
        <p:nvSpPr>
          <p:cNvPr id="35" name="Shape 35"/>
          <p:cNvSpPr/>
          <p:nvPr>
            <p:ph type="body" idx="4294967295"/>
          </p:nvPr>
        </p:nvSpPr>
        <p:spPr>
          <a:xfrm>
            <a:off x="527049" y="6997478"/>
            <a:ext cx="11658601" cy="4572001"/>
          </a:xfrm>
          <a:prstGeom prst="rect">
            <a:avLst/>
          </a:prstGeom>
        </p:spPr>
        <p:txBody>
          <a:bodyPr anchor="t"/>
          <a:lstStyle/>
          <a:p>
            <a:pPr lvl="0" marL="0" indent="0" algn="ctr">
              <a:spcBef>
                <a:spcPts val="0"/>
              </a:spcBef>
              <a:buSzTx/>
              <a:buNone/>
              <a:defRPr sz="1800"/>
            </a:pPr>
            <a:r>
              <a: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Times New Roman"/>
              </a:rPr>
              <a:t>Gang Liao,  </a:t>
            </a:r>
            <a:r>
              <a:rPr sz="3200" u="sng">
                <a:solidFill>
                  <a:srgbClr val="FFFFFF"/>
                </a:solidFill>
                <a:latin typeface="+mj-lt"/>
                <a:ea typeface="+mj-ea"/>
                <a:cs typeface="+mj-cs"/>
                <a:sym typeface="Times New Roman"/>
                <a:hlinkClick r:id="rId4" invalidUrl="" action="" tgtFrame="" tooltip="" history="1" highlightClick="0" endSnd="0"/>
              </a:rPr>
              <a:t>liao.gang@kaust.edu.sa</a:t>
            </a:r>
            <a:endParaRPr sz="3200">
              <a:solidFill>
                <a:srgbClr val="FFFFFF"/>
              </a:solidFill>
              <a:latin typeface="+mj-lt"/>
              <a:ea typeface="+mj-ea"/>
              <a:cs typeface="+mj-cs"/>
              <a:sym typeface="Times New Roman"/>
            </a:endParaRPr>
          </a:p>
          <a:p>
            <a:pPr lvl="0" marL="0" indent="0" algn="ctr">
              <a:spcBef>
                <a:spcPts val="0"/>
              </a:spcBef>
              <a:buSzTx/>
              <a:buNone/>
              <a:defRPr sz="1800"/>
            </a:pPr>
            <a:r>
              <a: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Times New Roman"/>
              </a:rPr>
              <a:t>Fatima Zohra Smailiy, </a:t>
            </a:r>
            <a:r>
              <a:rPr sz="3200" u="sng">
                <a:solidFill>
                  <a:srgbClr val="FFFFFF"/>
                </a:solidFill>
                <a:latin typeface="+mj-lt"/>
                <a:ea typeface="+mj-ea"/>
                <a:cs typeface="+mj-cs"/>
                <a:sym typeface="Times New Roman"/>
                <a:hlinkClick r:id="rId5" invalidUrl="" action="" tgtFrame="" tooltip="" history="1" highlightClick="0" endSnd="0"/>
              </a:rPr>
              <a:t>fatimazohra.smaili@kaust.edu.sa</a:t>
            </a:r>
            <a:endParaRPr sz="3200">
              <a:solidFill>
                <a:srgbClr val="FFFFFF"/>
              </a:solidFill>
              <a:latin typeface="+mj-lt"/>
              <a:ea typeface="+mj-ea"/>
              <a:cs typeface="+mj-cs"/>
              <a:sym typeface="Times New Roman"/>
            </a:endParaRPr>
          </a:p>
          <a:p>
            <a:pPr lvl="0" marL="0" indent="0" algn="ctr">
              <a:spcBef>
                <a:spcPts val="0"/>
              </a:spcBef>
              <a:buSzTx/>
              <a:buNone/>
              <a:defRPr sz="1800"/>
            </a:pPr>
            <a:r>
              <a: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Times New Roman"/>
              </a:rPr>
              <a:t>Wentao Hu, </a:t>
            </a:r>
            <a:r>
              <a:rPr sz="3200" u="sng">
                <a:solidFill>
                  <a:srgbClr val="FFFFFF"/>
                </a:solidFill>
                <a:latin typeface="+mj-lt"/>
                <a:ea typeface="+mj-ea"/>
                <a:cs typeface="+mj-cs"/>
                <a:sym typeface="Times New Roman"/>
                <a:hlinkClick r:id="rId6" invalidUrl="" action="" tgtFrame="" tooltip="" history="1" highlightClick="0" endSnd="0"/>
              </a:rPr>
              <a:t>wentao.hu@kaust.edu.sa</a:t>
            </a:r>
            <a:endParaRPr sz="3200">
              <a:solidFill>
                <a:srgbClr val="FFFFFF"/>
              </a:solidFill>
              <a:latin typeface="+mj-lt"/>
              <a:ea typeface="+mj-ea"/>
              <a:cs typeface="+mj-cs"/>
              <a:sym typeface="Times New Roman"/>
            </a:endParaRPr>
          </a:p>
          <a:p>
            <a:pPr lvl="0" marL="0" indent="0" algn="ctr">
              <a:spcBef>
                <a:spcPts val="0"/>
              </a:spcBef>
              <a:buSzTx/>
              <a:buNone/>
              <a:defRPr sz="1800"/>
            </a:pPr>
            <a:r>
              <a: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Times New Roman"/>
              </a:rPr>
              <a:t>Guangming Zang, </a:t>
            </a:r>
            <a:r>
              <a:rPr sz="3200" u="sng">
                <a:solidFill>
                  <a:srgbClr val="FFFFFF"/>
                </a:solidFill>
                <a:latin typeface="+mj-lt"/>
                <a:ea typeface="+mj-ea"/>
                <a:cs typeface="+mj-cs"/>
                <a:sym typeface="Times New Roman"/>
                <a:hlinkClick r:id="rId7" invalidUrl="" action="" tgtFrame="" tooltip="" history="1" highlightClick="0" endSnd="0"/>
              </a:rPr>
              <a:t>guangming.zang@kaust.edu.sa</a:t>
            </a:r>
            <a:endParaRPr sz="3200">
              <a:solidFill>
                <a:srgbClr val="FFFFFF"/>
              </a:solidFill>
              <a:latin typeface="+mj-lt"/>
              <a:ea typeface="+mj-ea"/>
              <a:cs typeface="+mj-cs"/>
              <a:sym typeface="Times New Roman"/>
            </a:endParaRPr>
          </a:p>
          <a:p>
            <a:pPr lvl="0" marL="0" indent="0" algn="ctr">
              <a:spcBef>
                <a:spcPts val="0"/>
              </a:spcBef>
              <a:buSzTx/>
              <a:buNone/>
              <a:defRPr sz="1800"/>
            </a:pPr>
            <a:endParaRPr sz="3200">
              <a:latin typeface="+mj-lt"/>
              <a:ea typeface="+mj-ea"/>
              <a:cs typeface="+mj-cs"/>
              <a:sym typeface="Times New Roman"/>
            </a:endParaRPr>
          </a:p>
          <a:p>
            <a:pPr lvl="0" marL="0" indent="0" algn="ctr">
              <a:spcBef>
                <a:spcPts val="0"/>
              </a:spcBef>
              <a:buSzTx/>
              <a:buNone/>
              <a:defRPr sz="1800"/>
            </a:pPr>
            <a:endParaRPr sz="3200">
              <a:latin typeface="+mj-lt"/>
              <a:ea typeface="+mj-ea"/>
              <a:cs typeface="+mj-cs"/>
              <a:sym typeface="Times New Roman"/>
            </a:endParaRPr>
          </a:p>
          <a:p>
            <a:pPr lvl="0" marL="0" indent="0" algn="ctr">
              <a:spcBef>
                <a:spcPts val="0"/>
              </a:spcBef>
              <a:buSzTx/>
              <a:buNone/>
              <a:defRPr sz="1800"/>
            </a:pPr>
            <a:endParaRPr sz="3200">
              <a:latin typeface="+mj-lt"/>
              <a:ea typeface="+mj-ea"/>
              <a:cs typeface="+mj-cs"/>
              <a:sym typeface="Times New Roman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4312009" y="4569011"/>
            <a:ext cx="4088682" cy="615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Midterm Presentation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406" y="1210154"/>
            <a:ext cx="10926254" cy="75841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793" y="654694"/>
            <a:ext cx="11782346" cy="8819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6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5700" y="685800"/>
            <a:ext cx="10483411" cy="8020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768350"/>
            <a:ext cx="11124127" cy="7728147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983" y="227312"/>
            <a:ext cx="10923234" cy="1440602"/>
          </a:xfrm>
          <a:prstGeom prst="rect">
            <a:avLst/>
          </a:prstGeom>
          <a:ln w="25400">
            <a:solidFill/>
            <a:miter lim="400000"/>
          </a:ln>
        </p:spPr>
      </p:pic>
      <p:pic>
        <p:nvPicPr>
          <p:cNvPr id="75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808" y="1839796"/>
            <a:ext cx="10992247" cy="7826607"/>
          </a:xfrm>
          <a:prstGeom prst="rect">
            <a:avLst/>
          </a:prstGeom>
          <a:ln w="25400">
            <a:solidFill>
              <a:srgbClr val="EC5D57"/>
            </a:solidFill>
            <a:miter lim="400000"/>
          </a:ln>
        </p:spPr>
      </p:pic>
      <p:pic>
        <p:nvPicPr>
          <p:cNvPr id="76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8726" y="4994313"/>
            <a:ext cx="10923234" cy="787088"/>
          </a:xfrm>
          <a:prstGeom prst="rect">
            <a:avLst/>
          </a:prstGeom>
          <a:ln w="25400">
            <a:solidFill/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983" y="227312"/>
            <a:ext cx="10923234" cy="1440602"/>
          </a:xfrm>
          <a:prstGeom prst="rect">
            <a:avLst/>
          </a:prstGeom>
          <a:ln w="25400">
            <a:solidFill/>
            <a:miter lim="400000"/>
          </a:ln>
        </p:spPr>
      </p:pic>
      <p:pic>
        <p:nvPicPr>
          <p:cNvPr id="79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8407" y="1798769"/>
            <a:ext cx="11300479" cy="7619384"/>
          </a:xfrm>
          <a:prstGeom prst="rect">
            <a:avLst/>
          </a:prstGeom>
          <a:ln w="25400">
            <a:solidFill>
              <a:srgbClr val="EC5D57"/>
            </a:solidFill>
            <a:miter lim="400000"/>
          </a:ln>
        </p:spPr>
      </p:pic>
      <p:pic>
        <p:nvPicPr>
          <p:cNvPr id="80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2153" y="4742622"/>
            <a:ext cx="11072986" cy="1413574"/>
          </a:xfrm>
          <a:prstGeom prst="rect">
            <a:avLst/>
          </a:prstGeom>
          <a:ln w="25400">
            <a:solidFill/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738" y="1766673"/>
            <a:ext cx="10947724" cy="7725821"/>
          </a:xfrm>
          <a:prstGeom prst="rect">
            <a:avLst/>
          </a:prstGeom>
          <a:ln w="25400">
            <a:solidFill>
              <a:srgbClr val="EC5D57"/>
            </a:solidFill>
            <a:miter lim="400000"/>
          </a:ln>
        </p:spPr>
      </p:pic>
      <p:pic>
        <p:nvPicPr>
          <p:cNvPr id="83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983" y="227312"/>
            <a:ext cx="10923234" cy="1440602"/>
          </a:xfrm>
          <a:prstGeom prst="rect">
            <a:avLst/>
          </a:prstGeom>
          <a:ln w="25400">
            <a:solidFill/>
            <a:miter lim="400000"/>
          </a:ln>
        </p:spPr>
      </p:pic>
      <p:pic>
        <p:nvPicPr>
          <p:cNvPr id="84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8566" y="4871107"/>
            <a:ext cx="10278068" cy="1252525"/>
          </a:xfrm>
          <a:prstGeom prst="rect">
            <a:avLst/>
          </a:prstGeom>
          <a:ln w="25400">
            <a:solidFill/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299" y="750861"/>
            <a:ext cx="12922982" cy="83586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450" y="1347431"/>
            <a:ext cx="11406562" cy="7263152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>
            <a:off x="1239335" y="4569011"/>
            <a:ext cx="11123490" cy="615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3600" u="sng">
                <a:hlinkClick r:id="rId3" invalidUrl="" action="" tgtFrame="" tooltip="" history="1" highlightClick="0" endSnd="0"/>
              </a:rPr>
              <a:t>https://github.com/GangLiao/Approximate-String-Matching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703750" y="-301749"/>
            <a:ext cx="11099801" cy="2159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000"/>
              <a:t>The Second Algorithm </a:t>
            </a:r>
          </a:p>
        </p:txBody>
      </p:sp>
      <p:sp>
        <p:nvSpPr>
          <p:cNvPr id="92" name="Shape 92"/>
          <p:cNvSpPr/>
          <p:nvPr/>
        </p:nvSpPr>
        <p:spPr>
          <a:xfrm>
            <a:off x="337443" y="2726402"/>
            <a:ext cx="5295083" cy="1682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>
                <a:solidFill>
                  <a:srgbClr val="EC5D57"/>
                </a:solidFill>
              </a:rPr>
              <a:t>Our team member, Fatima</a:t>
            </a:r>
            <a:endParaRPr sz="3600">
              <a:solidFill>
                <a:srgbClr val="EC5D57"/>
              </a:solidFill>
            </a:endParaRPr>
          </a:p>
          <a:p>
            <a:pPr lvl="0">
              <a:defRPr sz="1800"/>
            </a:pPr>
            <a:r>
              <a:rPr sz="3600">
                <a:solidFill>
                  <a:srgbClr val="EC5D57"/>
                </a:solidFill>
              </a:rPr>
              <a:t>will present 2nd algorithm.  </a:t>
            </a:r>
          </a:p>
        </p:txBody>
      </p:sp>
      <p:pic>
        <p:nvPicPr>
          <p:cNvPr id="93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18056" y="1177329"/>
            <a:ext cx="5876441" cy="8590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800545" y="444500"/>
            <a:ext cx="11099801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000"/>
              <a:t>Background</a:t>
            </a:r>
          </a:p>
        </p:txBody>
      </p:sp>
      <p:sp>
        <p:nvSpPr>
          <p:cNvPr id="39" name="Shape 39"/>
          <p:cNvSpPr/>
          <p:nvPr/>
        </p:nvSpPr>
        <p:spPr>
          <a:xfrm>
            <a:off x="620537" y="3400188"/>
            <a:ext cx="11763726" cy="4346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>
                <a:solidFill>
                  <a:srgbClr val="C82506"/>
                </a:solidFill>
              </a:rPr>
              <a:t>Approximate string matching</a:t>
            </a:r>
            <a:r>
              <a:rPr sz="4200"/>
              <a:t> is one of the main problems in classical algorithms, with applications to text searching, </a:t>
            </a:r>
            <a:r>
              <a:rPr sz="4200">
                <a:solidFill>
                  <a:srgbClr val="C82506"/>
                </a:solidFill>
              </a:rPr>
              <a:t>computational biology</a:t>
            </a:r>
            <a:r>
              <a:rPr sz="4200"/>
              <a:t>, pattern recognition, text processing, spell checking, spam filtering, etc.</a:t>
            </a:r>
            <a:endParaRPr sz="4200"/>
          </a:p>
          <a:p>
            <a:pPr lvl="0">
              <a:defRPr sz="1800"/>
            </a:pPr>
            <a:endParaRPr sz="4200"/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DSC_0083.jpg"/>
          <p:cNvPicPr/>
          <p:nvPr/>
        </p:nvPicPr>
        <p:blipFill>
          <a:blip r:embed="rId2">
            <a:extLst/>
          </a:blip>
          <a:srcRect l="5584" t="0" r="5584" b="0"/>
          <a:stretch>
            <a:fillRect/>
          </a:stretch>
        </p:blipFill>
        <p:spPr>
          <a:xfrm>
            <a:off x="-41251" y="-32902"/>
            <a:ext cx="13087323" cy="9819557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>
            <a:off x="4289695" y="5513395"/>
            <a:ext cx="5067112" cy="2444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200">
                <a:solidFill>
                  <a:srgbClr val="FFFFFF"/>
                </a:solidFill>
              </a:rPr>
              <a:t>Thank You!</a:t>
            </a:r>
            <a:endParaRPr sz="8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952500" y="-1307"/>
            <a:ext cx="11099800" cy="2159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000"/>
              <a:t>Background</a:t>
            </a:r>
          </a:p>
        </p:txBody>
      </p:sp>
      <p:sp>
        <p:nvSpPr>
          <p:cNvPr id="42" name="Shape 42"/>
          <p:cNvSpPr/>
          <p:nvPr/>
        </p:nvSpPr>
        <p:spPr>
          <a:xfrm>
            <a:off x="534911" y="1964965"/>
            <a:ext cx="11934978" cy="4346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/>
              <a:t>For the approximate string matching problem we look for a substring that is similar to pattern P in text T. The word similar here refers to a string that needs a minimum number of operations (</a:t>
            </a:r>
            <a:r>
              <a:rPr sz="4200">
                <a:solidFill>
                  <a:srgbClr val="C82506"/>
                </a:solidFill>
              </a:rPr>
              <a:t>insertion, deletion and substitution</a:t>
            </a:r>
            <a:r>
              <a:rPr sz="4200"/>
              <a:t>) to be converted to P. This minimum number of operations is what we refer to as</a:t>
            </a:r>
            <a:r>
              <a:rPr sz="4200">
                <a:solidFill>
                  <a:srgbClr val="C82506"/>
                </a:solidFill>
              </a:rPr>
              <a:t> the edit distance.</a:t>
            </a:r>
          </a:p>
        </p:txBody>
      </p:sp>
      <p:pic>
        <p:nvPicPr>
          <p:cNvPr id="43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590" y="6613236"/>
            <a:ext cx="4960472" cy="2687941"/>
          </a:xfrm>
          <a:prstGeom prst="rect">
            <a:avLst/>
          </a:prstGeom>
          <a:ln w="25400">
            <a:solidFill/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xfrm>
            <a:off x="952500" y="140590"/>
            <a:ext cx="11099800" cy="2159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000"/>
              <a:t>Background</a:t>
            </a:r>
          </a:p>
        </p:txBody>
      </p:sp>
      <p:pic>
        <p:nvPicPr>
          <p:cNvPr id="4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389" y="2704951"/>
            <a:ext cx="10806022" cy="52029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393" y="384171"/>
            <a:ext cx="11417887" cy="3067737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4607" y="3771283"/>
            <a:ext cx="11253744" cy="2733053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pasted-image.tif"/>
          <p:cNvPicPr/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355453" y="6823604"/>
            <a:ext cx="7503736" cy="2776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77089" y="5964639"/>
            <a:ext cx="3745426" cy="38111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4807" y="1032485"/>
            <a:ext cx="11447925" cy="8052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9217" y="1297437"/>
            <a:ext cx="11783240" cy="7472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22432" y="400819"/>
            <a:ext cx="7175674" cy="831439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33858" y="327067"/>
            <a:ext cx="2903072" cy="978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165" y="533792"/>
            <a:ext cx="11594425" cy="88124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566" y="497207"/>
            <a:ext cx="11613303" cy="8759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Times New Roman"/>
        <a:ea typeface="Times New Roman"/>
        <a:cs typeface="Times New Roman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just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Times New Roman"/>
        <a:ea typeface="Times New Roman"/>
        <a:cs typeface="Times New Roman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just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