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4" r:id="rId4"/>
    <p:sldId id="287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9" r:id="rId25"/>
    <p:sldId id="286" r:id="rId26"/>
    <p:sldId id="284" r:id="rId27"/>
    <p:sldId id="285" r:id="rId28"/>
    <p:sldId id="288" r:id="rId29"/>
  </p:sldIdLst>
  <p:sldSz cx="9144000" cy="5143500" type="screen16x9"/>
  <p:notesSz cx="6858000" cy="9144000"/>
  <p:defaultTextStyle>
    <a:defPPr>
      <a:defRPr lang="ko-KR"/>
    </a:defPPr>
    <a:lvl1pPr marL="0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4pPr>
    <a:lvl5pPr marL="1371416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6pPr>
    <a:lvl7pPr marL="2057125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7pPr>
    <a:lvl8pPr marL="2399979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8pPr>
    <a:lvl9pPr marL="2742833" algn="l" defTabSz="685709" rtl="0" eaLnBrk="1" latinLnBrk="1" hangingPunct="1">
      <a:defRPr sz="13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B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3" autoAdjust="0"/>
    <p:restoredTop sz="82342" autoAdjust="0"/>
  </p:normalViewPr>
  <p:slideViewPr>
    <p:cSldViewPr snapToGrid="0" showGuides="1">
      <p:cViewPr varScale="1">
        <p:scale>
          <a:sx n="96" d="100"/>
          <a:sy n="96" d="100"/>
        </p:scale>
        <p:origin x="1109" y="77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3EC3-C9EB-4DBD-AE1C-DA62BC65882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DAAE7-F876-4D39-9A6E-25E634FF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7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6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5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79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3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Ppt</a:t>
            </a:r>
            <a:r>
              <a:rPr lang="ko-KR" altLang="en-US" dirty="0" smtClean="0"/>
              <a:t>의 목차는 슬라이드와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배경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동기</a:t>
            </a:r>
            <a:r>
              <a:rPr lang="en-US" altLang="ko-KR" baseline="0" dirty="0" smtClean="0"/>
              <a:t>, 2. </a:t>
            </a:r>
            <a:r>
              <a:rPr lang="ko-KR" altLang="en-US" baseline="0" dirty="0" smtClean="0"/>
              <a:t>프로젝트 </a:t>
            </a:r>
            <a:r>
              <a:rPr lang="ko-KR" altLang="en-US" baseline="0" dirty="0" err="1" smtClean="0"/>
              <a:t>오버뷰</a:t>
            </a:r>
            <a:r>
              <a:rPr lang="en-US" altLang="ko-KR" baseline="0" dirty="0" smtClean="0"/>
              <a:t>, 3. </a:t>
            </a:r>
            <a:r>
              <a:rPr lang="ko-KR" altLang="en-US" baseline="0" dirty="0" smtClean="0"/>
              <a:t>기능 설명</a:t>
            </a:r>
            <a:r>
              <a:rPr lang="en-US" altLang="ko-KR" baseline="0" dirty="0" smtClean="0"/>
              <a:t>, 4. </a:t>
            </a:r>
            <a:r>
              <a:rPr lang="ko-KR" altLang="en-US" baseline="0" dirty="0" smtClean="0"/>
              <a:t>장점</a:t>
            </a:r>
            <a:r>
              <a:rPr lang="en-US" altLang="ko-KR" baseline="0" dirty="0" smtClean="0"/>
              <a:t>, 5. </a:t>
            </a:r>
            <a:r>
              <a:rPr lang="ko-KR" altLang="en-US" baseline="0" dirty="0" smtClean="0"/>
              <a:t>개발 순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9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메인</a:t>
            </a:r>
            <a:r>
              <a:rPr lang="ko-KR" altLang="en-US" baseline="0" dirty="0" smtClean="0"/>
              <a:t> 페이지 도안입니다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사용자는 즐겨 찾기를 메인 페이지에서 가장 먼저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즐겨 </a:t>
            </a:r>
            <a:r>
              <a:rPr lang="ko-KR" altLang="en-US" baseline="0" dirty="0" err="1" smtClean="0"/>
              <a:t>찾기한</a:t>
            </a:r>
            <a:r>
              <a:rPr lang="ko-KR" altLang="en-US" baseline="0" dirty="0" smtClean="0"/>
              <a:t> 물품과 관련된 연관 뉴스를 바로 하단에서 보여줍니다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6857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즐겨 찾기를 가장 먼저 보여줌으로써 사용자 편의성과 </a:t>
            </a:r>
            <a:r>
              <a:rPr lang="ko-KR" altLang="en-US" dirty="0" err="1" smtClean="0"/>
              <a:t>직관성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원하는 정보에 대한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크게 향상시켰습니다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카테고리를 </a:t>
            </a:r>
            <a:r>
              <a:rPr lang="ko-KR" altLang="en-US" baseline="0" dirty="0" smtClean="0"/>
              <a:t>분류하여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사용자가 다른 </a:t>
            </a:r>
            <a:r>
              <a:rPr lang="ko-KR" altLang="en-US" baseline="0" dirty="0" smtClean="0"/>
              <a:t>물품을 </a:t>
            </a:r>
            <a:r>
              <a:rPr lang="ko-KR" altLang="en-US" baseline="0" dirty="0" smtClean="0"/>
              <a:t>검색하고 </a:t>
            </a:r>
            <a:r>
              <a:rPr lang="ko-KR" altLang="en-US" baseline="0" dirty="0" smtClean="0"/>
              <a:t>싶을 때 쉽게 검색할 수 있도록 기능을 제공할 계획입니다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다양한 정보들을 </a:t>
            </a:r>
            <a:r>
              <a:rPr lang="en-US" altLang="ko-KR" baseline="0" dirty="0" smtClean="0"/>
              <a:t>SNS</a:t>
            </a:r>
            <a:r>
              <a:rPr lang="ko-KR" altLang="en-US" baseline="0" dirty="0" smtClean="0"/>
              <a:t>에 공유할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8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상품을 검색했을 때의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사과를 검색했을 때 사과의 가격을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즐겨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소식 받기와 같은 기능을 활용하여 정기적으로 정보를 받을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중단에는 시간에 따라 가격이 변화한 추이를 그래프 형태로 보여줍니다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 밑에는 품목과 관련된 기사를 시간 순으로 제공해줍니다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하단에는 이 물품이 무엇에 영향을 크게 받는지 정보를 제공해줍니다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통하여 사용자가 쉽게 파악하고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미래를 예측하는데 발판이 되어줍니다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사이트 별 가격을 보여주고 실제 구매의사가 있는 경우 이를 연결해줍니다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1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특히 자료 활용을 더 풍부하게 하고 싶은 고객의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추출하고 싶은 경우도 있을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탭을 통하여 </a:t>
            </a:r>
            <a:r>
              <a:rPr lang="en-US" altLang="ko-KR" dirty="0" smtClean="0"/>
              <a:t>XLS</a:t>
            </a:r>
            <a:r>
              <a:rPr lang="ko-KR" altLang="en-US" dirty="0" smtClean="0"/>
              <a:t>파일 혹은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파일을 얻어올 수 있도록 기능을 구현할 계획입니다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2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My page</a:t>
            </a:r>
            <a:r>
              <a:rPr lang="ko-KR" altLang="en-US" dirty="0" smtClean="0"/>
              <a:t>에서는 자신의 프로필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구독 설정 등을 정할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관심사를 좀 더 편리하게 관리할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4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smtClean="0"/>
              <a:t>Convenient &amp; Easy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하나의 물품을 구매하기 위해 </a:t>
            </a:r>
            <a:r>
              <a:rPr lang="en-US" altLang="ko-KR" dirty="0" smtClean="0"/>
              <a:t>1X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, G</a:t>
            </a:r>
            <a:r>
              <a:rPr lang="ko-KR" altLang="en-US" dirty="0" smtClean="0"/>
              <a:t>마</a:t>
            </a:r>
            <a:r>
              <a:rPr lang="en-US" altLang="ko-KR" dirty="0" smtClean="0"/>
              <a:t>X </a:t>
            </a:r>
            <a:r>
              <a:rPr lang="ko-KR" altLang="en-US" dirty="0" smtClean="0"/>
              <a:t>등 여러 사이트를 시간을 들이며 일일이 둘러보지 않고 한눈에 간편히 비교해줍니다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소비자가 관심 있어하는 상품 분류의 신제품 출시나 할인 행사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업계 동향 등 관련 뉴스까지</a:t>
            </a:r>
            <a:r>
              <a:rPr lang="ko-KR" altLang="en-US" dirty="0" smtClean="0"/>
              <a:t>를 손쉽게 캐치할 수 있고 한눈 볼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 smtClean="0"/>
              <a:t>소비자가 관심 있어하는 물품을 정해진 예산 내에서 가격의 변동을 비교하며 구매할 수 있습니다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8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/>
              <a:t>합리적인 소비 </a:t>
            </a:r>
            <a:r>
              <a:rPr lang="en-US" altLang="ko-KR" dirty="0" smtClean="0"/>
              <a:t>(Reasonable)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/>
              <a:t>소비자들이 합리적인 소비를 할 수 있도록 관심 물품의 현재 가격에 관한 유의미한 정보를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정보를 올바르게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취득하면서 현명한 소비를 유도할 수 있습니다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59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Bootstrap : </a:t>
            </a:r>
            <a:r>
              <a:rPr lang="ko-KR" altLang="en-US" dirty="0" smtClean="0"/>
              <a:t>부트스트랩은 </a:t>
            </a:r>
            <a:r>
              <a:rPr lang="ko-KR" altLang="en-US" dirty="0" err="1" smtClean="0"/>
              <a:t>웹사이틀르</a:t>
            </a:r>
            <a:r>
              <a:rPr lang="ko-KR" altLang="en-US" dirty="0" smtClean="0"/>
              <a:t> 쉽게 디자인 할 수 있게 도와주는 </a:t>
            </a:r>
            <a:r>
              <a:rPr lang="en-US" altLang="ko-KR" dirty="0" smtClean="0"/>
              <a:t>HTML, CSS, JS </a:t>
            </a:r>
            <a:r>
              <a:rPr lang="ko-KR" altLang="en-US" dirty="0" smtClean="0"/>
              <a:t>프레임 워크입니다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HTML : </a:t>
            </a:r>
            <a:r>
              <a:rPr lang="ko-KR" altLang="en-US" dirty="0" smtClean="0"/>
              <a:t>웹사이트 개발에 기본이 되는 언어입니다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Django : Django</a:t>
            </a:r>
            <a:r>
              <a:rPr lang="ko-KR" altLang="en-US" dirty="0" smtClean="0">
                <a:solidFill>
                  <a:schemeClr val="dk1"/>
                </a:solidFill>
              </a:rPr>
              <a:t>란 보안이 우수하고 유지보수가 편리한 웹사이트를 신속하게 개발하도록 도움을 주는 </a:t>
            </a:r>
            <a:r>
              <a:rPr lang="ko-KR" altLang="en-US" dirty="0" err="1" smtClean="0">
                <a:solidFill>
                  <a:schemeClr val="dk1"/>
                </a:solidFill>
              </a:rPr>
              <a:t>파이썬</a:t>
            </a:r>
            <a:r>
              <a:rPr lang="ko-KR" altLang="en-US" dirty="0" smtClean="0">
                <a:solidFill>
                  <a:schemeClr val="dk1"/>
                </a:solidFill>
              </a:rPr>
              <a:t> 기반 웹 프레임워크입니다</a:t>
            </a:r>
            <a:r>
              <a:rPr lang="en-US" altLang="ko-KR" dirty="0" smtClean="0">
                <a:solidFill>
                  <a:schemeClr val="dk1"/>
                </a:solidFill>
              </a:rPr>
              <a:t>. </a:t>
            </a:r>
            <a:r>
              <a:rPr lang="ko-KR" altLang="en-US" dirty="0" err="1" smtClean="0">
                <a:solidFill>
                  <a:schemeClr val="dk1"/>
                </a:solidFill>
              </a:rPr>
              <a:t>오픈소스이며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범용적입니다</a:t>
            </a:r>
            <a:r>
              <a:rPr lang="en-US" altLang="ko-KR" dirty="0" smtClean="0">
                <a:solidFill>
                  <a:schemeClr val="dk1"/>
                </a:solidFill>
              </a:rPr>
              <a:t>. MySQL</a:t>
            </a:r>
            <a:r>
              <a:rPr lang="ko-KR" altLang="en-US" dirty="0" smtClean="0">
                <a:solidFill>
                  <a:schemeClr val="dk1"/>
                </a:solidFill>
              </a:rPr>
              <a:t>과 호환성도 매우 좋습니다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ko-KR" altLang="en-US" sz="800" dirty="0" smtClean="0">
              <a:solidFill>
                <a:srgbClr val="4D5156"/>
              </a:solidFill>
              <a:highlight>
                <a:srgbClr val="FFFFFF"/>
              </a:highlight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en-US" altLang="ko-KR" baseline="0" dirty="0" smtClean="0"/>
              <a:t> : MySQL</a:t>
            </a:r>
            <a:r>
              <a:rPr lang="ko-KR" altLang="en-US" baseline="0" dirty="0" smtClean="0"/>
              <a:t>은 웹사이트에서 관리되는 </a:t>
            </a:r>
            <a:r>
              <a:rPr lang="ko-KR" altLang="en-US" baseline="0" dirty="0" err="1" smtClean="0"/>
              <a:t>관계형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를 용이하게 관리할 수 있도록 도와주는 </a:t>
            </a:r>
            <a:r>
              <a:rPr lang="ko-KR" altLang="en-US" baseline="0" dirty="0" err="1" smtClean="0"/>
              <a:t>오픈소스입니다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Beatifulsoup4 : </a:t>
            </a:r>
            <a:r>
              <a:rPr lang="ko-KR" altLang="en-US" baseline="0" dirty="0" smtClean="0"/>
              <a:t>웹 </a:t>
            </a:r>
            <a:r>
              <a:rPr lang="ko-KR" altLang="en-US" baseline="0" dirty="0" err="1" smtClean="0"/>
              <a:t>크롤링을</a:t>
            </a:r>
            <a:r>
              <a:rPr lang="ko-KR" altLang="en-US" baseline="0" dirty="0" smtClean="0"/>
              <a:t> 도와주는 </a:t>
            </a:r>
            <a:r>
              <a:rPr lang="ko-KR" altLang="en-US" baseline="0" dirty="0" err="1" smtClean="0"/>
              <a:t>오픈소스</a:t>
            </a:r>
            <a:r>
              <a:rPr lang="ko-KR" altLang="en-US" baseline="0" dirty="0" smtClean="0"/>
              <a:t> 라이브러리입니다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Tensorflow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머신러닝을</a:t>
            </a:r>
            <a:r>
              <a:rPr lang="ko-KR" altLang="en-US" baseline="0" dirty="0" smtClean="0"/>
              <a:t> 위한 </a:t>
            </a:r>
            <a:r>
              <a:rPr lang="ko-KR" altLang="en-US" baseline="0" dirty="0" err="1" smtClean="0"/>
              <a:t>엔드</a:t>
            </a:r>
            <a:r>
              <a:rPr lang="ko-KR" altLang="en-US" baseline="0" dirty="0" smtClean="0"/>
              <a:t> 투 </a:t>
            </a:r>
            <a:r>
              <a:rPr lang="ko-KR" altLang="en-US" baseline="0" dirty="0" err="1" smtClean="0"/>
              <a:t>엔드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오픈소스</a:t>
            </a:r>
            <a:r>
              <a:rPr lang="ko-KR" altLang="en-US" baseline="0" dirty="0" smtClean="0"/>
              <a:t> 라이브러리입니다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32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전체적인 </a:t>
            </a:r>
            <a:r>
              <a:rPr lang="ko-KR" altLang="en-US" dirty="0" err="1" smtClean="0"/>
              <a:t>구조도는</a:t>
            </a:r>
            <a:r>
              <a:rPr lang="ko-KR" altLang="en-US" dirty="0" smtClean="0"/>
              <a:t> 이 슬라이드와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Back-end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Web crawling library</a:t>
            </a:r>
            <a:r>
              <a:rPr lang="ko-KR" altLang="en-US" dirty="0" smtClean="0"/>
              <a:t>를 통하여 정보를 지속적으로 수집합니다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이를 기계학습을 통해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거쳐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보관합니다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Front-end</a:t>
            </a:r>
            <a:r>
              <a:rPr lang="ko-KR" altLang="en-US" dirty="0" smtClean="0"/>
              <a:t>에서는 사용자가 웹을 통하여 접근할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저희가 사용하는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접근하여 정보를 얻을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4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팀의 계획은 그림과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주차까지 </a:t>
            </a:r>
            <a:r>
              <a:rPr lang="en-US" altLang="ko-KR" dirty="0" err="1" smtClean="0"/>
              <a:t>specificatio</a:t>
            </a:r>
            <a:r>
              <a:rPr lang="ko-KR" altLang="en-US" dirty="0" smtClean="0"/>
              <a:t>을 완수할 계획입니다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주에 거쳐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주차까지 </a:t>
            </a:r>
            <a:r>
              <a:rPr lang="en-US" altLang="ko-KR" dirty="0" smtClean="0"/>
              <a:t>development,</a:t>
            </a:r>
            <a:r>
              <a:rPr lang="en-US" altLang="ko-KR" baseline="0" dirty="0" smtClean="0"/>
              <a:t> integration, test</a:t>
            </a:r>
            <a:r>
              <a:rPr lang="ko-KR" altLang="en-US" baseline="0" dirty="0" smtClean="0"/>
              <a:t>를 거치는 </a:t>
            </a:r>
            <a:r>
              <a:rPr lang="en-US" altLang="ko-KR" baseline="0" dirty="0" smtClean="0"/>
              <a:t>agile model</a:t>
            </a:r>
            <a:r>
              <a:rPr lang="ko-KR" altLang="en-US" baseline="0" dirty="0" smtClean="0"/>
              <a:t>로 개발하여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주차에 </a:t>
            </a:r>
            <a:r>
              <a:rPr lang="ko-KR" altLang="en-US" baseline="0" dirty="0" err="1" smtClean="0"/>
              <a:t>최종본을</a:t>
            </a:r>
            <a:r>
              <a:rPr lang="ko-KR" altLang="en-US" baseline="0" dirty="0" smtClean="0"/>
              <a:t> 산출할 계획입니다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9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세상 사람들은 한 명도 빠짐없이 항상 소비합니다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소비란 사전적 정의로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욕망을 충족하기 위하여 재화나 용역을 소모하는 일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원하는 것을 얻기 위해 대가를 내놓습니다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돈을 통하여 대가를 지불하고 원하는 것을 얻습니다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모든 소비자들은</a:t>
            </a:r>
            <a:r>
              <a:rPr lang="ko-KR" altLang="en-US" baseline="0" dirty="0" smtClean="0"/>
              <a:t> 대가 지불을 최소화 하고 싶어하고 이를 위해 상당히 많은 시간을 투자합니다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다양한 쇼핑몰의 가격을 비교하기도 하고 혹은 기다리고 기다려서 가격이 떨어지길 학수고대합니다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사례가 슬라이드에서 보이는 경우와 같습니다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8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소비자들은 점점 똑똑해집니다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소비자들은 손해를 보지 않기를 원하고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효율적인 소비를 하기 위해서 정보가 필요하다는 것을 압니다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소비자들은 정보를 얻기 위해 뉴스를 찾으며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보고</a:t>
            </a:r>
            <a:r>
              <a:rPr lang="en-US" altLang="ko-KR" dirty="0" smtClean="0"/>
              <a:t>, e-commerce </a:t>
            </a:r>
            <a:r>
              <a:rPr lang="ko-KR" altLang="en-US" dirty="0" smtClean="0"/>
              <a:t>사이트를 돌아다니며 가격을 비교합니다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소비자들은 그들이 샀던 물건이 아직 가치가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그들이 사고 있는 물건이 적절한 가격인지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앞으로 어떤 상품을 사게 될 것인지를 궁금해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소비자들이 이러한 정보 수집을 개인적으로 하기에는 시간이 매우 부족합니다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8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소비자들이 어떤 행동을 하는지 알았으니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e-commerce </a:t>
            </a:r>
            <a:r>
              <a:rPr lang="ko-KR" altLang="en-US" dirty="0" smtClean="0"/>
              <a:t>시스템에서 목표로 하는 고객을 생각해봅시다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smtClean="0"/>
              <a:t>고객은 자신이 원하는 상품이 무엇인지 정확히 알고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고객은 상품을 </a:t>
            </a:r>
            <a:r>
              <a:rPr lang="en-US" altLang="ko-KR" dirty="0" smtClean="0"/>
              <a:t>e-commerce </a:t>
            </a:r>
            <a:r>
              <a:rPr lang="ko-KR" altLang="en-US" dirty="0" smtClean="0"/>
              <a:t>시스템 안에서 검색을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판매자가 제공하는 상품의 설명과 가격 정보를 보고 구매를 결정합니다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smtClean="0"/>
              <a:t>고객인 자신이 원하는 상품의 카테고리를 정확히 알고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고객은 카테고리 안의 여러 상품을 비교해가며 구매를 결정합니다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정리해보자면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e-commerce </a:t>
            </a:r>
            <a:r>
              <a:rPr lang="ko-KR" altLang="en-US" dirty="0" smtClean="0"/>
              <a:t>시스템은 고객이 상품에 대한 정보를 사전에 알고 있다고 가정한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정보를 제공하고자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여기서 소외된 고객은 없을까요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바로 상품에 대한 정보를 갖고 있지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갖는 순간 소비를 할 의향이 있는 고객입니다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3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따라서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현재 </a:t>
            </a:r>
            <a:r>
              <a:rPr lang="en-US" altLang="ko-KR" dirty="0" smtClean="0">
                <a:solidFill>
                  <a:schemeClr val="dk1"/>
                </a:solidFill>
              </a:rPr>
              <a:t>e-commerce </a:t>
            </a:r>
            <a:r>
              <a:rPr lang="ko-KR" altLang="en-US" dirty="0" smtClean="0">
                <a:solidFill>
                  <a:schemeClr val="dk1"/>
                </a:solidFill>
              </a:rPr>
              <a:t>시스템의 한계를 극복하기 위해서는 능동적으로 고객들에게 필요한 정보를 이해하기 쉽고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접근하기 쉽고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신뢰할 수 있을 만하게 제공해야 합니다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ko-KR" alt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우리는 이해도를 높이기 위해 </a:t>
            </a:r>
            <a:r>
              <a:rPr lang="en-US" altLang="ko-KR" dirty="0" smtClean="0">
                <a:solidFill>
                  <a:schemeClr val="dk1"/>
                </a:solidFill>
              </a:rPr>
              <a:t>UI </a:t>
            </a:r>
            <a:r>
              <a:rPr lang="ko-KR" altLang="en-US" dirty="0" smtClean="0">
                <a:solidFill>
                  <a:schemeClr val="dk1"/>
                </a:solidFill>
              </a:rPr>
              <a:t>디자인을 하고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접근하기 쉽게 하기 위해 정보를 하나의 웹사이트로 모으며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신뢰할 수 있게 공신력 있는 뉴스를 사용하고자 합니다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ko-KR" alt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이렇게 한다면 잠재적 고객을 소비로 이끌 수 있고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시간이 부족한 고객들의 불편함을 해결할 수 있습니다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ko-KR" altLang="en-US" dirty="0" smtClean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4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그래서 우리의 주 목표 고객은 다음과 같이 분류할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smtClean="0"/>
              <a:t>어떤 상품분류에 관심이 많아 신 제품이나 할인 행사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smtClean="0"/>
              <a:t>관련 업계 동향 등 새로운 소식을 찾아보고 싶은 사람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smtClean="0"/>
              <a:t>어떤 상품의 구매를 생각하고 있지만 각종 사이트를 둘러보면서 상품 비교를 하기에는 바쁜 사람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smtClean="0"/>
              <a:t>특정한 상품을 구매하고 싶어 예산을 정해놓고 가격의 추이를 비교하는 사람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이렇게 현재 </a:t>
            </a:r>
            <a:r>
              <a:rPr lang="en-US" altLang="ko-KR" dirty="0" smtClean="0"/>
              <a:t>e-commerce</a:t>
            </a:r>
            <a:r>
              <a:rPr lang="ko-KR" altLang="en-US" dirty="0" smtClean="0"/>
              <a:t>의 고객 말고 새로운 고객을 유입함으로써 고객층을 늘려 더욱 큰 수익을 이끌어 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서비스를 받는 고객은 관심 있는 분야에 신뢰도 높은 정보를 쉽고 빠르게 볼 수 있음으로써 </a:t>
            </a:r>
            <a:r>
              <a:rPr lang="ko-KR" altLang="en-US" dirty="0" smtClean="0">
                <a:solidFill>
                  <a:schemeClr val="dk1"/>
                </a:solidFill>
              </a:rPr>
              <a:t>유익한 소비 생활을 즐길 수 있게 되며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우리의 서비스에 대해 호감을 갖게 될 것입니다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9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단순히 가격 변동을 알려주는 사이트는 많지만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물품이 왜 그 시기에 그 </a:t>
            </a:r>
            <a:r>
              <a:rPr lang="ko-KR" altLang="en-US" dirty="0" err="1" smtClean="0"/>
              <a:t>가격이였는지를</a:t>
            </a:r>
            <a:r>
              <a:rPr lang="ko-KR" altLang="en-US" dirty="0" smtClean="0"/>
              <a:t> 확인하려면 원하는 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물품에 맞는 뉴스를 소비자가 직접 찾아 확인해야만 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저희는 소비자들이 현재 물품의 가격에 대해 더 쉽고 합리적으로 생각할 수 있도록 물품과 관련된 뉴스를 제공하는 웹 사이트를 만들고자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4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 프로젝트에서 제공하고자 하는 서비스는 다음과 같습니다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사용자가 지정한 상품의 가격을 빠르게 알려주고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상품의 가격과 관련된 뉴스를 빠르게 찾아볼 수 있게 해주고</a:t>
            </a:r>
            <a:r>
              <a:rPr lang="en-US" altLang="ko-KR" dirty="0" smtClean="0"/>
              <a:t>, 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원하는 상품에 관련된 뉴스를 쉽게 받아볼 수 있게 만들어 보고자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5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인터넷에는 상당한 양의 뉴스가 존재합니다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경제기사 뿐만 아니라 정치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외교 등의 다양한 시사 뉴스도 공존합니다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뉴스가 상품의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상품의 정보와 연관된 것은 아닙니다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많은 뉴스들 속에서 원하는 상품과 관련된 뉴스를 올바르게 뽑아내고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나아가 상품의 가격 추이와 관련된 뉴스를 찾아내서 제공하고자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DAAE7-F876-4D39-9A6E-25E634FFDB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4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0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0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1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hyperlink" Target="https://www.dailian.co.kr/news/view/879443?sc=Naver" TargetMode="External"/><Relationship Id="rId7" Type="http://schemas.openxmlformats.org/officeDocument/2006/relationships/hyperlink" Target="https://www.djangoproject.com/" TargetMode="External"/><Relationship Id="rId2" Type="http://schemas.openxmlformats.org/officeDocument/2006/relationships/hyperlink" Target="https://nownews.seoul.co.kr/news/newsView.php?id=20180826601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://blog.naver.com/rimiy" TargetMode="External"/><Relationship Id="rId4" Type="http://schemas.openxmlformats.org/officeDocument/2006/relationships/hyperlink" Target="http://www.flaticon.com/" TargetMode="External"/><Relationship Id="rId9" Type="http://schemas.openxmlformats.org/officeDocument/2006/relationships/hyperlink" Target="https://www.tensorflow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8" name="직사각형 7"/>
          <p:cNvSpPr/>
          <p:nvPr/>
        </p:nvSpPr>
        <p:spPr>
          <a:xfrm>
            <a:off x="6427472" y="3376685"/>
            <a:ext cx="22780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TEAM 3</a:t>
            </a:r>
          </a:p>
          <a:p>
            <a:pPr algn="r"/>
            <a:endParaRPr lang="en-US" altLang="ko-KR" sz="11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강승룡</a:t>
            </a:r>
            <a:endParaRPr lang="en-US" altLang="ko-KR" sz="11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고성현</a:t>
            </a:r>
            <a:endParaRPr lang="en-US" altLang="ko-KR" sz="11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김지우</a:t>
            </a:r>
            <a:endParaRPr lang="en-US" altLang="ko-KR" sz="11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유민종</a:t>
            </a:r>
            <a:endParaRPr lang="en-US" altLang="ko-KR" sz="11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이병건</a:t>
            </a:r>
            <a:endParaRPr lang="en-US" altLang="ko-KR" sz="11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11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최현우</a:t>
            </a:r>
            <a:endParaRPr lang="ko-KR" altLang="en-US" sz="115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494" y="282983"/>
            <a:ext cx="19623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Software Engineering 2020 spring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96" y="43896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Project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2" y="2752531"/>
            <a:ext cx="889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ea"/>
                <a:ea typeface="+mj-ea"/>
              </a:rPr>
              <a:t>Provide News related to product price system</a:t>
            </a:r>
            <a:endParaRPr lang="ko-KR" altLang="en-US" sz="11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421513"/>
            <a:ext cx="3600452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Project Overview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Objective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7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003" y="2032536"/>
            <a:ext cx="1078838" cy="10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133" y="2032536"/>
            <a:ext cx="1078838" cy="107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0;p22"/>
          <p:cNvSpPr txBox="1"/>
          <p:nvPr/>
        </p:nvSpPr>
        <p:spPr>
          <a:xfrm>
            <a:off x="4215764" y="2184619"/>
            <a:ext cx="477449" cy="7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4650"/>
              <a:t>?</a:t>
            </a:r>
            <a:endParaRPr sz="4650"/>
          </a:p>
        </p:txBody>
      </p:sp>
      <p:cxnSp>
        <p:nvCxnSpPr>
          <p:cNvPr id="12" name="Google Shape;121;p22"/>
          <p:cNvCxnSpPr>
            <a:stCxn id="11" idx="1"/>
          </p:cNvCxnSpPr>
          <p:nvPr/>
        </p:nvCxnSpPr>
        <p:spPr>
          <a:xfrm rot="10800000">
            <a:off x="3662038" y="2571954"/>
            <a:ext cx="5537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22;p22"/>
          <p:cNvCxnSpPr>
            <a:stCxn id="11" idx="3"/>
          </p:cNvCxnSpPr>
          <p:nvPr/>
        </p:nvCxnSpPr>
        <p:spPr>
          <a:xfrm>
            <a:off x="4693212" y="2571954"/>
            <a:ext cx="45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978643" y="3221713"/>
            <a:ext cx="24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News about somethings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2603" y="3221713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Price fluctuation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00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Project Overview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Service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15" name="Google Shape;128;p23"/>
          <p:cNvSpPr txBox="1">
            <a:spLocks/>
          </p:cNvSpPr>
          <p:nvPr/>
        </p:nvSpPr>
        <p:spPr>
          <a:xfrm>
            <a:off x="2985601" y="1803108"/>
            <a:ext cx="4011761" cy="334799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sz="1800" dirty="0" smtClean="0"/>
              <a:t>Notice </a:t>
            </a:r>
            <a:r>
              <a:rPr lang="en-US" altLang="ko" sz="1800" dirty="0"/>
              <a:t>price change</a:t>
            </a:r>
            <a:endParaRPr lang="en-US" sz="1800" dirty="0"/>
          </a:p>
        </p:txBody>
      </p:sp>
      <p:sp>
        <p:nvSpPr>
          <p:cNvPr id="16" name="Google Shape;129;p23"/>
          <p:cNvSpPr txBox="1">
            <a:spLocks/>
          </p:cNvSpPr>
          <p:nvPr/>
        </p:nvSpPr>
        <p:spPr>
          <a:xfrm>
            <a:off x="2985601" y="3253330"/>
            <a:ext cx="4632769" cy="363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sz="1800" dirty="0" smtClean="0"/>
              <a:t>Subscribe </a:t>
            </a:r>
            <a:r>
              <a:rPr lang="en-US" altLang="ko" sz="1800" dirty="0"/>
              <a:t>news about item of interest</a:t>
            </a:r>
            <a:endParaRPr lang="en-US" sz="1800" dirty="0"/>
          </a:p>
        </p:txBody>
      </p:sp>
      <p:sp>
        <p:nvSpPr>
          <p:cNvPr id="17" name="Google Shape;130;p23"/>
          <p:cNvSpPr txBox="1">
            <a:spLocks/>
          </p:cNvSpPr>
          <p:nvPr/>
        </p:nvSpPr>
        <p:spPr>
          <a:xfrm>
            <a:off x="2985601" y="2502781"/>
            <a:ext cx="4241582" cy="334799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sz="1800" dirty="0" smtClean="0"/>
              <a:t>Search </a:t>
            </a:r>
            <a:r>
              <a:rPr lang="en-US" altLang="ko" sz="1800" dirty="0"/>
              <a:t>news about product</a:t>
            </a:r>
            <a:endParaRPr lang="en-US" sz="1800" dirty="0"/>
          </a:p>
        </p:txBody>
      </p:sp>
      <p:pic>
        <p:nvPicPr>
          <p:cNvPr id="18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62" y="2449116"/>
            <a:ext cx="502115" cy="50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462" y="1719451"/>
            <a:ext cx="502115" cy="50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462" y="3184186"/>
            <a:ext cx="502115" cy="502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1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Project Overview</a:t>
            </a:r>
          </a:p>
          <a:p>
            <a:r>
              <a:rPr lang="en-US" altLang="ko-KR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Provide News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11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95" y="3753325"/>
            <a:ext cx="576604" cy="52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06" y="3127664"/>
            <a:ext cx="576604" cy="52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06" y="2501980"/>
            <a:ext cx="576604" cy="52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905" y="1703475"/>
            <a:ext cx="2259900" cy="22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63" y="2163525"/>
            <a:ext cx="666150" cy="6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98" y="1899545"/>
            <a:ext cx="576604" cy="52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98" y="1297108"/>
            <a:ext cx="576604" cy="5270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46;p24"/>
          <p:cNvCxnSpPr/>
          <p:nvPr/>
        </p:nvCxnSpPr>
        <p:spPr>
          <a:xfrm>
            <a:off x="3284850" y="2829675"/>
            <a:ext cx="16461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47;p24"/>
          <p:cNvSpPr txBox="1"/>
          <p:nvPr/>
        </p:nvSpPr>
        <p:spPr>
          <a:xfrm>
            <a:off x="3328019" y="2829675"/>
            <a:ext cx="1638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Assess suitability</a:t>
            </a:r>
            <a:endParaRPr/>
          </a:p>
        </p:txBody>
      </p:sp>
      <p:pic>
        <p:nvPicPr>
          <p:cNvPr id="26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150" y="2163526"/>
            <a:ext cx="666150" cy="66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149;p24"/>
          <p:cNvCxnSpPr/>
          <p:nvPr/>
        </p:nvCxnSpPr>
        <p:spPr>
          <a:xfrm>
            <a:off x="6178575" y="2492125"/>
            <a:ext cx="2547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" name="Google Shape;147;p24"/>
          <p:cNvSpPr txBox="1"/>
          <p:nvPr/>
        </p:nvSpPr>
        <p:spPr>
          <a:xfrm>
            <a:off x="2169399" y="4280385"/>
            <a:ext cx="1638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Lots of News</a:t>
            </a:r>
            <a:endParaRPr dirty="0"/>
          </a:p>
        </p:txBody>
      </p:sp>
      <p:sp>
        <p:nvSpPr>
          <p:cNvPr id="29" name="Google Shape;147;p24"/>
          <p:cNvSpPr txBox="1"/>
          <p:nvPr/>
        </p:nvSpPr>
        <p:spPr>
          <a:xfrm>
            <a:off x="5486925" y="3896385"/>
            <a:ext cx="1638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Provide information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2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Functions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51860" y="2247900"/>
            <a:ext cx="320040" cy="320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7561" y="2046027"/>
            <a:ext cx="27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Functions</a:t>
            </a:r>
            <a:endParaRPr lang="en-US" altLang="ko-KR" sz="240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j-ea"/>
              <a:ea typeface="+mj-ea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Main Page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42" y="607221"/>
            <a:ext cx="2335543" cy="4111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직선 연결선 31"/>
          <p:cNvCxnSpPr/>
          <p:nvPr/>
        </p:nvCxnSpPr>
        <p:spPr>
          <a:xfrm>
            <a:off x="6270402" y="2230223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7165" y="1995995"/>
            <a:ext cx="157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Registered bookmarks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748061" y="2791507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4611" y="2571752"/>
            <a:ext cx="258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Hot news about bookmarked products</a:t>
            </a:r>
          </a:p>
          <a:p>
            <a:pPr algn="r"/>
            <a:r>
              <a:rPr lang="en-US" altLang="ko-KR" sz="1200" dirty="0" smtClean="0"/>
              <a:t> (redirection to original website)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280998" y="3369574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748061" y="4069637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8746" y="3931137"/>
            <a:ext cx="321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Categories to find similar recommended product</a:t>
            </a:r>
            <a:endParaRPr lang="ko-KR" altLang="en-US" sz="12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1904" y="4563645"/>
            <a:ext cx="12346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87387" y="4425145"/>
            <a:ext cx="138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Can share with SNS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0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96" y="460525"/>
            <a:ext cx="2391202" cy="410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Functions</a:t>
            </a:r>
            <a:endParaRPr lang="en-US" altLang="ko-KR" sz="240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j-ea"/>
              <a:ea typeface="+mj-ea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Product Page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3414" y="1607500"/>
            <a:ext cx="201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Product price chart over time</a:t>
            </a:r>
          </a:p>
          <a:p>
            <a:r>
              <a:rPr lang="en-US" altLang="ko-KR" sz="1200" dirty="0" smtClean="0"/>
              <a:t>If user mouse over point,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show related news briefly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3180487" y="1770578"/>
            <a:ext cx="123503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42489" y="2714838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96529" y="2565995"/>
            <a:ext cx="215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Related news </a:t>
            </a:r>
            <a:r>
              <a:rPr lang="en-US" altLang="ko-KR" sz="1200" dirty="0" smtClean="0"/>
              <a:t>timeline</a:t>
            </a:r>
          </a:p>
          <a:p>
            <a:r>
              <a:rPr lang="en-US" altLang="ko-KR" sz="1200" dirty="0" smtClean="0"/>
              <a:t>(redirection to original website)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538945" y="3565167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0960" y="3425384"/>
            <a:ext cx="21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Influence </a:t>
            </a:r>
            <a:r>
              <a:rPr lang="en-US" altLang="ko-KR" sz="1200" dirty="0" smtClean="0"/>
              <a:t>tendency information</a:t>
            </a:r>
            <a:endParaRPr lang="ko-KR" altLang="en-US" sz="12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055618" y="4300469"/>
            <a:ext cx="90021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0710" y="4069637"/>
            <a:ext cx="2168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Shopping site</a:t>
            </a:r>
          </a:p>
          <a:p>
            <a:r>
              <a:rPr lang="en-US" altLang="ko-KR" sz="1200" dirty="0" smtClean="0"/>
              <a:t>(Redirection </a:t>
            </a:r>
            <a:r>
              <a:rPr lang="en-US" altLang="ko-KR" sz="1200" dirty="0" smtClean="0"/>
              <a:t>to original </a:t>
            </a:r>
            <a:r>
              <a:rPr lang="en-US" altLang="ko-KR" sz="1200" dirty="0" smtClean="0"/>
              <a:t>website)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14501" y="1189205"/>
            <a:ext cx="821495" cy="200484"/>
            <a:chOff x="6029172" y="1178451"/>
            <a:chExt cx="821495" cy="20048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229248" y="1278693"/>
              <a:ext cx="62141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6029172" y="1178451"/>
              <a:ext cx="200076" cy="20048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6065" y="1149321"/>
            <a:ext cx="183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Price subscription</a:t>
            </a:r>
          </a:p>
          <a:p>
            <a:r>
              <a:rPr lang="en-US" altLang="ko-KR" sz="1200" dirty="0" smtClean="0"/>
              <a:t>(Alarm can be customized)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792616" y="1065659"/>
            <a:ext cx="713110" cy="325174"/>
            <a:chOff x="6029172" y="1053761"/>
            <a:chExt cx="713110" cy="325174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120863" y="1053761"/>
              <a:ext cx="62141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6029172" y="1178451"/>
              <a:ext cx="200076" cy="20048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연결선 40"/>
          <p:cNvCxnSpPr>
            <a:stCxn id="40" idx="0"/>
          </p:cNvCxnSpPr>
          <p:nvPr/>
        </p:nvCxnSpPr>
        <p:spPr>
          <a:xfrm flipV="1">
            <a:off x="5892654" y="1056993"/>
            <a:ext cx="0" cy="1333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42891" y="928897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Bookmark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11133" y="848939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Product </a:t>
            </a:r>
            <a:r>
              <a:rPr lang="en-US" altLang="ko-KR" sz="1200" dirty="0" smtClean="0"/>
              <a:t>information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67638" y="987439"/>
            <a:ext cx="63690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37" y="1043381"/>
            <a:ext cx="2984358" cy="2242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Functions</a:t>
            </a:r>
            <a:endParaRPr lang="en-US" altLang="ko-KR" sz="240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j-ea"/>
              <a:ea typeface="+mj-ea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API Page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6951" y="2110087"/>
            <a:ext cx="219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can get XLS file or JSON file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in selected range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141371" y="2391587"/>
            <a:ext cx="123503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12798" y="1908013"/>
            <a:ext cx="56559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5897" y="1769513"/>
            <a:ext cx="14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Price chart over 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604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95" y="1032905"/>
            <a:ext cx="2520000" cy="3328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Functions</a:t>
            </a:r>
            <a:endParaRPr lang="en-US" altLang="ko-KR" sz="240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j-ea"/>
              <a:ea typeface="+mj-ea"/>
            </a:endParaRPr>
          </a:p>
          <a:p>
            <a:r>
              <a:rPr lang="en-US" altLang="ko-KR" sz="15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My Page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7550" y="243048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can set subscription</a:t>
            </a:r>
          </a:p>
          <a:p>
            <a:r>
              <a:rPr lang="en-US" altLang="ko-KR" sz="1200" dirty="0" smtClean="0"/>
              <a:t> message method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028904" y="2748546"/>
            <a:ext cx="123503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3536" y="1908013"/>
            <a:ext cx="14648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5897" y="1769513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profile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886086" y="3390449"/>
            <a:ext cx="104770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8813" y="3251949"/>
            <a:ext cx="147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can make up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interesting products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8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Benefits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642360" y="2270760"/>
            <a:ext cx="320040" cy="320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061" y="2068887"/>
            <a:ext cx="27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Benefits</a:t>
            </a:r>
            <a:endParaRPr lang="en-US" altLang="ko-KR" sz="240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3" name="Google Shape;191;p31"/>
          <p:cNvSpPr txBox="1">
            <a:spLocks/>
          </p:cNvSpPr>
          <p:nvPr/>
        </p:nvSpPr>
        <p:spPr>
          <a:xfrm>
            <a:off x="499866" y="2378147"/>
            <a:ext cx="68721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3700" b="1" dirty="0" smtClean="0"/>
              <a:t>Convenient &amp; Easy</a:t>
            </a:r>
            <a:endParaRPr lang="en-US" sz="3700" b="1" dirty="0"/>
          </a:p>
        </p:txBody>
      </p:sp>
      <p:sp>
        <p:nvSpPr>
          <p:cNvPr id="15" name="Google Shape;192;p31"/>
          <p:cNvSpPr txBox="1">
            <a:spLocks/>
          </p:cNvSpPr>
          <p:nvPr/>
        </p:nvSpPr>
        <p:spPr>
          <a:xfrm>
            <a:off x="5792628" y="4006641"/>
            <a:ext cx="2387100" cy="55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2000" b="1" smtClean="0"/>
              <a:t>Just One Click</a:t>
            </a:r>
            <a:endParaRPr lang="en-US" sz="2000" b="1"/>
          </a:p>
        </p:txBody>
      </p:sp>
      <p:pic>
        <p:nvPicPr>
          <p:cNvPr id="16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352" y="2345799"/>
            <a:ext cx="576604" cy="52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829" y="2179128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779" y="2872866"/>
            <a:ext cx="1045225" cy="10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879" y="1457686"/>
            <a:ext cx="708000" cy="70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9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4354" y="1457689"/>
            <a:ext cx="708000" cy="70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" name="TextBox 5"/>
          <p:cNvSpPr txBox="1"/>
          <p:nvPr/>
        </p:nvSpPr>
        <p:spPr>
          <a:xfrm>
            <a:off x="300038" y="536833"/>
            <a:ext cx="1416894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Contents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INDEX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0993" y="127003"/>
            <a:ext cx="3516009" cy="48894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5661498" y="690666"/>
            <a:ext cx="3039894" cy="341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81" indent="-385781">
              <a:buAutoNum type="arabicPeriod"/>
            </a:pPr>
            <a:r>
              <a:rPr lang="en-US" altLang="ko-KR" sz="24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Background</a:t>
            </a:r>
          </a:p>
          <a:p>
            <a:pPr marL="385781" indent="-385781">
              <a:buAutoNum type="arabicPeriod"/>
            </a:pPr>
            <a:endParaRPr lang="en-US" altLang="ko-KR" sz="24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10" panose="02030504000101010101" pitchFamily="18" charset="-127"/>
            </a:endParaRPr>
          </a:p>
          <a:p>
            <a:pPr marL="385781" indent="-385781">
              <a:buAutoNum type="arabicPeriod"/>
            </a:pPr>
            <a:r>
              <a:rPr lang="en-US" altLang="ko-KR" sz="24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Project Overview</a:t>
            </a:r>
          </a:p>
          <a:p>
            <a:pPr marL="385781" indent="-385781">
              <a:buAutoNum type="arabicPeriod"/>
            </a:pPr>
            <a:endParaRPr lang="en-US" altLang="ko-KR" sz="24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10" panose="02030504000101010101" pitchFamily="18" charset="-127"/>
            </a:endParaRPr>
          </a:p>
          <a:p>
            <a:pPr marL="385781" indent="-385781">
              <a:buAutoNum type="arabicPeriod"/>
            </a:pPr>
            <a:r>
              <a:rPr lang="en-US" altLang="ko-KR" sz="24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Functions</a:t>
            </a:r>
          </a:p>
          <a:p>
            <a:pPr marL="385781" indent="-385781">
              <a:buAutoNum type="arabicPeriod"/>
            </a:pPr>
            <a:endParaRPr lang="en-US" altLang="ko-KR" sz="24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10" panose="02030504000101010101" pitchFamily="18" charset="-127"/>
            </a:endParaRPr>
          </a:p>
          <a:p>
            <a:pPr marL="385781" indent="-385781">
              <a:buAutoNum type="arabicPeriod"/>
            </a:pPr>
            <a:r>
              <a:rPr lang="en-US" altLang="ko-KR" sz="24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Benefits</a:t>
            </a:r>
          </a:p>
          <a:p>
            <a:pPr marL="385781" indent="-385781">
              <a:buAutoNum type="arabicPeriod"/>
            </a:pPr>
            <a:endParaRPr lang="en-US" altLang="ko-KR" sz="24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10" panose="02030504000101010101" pitchFamily="18" charset="-127"/>
            </a:endParaRPr>
          </a:p>
          <a:p>
            <a:pPr marL="385781" indent="-385781">
              <a:buAutoNum type="arabicPeriod"/>
            </a:pPr>
            <a:r>
              <a:rPr lang="en-US" altLang="ko-KR" sz="24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Development</a:t>
            </a:r>
            <a:endParaRPr lang="ko-KR" altLang="en-US" sz="24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88" y="2077491"/>
            <a:ext cx="2979420" cy="11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25" y="2649045"/>
            <a:ext cx="933450" cy="847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Benefits</a:t>
            </a:r>
            <a:endParaRPr lang="en-US" altLang="ko-KR" sz="240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2" name="Google Shape;203;p32"/>
          <p:cNvSpPr txBox="1">
            <a:spLocks/>
          </p:cNvSpPr>
          <p:nvPr/>
        </p:nvSpPr>
        <p:spPr>
          <a:xfrm>
            <a:off x="707940" y="2364908"/>
            <a:ext cx="68721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3700" b="1" smtClean="0"/>
              <a:t>Reasonable</a:t>
            </a:r>
            <a:endParaRPr lang="en-US" sz="3700" b="1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3700" b="1"/>
          </a:p>
        </p:txBody>
      </p:sp>
      <p:sp>
        <p:nvSpPr>
          <p:cNvPr id="14" name="Google Shape;204;p32"/>
          <p:cNvSpPr txBox="1">
            <a:spLocks/>
          </p:cNvSpPr>
          <p:nvPr/>
        </p:nvSpPr>
        <p:spPr>
          <a:xfrm>
            <a:off x="4805750" y="2579144"/>
            <a:ext cx="2936170" cy="175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2600" dirty="0" smtClean="0"/>
              <a:t>Why expensive ?</a:t>
            </a:r>
            <a:endParaRPr lang="en-US" sz="26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ko" sz="2600" dirty="0" smtClean="0"/>
              <a:t>When cheap ?</a:t>
            </a:r>
            <a:endParaRPr lang="en-US" sz="26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21" name="Google Shape;205;p32"/>
          <p:cNvSpPr txBox="1">
            <a:spLocks/>
          </p:cNvSpPr>
          <p:nvPr/>
        </p:nvSpPr>
        <p:spPr>
          <a:xfrm>
            <a:off x="4392925" y="1772700"/>
            <a:ext cx="46878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2700" b="1" smtClean="0"/>
              <a:t>Meaningful Information</a:t>
            </a:r>
            <a:endParaRPr lang="en-US" sz="2700" b="1"/>
          </a:p>
        </p:txBody>
      </p:sp>
    </p:spTree>
    <p:extLst>
      <p:ext uri="{BB962C8B-B14F-4D97-AF65-F5344CB8AC3E}">
        <p14:creationId xmlns:p14="http://schemas.microsoft.com/office/powerpoint/2010/main" val="29521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Development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47060" y="2270760"/>
            <a:ext cx="320040" cy="320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2761" y="2068887"/>
            <a:ext cx="27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Development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Front-end</a:t>
            </a:r>
            <a:endParaRPr lang="ko-KR" altLang="en-US" sz="1400" dirty="0" smtClean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9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60" y="2197299"/>
            <a:ext cx="3195700" cy="15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077" y="2510123"/>
            <a:ext cx="1391364" cy="116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19;p34"/>
          <p:cNvPicPr preferRelativeResize="0"/>
          <p:nvPr/>
        </p:nvPicPr>
        <p:blipFill rotWithShape="1">
          <a:blip r:embed="rId5">
            <a:alphaModFix/>
          </a:blip>
          <a:srcRect l="29609" r="31188"/>
          <a:stretch/>
        </p:blipFill>
        <p:spPr>
          <a:xfrm>
            <a:off x="842746" y="2247985"/>
            <a:ext cx="1178024" cy="1502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20;p34"/>
          <p:cNvSpPr txBox="1">
            <a:spLocks/>
          </p:cNvSpPr>
          <p:nvPr/>
        </p:nvSpPr>
        <p:spPr>
          <a:xfrm>
            <a:off x="127002" y="1023028"/>
            <a:ext cx="8890001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3700" b="1" dirty="0" smtClean="0"/>
              <a:t>Front-end</a:t>
            </a:r>
            <a:endParaRPr lang="en-US" sz="3700" b="1" dirty="0"/>
          </a:p>
        </p:txBody>
      </p:sp>
      <p:sp>
        <p:nvSpPr>
          <p:cNvPr id="15" name="Google Shape;221;p34"/>
          <p:cNvSpPr txBox="1">
            <a:spLocks/>
          </p:cNvSpPr>
          <p:nvPr/>
        </p:nvSpPr>
        <p:spPr>
          <a:xfrm>
            <a:off x="6651353" y="1727173"/>
            <a:ext cx="12927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2500" b="1" dirty="0" smtClean="0"/>
              <a:t>Design</a:t>
            </a:r>
            <a:endParaRPr lang="en-US" sz="2500" b="1" dirty="0"/>
          </a:p>
        </p:txBody>
      </p:sp>
      <p:sp>
        <p:nvSpPr>
          <p:cNvPr id="16" name="Google Shape;222;p34"/>
          <p:cNvSpPr txBox="1">
            <a:spLocks/>
          </p:cNvSpPr>
          <p:nvPr/>
        </p:nvSpPr>
        <p:spPr>
          <a:xfrm>
            <a:off x="2477189" y="1723278"/>
            <a:ext cx="16287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2500" b="1" dirty="0" smtClean="0"/>
              <a:t>Web</a:t>
            </a:r>
            <a:endParaRPr lang="en-US" sz="2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75850" y="4028444"/>
            <a:ext cx="190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Simple and clear </a:t>
            </a:r>
            <a:r>
              <a:rPr lang="en-US" altLang="ko-KR" sz="1400" dirty="0" smtClean="0"/>
              <a:t>design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25695" y="3754940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Bootstrap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5351" y="4024048"/>
            <a:ext cx="1981248" cy="2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Fundamental for website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5196" y="3750544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HTML5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76798" y="3740322"/>
            <a:ext cx="76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django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09210" y="4024048"/>
            <a:ext cx="3087255" cy="715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framework based on python</a:t>
            </a:r>
          </a:p>
          <a:p>
            <a:r>
              <a:rPr lang="en-US" altLang="ko-KR" dirty="0" smtClean="0"/>
              <a:t>Fast development for convenient website</a:t>
            </a:r>
          </a:p>
          <a:p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6038229" y="2252381"/>
            <a:ext cx="23850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0148" y="2247985"/>
            <a:ext cx="496462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Development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Back-end</a:t>
            </a:r>
            <a:endParaRPr lang="ko-KR" altLang="en-US" sz="1400" dirty="0" smtClean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13" name="Google Shape;220;p34"/>
          <p:cNvSpPr txBox="1">
            <a:spLocks/>
          </p:cNvSpPr>
          <p:nvPr/>
        </p:nvSpPr>
        <p:spPr>
          <a:xfrm>
            <a:off x="127002" y="1023028"/>
            <a:ext cx="8890001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3700" b="1" dirty="0" smtClean="0"/>
              <a:t>Back-end</a:t>
            </a:r>
            <a:endParaRPr lang="en-US" sz="37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54332" y="3989963"/>
            <a:ext cx="2962671" cy="2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End-to-end library for machine learning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20737" y="3714297"/>
            <a:ext cx="11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TensorFlow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1793" y="3983405"/>
            <a:ext cx="2536015" cy="2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crawling open source library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7015" y="371350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Beautifulsoup4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94402" y="37135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MySQL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10372" y="3989963"/>
            <a:ext cx="2355453" cy="507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Famous RDB management tool</a:t>
            </a:r>
          </a:p>
          <a:p>
            <a:endParaRPr lang="en-US" altLang="ko-KR" dirty="0" smtClean="0"/>
          </a:p>
        </p:txBody>
      </p:sp>
      <p:pic>
        <p:nvPicPr>
          <p:cNvPr id="21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100" y="2584978"/>
            <a:ext cx="1744084" cy="89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414" y="2393337"/>
            <a:ext cx="2039535" cy="121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95" y="2535356"/>
            <a:ext cx="2434111" cy="10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22;p34"/>
          <p:cNvSpPr txBox="1">
            <a:spLocks/>
          </p:cNvSpPr>
          <p:nvPr/>
        </p:nvSpPr>
        <p:spPr>
          <a:xfrm>
            <a:off x="1105450" y="1779512"/>
            <a:ext cx="16287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2500" b="1" dirty="0" smtClean="0"/>
              <a:t>Crawling</a:t>
            </a:r>
            <a:endParaRPr lang="en-US" sz="2500" b="1" dirty="0"/>
          </a:p>
        </p:txBody>
      </p:sp>
      <p:sp>
        <p:nvSpPr>
          <p:cNvPr id="28" name="Google Shape;222;p34"/>
          <p:cNvSpPr txBox="1">
            <a:spLocks/>
          </p:cNvSpPr>
          <p:nvPr/>
        </p:nvSpPr>
        <p:spPr>
          <a:xfrm>
            <a:off x="3773748" y="1809348"/>
            <a:ext cx="16287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500" b="1" dirty="0" smtClean="0"/>
              <a:t>Database</a:t>
            </a:r>
            <a:endParaRPr lang="en-US" sz="2500" b="1" dirty="0"/>
          </a:p>
        </p:txBody>
      </p:sp>
      <p:sp>
        <p:nvSpPr>
          <p:cNvPr id="29" name="Google Shape;222;p34"/>
          <p:cNvSpPr txBox="1">
            <a:spLocks/>
          </p:cNvSpPr>
          <p:nvPr/>
        </p:nvSpPr>
        <p:spPr>
          <a:xfrm>
            <a:off x="7048356" y="1818125"/>
            <a:ext cx="1628700" cy="70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2500" b="1" dirty="0" smtClean="0"/>
              <a:t>ML</a:t>
            </a:r>
            <a:endParaRPr lang="en-US" sz="2500" b="1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83735" y="2321618"/>
            <a:ext cx="23850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410372" y="2321618"/>
            <a:ext cx="23850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64790" y="2321618"/>
            <a:ext cx="23850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Development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Structure</a:t>
            </a:r>
            <a:endParaRPr lang="ko-KR" altLang="en-US" sz="1400" dirty="0" smtClean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21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685" y="4337594"/>
            <a:ext cx="989457" cy="5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251" y="3594628"/>
            <a:ext cx="1103850" cy="65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489" y="2499367"/>
            <a:ext cx="1283410" cy="541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그룹 67"/>
          <p:cNvGrpSpPr/>
          <p:nvPr/>
        </p:nvGrpSpPr>
        <p:grpSpPr>
          <a:xfrm>
            <a:off x="7263899" y="1085630"/>
            <a:ext cx="923086" cy="854600"/>
            <a:chOff x="326651" y="1481870"/>
            <a:chExt cx="923086" cy="854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3" y="1663060"/>
              <a:ext cx="657424" cy="657424"/>
            </a:xfrm>
            <a:prstGeom prst="rect">
              <a:avLst/>
            </a:prstGeom>
          </p:spPr>
        </p:pic>
        <p:pic>
          <p:nvPicPr>
            <p:cNvPr id="25" name="Google Shape;14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9482" y="1481870"/>
              <a:ext cx="288218" cy="259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14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6651" y="1842413"/>
              <a:ext cx="288218" cy="259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14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12556" y="1624772"/>
              <a:ext cx="288218" cy="259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14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5857" y="2077265"/>
              <a:ext cx="288218" cy="259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" name="꺾인 연결선 9"/>
          <p:cNvCxnSpPr>
            <a:stCxn id="36" idx="2"/>
            <a:endCxn id="26" idx="3"/>
          </p:cNvCxnSpPr>
          <p:nvPr/>
        </p:nvCxnSpPr>
        <p:spPr>
          <a:xfrm rot="5400000">
            <a:off x="7303442" y="2232474"/>
            <a:ext cx="497933" cy="5770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18869" y="1995018"/>
            <a:ext cx="84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Internet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85249" y="2508391"/>
            <a:ext cx="862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crawling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26" idx="2"/>
            <a:endCxn id="24" idx="0"/>
          </p:cNvCxnSpPr>
          <p:nvPr/>
        </p:nvCxnSpPr>
        <p:spPr>
          <a:xfrm>
            <a:off x="6622194" y="3040532"/>
            <a:ext cx="10982" cy="55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22194" y="3076762"/>
            <a:ext cx="19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NLP Machine Learning</a:t>
            </a:r>
            <a:endParaRPr lang="ko-KR" altLang="en-US" sz="1200" dirty="0"/>
          </a:p>
        </p:txBody>
      </p:sp>
      <p:cxnSp>
        <p:nvCxnSpPr>
          <p:cNvPr id="42" name="꺾인 연결선 41"/>
          <p:cNvCxnSpPr>
            <a:stCxn id="24" idx="2"/>
            <a:endCxn id="21" idx="3"/>
          </p:cNvCxnSpPr>
          <p:nvPr/>
        </p:nvCxnSpPr>
        <p:spPr>
          <a:xfrm rot="5400000">
            <a:off x="6002056" y="3960955"/>
            <a:ext cx="341207" cy="921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52472" y="4337594"/>
            <a:ext cx="19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 management</a:t>
            </a:r>
            <a:endParaRPr lang="ko-KR" altLang="en-US" sz="1200" dirty="0"/>
          </a:p>
        </p:txBody>
      </p:sp>
      <p:pic>
        <p:nvPicPr>
          <p:cNvPr id="45" name="Google Shape;21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2219" y="3419181"/>
            <a:ext cx="1331071" cy="66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19;p34"/>
          <p:cNvPicPr preferRelativeResize="0"/>
          <p:nvPr/>
        </p:nvPicPr>
        <p:blipFill rotWithShape="1">
          <a:blip r:embed="rId9">
            <a:alphaModFix/>
          </a:blip>
          <a:srcRect l="29609" r="31188"/>
          <a:stretch/>
        </p:blipFill>
        <p:spPr>
          <a:xfrm>
            <a:off x="2259454" y="1995018"/>
            <a:ext cx="356600" cy="454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직선 화살표 연결선 46"/>
          <p:cNvCxnSpPr>
            <a:stCxn id="46" idx="2"/>
            <a:endCxn id="45" idx="0"/>
          </p:cNvCxnSpPr>
          <p:nvPr/>
        </p:nvCxnSpPr>
        <p:spPr>
          <a:xfrm>
            <a:off x="2437754" y="2449858"/>
            <a:ext cx="1" cy="96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57391" y="2808348"/>
            <a:ext cx="128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Web framework</a:t>
            </a:r>
            <a:endParaRPr lang="ko-KR" altLang="en-US" sz="1200" dirty="0"/>
          </a:p>
        </p:txBody>
      </p:sp>
      <p:pic>
        <p:nvPicPr>
          <p:cNvPr id="50" name="Google Shape;21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47372" y="2043085"/>
            <a:ext cx="445220" cy="374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직선 화살표 연결선 53"/>
          <p:cNvCxnSpPr>
            <a:stCxn id="50" idx="1"/>
            <a:endCxn id="46" idx="3"/>
          </p:cNvCxnSpPr>
          <p:nvPr/>
        </p:nvCxnSpPr>
        <p:spPr>
          <a:xfrm flipH="1" flipV="1">
            <a:off x="2616054" y="2222438"/>
            <a:ext cx="631318" cy="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87012" y="1990940"/>
            <a:ext cx="61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Design</a:t>
            </a:r>
            <a:endParaRPr lang="ko-KR" altLang="en-US" sz="1200" dirty="0"/>
          </a:p>
        </p:txBody>
      </p:sp>
      <p:cxnSp>
        <p:nvCxnSpPr>
          <p:cNvPr id="84" name="꺾인 연결선 83"/>
          <p:cNvCxnSpPr>
            <a:stCxn id="45" idx="3"/>
            <a:endCxn id="21" idx="0"/>
          </p:cNvCxnSpPr>
          <p:nvPr/>
        </p:nvCxnSpPr>
        <p:spPr>
          <a:xfrm>
            <a:off x="3103290" y="3751949"/>
            <a:ext cx="2114124" cy="585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47372" y="422555"/>
            <a:ext cx="13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Front-end</a:t>
            </a:r>
            <a:endParaRPr lang="ko-KR" altLang="en-US" sz="18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4419600" y="469630"/>
            <a:ext cx="0" cy="4376928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56733" y="3767050"/>
            <a:ext cx="155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 Action</a:t>
            </a:r>
          </a:p>
          <a:p>
            <a:r>
              <a:rPr lang="en-US" altLang="ko-KR" sz="1200" dirty="0" smtClean="0"/>
              <a:t>(sign in, search …)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520247" y="422555"/>
            <a:ext cx="13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Back-end</a:t>
            </a:r>
            <a:endParaRPr lang="ko-KR" altLang="en-US" sz="1800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1" y="2136963"/>
            <a:ext cx="724807" cy="724807"/>
          </a:xfrm>
          <a:prstGeom prst="rect">
            <a:avLst/>
          </a:prstGeom>
        </p:spPr>
      </p:pic>
      <p:cxnSp>
        <p:nvCxnSpPr>
          <p:cNvPr id="91" name="직선 화살표 연결선 90"/>
          <p:cNvCxnSpPr/>
          <p:nvPr/>
        </p:nvCxnSpPr>
        <p:spPr>
          <a:xfrm flipH="1" flipV="1">
            <a:off x="1271216" y="2230257"/>
            <a:ext cx="9717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5" y="1738836"/>
            <a:ext cx="446975" cy="44697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690" y="2796019"/>
            <a:ext cx="61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63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아래쪽 화살표 42"/>
          <p:cNvSpPr/>
          <p:nvPr/>
        </p:nvSpPr>
        <p:spPr>
          <a:xfrm>
            <a:off x="6302342" y="3364482"/>
            <a:ext cx="379045" cy="399401"/>
          </a:xfrm>
          <a:prstGeom prst="downArrow">
            <a:avLst/>
          </a:prstGeom>
          <a:solidFill>
            <a:srgbClr val="FFB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6235115" y="1015095"/>
            <a:ext cx="379045" cy="399401"/>
          </a:xfrm>
          <a:prstGeom prst="downArrow">
            <a:avLst/>
          </a:prstGeom>
          <a:solidFill>
            <a:srgbClr val="FFB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형 화살표 11"/>
          <p:cNvSpPr/>
          <p:nvPr/>
        </p:nvSpPr>
        <p:spPr>
          <a:xfrm rot="13769978">
            <a:off x="5474853" y="1394052"/>
            <a:ext cx="2159249" cy="2159249"/>
          </a:xfrm>
          <a:prstGeom prst="circularArrow">
            <a:avLst>
              <a:gd name="adj1" fmla="val 8113"/>
              <a:gd name="adj2" fmla="val 1142319"/>
              <a:gd name="adj3" fmla="val 20509725"/>
              <a:gd name="adj4" fmla="val 830017"/>
              <a:gd name="adj5" fmla="val 12500"/>
            </a:avLst>
          </a:prstGeom>
          <a:solidFill>
            <a:srgbClr val="FFB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Development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Plan</a:t>
            </a:r>
            <a:endParaRPr lang="ko-KR" altLang="en-US" sz="1400" dirty="0" smtClean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471930" y="560999"/>
            <a:ext cx="2160000" cy="443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71930" y="2189497"/>
            <a:ext cx="2160000" cy="443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471930" y="2970215"/>
            <a:ext cx="2160000" cy="443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471930" y="1401391"/>
            <a:ext cx="2160000" cy="4432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636" y="3756092"/>
            <a:ext cx="2160000" cy="55682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Final Launch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23460" y="127002"/>
            <a:ext cx="0" cy="434340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726044" y="662940"/>
            <a:ext cx="205740" cy="205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726044" y="3088988"/>
            <a:ext cx="205740" cy="205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726044" y="3892921"/>
            <a:ext cx="205740" cy="205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67775" y="3014350"/>
            <a:ext cx="1062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</a:pPr>
            <a:r>
              <a:rPr lang="en-US" altLang="ko" sz="1600" dirty="0" smtClean="0"/>
              <a:t>~ Week 14</a:t>
            </a:r>
            <a:endParaRPr lang="en-US" altLang="ko-KR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48964" y="584522"/>
            <a:ext cx="1062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</a:pPr>
            <a:r>
              <a:rPr lang="en-US" altLang="ko" sz="1600" dirty="0" smtClean="0"/>
              <a:t>~ Week 10</a:t>
            </a:r>
            <a:endParaRPr lang="en-US" altLang="ko-KR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3665911" y="3787564"/>
            <a:ext cx="959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</a:pPr>
            <a:r>
              <a:rPr lang="en-US" altLang="ko" sz="1600" dirty="0" smtClean="0"/>
              <a:t> Week 15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785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Reference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4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77876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Reference</a:t>
            </a:r>
          </a:p>
        </p:txBody>
      </p:sp>
      <p:sp>
        <p:nvSpPr>
          <p:cNvPr id="25" name="Google Shape;252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nownews.seoul.co.kr/news/newsView.php?id=20180826601004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hlinkClick r:id="rId3"/>
              </a:rPr>
              <a:t>https://www.dailian.co.kr/news/view/879443?sc=Naver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" sz="1400" dirty="0" smtClean="0">
              <a:solidFill>
                <a:srgbClr val="000000"/>
              </a:solidFill>
              <a:uFill>
                <a:noFill/>
              </a:uFill>
              <a:hlinkClick r:id="rId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hlinkClick r:id="rId5"/>
              </a:rPr>
              <a:t>http://blog.naver.com/rimiy</a:t>
            </a:r>
            <a:endParaRPr lang="en-US" altLang="ko" sz="1400" dirty="0" smtClean="0">
              <a:solidFill>
                <a:srgbClr val="000000"/>
              </a:solidFill>
              <a:uFill>
                <a:noFill/>
              </a:uFill>
              <a:hlinkClick r:id="rId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" sz="1400" dirty="0" smtClean="0">
              <a:solidFill>
                <a:srgbClr val="000000"/>
              </a:solidFill>
              <a:uFill>
                <a:noFill/>
              </a:uFill>
              <a:hlinkClick r:id="rId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1400" dirty="0" smtClean="0">
                <a:solidFill>
                  <a:srgbClr val="000000"/>
                </a:solidFill>
                <a:uFill>
                  <a:noFill/>
                </a:uFill>
                <a:hlinkClick r:id="rId4"/>
              </a:rPr>
              <a:t>www.flaticon.com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ko" sz="1400" dirty="0" smtClean="0">
                <a:solidFill>
                  <a:srgbClr val="000000"/>
                </a:solidFill>
                <a:uFill>
                  <a:noFill/>
                </a:uFill>
                <a:hlinkClick r:id="rId6"/>
              </a:rPr>
              <a:t>https://getbootstrap.com/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ko" sz="1400" dirty="0" smtClean="0">
                <a:solidFill>
                  <a:srgbClr val="000000"/>
                </a:solidFill>
                <a:uFill>
                  <a:noFill/>
                </a:uFill>
                <a:hlinkClick r:id="rId7"/>
              </a:rPr>
              <a:t>https://www.djangoproject.com/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ko" sz="1400" dirty="0" smtClean="0">
                <a:solidFill>
                  <a:srgbClr val="000000"/>
                </a:solidFill>
                <a:uFill>
                  <a:noFill/>
                </a:uFill>
                <a:hlinkClick r:id="rId8"/>
              </a:rPr>
              <a:t>https://www.mysql.com/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" sz="1400" dirty="0" smtClean="0">
                <a:solidFill>
                  <a:srgbClr val="000000"/>
                </a:solidFill>
                <a:uFill>
                  <a:noFill/>
                </a:uFill>
                <a:hlinkClick r:id="rId9"/>
              </a:rPr>
              <a:t>https://www.tensorflow.org/</a:t>
            </a:r>
            <a:endParaRPr lang="en-US" altLang="ko" sz="1400" dirty="0" smtClean="0">
              <a:solidFill>
                <a:srgbClr val="000000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179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" name="TextBox 5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30" panose="02030504000101010101" pitchFamily="18" charset="-127"/>
              </a:rPr>
              <a:t>Thanks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Background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261360" y="2270760"/>
            <a:ext cx="320040" cy="320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47061" y="2068887"/>
            <a:ext cx="27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28731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Background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Motivation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2" y="1559102"/>
            <a:ext cx="3747135" cy="1888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52" y="1057272"/>
            <a:ext cx="1909399" cy="1750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912" y="2077083"/>
            <a:ext cx="3167374" cy="1592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953" y="1001827"/>
            <a:ext cx="3612885" cy="784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838" y="2251729"/>
            <a:ext cx="3068955" cy="1248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oogle Shape;7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1875" y="3776836"/>
            <a:ext cx="1121831" cy="112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8579" y="3819829"/>
            <a:ext cx="1078838" cy="1078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53" y="3175275"/>
            <a:ext cx="1137701" cy="980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28731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Background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Motivation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74" name="Google Shape;78;p16"/>
          <p:cNvSpPr txBox="1">
            <a:spLocks/>
          </p:cNvSpPr>
          <p:nvPr/>
        </p:nvSpPr>
        <p:spPr>
          <a:xfrm>
            <a:off x="345334" y="1278405"/>
            <a:ext cx="8584658" cy="2562299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ko" sz="2101" dirty="0"/>
              <a:t>Customer want to know</a:t>
            </a:r>
            <a:endParaRPr lang="en-US" sz="2101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ko" sz="2101" b="1" dirty="0">
                <a:solidFill>
                  <a:srgbClr val="FF0000"/>
                </a:solidFill>
              </a:rPr>
              <a:t>what happened to</a:t>
            </a:r>
            <a:endParaRPr lang="en-US" sz="2101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en-US" sz="2101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ko" sz="2101" dirty="0"/>
              <a:t>what they’ve bought, they’re buying, and they’ll buy</a:t>
            </a:r>
            <a:endParaRPr lang="en-US" sz="2101" dirty="0"/>
          </a:p>
          <a:p>
            <a:pPr marL="0" indent="0" algn="ctr">
              <a:spcBef>
                <a:spcPts val="1200"/>
              </a:spcBef>
              <a:buNone/>
            </a:pPr>
            <a:endParaRPr lang="en-US" sz="2101" dirty="0"/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" sz="2101" dirty="0"/>
              <a:t>But, time is a limited source.</a:t>
            </a:r>
            <a:endParaRPr lang="en-US" sz="2101" dirty="0"/>
          </a:p>
        </p:txBody>
      </p:sp>
      <p:pic>
        <p:nvPicPr>
          <p:cNvPr id="104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055" y="963057"/>
            <a:ext cx="1121831" cy="112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28731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Background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Motivation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pic>
        <p:nvPicPr>
          <p:cNvPr id="8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0" y="1249488"/>
            <a:ext cx="4139120" cy="2330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7689" y="1741253"/>
            <a:ext cx="5960240" cy="274425"/>
            <a:chOff x="4232042" y="2833991"/>
            <a:chExt cx="7946987" cy="3659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591455" y="2833991"/>
              <a:ext cx="758757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4232042" y="2840477"/>
              <a:ext cx="359414" cy="3594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Google Shape;85;p17"/>
          <p:cNvSpPr txBox="1">
            <a:spLocks/>
          </p:cNvSpPr>
          <p:nvPr/>
        </p:nvSpPr>
        <p:spPr>
          <a:xfrm>
            <a:off x="4307294" y="847344"/>
            <a:ext cx="4338549" cy="749049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49"/>
              </a:spcAft>
              <a:buNone/>
            </a:pPr>
            <a:r>
              <a:rPr lang="en-US" altLang="ko" sz="1400" dirty="0" smtClean="0"/>
              <a:t>Existing system </a:t>
            </a:r>
            <a:r>
              <a:rPr lang="en-US" altLang="ko" sz="1400" u="sng" dirty="0" smtClean="0"/>
              <a:t>Limitation</a:t>
            </a:r>
            <a:r>
              <a:rPr lang="en-US" altLang="ko" sz="1400" dirty="0" smtClean="0"/>
              <a:t>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49"/>
              </a:spcAft>
              <a:buNone/>
            </a:pPr>
            <a:r>
              <a:rPr lang="en-US" altLang="ko" sz="1400" dirty="0" smtClean="0"/>
              <a:t>   </a:t>
            </a:r>
            <a:r>
              <a:rPr lang="en-US" altLang="ko" sz="1200" dirty="0" smtClean="0"/>
              <a:t>Current </a:t>
            </a:r>
            <a:r>
              <a:rPr lang="en-US" altLang="ko" sz="1200" dirty="0"/>
              <a:t>e-commerce system provides information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49"/>
              </a:spcAft>
              <a:buNone/>
            </a:pPr>
            <a:r>
              <a:rPr lang="en-US" altLang="ko" sz="1200" dirty="0" smtClean="0"/>
              <a:t>   for </a:t>
            </a:r>
            <a:r>
              <a:rPr lang="en-US" altLang="ko" sz="1200" dirty="0"/>
              <a:t>customer who already knows about the product.</a:t>
            </a:r>
            <a:endParaRPr 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846068" y="3783684"/>
            <a:ext cx="698446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" sz="1400" dirty="0" smtClean="0"/>
              <a:t>Our </a:t>
            </a:r>
            <a:r>
              <a:rPr lang="en-US" altLang="ko" sz="1400" u="sng" dirty="0" smtClean="0"/>
              <a:t>Interest</a:t>
            </a:r>
            <a:r>
              <a:rPr lang="en-US" altLang="ko" sz="1400" dirty="0" smtClean="0"/>
              <a:t> : </a:t>
            </a:r>
          </a:p>
          <a:p>
            <a:r>
              <a:rPr lang="en-US" altLang="ko" sz="1200" dirty="0" smtClean="0"/>
              <a:t>    Who </a:t>
            </a:r>
            <a:r>
              <a:rPr lang="en-US" altLang="ko" sz="1200" dirty="0"/>
              <a:t>don’t have information yet, but willing to consume after getting that information.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 flipV="1">
            <a:off x="1390033" y="3368868"/>
            <a:ext cx="7306497" cy="1001964"/>
            <a:chOff x="4232042" y="2833991"/>
            <a:chExt cx="9741996" cy="3659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591455" y="2833991"/>
              <a:ext cx="9382583" cy="648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232042" y="2840477"/>
              <a:ext cx="359414" cy="3594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28731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Background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Motivation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14" name="Google Shape;97;p19"/>
          <p:cNvSpPr txBox="1">
            <a:spLocks/>
          </p:cNvSpPr>
          <p:nvPr/>
        </p:nvSpPr>
        <p:spPr>
          <a:xfrm>
            <a:off x="1216268" y="1440092"/>
            <a:ext cx="7441350" cy="4621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sz="1600" dirty="0"/>
              <a:t>Should provide critical information with </a:t>
            </a:r>
            <a:r>
              <a:rPr lang="en-US" altLang="ko" sz="1600" b="1" dirty="0"/>
              <a:t>three</a:t>
            </a:r>
            <a:r>
              <a:rPr lang="en-US" altLang="ko" sz="1600" dirty="0"/>
              <a:t> important things.</a:t>
            </a:r>
            <a:endParaRPr lang="en-US" sz="1600" dirty="0"/>
          </a:p>
        </p:txBody>
      </p:sp>
      <p:pic>
        <p:nvPicPr>
          <p:cNvPr id="1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14" y="2626866"/>
            <a:ext cx="1537702" cy="1469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99;p19"/>
          <p:cNvSpPr txBox="1"/>
          <p:nvPr/>
        </p:nvSpPr>
        <p:spPr>
          <a:xfrm>
            <a:off x="2676912" y="2510351"/>
            <a:ext cx="5679148" cy="118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ko" sz="2400" b="1" dirty="0">
                <a:solidFill>
                  <a:schemeClr val="dk2"/>
                </a:solidFill>
              </a:rPr>
              <a:t>C</a:t>
            </a:r>
            <a:r>
              <a:rPr lang="en-US" altLang="ko" sz="1600" b="1" dirty="0">
                <a:solidFill>
                  <a:schemeClr val="dk2"/>
                </a:solidFill>
              </a:rPr>
              <a:t>omprehensibility	</a:t>
            </a:r>
            <a:r>
              <a:rPr lang="en-US" altLang="ko" sz="1200" dirty="0" smtClean="0">
                <a:solidFill>
                  <a:schemeClr val="dk2"/>
                </a:solidFill>
              </a:rPr>
              <a:t>from</a:t>
            </a:r>
            <a:r>
              <a:rPr lang="ko" altLang="en-US" sz="1600" dirty="0" smtClean="0">
                <a:solidFill>
                  <a:schemeClr val="dk2"/>
                </a:solidFill>
              </a:rPr>
              <a:t> </a:t>
            </a:r>
            <a:r>
              <a:rPr lang="en-US" altLang="ko" sz="1600" dirty="0">
                <a:solidFill>
                  <a:schemeClr val="dk2"/>
                </a:solidFill>
              </a:rPr>
              <a:t>UI Design</a:t>
            </a: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altLang="ko" sz="2400" b="1" dirty="0">
                <a:solidFill>
                  <a:schemeClr val="dk2"/>
                </a:solidFill>
              </a:rPr>
              <a:t>A</a:t>
            </a:r>
            <a:r>
              <a:rPr lang="en-US" altLang="ko" sz="1600" b="1" dirty="0">
                <a:solidFill>
                  <a:schemeClr val="dk2"/>
                </a:solidFill>
              </a:rPr>
              <a:t>ccessibility</a:t>
            </a:r>
            <a:r>
              <a:rPr lang="ko" altLang="en-US" sz="1600" dirty="0">
                <a:solidFill>
                  <a:schemeClr val="dk2"/>
                </a:solidFill>
              </a:rPr>
              <a:t>		</a:t>
            </a:r>
            <a:r>
              <a:rPr lang="en-US" altLang="ko" sz="1200" dirty="0">
                <a:solidFill>
                  <a:schemeClr val="dk2"/>
                </a:solidFill>
              </a:rPr>
              <a:t>from</a:t>
            </a:r>
            <a:r>
              <a:rPr lang="ko" altLang="en-US" sz="1600" dirty="0">
                <a:solidFill>
                  <a:schemeClr val="dk2"/>
                </a:solidFill>
              </a:rPr>
              <a:t> </a:t>
            </a:r>
            <a:r>
              <a:rPr lang="en-US" altLang="ko" sz="1600" dirty="0">
                <a:solidFill>
                  <a:schemeClr val="dk2"/>
                </a:solidFill>
              </a:rPr>
              <a:t>Merged information into a website</a:t>
            </a: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" sz="2400" b="1" dirty="0">
                <a:solidFill>
                  <a:schemeClr val="dk2"/>
                </a:solidFill>
              </a:rPr>
              <a:t>R</a:t>
            </a:r>
            <a:r>
              <a:rPr lang="en-US" altLang="ko" sz="1600" b="1" dirty="0">
                <a:solidFill>
                  <a:schemeClr val="dk2"/>
                </a:solidFill>
              </a:rPr>
              <a:t>eliability</a:t>
            </a:r>
            <a:r>
              <a:rPr lang="ko" altLang="en-US" sz="1600" dirty="0">
                <a:solidFill>
                  <a:schemeClr val="dk2"/>
                </a:solidFill>
              </a:rPr>
              <a:t>		</a:t>
            </a:r>
            <a:r>
              <a:rPr lang="en-US" altLang="ko" sz="1200" dirty="0">
                <a:solidFill>
                  <a:schemeClr val="dk2"/>
                </a:solidFill>
              </a:rPr>
              <a:t>from</a:t>
            </a:r>
            <a:r>
              <a:rPr lang="ko" altLang="en-US" sz="1600" dirty="0">
                <a:solidFill>
                  <a:schemeClr val="dk2"/>
                </a:solidFill>
              </a:rPr>
              <a:t> </a:t>
            </a:r>
            <a:r>
              <a:rPr lang="en-US" altLang="ko" sz="1600" dirty="0">
                <a:solidFill>
                  <a:schemeClr val="dk2"/>
                </a:solidFill>
              </a:rPr>
              <a:t>News as an information source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037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002" y="127002"/>
            <a:ext cx="8890001" cy="4889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5" name="직사각형 4"/>
          <p:cNvSpPr/>
          <p:nvPr/>
        </p:nvSpPr>
        <p:spPr>
          <a:xfrm>
            <a:off x="127002" y="607221"/>
            <a:ext cx="101600" cy="528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64" name="TextBox 63"/>
          <p:cNvSpPr txBox="1"/>
          <p:nvPr/>
        </p:nvSpPr>
        <p:spPr>
          <a:xfrm>
            <a:off x="300039" y="536833"/>
            <a:ext cx="228731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j-ea"/>
                <a:ea typeface="+mj-ea"/>
              </a:rPr>
              <a:t>Background</a:t>
            </a:r>
          </a:p>
          <a:p>
            <a:r>
              <a:rPr lang="en-US" altLang="ko-KR" sz="15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+mn-ea"/>
              </a:rPr>
              <a:t>System Target</a:t>
            </a:r>
            <a:endParaRPr lang="ko-KR" altLang="en-US" sz="15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+mn-ea"/>
            </a:endParaRPr>
          </a:p>
        </p:txBody>
      </p:sp>
      <p:sp>
        <p:nvSpPr>
          <p:cNvPr id="8" name="Google Shape;105;p20"/>
          <p:cNvSpPr txBox="1">
            <a:spLocks/>
          </p:cNvSpPr>
          <p:nvPr/>
        </p:nvSpPr>
        <p:spPr>
          <a:xfrm>
            <a:off x="3103826" y="2328118"/>
            <a:ext cx="5370265" cy="15867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4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ko" sz="1600" dirty="0"/>
              <a:t>- Interested in certain product categories</a:t>
            </a:r>
            <a:endParaRPr lang="en-US" sz="1600" dirty="0"/>
          </a:p>
          <a:p>
            <a:pPr marL="342914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altLang="ko" sz="1600" dirty="0"/>
              <a:t>- Want to find new news such as industry trends</a:t>
            </a:r>
            <a:endParaRPr lang="en-US" sz="1600" dirty="0"/>
          </a:p>
          <a:p>
            <a:pPr marL="342914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altLang="ko" sz="1600" dirty="0"/>
              <a:t>- Thinking about purchasing a product but are busy </a:t>
            </a:r>
            <a:endParaRPr lang="en-US" sz="1600" dirty="0"/>
          </a:p>
          <a:p>
            <a:pPr marL="342914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altLang="ko" sz="1600" dirty="0"/>
              <a:t>- Set a budget and compare price trends</a:t>
            </a:r>
            <a:endParaRPr lang="en-US" sz="1600" dirty="0"/>
          </a:p>
          <a:p>
            <a:pPr marL="342914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342914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pic>
        <p:nvPicPr>
          <p:cNvPr id="9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97" y="2328118"/>
            <a:ext cx="1515806" cy="151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943442" y="1594122"/>
            <a:ext cx="328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14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ko-KR" sz="1800" dirty="0" smtClean="0"/>
              <a:t>The target is customers who..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80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2" y="1519708"/>
            <a:ext cx="8890001" cy="226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13"/>
          </a:p>
        </p:txBody>
      </p:sp>
      <p:sp>
        <p:nvSpPr>
          <p:cNvPr id="7" name="TextBox 6"/>
          <p:cNvSpPr txBox="1"/>
          <p:nvPr/>
        </p:nvSpPr>
        <p:spPr>
          <a:xfrm>
            <a:off x="112954" y="2328679"/>
            <a:ext cx="8889999" cy="646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ea typeface="-윤고딕310" panose="02030504000101010101" pitchFamily="18" charset="-127"/>
              </a:rPr>
              <a:t>Project Overview</a:t>
            </a:r>
            <a:endParaRPr lang="ko-KR" altLang="en-US" sz="360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ea typeface="-윤고딕330" panose="020305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766060" y="2328679"/>
            <a:ext cx="320040" cy="320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51761" y="2126806"/>
            <a:ext cx="27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1536</Words>
  <Application>Microsoft Office PowerPoint</Application>
  <PresentationFormat>화면 슬라이드 쇼(16:9)</PresentationFormat>
  <Paragraphs>267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-윤고딕310</vt:lpstr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 병건</cp:lastModifiedBy>
  <cp:revision>59</cp:revision>
  <cp:lastPrinted>2020-05-03T06:54:45Z</cp:lastPrinted>
  <dcterms:created xsi:type="dcterms:W3CDTF">2016-03-30T05:53:39Z</dcterms:created>
  <dcterms:modified xsi:type="dcterms:W3CDTF">2020-05-03T07:03:13Z</dcterms:modified>
</cp:coreProperties>
</file>